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82" r:id="rId2"/>
    <p:sldId id="310" r:id="rId3"/>
    <p:sldId id="311" r:id="rId4"/>
    <p:sldId id="314" r:id="rId5"/>
    <p:sldId id="321" r:id="rId6"/>
    <p:sldId id="312" r:id="rId7"/>
    <p:sldId id="313" r:id="rId8"/>
    <p:sldId id="337" r:id="rId9"/>
    <p:sldId id="315" r:id="rId10"/>
    <p:sldId id="316" r:id="rId11"/>
    <p:sldId id="317" r:id="rId12"/>
    <p:sldId id="304" r:id="rId13"/>
    <p:sldId id="326" r:id="rId14"/>
    <p:sldId id="318" r:id="rId15"/>
    <p:sldId id="319" r:id="rId16"/>
    <p:sldId id="322" r:id="rId17"/>
    <p:sldId id="323" r:id="rId18"/>
    <p:sldId id="324" r:id="rId19"/>
    <p:sldId id="325" r:id="rId20"/>
    <p:sldId id="283" r:id="rId21"/>
    <p:sldId id="327" r:id="rId22"/>
    <p:sldId id="328" r:id="rId23"/>
    <p:sldId id="329" r:id="rId24"/>
    <p:sldId id="335" r:id="rId25"/>
    <p:sldId id="336" r:id="rId26"/>
    <p:sldId id="330" r:id="rId27"/>
    <p:sldId id="331" r:id="rId28"/>
    <p:sldId id="332" r:id="rId29"/>
    <p:sldId id="333" r:id="rId30"/>
    <p:sldId id="334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00" autoAdjust="0"/>
    <p:restoredTop sz="50000" autoAdjust="0"/>
  </p:normalViewPr>
  <p:slideViewPr>
    <p:cSldViewPr>
      <p:cViewPr varScale="1">
        <p:scale>
          <a:sx n="136" d="100"/>
          <a:sy n="136" d="100"/>
        </p:scale>
        <p:origin x="200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9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August 24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on.mak@sjsu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chefriends.org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157B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jsu.edu/c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January 25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team email to </a:t>
            </a:r>
            <a:r>
              <a:rPr lang="en-US" dirty="0">
                <a:hlinkClick r:id="rId2"/>
              </a:rPr>
              <a:t>ron.mak@sjsu.edu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Wednesday, January 31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Your team name</a:t>
            </a:r>
          </a:p>
          <a:p>
            <a:pPr lvl="1"/>
            <a:r>
              <a:rPr lang="en-US" dirty="0"/>
              <a:t>A list of team members and email addresses</a:t>
            </a:r>
          </a:p>
          <a:p>
            <a:pPr marL="2773363" lvl="6" indent="-469900">
              <a:buSzPct val="70000"/>
            </a:pPr>
            <a:endParaRPr lang="en-US" dirty="0"/>
          </a:p>
          <a:p>
            <a:pPr>
              <a:tabLst>
                <a:tab pos="1830388" algn="l"/>
              </a:tabLst>
            </a:pPr>
            <a:r>
              <a:rPr lang="en-US" dirty="0"/>
              <a:t>Subject:	</a:t>
            </a:r>
            <a:r>
              <a:rPr lang="en-US" b="1" dirty="0">
                <a:latin typeface="Courier New"/>
                <a:cs typeface="Courier New"/>
              </a:rPr>
              <a:t>CS 157B Team</a:t>
            </a:r>
            <a:r>
              <a:rPr lang="en-US" dirty="0"/>
              <a:t> </a:t>
            </a:r>
            <a:r>
              <a:rPr lang="en-US" i="1" dirty="0">
                <a:latin typeface="Times New Roman"/>
                <a:cs typeface="Times New Roman"/>
              </a:rPr>
              <a:t>Team Name</a:t>
            </a:r>
          </a:p>
          <a:p>
            <a:pPr lvl="1">
              <a:tabLst>
                <a:tab pos="2400300" algn="l"/>
              </a:tabLst>
            </a:pPr>
            <a:r>
              <a:rPr lang="en-US" dirty="0"/>
              <a:t>Example:	</a:t>
            </a:r>
            <a:r>
              <a:rPr lang="en-US" b="1" dirty="0">
                <a:latin typeface="Courier New"/>
                <a:cs typeface="Courier New"/>
              </a:rPr>
              <a:t>CS 157B Team Hyper Hackers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78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4D3A-D66F-4F46-A925-E98F2FDB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D723-944F-8F4C-AF22-F6C257F5BE4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6FDB83D7-4BDE-004A-94E4-0E15263D9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Project Assignments</a:t>
            </a: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11355719-C285-DC47-A130-ED00AE4EF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 teams will work on a series of short project assignments during the semester. </a:t>
            </a:r>
          </a:p>
          <a:p>
            <a:pPr lvl="4"/>
            <a:endParaRPr lang="en-US" dirty="0"/>
          </a:p>
          <a:p>
            <a:r>
              <a:rPr lang="en-US" dirty="0"/>
              <a:t>Each project will each take one to three weeks.</a:t>
            </a:r>
          </a:p>
          <a:p>
            <a:pPr lvl="4"/>
            <a:r>
              <a:rPr lang="en-US" dirty="0"/>
              <a:t> </a:t>
            </a:r>
          </a:p>
          <a:p>
            <a:r>
              <a:rPr lang="en-US" u="sng" dirty="0"/>
              <a:t>Each student on a team will receive the same score for each team project assignment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9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4D3A-D66F-4F46-A925-E98F2FDB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2D723-944F-8F4C-AF22-F6C257F5BE4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6FDB83D7-4BDE-004A-94E4-0E15263D9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Project Assignments</a:t>
            </a: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11355719-C285-DC47-A130-ED00AE4EF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Each project involves: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Research on an assigned technique or technology.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working application that uses the technique or technology.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short report that describes the application, how it uses the technique or technology, and how to run it.</a:t>
            </a:r>
          </a:p>
          <a:p>
            <a:pPr lvl="4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Each project is worth a maximum of 100 points.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Each team member gets the same score.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Late projects lose 20 points plus an additional 20 points for each 24 hours after the due date.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13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rgbClr val="FFFF66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 dirty="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and contributing to your team</a:t>
            </a:r>
            <a:r>
              <a:rPr lang="en-US" sz="2400" dirty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 dirty="0">
                <a:solidFill>
                  <a:schemeClr val="folHlink"/>
                </a:solidFill>
              </a:rPr>
              <a:t>s work, and for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104925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14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u="sng" dirty="0"/>
              <a:t>individually</a:t>
            </a:r>
            <a:r>
              <a:rPr lang="en-US" dirty="0"/>
              <a:t> turn in a short (one page) 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u="sng" dirty="0"/>
              <a:t>what you learned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your </a:t>
            </a:r>
            <a:r>
              <a:rPr lang="en-US" u="sng" dirty="0"/>
              <a:t>personal accomplishments </a:t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the contributions of each of </a:t>
            </a:r>
            <a:br>
              <a:rPr lang="en-US" dirty="0"/>
            </a:br>
            <a:r>
              <a:rPr lang="en-US" dirty="0"/>
              <a:t>your </a:t>
            </a:r>
            <a:r>
              <a:rPr lang="en-US" u="sng" dirty="0"/>
              <a:t>project team members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143492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15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Individual Overall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65% projects*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midterm**</a:t>
            </a:r>
          </a:p>
          <a:p>
            <a:pPr>
              <a:lnSpc>
                <a:spcPct val="80000"/>
              </a:lnSpc>
            </a:pPr>
            <a:r>
              <a:rPr lang="en-US" dirty="0"/>
              <a:t>20% final**</a:t>
            </a:r>
          </a:p>
          <a:p>
            <a:pPr lvl="4">
              <a:lnSpc>
                <a:spcPct val="80000"/>
              </a:lnSpc>
            </a:pPr>
            <a:endParaRPr lang="en-US" sz="600" dirty="0"/>
          </a:p>
          <a:p>
            <a:pPr lvl="2">
              <a:lnSpc>
                <a:spcPct val="80000"/>
              </a:lnSpc>
            </a:pPr>
            <a:r>
              <a:rPr lang="en-US" sz="1400" dirty="0"/>
              <a:t>*   team score</a:t>
            </a:r>
          </a:p>
          <a:p>
            <a:pPr lvl="2"/>
            <a:r>
              <a:rPr lang="en-US" sz="1400" dirty="0"/>
              <a:t>** individual score</a:t>
            </a:r>
            <a:endParaRPr lang="en-US" dirty="0"/>
          </a:p>
          <a:p>
            <a:pPr lvl="4">
              <a:lnSpc>
                <a:spcPct val="80000"/>
              </a:lnSpc>
            </a:pPr>
            <a:endParaRPr lang="en-US" dirty="0"/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median score will get the B grade.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class.</a:t>
            </a:r>
            <a:endParaRPr lang="en-US" dirty="0"/>
          </a:p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9965" y="1417342"/>
            <a:ext cx="4452566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Your final class grade will be adjusted</a:t>
            </a:r>
            <a:br>
              <a:rPr lang="en-US" sz="2000" dirty="0"/>
            </a:br>
            <a:r>
              <a:rPr lang="en-US" sz="2000" dirty="0"/>
              <a:t>up or down depending on your </a:t>
            </a:r>
          </a:p>
          <a:p>
            <a:pPr algn="ctr"/>
            <a:r>
              <a:rPr lang="en-US" sz="2000" dirty="0">
                <a:solidFill>
                  <a:srgbClr val="B23C00"/>
                </a:solidFill>
              </a:rPr>
              <a:t>level and quality of participation</a:t>
            </a:r>
            <a:r>
              <a:rPr lang="en-US" sz="2000" dirty="0"/>
              <a:t>,</a:t>
            </a:r>
          </a:p>
          <a:p>
            <a:pPr algn="ctr"/>
            <a:r>
              <a:rPr lang="en-US" sz="2000" dirty="0"/>
              <a:t>as reported by your </a:t>
            </a:r>
          </a:p>
          <a:p>
            <a:pPr algn="ctr"/>
            <a:r>
              <a:rPr lang="en-US" sz="2000" dirty="0"/>
              <a:t>teammates</a:t>
            </a:r>
            <a:r>
              <a:rPr lang="en-US" sz="2000" dirty="0">
                <a:latin typeface="Arial"/>
              </a:rPr>
              <a:t>’ </a:t>
            </a:r>
            <a:r>
              <a:rPr lang="en-US" sz="2000" dirty="0"/>
              <a:t>postmortem reports.</a:t>
            </a:r>
          </a:p>
        </p:txBody>
      </p:sp>
    </p:spTree>
    <p:extLst>
      <p:ext uri="{BB962C8B-B14F-4D97-AF65-F5344CB8AC3E}">
        <p14:creationId xmlns:p14="http://schemas.microsoft.com/office/powerpoint/2010/main" val="9480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870940"/>
          </a:xfrm>
        </p:spPr>
        <p:txBody>
          <a:bodyPr/>
          <a:lstStyle/>
          <a:p>
            <a:r>
              <a:rPr lang="en-US" b="1" dirty="0"/>
              <a:t>Database Systems: Introduction to Databases and Data Warehouses</a:t>
            </a:r>
          </a:p>
          <a:p>
            <a:pPr lvl="1"/>
            <a:r>
              <a:rPr lang="en-US" dirty="0"/>
              <a:t>Authors: </a:t>
            </a:r>
            <a:r>
              <a:rPr lang="en-US" dirty="0" err="1"/>
              <a:t>Nenad</a:t>
            </a:r>
            <a:r>
              <a:rPr lang="en-US" dirty="0"/>
              <a:t> </a:t>
            </a:r>
            <a:r>
              <a:rPr lang="en-US" dirty="0" err="1"/>
              <a:t>Jukic</a:t>
            </a:r>
            <a:r>
              <a:rPr lang="en-US" dirty="0"/>
              <a:t>, Susan </a:t>
            </a:r>
            <a:r>
              <a:rPr lang="en-US" dirty="0" err="1"/>
              <a:t>Vrbsky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err="1"/>
              <a:t>Svetlozar</a:t>
            </a:r>
            <a:r>
              <a:rPr lang="en-US" dirty="0"/>
              <a:t> </a:t>
            </a:r>
            <a:r>
              <a:rPr lang="en-US" dirty="0" err="1"/>
              <a:t>Nestorov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Publisher: Prospect Press, 2017</a:t>
            </a:r>
          </a:p>
          <a:p>
            <a:pPr lvl="1"/>
            <a:r>
              <a:rPr lang="en-US" dirty="0"/>
              <a:t>Paperback ISBN: 978-1-943153-19-0 </a:t>
            </a:r>
            <a:br>
              <a:rPr lang="en-US" dirty="0"/>
            </a:br>
            <a:r>
              <a:rPr lang="en-US" dirty="0"/>
              <a:t>(available from </a:t>
            </a:r>
            <a:r>
              <a:rPr lang="en-US" dirty="0" err="1"/>
              <a:t>Redshelf.com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eTextbook</a:t>
            </a:r>
            <a:r>
              <a:rPr lang="en-US" dirty="0"/>
              <a:t> ISBN: 978-1-943153-18-3 </a:t>
            </a:r>
            <a:br>
              <a:rPr lang="en-US" dirty="0"/>
            </a:br>
            <a:r>
              <a:rPr lang="en-US" dirty="0"/>
              <a:t>(available from </a:t>
            </a:r>
            <a:r>
              <a:rPr lang="en-US" dirty="0" err="1"/>
              <a:t>Redshelf.com</a:t>
            </a:r>
            <a:r>
              <a:rPr lang="en-US" dirty="0"/>
              <a:t> and </a:t>
            </a:r>
            <a:r>
              <a:rPr lang="en-US" dirty="0" err="1"/>
              <a:t>VitalSource.com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5218957"/>
            <a:ext cx="5303462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These are much less expensive versions of the </a:t>
            </a:r>
            <a:r>
              <a:rPr lang="en-US" sz="1600">
                <a:solidFill>
                  <a:srgbClr val="0033CC"/>
                </a:solidFill>
              </a:rPr>
              <a:t>textbook </a:t>
            </a:r>
            <a:br>
              <a:rPr lang="en-US" sz="1600">
                <a:solidFill>
                  <a:srgbClr val="0033CC"/>
                </a:solidFill>
              </a:rPr>
            </a:br>
            <a:r>
              <a:rPr lang="en-US" sz="1600">
                <a:solidFill>
                  <a:srgbClr val="0033CC"/>
                </a:solidFill>
              </a:rPr>
              <a:t>originally </a:t>
            </a:r>
            <a:r>
              <a:rPr lang="en-US" sz="1600" dirty="0">
                <a:solidFill>
                  <a:srgbClr val="0033CC"/>
                </a:solidFill>
              </a:rPr>
              <a:t>published in 2014 by Pearson.</a:t>
            </a:r>
          </a:p>
          <a:p>
            <a:r>
              <a:rPr lang="en-US" sz="1600" dirty="0">
                <a:solidFill>
                  <a:srgbClr val="0033CC"/>
                </a:solidFill>
              </a:rPr>
              <a:t>Pearson ISBN: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200038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7CFC-88E1-3E4A-92D7-BAAD9F8D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Texts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DB57-D562-294A-8895-AC487D765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Kimball Group Reader: Relentlessly Practical Tools for Data Warehousing and Business Intelligence, 2</a:t>
            </a:r>
            <a:r>
              <a:rPr lang="en-US" b="1" baseline="30000" dirty="0"/>
              <a:t>nd</a:t>
            </a:r>
            <a:r>
              <a:rPr lang="en-US" b="1" dirty="0"/>
              <a:t> edition</a:t>
            </a:r>
            <a:endParaRPr lang="en-US" dirty="0"/>
          </a:p>
          <a:p>
            <a:pPr lvl="1"/>
            <a:r>
              <a:rPr lang="en-US" dirty="0"/>
              <a:t>Authors: Ralph Kimball and </a:t>
            </a:r>
            <a:r>
              <a:rPr lang="en-US" dirty="0" err="1"/>
              <a:t>Margy</a:t>
            </a:r>
            <a:r>
              <a:rPr lang="en-US" dirty="0"/>
              <a:t> Ross</a:t>
            </a:r>
          </a:p>
          <a:p>
            <a:pPr lvl="1"/>
            <a:r>
              <a:rPr lang="en-US" dirty="0"/>
              <a:t>Publisher: Wiley, 2015</a:t>
            </a:r>
          </a:p>
          <a:p>
            <a:pPr lvl="1"/>
            <a:r>
              <a:rPr lang="en-US" dirty="0"/>
              <a:t>ISBN: 978-1119216315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E7329-AEAA-F34B-B625-729736F2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468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7CFC-88E1-3E4A-92D7-BAAD9F8D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Texts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DB57-D562-294A-8895-AC487D765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Database Systems: </a:t>
            </a:r>
            <a:br>
              <a:rPr lang="en-US" b="1" dirty="0"/>
            </a:br>
            <a:r>
              <a:rPr lang="en-US" b="1" dirty="0"/>
              <a:t>The Complete Book, 2</a:t>
            </a:r>
            <a:r>
              <a:rPr lang="en-US" b="1" baseline="30000" dirty="0"/>
              <a:t>nd</a:t>
            </a:r>
            <a:r>
              <a:rPr lang="en-US" b="1" dirty="0"/>
              <a:t> edition</a:t>
            </a:r>
            <a:endParaRPr lang="en-US" dirty="0"/>
          </a:p>
          <a:p>
            <a:pPr lvl="1"/>
            <a:r>
              <a:rPr lang="en-US" dirty="0"/>
              <a:t>Authors: Hector Garcia-Molina, Jeffrey D. Ullman, and Jennifer Windom</a:t>
            </a:r>
          </a:p>
          <a:p>
            <a:pPr lvl="1"/>
            <a:r>
              <a:rPr lang="en-US" dirty="0"/>
              <a:t>Publisher: Pearson Prentice Hall, 2009</a:t>
            </a:r>
          </a:p>
          <a:p>
            <a:pPr lvl="1"/>
            <a:r>
              <a:rPr lang="en-US" dirty="0"/>
              <a:t>ISBN: 978-0-13-187325-4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E7329-AEAA-F34B-B625-729736F2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415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and install XAMPP</a:t>
            </a:r>
          </a:p>
          <a:p>
            <a:pPr lvl="1"/>
            <a:r>
              <a:rPr lang="en-US" dirty="0">
                <a:hlinkClick r:id="rId2"/>
              </a:rPr>
              <a:t>https://www.apachefriends.org/index.html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Available for Mac, Windows, Linux</a:t>
            </a:r>
          </a:p>
          <a:p>
            <a:pPr lvl="5"/>
            <a:endParaRPr lang="en-US" dirty="0"/>
          </a:p>
          <a:p>
            <a:r>
              <a:rPr lang="en-US" dirty="0"/>
              <a:t>Contents:</a:t>
            </a:r>
          </a:p>
          <a:p>
            <a:pPr lvl="1"/>
            <a:r>
              <a:rPr lang="en-US" dirty="0"/>
              <a:t>Apache Web Server</a:t>
            </a:r>
          </a:p>
          <a:p>
            <a:pPr lvl="1"/>
            <a:r>
              <a:rPr lang="en-US" dirty="0"/>
              <a:t>PHP</a:t>
            </a:r>
          </a:p>
          <a:p>
            <a:pPr lvl="1"/>
            <a:r>
              <a:rPr lang="en-US" dirty="0" err="1"/>
              <a:t>MariaDB</a:t>
            </a:r>
            <a:r>
              <a:rPr lang="en-US" dirty="0"/>
              <a:t> database server </a:t>
            </a:r>
            <a:br>
              <a:rPr lang="en-US" dirty="0"/>
            </a:br>
            <a:r>
              <a:rPr lang="en-US" dirty="0"/>
              <a:t>(compatible with MySQL)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2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3:00 – 4:00 PM</a:t>
            </a:r>
          </a:p>
          <a:p>
            <a:pPr lvl="1"/>
            <a:r>
              <a:rPr lang="en-US" dirty="0"/>
              <a:t>ENG 250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http://www.cs.sjsu.edu/~mak/CS157B/index.html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7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52F9A-62A1-824E-8CB8-BA2AEF1C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A4F5-9E13-9144-BF47-8132185BAF7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99DA2261-0C7C-ED49-91DD-CD60813B5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Independence</a:t>
            </a:r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4D55C1A4-E34A-074D-854D-DC2E1DB39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/>
              <a:t>Goal:</a:t>
            </a:r>
            <a:r>
              <a:rPr lang="en-US" altLang="en-US" dirty="0"/>
              <a:t> </a:t>
            </a:r>
            <a:r>
              <a:rPr lang="en-US" altLang="en-US" u="sng" dirty="0"/>
              <a:t>Loose coupling</a:t>
            </a:r>
            <a:r>
              <a:rPr lang="en-US" altLang="en-US" dirty="0"/>
              <a:t> between applications </a:t>
            </a:r>
            <a:br>
              <a:rPr lang="en-US" altLang="en-US" dirty="0"/>
            </a:br>
            <a:r>
              <a:rPr lang="en-US" altLang="en-US" dirty="0"/>
              <a:t>and the data repository.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/>
              <a:t>Manage </a:t>
            </a:r>
            <a:r>
              <a:rPr lang="en-US" altLang="en-US" u="sng" dirty="0"/>
              <a:t>complexity</a:t>
            </a:r>
            <a:r>
              <a:rPr lang="en-US" altLang="en-US" dirty="0"/>
              <a:t>.</a:t>
            </a:r>
            <a:endParaRPr lang="en-US" altLang="en-US" dirty="0">
              <a:solidFill>
                <a:schemeClr val="folHlink"/>
              </a:solidFill>
            </a:endParaRPr>
          </a:p>
          <a:p>
            <a:pPr lvl="1"/>
            <a:r>
              <a:rPr lang="en-US" altLang="en-US" dirty="0"/>
              <a:t>Manage </a:t>
            </a:r>
            <a:r>
              <a:rPr lang="en-US" altLang="en-US" u="sng" dirty="0"/>
              <a:t>change</a:t>
            </a:r>
            <a:r>
              <a:rPr lang="en-US" altLang="en-US" dirty="0"/>
              <a:t>.</a:t>
            </a:r>
            <a:endParaRPr lang="en-US" altLang="en-US" dirty="0">
              <a:solidFill>
                <a:schemeClr val="folHlink"/>
              </a:solidFill>
            </a:endParaRPr>
          </a:p>
          <a:p>
            <a:pPr lvl="4"/>
            <a:endParaRPr lang="en-US" altLang="en-US" dirty="0"/>
          </a:p>
          <a:p>
            <a:r>
              <a:rPr lang="en-US" altLang="en-US" dirty="0"/>
              <a:t>Applications should </a:t>
            </a:r>
            <a:r>
              <a:rPr lang="en-US" altLang="en-US" u="sng" dirty="0"/>
              <a:t>not</a:t>
            </a:r>
            <a:r>
              <a:rPr lang="en-US" altLang="en-US" dirty="0"/>
              <a:t> need to know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u="sng" dirty="0"/>
              <a:t>Where</a:t>
            </a:r>
            <a:r>
              <a:rPr lang="en-US" altLang="en-US" dirty="0"/>
              <a:t> the data is stored (location of the repository).</a:t>
            </a:r>
          </a:p>
          <a:p>
            <a:pPr lvl="1"/>
            <a:r>
              <a:rPr lang="en-US" altLang="en-US" u="sng" dirty="0"/>
              <a:t>How</a:t>
            </a:r>
            <a:r>
              <a:rPr lang="en-US" altLang="en-US" dirty="0"/>
              <a:t> it is stored (file formats and organizations, etc.).</a:t>
            </a:r>
          </a:p>
          <a:p>
            <a:pPr lvl="1"/>
            <a:r>
              <a:rPr lang="en-US" altLang="en-US" u="sng" dirty="0"/>
              <a:t>Access</a:t>
            </a:r>
            <a:r>
              <a:rPr lang="en-US" altLang="en-US" dirty="0"/>
              <a:t> mechanisms.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6"/>
            <a:ext cx="8229600" cy="1463024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Database system</a:t>
            </a:r>
            <a:r>
              <a:rPr lang="en-US" dirty="0"/>
              <a:t>: A computer-based system that enables efficient interaction between users and information stored in a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10"/>
            <a:ext cx="81708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08638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980474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Develop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It’s an iterative process!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874537"/>
            <a:ext cx="83566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08638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63366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and </a:t>
            </a:r>
            <a:r>
              <a:rPr lang="en-US" u="sng" dirty="0"/>
              <a:t>most critical step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Collect, define, and visualize the requirements.</a:t>
            </a:r>
          </a:p>
          <a:p>
            <a:pPr lvl="4"/>
            <a:endParaRPr lang="en-US" dirty="0"/>
          </a:p>
          <a:p>
            <a:r>
              <a:rPr lang="en-US" dirty="0"/>
              <a:t>What data will the database hold and how?</a:t>
            </a:r>
          </a:p>
          <a:p>
            <a:r>
              <a:rPr lang="en-US" dirty="0"/>
              <a:t>What will be the capabilities and functionalities of the database?</a:t>
            </a:r>
          </a:p>
          <a:p>
            <a:r>
              <a:rPr lang="en-US" dirty="0"/>
              <a:t>Reliability, performance, and security issues?</a:t>
            </a:r>
          </a:p>
          <a:p>
            <a:pPr lvl="4"/>
            <a:endParaRPr lang="en-US" dirty="0"/>
          </a:p>
          <a:p>
            <a:r>
              <a:rPr lang="en-US" dirty="0"/>
              <a:t>Use the requirements to create </a:t>
            </a:r>
            <a:r>
              <a:rPr lang="en-US" u="sng" dirty="0"/>
              <a:t>data models</a:t>
            </a:r>
            <a:r>
              <a:rPr lang="en-US" dirty="0"/>
              <a:t>. </a:t>
            </a:r>
          </a:p>
          <a:p>
            <a:r>
              <a:rPr lang="en-US" dirty="0"/>
              <a:t>Use the models to implement the database </a:t>
            </a:r>
            <a:br>
              <a:rPr lang="en-US" dirty="0"/>
            </a:br>
            <a:r>
              <a:rPr lang="en-US" dirty="0"/>
              <a:t>and to create the front-end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3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30AB-5ED2-D743-BE59-1DC0019E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ADE78-3326-E34C-911A-018730808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data model</a:t>
            </a:r>
            <a:r>
              <a:rPr lang="en-US" dirty="0"/>
              <a:t> is a diagram that shows</a:t>
            </a:r>
          </a:p>
          <a:p>
            <a:pPr lvl="1"/>
            <a:r>
              <a:rPr lang="en-US" dirty="0"/>
              <a:t>What data an application works with</a:t>
            </a:r>
          </a:p>
          <a:p>
            <a:pPr lvl="1"/>
            <a:r>
              <a:rPr lang="en-US" dirty="0"/>
              <a:t>How the data is used</a:t>
            </a:r>
          </a:p>
          <a:p>
            <a:pPr lvl="1"/>
            <a:r>
              <a:rPr lang="en-US" dirty="0"/>
              <a:t>Attributes and constraints of the data</a:t>
            </a:r>
          </a:p>
          <a:p>
            <a:pPr lvl="1"/>
            <a:r>
              <a:rPr lang="en-US" dirty="0"/>
              <a:t>The relationships among the data</a:t>
            </a:r>
          </a:p>
          <a:p>
            <a:pPr lvl="4"/>
            <a:endParaRPr lang="en-US" dirty="0"/>
          </a:p>
          <a:p>
            <a:r>
              <a:rPr lang="en-US" dirty="0"/>
              <a:t>Create models of data that will be </a:t>
            </a:r>
            <a:r>
              <a:rPr lang="en-US" u="sng" dirty="0"/>
              <a:t>persisted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Written to and read from a </a:t>
            </a:r>
            <a:r>
              <a:rPr lang="en-US" u="sng" dirty="0"/>
              <a:t>data repository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75821-9F2A-D643-9CAB-85C063B5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333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30AB-5ED2-D743-BE59-1DC0019E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ADE78-3326-E34C-911A-018730808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model data at </a:t>
            </a:r>
            <a:r>
              <a:rPr lang="en-US" u="sng" dirty="0"/>
              <a:t>three abstraction levels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conceptual</a:t>
            </a:r>
          </a:p>
          <a:p>
            <a:pPr lvl="1"/>
            <a:r>
              <a:rPr lang="en-US" dirty="0"/>
              <a:t>logical</a:t>
            </a:r>
          </a:p>
          <a:p>
            <a:pPr lvl="1"/>
            <a:r>
              <a:rPr lang="en-US" dirty="0"/>
              <a:t>physical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75821-9F2A-D643-9CAB-85C063B5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225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Database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Visualize</a:t>
            </a:r>
            <a:r>
              <a:rPr lang="en-US" dirty="0"/>
              <a:t> the requirements.</a:t>
            </a:r>
          </a:p>
          <a:p>
            <a:pPr lvl="4"/>
            <a:endParaRPr lang="en-US" dirty="0"/>
          </a:p>
          <a:p>
            <a:r>
              <a:rPr lang="en-US" dirty="0"/>
              <a:t>Use a conceptual data modeling technique.</a:t>
            </a:r>
          </a:p>
          <a:p>
            <a:pPr lvl="1"/>
            <a:r>
              <a:rPr lang="en-US" dirty="0"/>
              <a:t>Example: </a:t>
            </a:r>
            <a:r>
              <a:rPr lang="en-US" u="sng" dirty="0"/>
              <a:t>Entity-relationship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(ER) modeling</a:t>
            </a:r>
          </a:p>
          <a:p>
            <a:pPr lvl="5"/>
            <a:endParaRPr lang="en-US" dirty="0"/>
          </a:p>
          <a:p>
            <a:r>
              <a:rPr lang="en-US" u="sng" dirty="0"/>
              <a:t>Implementation independent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No dependencies on the logic of a particular database management system (DBMS).</a:t>
            </a:r>
          </a:p>
          <a:p>
            <a:pPr lvl="1"/>
            <a:r>
              <a:rPr lang="en-US" dirty="0"/>
              <a:t>Example DBMS: Oracle, MySQL, etc.</a:t>
            </a:r>
          </a:p>
          <a:p>
            <a:pPr lvl="5"/>
            <a:endParaRPr lang="en-US" dirty="0"/>
          </a:p>
          <a:p>
            <a:r>
              <a:rPr lang="en-US" dirty="0"/>
              <a:t>Blueprint for the logical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506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Database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the </a:t>
            </a:r>
            <a:r>
              <a:rPr lang="en-US" u="sng" dirty="0"/>
              <a:t>relational database model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Later: Non-relational </a:t>
            </a:r>
            <a:r>
              <a:rPr lang="en-US" dirty="0" err="1"/>
              <a:t>NoSQL</a:t>
            </a:r>
            <a:r>
              <a:rPr lang="en-US" dirty="0"/>
              <a:t> models.</a:t>
            </a:r>
          </a:p>
          <a:p>
            <a:pPr lvl="5"/>
            <a:endParaRPr lang="en-US" dirty="0"/>
          </a:p>
          <a:p>
            <a:r>
              <a:rPr lang="en-US" dirty="0"/>
              <a:t>It</a:t>
            </a:r>
            <a:r>
              <a:rPr lang="fr-FR" dirty="0"/>
              <a:t>’</a:t>
            </a:r>
            <a:r>
              <a:rPr lang="en-US" dirty="0"/>
              <a:t>s usually straightforward to map </a:t>
            </a:r>
            <a:br>
              <a:rPr lang="en-US" dirty="0"/>
            </a:br>
            <a:r>
              <a:rPr lang="en-US" dirty="0"/>
              <a:t>an ER model to a relational model.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3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Database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physical model is the actual </a:t>
            </a:r>
            <a:br>
              <a:rPr lang="en-US" dirty="0"/>
            </a:br>
            <a:r>
              <a:rPr lang="en-US" u="sng" dirty="0"/>
              <a:t>database implementation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Use relational DBMS (RDBMS) software.</a:t>
            </a:r>
          </a:p>
          <a:p>
            <a:pPr lvl="1"/>
            <a:r>
              <a:rPr lang="en-US" dirty="0"/>
              <a:t>Later: </a:t>
            </a:r>
            <a:r>
              <a:rPr lang="en-US" dirty="0" err="1"/>
              <a:t>NoSQL</a:t>
            </a:r>
            <a:r>
              <a:rPr lang="en-US" dirty="0"/>
              <a:t> systems</a:t>
            </a:r>
          </a:p>
          <a:p>
            <a:pPr lvl="5"/>
            <a:endParaRPr lang="en-US" dirty="0"/>
          </a:p>
          <a:p>
            <a:r>
              <a:rPr lang="en-US" dirty="0"/>
              <a:t>Structured Query Language (</a:t>
            </a:r>
            <a:r>
              <a:rPr lang="en-US" u="sng" dirty="0"/>
              <a:t>SQL</a:t>
            </a:r>
            <a:r>
              <a:rPr lang="en-US" dirty="0"/>
              <a:t>) commands to create, delete, modify, and query database structures.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77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Front-End Application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users generally do </a:t>
            </a:r>
            <a:r>
              <a:rPr lang="en-US" u="sng" dirty="0"/>
              <a:t>not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access the database directly.</a:t>
            </a:r>
          </a:p>
          <a:p>
            <a:pPr lvl="4"/>
            <a:endParaRPr lang="en-US" dirty="0"/>
          </a:p>
          <a:p>
            <a:r>
              <a:rPr lang="en-US" dirty="0"/>
              <a:t>Front-end applications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Access the database directly.</a:t>
            </a:r>
          </a:p>
          <a:p>
            <a:pPr lvl="1"/>
            <a:r>
              <a:rPr lang="en-US" dirty="0"/>
              <a:t>Provide end users with safe application-oriented interfaces to query and manipulate the data.</a:t>
            </a:r>
          </a:p>
          <a:p>
            <a:pPr lvl="1"/>
            <a:r>
              <a:rPr lang="en-US" dirty="0"/>
              <a:t>Fulfill the end user’s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4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0EA5-1781-8742-9C4C-802B206E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AF3A2-62C5-0A4E-A8EA-04629A384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the Computer Science Department website: </a:t>
            </a:r>
            <a:r>
              <a:rPr lang="en-US" dirty="0">
                <a:hlinkClick r:id="rId2"/>
              </a:rPr>
              <a:t>http://www.sjsu.edu/cs/</a:t>
            </a:r>
            <a:r>
              <a:rPr lang="en-US" dirty="0"/>
              <a:t> </a:t>
            </a:r>
          </a:p>
          <a:p>
            <a:pPr lvl="5"/>
            <a:endParaRPr lang="en-US" dirty="0"/>
          </a:p>
          <a:p>
            <a:r>
              <a:rPr lang="en-US" dirty="0"/>
              <a:t>Click the link in the first paragraph:</a:t>
            </a:r>
            <a:br>
              <a:rPr lang="en-US" dirty="0"/>
            </a:br>
            <a:r>
              <a:rPr lang="en-US" u="sng" dirty="0">
                <a:solidFill>
                  <a:srgbClr val="0033CC"/>
                </a:solidFill>
              </a:rPr>
              <a:t>CS Spring 2018 Permission Number Request</a:t>
            </a:r>
          </a:p>
          <a:p>
            <a:pPr lvl="4"/>
            <a:endParaRPr lang="en-US" dirty="0"/>
          </a:p>
          <a:p>
            <a:r>
              <a:rPr lang="en-US" dirty="0"/>
              <a:t>Fill out the Google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2AEE2-0D93-384F-91C0-D070C42A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4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Analytical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database</a:t>
            </a:r>
          </a:p>
          <a:p>
            <a:pPr lvl="1"/>
            <a:r>
              <a:rPr lang="en-US" dirty="0"/>
              <a:t>Supports day-to-day operational business needs.</a:t>
            </a:r>
          </a:p>
          <a:p>
            <a:pPr lvl="1"/>
            <a:r>
              <a:rPr lang="en-US" dirty="0"/>
              <a:t>Contains </a:t>
            </a:r>
            <a:r>
              <a:rPr lang="en-US" u="sng" dirty="0"/>
              <a:t>operational (transactional) information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Example: sales transactions</a:t>
            </a:r>
          </a:p>
          <a:p>
            <a:pPr lvl="5"/>
            <a:endParaRPr lang="en-US" dirty="0"/>
          </a:p>
          <a:p>
            <a:r>
              <a:rPr lang="en-US" dirty="0"/>
              <a:t>Analytical database</a:t>
            </a:r>
          </a:p>
          <a:p>
            <a:pPr lvl="1"/>
            <a:r>
              <a:rPr lang="en-US" dirty="0"/>
              <a:t>Supports analytical business tasks.</a:t>
            </a:r>
          </a:p>
          <a:p>
            <a:pPr lvl="1"/>
            <a:r>
              <a:rPr lang="en-US" dirty="0"/>
              <a:t>Contains </a:t>
            </a:r>
            <a:r>
              <a:rPr lang="en-US" u="sng" dirty="0"/>
              <a:t>analytical information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Examples: usage patterns, sales trends, etc.</a:t>
            </a:r>
          </a:p>
          <a:p>
            <a:pPr lvl="2"/>
            <a:r>
              <a:rPr lang="en-US" dirty="0"/>
              <a:t>Derived from operational information.</a:t>
            </a:r>
          </a:p>
          <a:p>
            <a:pPr lvl="1"/>
            <a:r>
              <a:rPr lang="en-US" dirty="0"/>
              <a:t>Often associated with </a:t>
            </a:r>
            <a:r>
              <a:rPr lang="en-US" u="sng" dirty="0"/>
              <a:t>data warehousing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3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D792-CDA1-AF4A-A311-3A1D250B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564A-108B-974F-B92B-E679B03C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aspects of database management systems as currently </a:t>
            </a:r>
            <a:r>
              <a:rPr lang="en-US" u="sng" dirty="0"/>
              <a:t>practiced by industry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Relational and NoSQL databases for web apps</a:t>
            </a:r>
          </a:p>
          <a:p>
            <a:pPr lvl="1"/>
            <a:r>
              <a:rPr lang="en-US" dirty="0"/>
              <a:t>Data warehousing and online analytical processing (OLAP)</a:t>
            </a:r>
          </a:p>
          <a:p>
            <a:pPr lvl="1"/>
            <a:r>
              <a:rPr lang="en-US" dirty="0"/>
              <a:t>XML data processing</a:t>
            </a:r>
          </a:p>
          <a:p>
            <a:pPr lvl="1"/>
            <a:r>
              <a:rPr lang="en-US" dirty="0"/>
              <a:t>Data virtualization and data federation servers</a:t>
            </a:r>
          </a:p>
          <a:p>
            <a:r>
              <a:rPr lang="en-US" dirty="0"/>
              <a:t>Introduction to some key </a:t>
            </a:r>
            <a:r>
              <a:rPr lang="en-US" u="sng" dirty="0"/>
              <a:t>data science</a:t>
            </a:r>
            <a:r>
              <a:rPr lang="en-US" dirty="0"/>
              <a:t> topics:</a:t>
            </a:r>
          </a:p>
          <a:p>
            <a:pPr lvl="1"/>
            <a:r>
              <a:rPr lang="en-US" dirty="0"/>
              <a:t>Cloud computing</a:t>
            </a:r>
          </a:p>
          <a:p>
            <a:pPr lvl="1"/>
            <a:r>
              <a:rPr lang="en-US" dirty="0"/>
              <a:t>Big Data</a:t>
            </a:r>
          </a:p>
          <a:p>
            <a:pPr lvl="1"/>
            <a:r>
              <a:rPr lang="en-US" dirty="0"/>
              <a:t>Data mining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DEBF8-4FAB-5C4E-A78C-066FBCD4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68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2764-E7FE-9740-9598-F8300D6D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Course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5F173-AED5-4A47-A5F4-634F31A07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 expertise in any one topic</a:t>
            </a:r>
          </a:p>
          <a:p>
            <a:pPr lvl="4"/>
            <a:endParaRPr lang="en-US" dirty="0"/>
          </a:p>
          <a:p>
            <a:r>
              <a:rPr lang="en-US" dirty="0"/>
              <a:t>Database theory</a:t>
            </a:r>
          </a:p>
          <a:p>
            <a:pPr lvl="4"/>
            <a:endParaRPr lang="en-US" dirty="0"/>
          </a:p>
          <a:p>
            <a:r>
              <a:rPr lang="en-US" dirty="0"/>
              <a:t>How to implement a database management system (DBMS)</a:t>
            </a:r>
          </a:p>
          <a:p>
            <a:pPr lvl="4"/>
            <a:endParaRPr lang="en-US" dirty="0"/>
          </a:p>
          <a:p>
            <a:r>
              <a:rPr lang="en-US" dirty="0"/>
              <a:t>Database administration (DBA)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80AE0-96CC-9F49-A179-46E6F38E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22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7CC46-29E7-B043-9899-6C08B6B2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Course Learning Outcomes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534B0-098B-1846-8DC2-8C2006983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0475" indent="-1254125">
              <a:buNone/>
            </a:pPr>
            <a:r>
              <a:rPr lang="en-US" dirty="0"/>
              <a:t>CLO 1:	Incorporate relational and NoSQL databases into web applications.</a:t>
            </a:r>
          </a:p>
          <a:p>
            <a:pPr marL="1260475" indent="-1254125">
              <a:buNone/>
            </a:pPr>
            <a:endParaRPr lang="en-US" sz="1200" dirty="0"/>
          </a:p>
          <a:p>
            <a:pPr marL="1260475" indent="-1254125">
              <a:buNone/>
            </a:pPr>
            <a:r>
              <a:rPr lang="en-US" dirty="0"/>
              <a:t>CLO 2:	Design and deploy operational databases for OLTP (online transaction processing).</a:t>
            </a:r>
          </a:p>
          <a:p>
            <a:pPr marL="1260475" indent="-1254125">
              <a:buNone/>
            </a:pPr>
            <a:endParaRPr lang="en-US" sz="1200" dirty="0"/>
          </a:p>
          <a:p>
            <a:pPr marL="1260475" indent="-1254125">
              <a:buNone/>
            </a:pPr>
            <a:r>
              <a:rPr lang="en-US" dirty="0"/>
              <a:t>CLO 3:	Design and deploy analytical databases for OLAP (online analytical processing).</a:t>
            </a:r>
          </a:p>
          <a:p>
            <a:pPr marL="1260475" indent="-1254125">
              <a:buNone/>
            </a:pPr>
            <a:endParaRPr lang="en-US" sz="1200" dirty="0"/>
          </a:p>
          <a:p>
            <a:pPr marL="1260475" indent="-1254125">
              <a:buNone/>
            </a:pPr>
            <a:r>
              <a:rPr lang="en-US" dirty="0"/>
              <a:t>CLO 4:	Implement dimensional modeling, star schemas, and ETL (extract-transform-load) for a data warehouse.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0AE76-22EC-7444-909A-56939721E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70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7CC46-29E7-B043-9899-6C08B6B2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Course Learning Outcomes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534B0-098B-1846-8DC2-8C2006983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0475" indent="-1254125">
              <a:buNone/>
            </a:pPr>
            <a:r>
              <a:rPr lang="en-US" dirty="0"/>
              <a:t>CLO 5:	Understand semi-structured data and know how to process XML data.</a:t>
            </a:r>
          </a:p>
          <a:p>
            <a:pPr marL="1260475" indent="-1254125">
              <a:buNone/>
            </a:pPr>
            <a:endParaRPr lang="en-US" sz="1200" dirty="0"/>
          </a:p>
          <a:p>
            <a:pPr marL="1260475" indent="-1254125">
              <a:buNone/>
            </a:pPr>
            <a:r>
              <a:rPr lang="en-US" dirty="0"/>
              <a:t>CLO 6:	Understand basic concepts of data virtualization and know how to program</a:t>
            </a:r>
            <a:br>
              <a:rPr lang="en-US" dirty="0"/>
            </a:br>
            <a:r>
              <a:rPr lang="en-US" dirty="0"/>
              <a:t>a commercial data federation server.</a:t>
            </a:r>
          </a:p>
          <a:p>
            <a:pPr marL="1260475" indent="-1254125">
              <a:buNone/>
            </a:pPr>
            <a:endParaRPr lang="en-US" sz="1200" dirty="0"/>
          </a:p>
          <a:p>
            <a:pPr marL="1260475" indent="-1254125">
              <a:buNone/>
            </a:pPr>
            <a:r>
              <a:rPr lang="en-US" dirty="0"/>
              <a:t>CLO 7:	Understand some key concepts of data science.</a:t>
            </a:r>
          </a:p>
          <a:p>
            <a:pPr lvl="4"/>
            <a:endParaRPr lang="en-US" dirty="0"/>
          </a:p>
          <a:p>
            <a:r>
              <a:rPr lang="en-US" dirty="0"/>
              <a:t>This is a computer science </a:t>
            </a:r>
            <a:r>
              <a:rPr lang="en-US" u="sng" dirty="0"/>
              <a:t>deep course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0AE76-22EC-7444-909A-56939721E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1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F27E-F515-B247-971B-A78321FF5C40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x-none" altLang="x-none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414422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9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Projects will be done by </a:t>
            </a:r>
            <a:r>
              <a:rPr lang="en-US" u="sng" dirty="0"/>
              <a:t>small project teams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Assignments will advance work on the projects.</a:t>
            </a:r>
          </a:p>
          <a:p>
            <a:pPr lvl="4"/>
            <a:endParaRPr lang="en-US" dirty="0"/>
          </a:p>
          <a:p>
            <a:r>
              <a:rPr lang="en-US" dirty="0"/>
              <a:t>Form your own teams of 4 members 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wisely!</a:t>
            </a:r>
          </a:p>
          <a:p>
            <a:pPr lvl="1"/>
            <a:r>
              <a:rPr lang="en-US" dirty="0"/>
              <a:t>Be sure you’ll be able to meet and communicate </a:t>
            </a:r>
            <a:br>
              <a:rPr lang="en-US" dirty="0"/>
            </a:br>
            <a:r>
              <a:rPr lang="en-US" dirty="0"/>
              <a:t>with each other and work together well.</a:t>
            </a:r>
          </a:p>
          <a:p>
            <a:pPr lvl="1"/>
            <a:r>
              <a:rPr lang="en-US" dirty="0"/>
              <a:t>No moving from team to team.</a:t>
            </a:r>
          </a:p>
          <a:p>
            <a:pPr lvl="4"/>
            <a:endParaRPr lang="en-US" dirty="0"/>
          </a:p>
          <a:p>
            <a:r>
              <a:rPr lang="en-US" u="sng" dirty="0"/>
              <a:t>Each team member will receive the same score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on each team assignment and the team project.</a:t>
            </a:r>
          </a:p>
        </p:txBody>
      </p:sp>
    </p:spTree>
    <p:extLst>
      <p:ext uri="{BB962C8B-B14F-4D97-AF65-F5344CB8AC3E}">
        <p14:creationId xmlns:p14="http://schemas.microsoft.com/office/powerpoint/2010/main" val="403101084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23567</TotalTime>
  <Words>860</Words>
  <Application>Microsoft Macintosh PowerPoint</Application>
  <PresentationFormat>On-screen Show (4:3)</PresentationFormat>
  <Paragraphs>263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January 25 Class Meeting</vt:lpstr>
      <vt:lpstr>Basic Info</vt:lpstr>
      <vt:lpstr>Permission Numbers</vt:lpstr>
      <vt:lpstr>Topics</vt:lpstr>
      <vt:lpstr>Not Course Topics</vt:lpstr>
      <vt:lpstr>Course Learning Outcomes</vt:lpstr>
      <vt:lpstr>Course Learning Outcomes, cont’d</vt:lpstr>
      <vt:lpstr>PowerPoint Presentation</vt:lpstr>
      <vt:lpstr>Project Teams</vt:lpstr>
      <vt:lpstr>Project Teams, cont’d</vt:lpstr>
      <vt:lpstr>Project Assignments</vt:lpstr>
      <vt:lpstr>Project Assignments</vt:lpstr>
      <vt:lpstr>Individual Responsibilities</vt:lpstr>
      <vt:lpstr>Postmortem Assessment Report</vt:lpstr>
      <vt:lpstr>Your Individual Overall Class Grade</vt:lpstr>
      <vt:lpstr>Recommended Texts</vt:lpstr>
      <vt:lpstr>Recommended Texts, cont’d</vt:lpstr>
      <vt:lpstr>Recommended Texts, cont’d</vt:lpstr>
      <vt:lpstr>Software to Install</vt:lpstr>
      <vt:lpstr>Data Independence</vt:lpstr>
      <vt:lpstr>Database System Architecture</vt:lpstr>
      <vt:lpstr>Steps to Develop a Database</vt:lpstr>
      <vt:lpstr>Database Requirements</vt:lpstr>
      <vt:lpstr>Data Models</vt:lpstr>
      <vt:lpstr>Data Models, cont’d</vt:lpstr>
      <vt:lpstr>Conceptual Database Model</vt:lpstr>
      <vt:lpstr>Logical Database Model</vt:lpstr>
      <vt:lpstr>Physical Database Model</vt:lpstr>
      <vt:lpstr>Front-End Application Development</vt:lpstr>
      <vt:lpstr>Operational vs. Analytical Databases</vt:lpstr>
    </vt:vector>
  </TitlesOfParts>
  <Company>Apropos Logic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447</cp:revision>
  <dcterms:created xsi:type="dcterms:W3CDTF">2008-01-12T03:52:55Z</dcterms:created>
  <dcterms:modified xsi:type="dcterms:W3CDTF">2018-02-05T07:45:49Z</dcterms:modified>
</cp:coreProperties>
</file>