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8" r:id="rId3"/>
    <p:sldId id="279" r:id="rId4"/>
    <p:sldId id="280" r:id="rId5"/>
    <p:sldId id="281" r:id="rId6"/>
    <p:sldId id="286" r:id="rId7"/>
    <p:sldId id="277" r:id="rId8"/>
    <p:sldId id="282" r:id="rId9"/>
    <p:sldId id="288" r:id="rId10"/>
    <p:sldId id="283" r:id="rId11"/>
    <p:sldId id="284" r:id="rId12"/>
    <p:sldId id="285" r:id="rId13"/>
    <p:sldId id="287" r:id="rId14"/>
    <p:sldId id="289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300" r:id="rId24"/>
    <p:sldId id="301" r:id="rId25"/>
    <p:sldId id="302" r:id="rId26"/>
    <p:sldId id="303" r:id="rId27"/>
    <p:sldId id="310" r:id="rId28"/>
    <p:sldId id="311" r:id="rId29"/>
    <p:sldId id="312" r:id="rId30"/>
    <p:sldId id="313" r:id="rId31"/>
    <p:sldId id="314" r:id="rId32"/>
    <p:sldId id="315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ADE2FF"/>
    <a:srgbClr val="66FFFF"/>
    <a:srgbClr val="B1E754"/>
    <a:srgbClr val="400080"/>
    <a:srgbClr val="66CCFF"/>
    <a:srgbClr val="A12A03"/>
    <a:srgbClr val="B23C00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47" autoAdjust="0"/>
    <p:restoredTop sz="98450" autoAdjust="0"/>
  </p:normalViewPr>
  <p:slideViewPr>
    <p:cSldViewPr>
      <p:cViewPr varScale="1">
        <p:scale>
          <a:sx n="127" d="100"/>
          <a:sy n="127" d="100"/>
        </p:scale>
        <p:origin x="-120" y="-91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6904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5/6/16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May 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May 5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Recursive Functions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Most, but not all, common functions are primitive recursive.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set of all primitive recursive functions </a:t>
            </a:r>
            <a:br>
              <a:rPr lang="en-US" dirty="0" smtClean="0"/>
            </a:br>
            <a:r>
              <a:rPr lang="en-US" dirty="0" smtClean="0"/>
              <a:t>is countable.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Describe each primitive recursive function </a:t>
            </a:r>
            <a:br>
              <a:rPr lang="en-US" dirty="0" smtClean="0"/>
            </a:br>
            <a:r>
              <a:rPr lang="en-US" dirty="0" smtClean="0"/>
              <a:t>by a finite string that indicates how it is defined.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Encode and arrange all the strings in proper 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86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Functions are not Primitive </a:t>
            </a:r>
            <a:r>
              <a:rPr lang="en-US" dirty="0"/>
              <a:t>Recursive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</a:t>
            </a:r>
            <a:r>
              <a:rPr lang="en-US" u="sng" dirty="0" smtClean="0"/>
              <a:t>all</a:t>
            </a:r>
            <a:r>
              <a:rPr lang="en-US" dirty="0" smtClean="0"/>
              <a:t> functions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i="1" dirty="0" smtClean="0">
                <a:latin typeface="Times New Roman"/>
                <a:cs typeface="Times New Roman"/>
                <a:sym typeface="Wingdings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/>
              <a:t>are countable.</a:t>
            </a:r>
          </a:p>
          <a:p>
            <a:pPr lvl="1"/>
            <a:r>
              <a:rPr lang="en-US" dirty="0" smtClean="0"/>
              <a:t>Therefore, arrange </a:t>
            </a:r>
            <a:r>
              <a:rPr lang="en-US" dirty="0"/>
              <a:t>all of them in some order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is-IS" dirty="0" smtClean="0">
                <a:latin typeface="Times New Roman"/>
                <a:cs typeface="Times New Roman"/>
              </a:rPr>
              <a:t>…</a:t>
            </a:r>
          </a:p>
          <a:p>
            <a:pPr lvl="6"/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/>
              <a:t>Construct a computable function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/>
              <a:t> </a:t>
            </a:r>
            <a:r>
              <a:rPr lang="en-US" dirty="0" smtClean="0"/>
              <a:t>defined as</a:t>
            </a:r>
          </a:p>
          <a:p>
            <a:endParaRPr lang="en-US" dirty="0"/>
          </a:p>
          <a:p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/>
              <a:t> always differs from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i="1" baseline="-25000" dirty="0" smtClean="0">
                <a:latin typeface="Times New Roman"/>
                <a:cs typeface="Times New Roman"/>
              </a:rPr>
              <a:t>i  </a:t>
            </a:r>
            <a:r>
              <a:rPr lang="en-US" dirty="0"/>
              <a:t>for all values of </a:t>
            </a:r>
            <a:r>
              <a:rPr lang="en-US" i="1" dirty="0" err="1">
                <a:latin typeface="Times New Roman"/>
                <a:cs typeface="Times New Roman"/>
              </a:rPr>
              <a:t>i</a:t>
            </a:r>
            <a:endParaRPr lang="en-US" i="1" dirty="0">
              <a:latin typeface="Times New Roman"/>
              <a:cs typeface="Times New Roman"/>
            </a:endParaRPr>
          </a:p>
          <a:p>
            <a:pPr marL="2286000" lvl="5" indent="0">
              <a:buNone/>
            </a:pPr>
            <a:r>
              <a:rPr lang="en-US" dirty="0" smtClean="0"/>
              <a:t>		</a:t>
            </a:r>
            <a:endParaRPr lang="en-US" dirty="0"/>
          </a:p>
          <a:p>
            <a:r>
              <a:rPr lang="en-US" dirty="0" smtClean="0"/>
              <a:t>Therefore, not all functions are countable.</a:t>
            </a:r>
          </a:p>
          <a:p>
            <a:r>
              <a:rPr lang="en-US" dirty="0" smtClean="0"/>
              <a:t>Therefore, there must be some functions </a:t>
            </a:r>
            <a:br>
              <a:rPr lang="en-US" dirty="0" smtClean="0"/>
            </a:br>
            <a:r>
              <a:rPr lang="en-US" dirty="0" smtClean="0"/>
              <a:t>that are </a:t>
            </a:r>
            <a:r>
              <a:rPr lang="en-US" u="sng" dirty="0" smtClean="0"/>
              <a:t>not</a:t>
            </a:r>
            <a:r>
              <a:rPr lang="en-US" dirty="0" smtClean="0"/>
              <a:t> primitive recursive.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68903" y="3337561"/>
            <a:ext cx="4073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err="1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) = </a:t>
            </a:r>
            <a:r>
              <a:rPr lang="en-US" sz="2400" i="1" dirty="0">
                <a:latin typeface="Times New Roman"/>
                <a:cs typeface="Times New Roman"/>
              </a:rPr>
              <a:t>f</a:t>
            </a:r>
            <a:r>
              <a:rPr lang="en-US" sz="2400" i="1" baseline="-25000" dirty="0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err="1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) + 1 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   </a:t>
            </a:r>
            <a:r>
              <a:rPr lang="en-US" sz="2400" dirty="0" smtClean="0"/>
              <a:t>for </a:t>
            </a:r>
            <a:r>
              <a:rPr lang="en-US" sz="2400" i="1" dirty="0" err="1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 = 1, 2, </a:t>
            </a:r>
            <a:r>
              <a:rPr lang="is-IS" sz="2400" dirty="0" smtClean="0">
                <a:latin typeface="Times New Roman"/>
                <a:cs typeface="Times New Roman"/>
              </a:rPr>
              <a:t>…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195" y="4370592"/>
            <a:ext cx="1763073" cy="369332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0033CC"/>
                </a:solidFill>
              </a:rPr>
              <a:t>Diagonalization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455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Ackermann’s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Ackermann’s function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: 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× 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i="1" dirty="0" smtClean="0">
                <a:latin typeface="Times New Roman"/>
                <a:cs typeface="Times New Roman"/>
                <a:sym typeface="Wingdings"/>
              </a:rPr>
              <a:t>I</a:t>
            </a:r>
          </a:p>
          <a:p>
            <a:endParaRPr lang="en-US" i="1" dirty="0">
              <a:latin typeface="Times New Roman"/>
              <a:cs typeface="Times New Roman"/>
              <a:sym typeface="Wingdings"/>
            </a:endParaRPr>
          </a:p>
          <a:p>
            <a:endParaRPr lang="en-US" i="1" dirty="0" smtClean="0">
              <a:latin typeface="Times New Roman"/>
              <a:cs typeface="Times New Roman"/>
              <a:sym typeface="Wingdings"/>
            </a:endParaRPr>
          </a:p>
          <a:p>
            <a:endParaRPr lang="en-US" i="1" dirty="0">
              <a:latin typeface="Times New Roman"/>
              <a:cs typeface="Times New Roman"/>
              <a:sym typeface="Wingdings"/>
            </a:endParaRPr>
          </a:p>
          <a:p>
            <a:r>
              <a:rPr lang="en-US" dirty="0" smtClean="0">
                <a:sym typeface="Wingdings"/>
              </a:rPr>
              <a:t>Not primitive recursive.</a:t>
            </a:r>
          </a:p>
          <a:p>
            <a:pPr lvl="5"/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Its growth rate exceeds that of 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any primitive recursive function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as           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220" y="1874537"/>
            <a:ext cx="390368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(0, </a:t>
            </a:r>
            <a:r>
              <a:rPr lang="en-US" sz="2400" i="1" dirty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       = 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 + 1</a:t>
            </a:r>
          </a:p>
          <a:p>
            <a:r>
              <a:rPr lang="en-US" sz="2400" i="1" dirty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0)       = </a:t>
            </a:r>
            <a:r>
              <a:rPr lang="en-US" sz="2400" i="1" dirty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 – 1, 1)</a:t>
            </a:r>
          </a:p>
          <a:p>
            <a:r>
              <a:rPr lang="en-US" sz="2400" i="1" dirty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 + 1) = </a:t>
            </a:r>
            <a:r>
              <a:rPr lang="en-US" sz="2400" i="1" dirty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 – 1, </a:t>
            </a:r>
            <a:r>
              <a:rPr lang="en-US" sz="2400" i="1" dirty="0" smtClean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))</a:t>
            </a:r>
            <a:endParaRPr lang="en-US" sz="240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722943"/>
              </p:ext>
            </p:extLst>
          </p:nvPr>
        </p:nvGraphicFramePr>
        <p:xfrm>
          <a:off x="1463074" y="5074902"/>
          <a:ext cx="1030767" cy="333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3" imgW="431800" imgH="139700" progId="Equation.3">
                  <p:embed/>
                </p:oleObj>
              </mc:Choice>
              <mc:Fallback>
                <p:oleObj name="Equation" r:id="rId3" imgW="4318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3074" y="5074902"/>
                        <a:ext cx="1030767" cy="333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0131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/>
                <a:cs typeface="Times New Roman"/>
              </a:rPr>
              <a:t>µ</a:t>
            </a:r>
            <a:r>
              <a:rPr lang="en-US" dirty="0" smtClean="0"/>
              <a:t>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 the idea of recursive functions.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Define the </a:t>
            </a:r>
            <a:r>
              <a:rPr lang="en-US" dirty="0" smtClean="0">
                <a:solidFill>
                  <a:srgbClr val="B23C00"/>
                </a:solidFill>
              </a:rPr>
              <a:t>minimization operator </a:t>
            </a:r>
            <a:r>
              <a:rPr lang="en-US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µ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/>
              <a:t>Example: Let  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 +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Times New Roman"/>
                <a:cs typeface="Times New Roman"/>
              </a:rPr>
              <a:t>   3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en-US" dirty="0" smtClean="0"/>
              <a:t>Then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2510140"/>
            <a:ext cx="6502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A40000"/>
                </a:solidFill>
                <a:latin typeface="Times New Roman"/>
                <a:cs typeface="Times New Roman"/>
              </a:rPr>
              <a:t>µy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 </a:t>
            </a:r>
            <a:r>
              <a:rPr lang="en-US" sz="2400" dirty="0" smtClean="0"/>
              <a:t>= the smallest 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/>
              <a:t> such that </a:t>
            </a:r>
            <a:r>
              <a:rPr lang="en-US" sz="2400" i="1" dirty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 = 0</a:t>
            </a:r>
            <a:endParaRPr lang="en-US" sz="240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144892"/>
              </p:ext>
            </p:extLst>
          </p:nvPr>
        </p:nvGraphicFramePr>
        <p:xfrm>
          <a:off x="5431972" y="3228724"/>
          <a:ext cx="228598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9" name="Equation" r:id="rId3" imgW="127000" imgH="254000" progId="Equation.3">
                  <p:embed/>
                </p:oleObj>
              </mc:Choice>
              <mc:Fallback>
                <p:oleObj name="Equation" r:id="rId3" imgW="1270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31972" y="3228724"/>
                        <a:ext cx="228598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1884036" y="3703317"/>
            <a:ext cx="4516744" cy="1107996"/>
            <a:chOff x="243550" y="3973997"/>
            <a:chExt cx="4516744" cy="1107996"/>
          </a:xfrm>
        </p:grpSpPr>
        <p:sp>
          <p:nvSpPr>
            <p:cNvPr id="8" name="TextBox 7"/>
            <p:cNvSpPr txBox="1"/>
            <p:nvPr/>
          </p:nvSpPr>
          <p:spPr>
            <a:xfrm>
              <a:off x="243550" y="4366851"/>
              <a:ext cx="18004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/>
                  <a:cs typeface="Times New Roman"/>
                </a:rPr>
                <a:t>µy</a:t>
              </a:r>
              <a:r>
                <a:rPr lang="en-US" sz="2400" dirty="0" smtClean="0">
                  <a:latin typeface="Times New Roman"/>
                  <a:cs typeface="Times New Roman"/>
                </a:rPr>
                <a:t>(</a:t>
              </a:r>
              <a:r>
                <a:rPr lang="en-US" sz="2400" i="1" dirty="0" smtClean="0">
                  <a:latin typeface="Times New Roman"/>
                  <a:cs typeface="Times New Roman"/>
                </a:rPr>
                <a:t>g</a:t>
              </a:r>
              <a:r>
                <a:rPr lang="en-US" sz="2400" dirty="0" smtClean="0">
                  <a:latin typeface="Times New Roman"/>
                  <a:cs typeface="Times New Roman"/>
                </a:rPr>
                <a:t>(</a:t>
              </a:r>
              <a:r>
                <a:rPr lang="en-US" sz="2400" i="1" dirty="0" smtClean="0">
                  <a:latin typeface="Times New Roman"/>
                  <a:cs typeface="Times New Roman"/>
                </a:rPr>
                <a:t>x</a:t>
              </a:r>
              <a:r>
                <a:rPr lang="en-US" sz="2400" dirty="0" smtClean="0">
                  <a:latin typeface="Times New Roman"/>
                  <a:cs typeface="Times New Roman"/>
                </a:rPr>
                <a:t>,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y</a:t>
              </a:r>
              <a:r>
                <a:rPr lang="en-US" sz="2400" dirty="0" smtClean="0">
                  <a:latin typeface="Times New Roman"/>
                  <a:cs typeface="Times New Roman"/>
                </a:rPr>
                <a:t>)) =</a:t>
              </a:r>
              <a:endParaRPr lang="en-US" sz="2400" dirty="0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35444" y="4227668"/>
              <a:ext cx="252485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/>
                  <a:cs typeface="Times New Roman"/>
                </a:rPr>
                <a:t>3 –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x</a:t>
              </a:r>
              <a:r>
                <a:rPr lang="en-US" sz="2400" dirty="0" smtClean="0">
                  <a:latin typeface="Times New Roman"/>
                  <a:cs typeface="Times New Roman"/>
                </a:rPr>
                <a:t>           </a:t>
              </a:r>
              <a:r>
                <a:rPr lang="en-US" sz="2400" dirty="0" smtClean="0">
                  <a:latin typeface="+mn-lt"/>
                  <a:cs typeface="Times New Roman"/>
                </a:rPr>
                <a:t>if</a:t>
              </a:r>
              <a:r>
                <a:rPr lang="en-US" sz="2400" dirty="0" smtClean="0">
                  <a:latin typeface="Times New Roman"/>
                  <a:cs typeface="Times New Roman"/>
                </a:rPr>
                <a:t>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x</a:t>
              </a:r>
              <a:r>
                <a:rPr lang="en-US" sz="2400" dirty="0" smtClean="0">
                  <a:latin typeface="Times New Roman"/>
                  <a:cs typeface="Times New Roman"/>
                </a:rPr>
                <a:t> ≤ 3</a:t>
              </a:r>
            </a:p>
            <a:p>
              <a:r>
                <a:rPr lang="en-US" sz="2400" dirty="0" smtClean="0">
                  <a:latin typeface="+mn-lt"/>
                  <a:cs typeface="Times New Roman"/>
                </a:rPr>
                <a:t>undefined if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x</a:t>
              </a:r>
              <a:r>
                <a:rPr lang="en-US" sz="2400" dirty="0" smtClean="0">
                  <a:latin typeface="Times New Roman"/>
                  <a:cs typeface="Times New Roman"/>
                </a:rPr>
                <a:t> &gt; 3</a:t>
              </a:r>
              <a:endParaRPr lang="en-US" sz="2400" dirty="0">
                <a:latin typeface="Times New Roman"/>
                <a:cs typeface="Times New Roman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67070" y="3973997"/>
              <a:ext cx="590914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>
                  <a:latin typeface="Times New Roman"/>
                  <a:cs typeface="Times New Roman"/>
                </a:rPr>
                <a:t>{</a:t>
              </a:r>
              <a:endParaRPr lang="en-US" sz="6600" dirty="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3132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Times New Roman"/>
                <a:cs typeface="Times New Roman"/>
              </a:rPr>
              <a:t>µ</a:t>
            </a:r>
            <a:r>
              <a:rPr lang="en-US" dirty="0"/>
              <a:t> Recursive </a:t>
            </a:r>
            <a:r>
              <a:rPr lang="en-US" dirty="0" smtClean="0"/>
              <a:t>Functions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is </a:t>
            </a:r>
            <a:r>
              <a:rPr lang="en-US" i="1" dirty="0" smtClean="0">
                <a:solidFill>
                  <a:srgbClr val="A40000"/>
                </a:solidFill>
                <a:latin typeface="Times New Roman"/>
                <a:cs typeface="Times New Roman"/>
              </a:rPr>
              <a:t>µ</a:t>
            </a:r>
            <a:r>
              <a:rPr lang="en-US" dirty="0" smtClean="0">
                <a:solidFill>
                  <a:srgbClr val="A40000"/>
                </a:solidFill>
              </a:rPr>
              <a:t>-recursive </a:t>
            </a:r>
            <a:r>
              <a:rPr lang="en-US" dirty="0" smtClean="0"/>
              <a:t>if it can be: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constructed from the basic functions by </a:t>
            </a:r>
            <a:br>
              <a:rPr lang="en-US" dirty="0" smtClean="0"/>
            </a:br>
            <a:r>
              <a:rPr lang="en-US" dirty="0" smtClean="0"/>
              <a:t>a sequence of applications of the </a:t>
            </a:r>
            <a:r>
              <a:rPr lang="en-US" i="1" dirty="0" smtClean="0">
                <a:latin typeface="Times New Roman"/>
                <a:cs typeface="Times New Roman"/>
              </a:rPr>
              <a:t>µ</a:t>
            </a:r>
            <a:r>
              <a:rPr lang="en-US" dirty="0" smtClean="0"/>
              <a:t> operator 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and the operations of composition </a:t>
            </a:r>
            <a:br>
              <a:rPr lang="en-US" dirty="0" smtClean="0"/>
            </a:br>
            <a:r>
              <a:rPr lang="en-US" dirty="0" smtClean="0"/>
              <a:t>and primitive recursion.</a:t>
            </a:r>
          </a:p>
          <a:p>
            <a:pPr lvl="4"/>
            <a:endParaRPr lang="en-US" dirty="0"/>
          </a:p>
          <a:p>
            <a:r>
              <a:rPr lang="en-US" dirty="0"/>
              <a:t>A function is </a:t>
            </a:r>
            <a:r>
              <a:rPr lang="en-US" i="1" u="sng" dirty="0">
                <a:latin typeface="Times New Roman"/>
                <a:cs typeface="Times New Roman"/>
              </a:rPr>
              <a:t>µ</a:t>
            </a:r>
            <a:r>
              <a:rPr lang="en-US" u="sng" dirty="0"/>
              <a:t>-recursive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if and only if it is </a:t>
            </a:r>
            <a:r>
              <a:rPr lang="en-US" u="sng" dirty="0"/>
              <a:t>computable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Therefore, </a:t>
            </a:r>
            <a:r>
              <a:rPr lang="en-US" i="1" dirty="0">
                <a:latin typeface="Times New Roman"/>
                <a:cs typeface="Times New Roman"/>
              </a:rPr>
              <a:t>µ</a:t>
            </a:r>
            <a:r>
              <a:rPr lang="en-US" dirty="0"/>
              <a:t>-recursive functions 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another </a:t>
            </a:r>
            <a:r>
              <a:rPr lang="en-US" dirty="0"/>
              <a:t>model for algorithmic computation.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96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EEAB8-B6A4-DD4A-82FD-1256B3A7D647}" type="slidenum">
              <a:rPr lang="en-US"/>
              <a:pPr/>
              <a:t>15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Computation</a:t>
            </a:r>
            <a:endParaRPr lang="en-US" dirty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analyze an algorithm, we </a:t>
            </a:r>
            <a:r>
              <a:rPr lang="en-US" dirty="0" smtClean="0"/>
              <a:t>must </a:t>
            </a:r>
            <a:r>
              <a:rPr lang="en-US" dirty="0" smtClean="0">
                <a:solidFill>
                  <a:srgbClr val="B23C00"/>
                </a:solidFill>
              </a:rPr>
              <a:t>measure </a:t>
            </a:r>
            <a:r>
              <a:rPr lang="en-US" dirty="0"/>
              <a:t>it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 convenient measure </a:t>
            </a:r>
            <a:r>
              <a:rPr lang="en-US" dirty="0" smtClean="0"/>
              <a:t>must be:</a:t>
            </a:r>
            <a:endParaRPr lang="en-US" dirty="0"/>
          </a:p>
          <a:p>
            <a:pPr lvl="1"/>
            <a:r>
              <a:rPr lang="en-US" dirty="0" smtClean="0"/>
              <a:t>Measuring </a:t>
            </a:r>
            <a:r>
              <a:rPr lang="en-US" dirty="0"/>
              <a:t>a resource we care about </a:t>
            </a:r>
            <a:br>
              <a:rPr lang="en-US" dirty="0"/>
            </a:br>
            <a:r>
              <a:rPr lang="en-US" dirty="0"/>
              <a:t>(elapsed time, memory usage, etc.).</a:t>
            </a:r>
          </a:p>
          <a:p>
            <a:pPr lvl="1"/>
            <a:r>
              <a:rPr lang="en-US" dirty="0" smtClean="0"/>
              <a:t>Quantitative</a:t>
            </a:r>
            <a:r>
              <a:rPr lang="en-US" dirty="0"/>
              <a:t>, to make comparisons possible.</a:t>
            </a:r>
          </a:p>
          <a:p>
            <a:pPr lvl="1"/>
            <a:r>
              <a:rPr lang="en-US" dirty="0" smtClean="0"/>
              <a:t>Easy </a:t>
            </a:r>
            <a:r>
              <a:rPr lang="en-US" dirty="0"/>
              <a:t>to compute.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good predictor of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goodness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the algorithm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 smtClean="0"/>
              <a:t>We will </a:t>
            </a:r>
            <a:r>
              <a:rPr lang="en-US" dirty="0"/>
              <a:t>be concerned with </a:t>
            </a:r>
            <a:r>
              <a:rPr lang="en-US" dirty="0" smtClean="0">
                <a:solidFill>
                  <a:srgbClr val="B23C00"/>
                </a:solidFill>
              </a:rPr>
              <a:t>time complexity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How much time does an algorithm take to run?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22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4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4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4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4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A57E-760D-D947-9AA9-F3EE36B352D8}" type="slidenum">
              <a:rPr lang="en-US"/>
              <a:pPr/>
              <a:t>16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Reading Books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059648"/>
          </a:xfrm>
        </p:spPr>
        <p:txBody>
          <a:bodyPr/>
          <a:lstStyle/>
          <a:p>
            <a:r>
              <a:rPr lang="en-US" b="1" dirty="0"/>
              <a:t>Algorithm: </a:t>
            </a:r>
            <a:r>
              <a:rPr lang="en-US" dirty="0"/>
              <a:t>Read a book.</a:t>
            </a:r>
          </a:p>
          <a:p>
            <a:r>
              <a:rPr lang="en-US" b="1" dirty="0"/>
              <a:t>Measure: </a:t>
            </a:r>
            <a:r>
              <a:rPr lang="en-US" dirty="0"/>
              <a:t>Length of time to read a book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Given a set of books to read, can we predict how long it will take to read each one, </a:t>
            </a:r>
            <a:br>
              <a:rPr lang="en-US" dirty="0"/>
            </a:br>
            <a:r>
              <a:rPr lang="en-US" u="sng" dirty="0"/>
              <a:t>without actually reading it</a:t>
            </a:r>
            <a:r>
              <a:rPr lang="en-US" dirty="0" smtClean="0"/>
              <a:t>?</a:t>
            </a:r>
          </a:p>
          <a:p>
            <a:pPr lvl="5"/>
            <a:endParaRPr lang="en-US" dirty="0"/>
          </a:p>
          <a:p>
            <a:r>
              <a:rPr lang="en-US" dirty="0"/>
              <a:t>Possible ways to compute reading time:</a:t>
            </a:r>
          </a:p>
          <a:p>
            <a:pPr lvl="1"/>
            <a:r>
              <a:rPr lang="en-US" dirty="0"/>
              <a:t>weight of the book</a:t>
            </a:r>
          </a:p>
          <a:p>
            <a:pPr lvl="1"/>
            <a:r>
              <a:rPr lang="en-US" dirty="0"/>
              <a:t>physical size (width, height, thickness) of the book</a:t>
            </a:r>
          </a:p>
          <a:p>
            <a:pPr lvl="1"/>
            <a:r>
              <a:rPr lang="en-US" dirty="0"/>
              <a:t>total number of words</a:t>
            </a:r>
          </a:p>
          <a:p>
            <a:pPr lvl="1"/>
            <a:r>
              <a:rPr lang="en-US" dirty="0"/>
              <a:t>total number of pages</a:t>
            </a:r>
          </a:p>
        </p:txBody>
      </p:sp>
    </p:spTree>
    <p:extLst>
      <p:ext uri="{BB962C8B-B14F-4D97-AF65-F5344CB8AC3E}">
        <p14:creationId xmlns:p14="http://schemas.microsoft.com/office/powerpoint/2010/main" val="130596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B06D4-7396-9845-BF06-8C923D51598D}" type="slidenum">
              <a:rPr lang="en-US"/>
              <a:pPr/>
              <a:t>17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of Computation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/>
              <a:t>Our concern generally is </a:t>
            </a:r>
            <a:r>
              <a:rPr lang="en-US" dirty="0" smtClean="0">
                <a:solidFill>
                  <a:srgbClr val="B23C00"/>
                </a:solidFill>
              </a:rPr>
              <a:t>not </a:t>
            </a:r>
            <a:r>
              <a:rPr lang="en-US" dirty="0">
                <a:solidFill>
                  <a:srgbClr val="B23C00"/>
                </a:solidFill>
              </a:rPr>
              <a:t>how long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particular run of an algorithm will take,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</a:t>
            </a:r>
            <a:r>
              <a:rPr lang="en-US" dirty="0">
                <a:solidFill>
                  <a:srgbClr val="B23C00"/>
                </a:solidFill>
              </a:rPr>
              <a:t>how well the algorithm scales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How does the run time increase </a:t>
            </a:r>
            <a:br>
              <a:rPr lang="en-US" dirty="0"/>
            </a:br>
            <a:r>
              <a:rPr lang="en-US" dirty="0"/>
              <a:t>as the amount of input </a:t>
            </a:r>
            <a:r>
              <a:rPr lang="en-US" dirty="0" smtClean="0"/>
              <a:t>increases</a:t>
            </a:r>
            <a:r>
              <a:rPr lang="en-US" dirty="0"/>
              <a:t>?</a:t>
            </a:r>
            <a:endParaRPr lang="en-US" dirty="0" smtClean="0"/>
          </a:p>
          <a:p>
            <a:pPr lvl="5"/>
            <a:endParaRPr lang="en-US" dirty="0"/>
          </a:p>
          <a:p>
            <a:pPr lvl="1"/>
            <a:r>
              <a:rPr lang="en-US" dirty="0"/>
              <a:t>Example: How does the reading time of a book increase </a:t>
            </a:r>
            <a:r>
              <a:rPr lang="en-US" dirty="0" smtClean="0"/>
              <a:t>as </a:t>
            </a:r>
            <a:r>
              <a:rPr lang="en-US" dirty="0"/>
              <a:t>the number of pages increases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Example: How does the run time of a particular sort algorithm increase as the number of items to be sorted increases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285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B06D4-7396-9845-BF06-8C923D51598D}" type="slidenum">
              <a:rPr lang="en-US"/>
              <a:pPr/>
              <a:t>18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of Computation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we compare two algorithms,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</a:t>
            </a:r>
            <a:r>
              <a:rPr lang="en-US" dirty="0"/>
              <a:t>want to </a:t>
            </a:r>
            <a:r>
              <a:rPr lang="en-US" dirty="0">
                <a:solidFill>
                  <a:srgbClr val="B23C00"/>
                </a:solidFill>
              </a:rPr>
              <a:t>compare how well they scale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Can we do this comparison without actually </a:t>
            </a:r>
            <a:br>
              <a:rPr lang="en-US" dirty="0"/>
            </a:br>
            <a:r>
              <a:rPr lang="en-US" dirty="0"/>
              <a:t>running the algorithms</a:t>
            </a:r>
            <a:r>
              <a:rPr lang="en-US" dirty="0" smtClean="0"/>
              <a:t>?</a:t>
            </a:r>
          </a:p>
          <a:p>
            <a:pPr lvl="5"/>
            <a:endParaRPr lang="en-US" dirty="0" smtClean="0"/>
          </a:p>
          <a:p>
            <a:r>
              <a:rPr lang="en-US" dirty="0"/>
              <a:t>If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/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) </a:t>
            </a:r>
            <a:r>
              <a:rPr lang="en-US" dirty="0"/>
              <a:t>is the running time of </a:t>
            </a:r>
            <a:r>
              <a:rPr lang="en-US" dirty="0" smtClean="0"/>
              <a:t>an</a:t>
            </a:r>
            <a:br>
              <a:rPr lang="en-US" dirty="0" smtClean="0"/>
            </a:br>
            <a:r>
              <a:rPr lang="en-US" dirty="0" smtClean="0"/>
              <a:t>algorithm with 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 </a:t>
            </a:r>
            <a:r>
              <a:rPr lang="en-US" dirty="0"/>
              <a:t>input values, then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how does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T</a:t>
            </a:r>
            <a:r>
              <a:rPr lang="en-US" dirty="0" smtClean="0">
                <a:solidFill>
                  <a:srgbClr val="B23C00"/>
                </a:solidFill>
              </a:rPr>
              <a:t>(</a:t>
            </a:r>
            <a:r>
              <a:rPr lang="en-US" i="1" dirty="0" smtClean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) </a:t>
            </a:r>
            <a:r>
              <a:rPr lang="en-US" dirty="0">
                <a:solidFill>
                  <a:srgbClr val="B23C00"/>
                </a:solidFill>
              </a:rPr>
              <a:t>change as </a:t>
            </a:r>
            <a:r>
              <a:rPr lang="en-US" i="1" dirty="0" smtClean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increases</a:t>
            </a:r>
            <a:r>
              <a:rPr lang="en-US" dirty="0" smtClean="0">
                <a:solidFill>
                  <a:srgbClr val="B23C00"/>
                </a:solidFill>
              </a:rPr>
              <a:t>?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9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D16-9F66-774D-8D62-9DF84AC2DF79}" type="slidenum">
              <a:rPr lang="en-US"/>
              <a:pPr/>
              <a:t>19</a:t>
            </a:fld>
            <a:endParaRPr 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Well Does an Algorithm Scale?</a:t>
            </a:r>
          </a:p>
        </p:txBody>
      </p:sp>
      <p:pic>
        <p:nvPicPr>
          <p:cNvPr id="396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1303338"/>
            <a:ext cx="4205288" cy="395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96293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05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Formalized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set of </a:t>
            </a:r>
            <a:r>
              <a:rPr lang="en-US" dirty="0" smtClean="0">
                <a:solidFill>
                  <a:srgbClr val="A40000"/>
                </a:solidFill>
              </a:rPr>
              <a:t>axioms</a:t>
            </a:r>
            <a:r>
              <a:rPr lang="en-US" dirty="0" smtClean="0"/>
              <a:t> ...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axiom</a:t>
            </a:r>
            <a:r>
              <a:rPr lang="en-US" dirty="0" smtClean="0"/>
              <a:t>: an assumed given fact</a:t>
            </a:r>
          </a:p>
          <a:p>
            <a:pPr lvl="6"/>
            <a:endParaRPr lang="en-US" dirty="0" smtClean="0"/>
          </a:p>
          <a:p>
            <a:r>
              <a:rPr lang="is-IS" dirty="0" smtClean="0"/>
              <a:t>… and a set of precisely defined </a:t>
            </a:r>
            <a:r>
              <a:rPr lang="is-IS" dirty="0" smtClean="0">
                <a:solidFill>
                  <a:srgbClr val="A40000"/>
                </a:solidFill>
              </a:rPr>
              <a:t>rules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dirty="0" smtClean="0"/>
              <a:t>for logical inference and deduction.</a:t>
            </a:r>
          </a:p>
          <a:p>
            <a:pPr lvl="1"/>
            <a:r>
              <a:rPr lang="is-IS" dirty="0" smtClean="0">
                <a:solidFill>
                  <a:srgbClr val="A40000"/>
                </a:solidFill>
              </a:rPr>
              <a:t>deduction</a:t>
            </a:r>
            <a:r>
              <a:rPr lang="is-IS" dirty="0" smtClean="0"/>
              <a:t>: Make a specific conclusion based on a given set of facts.</a:t>
            </a:r>
          </a:p>
          <a:p>
            <a:pPr lvl="1"/>
            <a:r>
              <a:rPr lang="is-IS" dirty="0" smtClean="0">
                <a:solidFill>
                  <a:srgbClr val="A40000"/>
                </a:solidFill>
              </a:rPr>
              <a:t>inference</a:t>
            </a:r>
            <a:r>
              <a:rPr lang="is-IS" dirty="0" smtClean="0"/>
              <a:t>: Make a generalization based on a given set of facts.</a:t>
            </a:r>
          </a:p>
          <a:p>
            <a:pPr lvl="6"/>
            <a:endParaRPr lang="is-IS" dirty="0" smtClean="0"/>
          </a:p>
          <a:p>
            <a:r>
              <a:rPr lang="is-IS" dirty="0" smtClean="0"/>
              <a:t>Use the rules in a sequence of steps.</a:t>
            </a:r>
          </a:p>
          <a:p>
            <a:pPr lvl="1"/>
            <a:r>
              <a:rPr lang="is-IS" dirty="0" smtClean="0"/>
              <a:t>Go from one proven fact to another.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70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526D-03FE-5549-BC72-0400A9FC6DDA}" type="slidenum">
              <a:rPr lang="en-US"/>
              <a:pPr/>
              <a:t>20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pic>
        <p:nvPicPr>
          <p:cNvPr id="397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070725" cy="346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282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CE24-58C5-124E-BAAF-B43CAB4BE003}" type="slidenum">
              <a:rPr lang="en-US"/>
              <a:pPr/>
              <a:t>21</a:t>
            </a:fld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  <a:endParaRPr lang="en-US" dirty="0"/>
          </a:p>
        </p:txBody>
      </p:sp>
      <p:pic>
        <p:nvPicPr>
          <p:cNvPr id="398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1235075"/>
            <a:ext cx="6446837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946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91C9-FA2D-E740-960B-917CF1BF64A0}" type="slidenum">
              <a:rPr lang="en-US"/>
              <a:pPr/>
              <a:t>22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  <a:endParaRPr lang="en-US" dirty="0"/>
          </a:p>
        </p:txBody>
      </p:sp>
      <p:pic>
        <p:nvPicPr>
          <p:cNvPr id="399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1235075"/>
            <a:ext cx="6589713" cy="486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75000"/>
                  </a:schemeClr>
                </a:solidFill>
              </a:rPr>
              <a:t>Java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 smtClean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 ed. 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Education, Inc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., 2012</a:t>
            </a:r>
          </a:p>
          <a:p>
            <a:r>
              <a:rPr lang="en-US" sz="800" dirty="0" smtClean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-13-257627</a:t>
            </a:r>
            <a:r>
              <a:rPr lang="en-US" sz="800" b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-7</a:t>
            </a:r>
            <a:endParaRPr lang="en-US" sz="8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686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E375-F972-8C4E-9985-F29C614EE72B}" type="slidenum">
              <a:rPr lang="en-US"/>
              <a:pPr/>
              <a:t>23</a:t>
            </a:fld>
            <a:endParaRPr lang="en-US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Big-Oh and its Cousins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/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) </a:t>
            </a:r>
            <a:r>
              <a:rPr lang="en-US" dirty="0"/>
              <a:t>be the running time of an algorithm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with </a:t>
            </a:r>
            <a:r>
              <a:rPr lang="en-US" i="1" smtClean="0">
                <a:latin typeface="Times New Roman" charset="0"/>
              </a:rPr>
              <a:t>n</a:t>
            </a:r>
            <a:r>
              <a:rPr lang="en-US" smtClean="0"/>
              <a:t> </a:t>
            </a:r>
            <a:r>
              <a:rPr lang="en-US" dirty="0"/>
              <a:t>input values.</a:t>
            </a:r>
          </a:p>
          <a:p>
            <a:pPr lvl="4"/>
            <a:endParaRPr lang="en-US" dirty="0"/>
          </a:p>
          <a:p>
            <a:r>
              <a:rPr lang="en-US" i="1" dirty="0" smtClean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if there are positive constants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 such that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dirty="0">
                <a:latin typeface="Times New Roman" charset="0"/>
                <a:cs typeface="Times New Roman" charset="0"/>
              </a:rPr>
              <a:t>≤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 err="1">
                <a:latin typeface="Times New Roman" charset="0"/>
              </a:rPr>
              <a:t>cf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 smtClean="0"/>
              <a:t> </a:t>
            </a:r>
            <a:r>
              <a:rPr lang="en-US" dirty="0"/>
              <a:t>when </a:t>
            </a:r>
            <a:r>
              <a:rPr lang="en-US" i="1" dirty="0" smtClean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In other words, when 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 </a:t>
            </a:r>
            <a:r>
              <a:rPr lang="en-US" dirty="0"/>
              <a:t>is sufficiently large,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 smtClean="0"/>
              <a:t> </a:t>
            </a:r>
            <a:r>
              <a:rPr lang="en-US" dirty="0"/>
              <a:t>is an </a:t>
            </a:r>
            <a:r>
              <a:rPr lang="en-US" dirty="0">
                <a:solidFill>
                  <a:srgbClr val="B23C00"/>
                </a:solidFill>
              </a:rPr>
              <a:t>upper bound </a:t>
            </a:r>
            <a:r>
              <a:rPr lang="en-US" dirty="0"/>
              <a:t>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time </a:t>
            </a:r>
            <a:r>
              <a:rPr lang="en-US" dirty="0"/>
              <a:t>function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care about small values of 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i="1" dirty="0" smtClean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dirty="0"/>
              <a:t>will grow </a:t>
            </a:r>
            <a:r>
              <a:rPr lang="en-US" dirty="0">
                <a:solidFill>
                  <a:srgbClr val="B23C00"/>
                </a:solidFill>
              </a:rPr>
              <a:t>no faster </a:t>
            </a:r>
            <a:r>
              <a:rPr lang="en-US" dirty="0"/>
              <a:t>than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dirty="0"/>
              <a:t>as 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 </a:t>
            </a:r>
            <a:r>
              <a:rPr lang="en-US" dirty="0"/>
              <a:t>increases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27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A8B9-63D1-C94E-8DDE-ED11DE713AD9}" type="slidenum">
              <a:rPr lang="en-US"/>
              <a:pPr/>
              <a:t>24</a:t>
            </a:fld>
            <a:endParaRPr 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</a:t>
            </a:r>
            <a:r>
              <a:rPr lang="en-US" dirty="0" smtClean="0"/>
              <a:t>Cousins</a:t>
            </a:r>
            <a:r>
              <a:rPr lang="en-US" i="1" dirty="0" smtClean="0"/>
              <a:t>: </a:t>
            </a:r>
            <a:r>
              <a:rPr lang="en-US" dirty="0" smtClean="0"/>
              <a:t>Omega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endParaRPr lang="en-US" dirty="0"/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325903"/>
            <a:ext cx="8778143" cy="4835525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/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) </a:t>
            </a:r>
            <a:r>
              <a:rPr lang="en-US" dirty="0"/>
              <a:t>be the running time of an algorithm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 </a:t>
            </a:r>
            <a:r>
              <a:rPr lang="en-US" dirty="0"/>
              <a:t>input values.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if there are positive constants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 such that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cg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 smtClean="0"/>
              <a:t> </a:t>
            </a:r>
            <a:r>
              <a:rPr lang="en-US" dirty="0"/>
              <a:t>when </a:t>
            </a:r>
            <a:r>
              <a:rPr lang="en-US" i="1" dirty="0" smtClean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In other words, when 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 </a:t>
            </a:r>
            <a:r>
              <a:rPr lang="en-US" dirty="0"/>
              <a:t>is sufficiently large,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 smtClean="0"/>
              <a:t> is a </a:t>
            </a:r>
            <a:r>
              <a:rPr lang="en-US" dirty="0">
                <a:solidFill>
                  <a:srgbClr val="B23C00"/>
                </a:solidFill>
              </a:rPr>
              <a:t>lower bound </a:t>
            </a:r>
            <a:r>
              <a:rPr lang="en-US" dirty="0"/>
              <a:t>for time function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care about small values of 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i="1" dirty="0" smtClean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dirty="0"/>
              <a:t>will grow </a:t>
            </a:r>
            <a:r>
              <a:rPr lang="en-US" dirty="0">
                <a:solidFill>
                  <a:srgbClr val="B23C00"/>
                </a:solidFill>
              </a:rPr>
              <a:t>at least as fast </a:t>
            </a: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dirty="0"/>
              <a:t>as 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 </a:t>
            </a:r>
            <a:r>
              <a:rPr lang="en-US" dirty="0"/>
              <a:t>increases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77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8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569-304C-A941-B154-51E0EE6C66A0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  <a:endParaRPr lang="en-US" dirty="0"/>
          </a:p>
        </p:txBody>
      </p:sp>
      <p:grpSp>
        <p:nvGrpSpPr>
          <p:cNvPr id="430101" name="Group 21"/>
          <p:cNvGrpSpPr>
            <a:grpSpLocks/>
          </p:cNvGrpSpPr>
          <p:nvPr/>
        </p:nvGrpSpPr>
        <p:grpSpPr bwMode="auto">
          <a:xfrm>
            <a:off x="457200" y="1301750"/>
            <a:ext cx="3749675" cy="4413250"/>
            <a:chOff x="288" y="951"/>
            <a:chExt cx="2362" cy="2780"/>
          </a:xfrm>
        </p:grpSpPr>
        <p:grpSp>
          <p:nvGrpSpPr>
            <p:cNvPr id="430097" name="Group 17"/>
            <p:cNvGrpSpPr>
              <a:grpSpLocks/>
            </p:cNvGrpSpPr>
            <p:nvPr/>
          </p:nvGrpSpPr>
          <p:grpSpPr bwMode="auto">
            <a:xfrm>
              <a:off x="288" y="951"/>
              <a:ext cx="2362" cy="2437"/>
              <a:chOff x="288" y="835"/>
              <a:chExt cx="2362" cy="2437"/>
            </a:xfrm>
          </p:grpSpPr>
          <p:pic>
            <p:nvPicPr>
              <p:cNvPr id="430086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835"/>
                <a:ext cx="2362" cy="23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0088" name="Text Box 8"/>
              <p:cNvSpPr txBox="1">
                <a:spLocks noChangeArrowheads="1"/>
              </p:cNvSpPr>
              <p:nvPr/>
            </p:nvSpPr>
            <p:spPr bwMode="auto">
              <a:xfrm>
                <a:off x="2304" y="2682"/>
                <a:ext cx="239" cy="2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 dirty="0" smtClean="0">
                    <a:latin typeface="Times New Roman" charset="0"/>
                  </a:rPr>
                  <a:t>n</a:t>
                </a:r>
                <a:endParaRPr lang="en-US" sz="1800" i="1" dirty="0">
                  <a:latin typeface="Times New Roman" charset="0"/>
                </a:endParaRPr>
              </a:p>
            </p:txBody>
          </p:sp>
          <p:sp>
            <p:nvSpPr>
              <p:cNvPr id="430090" name="Text Box 10"/>
              <p:cNvSpPr txBox="1">
                <a:spLocks noChangeArrowheads="1"/>
              </p:cNvSpPr>
              <p:nvPr/>
            </p:nvSpPr>
            <p:spPr bwMode="auto">
              <a:xfrm>
                <a:off x="2189" y="1454"/>
                <a:ext cx="388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 dirty="0">
                    <a:latin typeface="Times New Roman" charset="0"/>
                  </a:rPr>
                  <a:t>T</a:t>
                </a:r>
                <a:r>
                  <a:rPr lang="en-US" sz="1800" dirty="0" smtClean="0">
                    <a:latin typeface="Times New Roman" charset="0"/>
                  </a:rPr>
                  <a:t>(</a:t>
                </a:r>
                <a:r>
                  <a:rPr lang="en-US" sz="1800" i="1" dirty="0" smtClean="0">
                    <a:latin typeface="Times New Roman" charset="0"/>
                  </a:rPr>
                  <a:t>n</a:t>
                </a:r>
                <a:r>
                  <a:rPr lang="en-US" sz="1800" dirty="0" smtClean="0">
                    <a:latin typeface="Times New Roman" charset="0"/>
                  </a:rPr>
                  <a:t>)</a:t>
                </a:r>
                <a:endParaRPr lang="en-US" sz="1800" dirty="0">
                  <a:latin typeface="Times New Roman" charset="0"/>
                </a:endParaRPr>
              </a:p>
            </p:txBody>
          </p:sp>
          <p:sp>
            <p:nvSpPr>
              <p:cNvPr id="430093" name="Text Box 13"/>
              <p:cNvSpPr txBox="1">
                <a:spLocks noChangeArrowheads="1"/>
              </p:cNvSpPr>
              <p:nvPr/>
            </p:nvSpPr>
            <p:spPr bwMode="auto">
              <a:xfrm>
                <a:off x="2131" y="896"/>
                <a:ext cx="439" cy="2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 dirty="0" err="1" smtClean="0">
                    <a:latin typeface="Times New Roman" charset="0"/>
                  </a:rPr>
                  <a:t>cf</a:t>
                </a:r>
                <a:r>
                  <a:rPr lang="en-US" sz="1800" i="1" dirty="0" smtClean="0">
                    <a:latin typeface="Times New Roman" charset="0"/>
                  </a:rPr>
                  <a:t> </a:t>
                </a:r>
                <a:r>
                  <a:rPr lang="en-US" sz="1800" dirty="0" smtClean="0">
                    <a:latin typeface="Times New Roman" charset="0"/>
                  </a:rPr>
                  <a:t>(</a:t>
                </a:r>
                <a:r>
                  <a:rPr lang="en-US" sz="1800" i="1" dirty="0" smtClean="0">
                    <a:latin typeface="Times New Roman" charset="0"/>
                  </a:rPr>
                  <a:t>n</a:t>
                </a:r>
                <a:r>
                  <a:rPr lang="en-US" sz="1800" dirty="0" smtClean="0">
                    <a:latin typeface="Times New Roman" charset="0"/>
                  </a:rPr>
                  <a:t>)</a:t>
                </a:r>
                <a:endParaRPr lang="en-US" sz="1800" dirty="0">
                  <a:latin typeface="Times New Roman" charset="0"/>
                </a:endParaRPr>
              </a:p>
            </p:txBody>
          </p:sp>
          <p:sp>
            <p:nvSpPr>
              <p:cNvPr id="430095" name="Text Box 15"/>
              <p:cNvSpPr txBox="1">
                <a:spLocks noChangeArrowheads="1"/>
              </p:cNvSpPr>
              <p:nvPr/>
            </p:nvSpPr>
            <p:spPr bwMode="auto">
              <a:xfrm>
                <a:off x="1138" y="2981"/>
                <a:ext cx="1338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charset="0"/>
                  </a:rPr>
                  <a:t>T</a:t>
                </a:r>
                <a:r>
                  <a:rPr lang="en-US" sz="2400" dirty="0" smtClean="0">
                    <a:latin typeface="Times New Roman" charset="0"/>
                  </a:rPr>
                  <a:t>(</a:t>
                </a:r>
                <a:r>
                  <a:rPr lang="en-US" sz="2400" i="1" dirty="0" smtClean="0">
                    <a:latin typeface="Times New Roman" charset="0"/>
                  </a:rPr>
                  <a:t>n</a:t>
                </a:r>
                <a:r>
                  <a:rPr lang="en-US" sz="2400" dirty="0" smtClean="0">
                    <a:latin typeface="Times New Roman" charset="0"/>
                  </a:rPr>
                  <a:t>)</a:t>
                </a:r>
                <a:r>
                  <a:rPr lang="en-US" sz="2400" i="1" dirty="0" smtClean="0">
                    <a:latin typeface="Times New Roman" charset="0"/>
                  </a:rPr>
                  <a:t> </a:t>
                </a:r>
                <a:r>
                  <a:rPr lang="en-US" sz="2400" i="1" dirty="0">
                    <a:latin typeface="Times New Roman" charset="0"/>
                  </a:rPr>
                  <a:t>= O</a:t>
                </a:r>
                <a:r>
                  <a:rPr lang="en-US" sz="2400" dirty="0" smtClean="0">
                    <a:latin typeface="Times New Roman" charset="0"/>
                  </a:rPr>
                  <a:t>( </a:t>
                </a:r>
                <a:r>
                  <a:rPr lang="en-US" sz="2400" i="1" dirty="0" smtClean="0">
                    <a:latin typeface="Times New Roman" charset="0"/>
                  </a:rPr>
                  <a:t>f </a:t>
                </a:r>
                <a:r>
                  <a:rPr lang="en-US" sz="2400" dirty="0" smtClean="0">
                    <a:latin typeface="Times New Roman" charset="0"/>
                  </a:rPr>
                  <a:t>(</a:t>
                </a:r>
                <a:r>
                  <a:rPr lang="en-US" sz="2400" i="1" dirty="0" smtClean="0">
                    <a:latin typeface="Times New Roman" charset="0"/>
                  </a:rPr>
                  <a:t>n</a:t>
                </a:r>
                <a:r>
                  <a:rPr lang="en-US" sz="2400" dirty="0" smtClean="0">
                    <a:latin typeface="Times New Roman" charset="0"/>
                  </a:rPr>
                  <a:t>)</a:t>
                </a:r>
                <a:r>
                  <a:rPr lang="en-US" sz="2400" dirty="0">
                    <a:latin typeface="Times New Roman" charset="0"/>
                  </a:rPr>
                  <a:t>)</a:t>
                </a:r>
              </a:p>
            </p:txBody>
          </p:sp>
        </p:grpSp>
        <p:sp>
          <p:nvSpPr>
            <p:cNvPr id="430099" name="Text Box 19"/>
            <p:cNvSpPr txBox="1">
              <a:spLocks noChangeArrowheads="1"/>
            </p:cNvSpPr>
            <p:nvPr/>
          </p:nvSpPr>
          <p:spPr bwMode="auto">
            <a:xfrm>
              <a:off x="748" y="3443"/>
              <a:ext cx="1228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/>
                <a:t>Upper bound</a:t>
              </a:r>
            </a:p>
          </p:txBody>
        </p:sp>
      </p:grpSp>
      <p:grpSp>
        <p:nvGrpSpPr>
          <p:cNvPr id="430102" name="Group 22"/>
          <p:cNvGrpSpPr>
            <a:grpSpLocks/>
          </p:cNvGrpSpPr>
          <p:nvPr/>
        </p:nvGrpSpPr>
        <p:grpSpPr bwMode="auto">
          <a:xfrm>
            <a:off x="4629150" y="1301750"/>
            <a:ext cx="3756025" cy="4413250"/>
            <a:chOff x="2916" y="951"/>
            <a:chExt cx="2366" cy="2780"/>
          </a:xfrm>
        </p:grpSpPr>
        <p:grpSp>
          <p:nvGrpSpPr>
            <p:cNvPr id="430098" name="Group 18"/>
            <p:cNvGrpSpPr>
              <a:grpSpLocks/>
            </p:cNvGrpSpPr>
            <p:nvPr/>
          </p:nvGrpSpPr>
          <p:grpSpPr bwMode="auto">
            <a:xfrm>
              <a:off x="2916" y="951"/>
              <a:ext cx="2366" cy="2377"/>
              <a:chOff x="2916" y="835"/>
              <a:chExt cx="2366" cy="2377"/>
            </a:xfrm>
          </p:grpSpPr>
          <p:pic>
            <p:nvPicPr>
              <p:cNvPr id="430087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6" y="835"/>
                <a:ext cx="2345" cy="23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0089" name="Text Box 9"/>
              <p:cNvSpPr txBox="1">
                <a:spLocks noChangeArrowheads="1"/>
              </p:cNvSpPr>
              <p:nvPr/>
            </p:nvSpPr>
            <p:spPr bwMode="auto">
              <a:xfrm>
                <a:off x="5011" y="2682"/>
                <a:ext cx="239" cy="2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 dirty="0" smtClean="0">
                    <a:latin typeface="Times New Roman" charset="0"/>
                  </a:rPr>
                  <a:t>n</a:t>
                </a:r>
                <a:endParaRPr lang="en-US" sz="1800" i="1" dirty="0">
                  <a:latin typeface="Times New Roman" charset="0"/>
                </a:endParaRPr>
              </a:p>
            </p:txBody>
          </p:sp>
          <p:sp>
            <p:nvSpPr>
              <p:cNvPr id="430091" name="Text Box 11"/>
              <p:cNvSpPr txBox="1">
                <a:spLocks noChangeArrowheads="1"/>
              </p:cNvSpPr>
              <p:nvPr/>
            </p:nvSpPr>
            <p:spPr bwMode="auto">
              <a:xfrm>
                <a:off x="4781" y="1184"/>
                <a:ext cx="388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 dirty="0">
                    <a:latin typeface="Times New Roman" charset="0"/>
                  </a:rPr>
                  <a:t>T</a:t>
                </a:r>
                <a:r>
                  <a:rPr lang="en-US" sz="1800" dirty="0" smtClean="0">
                    <a:latin typeface="Times New Roman" charset="0"/>
                  </a:rPr>
                  <a:t>(</a:t>
                </a:r>
                <a:r>
                  <a:rPr lang="en-US" sz="1800" i="1" dirty="0" smtClean="0">
                    <a:latin typeface="Times New Roman" charset="0"/>
                  </a:rPr>
                  <a:t>n</a:t>
                </a:r>
                <a:r>
                  <a:rPr lang="en-US" sz="1800" dirty="0" smtClean="0">
                    <a:latin typeface="Times New Roman" charset="0"/>
                  </a:rPr>
                  <a:t>)</a:t>
                </a:r>
                <a:endParaRPr lang="en-US" sz="1800" dirty="0">
                  <a:latin typeface="Times New Roman" charset="0"/>
                </a:endParaRPr>
              </a:p>
            </p:txBody>
          </p:sp>
          <p:sp>
            <p:nvSpPr>
              <p:cNvPr id="430092" name="Text Box 12"/>
              <p:cNvSpPr txBox="1">
                <a:spLocks noChangeArrowheads="1"/>
              </p:cNvSpPr>
              <p:nvPr/>
            </p:nvSpPr>
            <p:spPr bwMode="auto">
              <a:xfrm>
                <a:off x="4838" y="1642"/>
                <a:ext cx="444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 dirty="0">
                    <a:latin typeface="Times New Roman" charset="0"/>
                  </a:rPr>
                  <a:t>cg</a:t>
                </a:r>
                <a:r>
                  <a:rPr lang="en-US" sz="1800" dirty="0" smtClean="0">
                    <a:latin typeface="Times New Roman" charset="0"/>
                  </a:rPr>
                  <a:t>(</a:t>
                </a:r>
                <a:r>
                  <a:rPr lang="en-US" sz="1800" i="1" dirty="0" smtClean="0">
                    <a:latin typeface="Times New Roman" charset="0"/>
                  </a:rPr>
                  <a:t>n</a:t>
                </a:r>
                <a:r>
                  <a:rPr lang="en-US" sz="1800" dirty="0" smtClean="0">
                    <a:latin typeface="Times New Roman" charset="0"/>
                  </a:rPr>
                  <a:t>)</a:t>
                </a:r>
                <a:endParaRPr lang="en-US" sz="1800" dirty="0">
                  <a:latin typeface="Times New Roman" charset="0"/>
                </a:endParaRPr>
              </a:p>
            </p:txBody>
          </p:sp>
          <p:sp>
            <p:nvSpPr>
              <p:cNvPr id="430096" name="Text Box 16"/>
              <p:cNvSpPr txBox="1">
                <a:spLocks noChangeArrowheads="1"/>
              </p:cNvSpPr>
              <p:nvPr/>
            </p:nvSpPr>
            <p:spPr bwMode="auto">
              <a:xfrm>
                <a:off x="3860" y="2924"/>
                <a:ext cx="1324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charset="0"/>
                  </a:rPr>
                  <a:t>T</a:t>
                </a:r>
                <a:r>
                  <a:rPr lang="en-US" sz="2400" dirty="0" smtClean="0">
                    <a:latin typeface="Times New Roman" charset="0"/>
                  </a:rPr>
                  <a:t>(</a:t>
                </a:r>
                <a:r>
                  <a:rPr lang="en-US" sz="2400" i="1" dirty="0" smtClean="0">
                    <a:latin typeface="Times New Roman" charset="0"/>
                  </a:rPr>
                  <a:t>n</a:t>
                </a:r>
                <a:r>
                  <a:rPr lang="en-US" sz="2400" dirty="0" smtClean="0">
                    <a:latin typeface="Times New Roman" charset="0"/>
                  </a:rPr>
                  <a:t>)</a:t>
                </a:r>
                <a:r>
                  <a:rPr lang="en-US" sz="2400" i="1" dirty="0" smtClean="0">
                    <a:latin typeface="Times New Roman" charset="0"/>
                  </a:rPr>
                  <a:t> </a:t>
                </a:r>
                <a:r>
                  <a:rPr lang="en-US" sz="2400" i="1" dirty="0">
                    <a:latin typeface="Times New Roman" charset="0"/>
                  </a:rPr>
                  <a:t>=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Ω</a:t>
                </a:r>
                <a:r>
                  <a:rPr lang="en-US" sz="2400" dirty="0">
                    <a:latin typeface="Times New Roman" charset="0"/>
                  </a:rPr>
                  <a:t>(</a:t>
                </a:r>
                <a:r>
                  <a:rPr lang="en-US" sz="2400" i="1" dirty="0">
                    <a:latin typeface="Times New Roman" charset="0"/>
                  </a:rPr>
                  <a:t>g</a:t>
                </a:r>
                <a:r>
                  <a:rPr lang="en-US" sz="2400" dirty="0" smtClean="0">
                    <a:latin typeface="Times New Roman" charset="0"/>
                  </a:rPr>
                  <a:t>(</a:t>
                </a:r>
                <a:r>
                  <a:rPr lang="en-US" sz="2400" i="1" dirty="0" smtClean="0">
                    <a:latin typeface="Times New Roman" charset="0"/>
                  </a:rPr>
                  <a:t>n</a:t>
                </a:r>
                <a:r>
                  <a:rPr lang="en-US" sz="2400" dirty="0" smtClean="0">
                    <a:latin typeface="Times New Roman" charset="0"/>
                  </a:rPr>
                  <a:t>)</a:t>
                </a:r>
                <a:r>
                  <a:rPr lang="en-US" sz="2400" dirty="0">
                    <a:latin typeface="Times New Roman" charset="0"/>
                  </a:rPr>
                  <a:t>)</a:t>
                </a:r>
              </a:p>
            </p:txBody>
          </p:sp>
        </p:grpSp>
        <p:sp>
          <p:nvSpPr>
            <p:cNvPr id="430100" name="Text Box 20"/>
            <p:cNvSpPr txBox="1">
              <a:spLocks noChangeArrowheads="1"/>
            </p:cNvSpPr>
            <p:nvPr/>
          </p:nvSpPr>
          <p:spPr bwMode="auto">
            <a:xfrm>
              <a:off x="3610" y="3443"/>
              <a:ext cx="1228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/>
                <a:t>Lower bound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4243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CE-0103-DD47-98BD-BD4CCBB30D57}" type="slidenum">
              <a:rPr lang="en-US"/>
              <a:pPr/>
              <a:t>26</a:t>
            </a:fld>
            <a:endParaRPr 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</a:t>
            </a:r>
            <a:r>
              <a:rPr lang="en-US" dirty="0" smtClean="0"/>
              <a:t>Cousins: Theta </a:t>
            </a:r>
            <a:r>
              <a:rPr lang="el-GR" i="1" dirty="0">
                <a:latin typeface="Times New Roman" charset="0"/>
                <a:cs typeface="Times New Roman" charset="0"/>
              </a:rPr>
              <a:t>Θ</a:t>
            </a:r>
            <a:endParaRPr lang="en-US" dirty="0"/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/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) </a:t>
            </a:r>
            <a:r>
              <a:rPr lang="en-US" dirty="0"/>
              <a:t>be the running time of an algorithm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/>
              <a:t> </a:t>
            </a:r>
            <a:r>
              <a:rPr lang="en-US" dirty="0"/>
              <a:t>input values.</a:t>
            </a:r>
          </a:p>
          <a:p>
            <a:pPr lvl="4"/>
            <a:endParaRPr lang="en-US" dirty="0"/>
          </a:p>
          <a:p>
            <a:r>
              <a:rPr lang="en-US" i="1" dirty="0" smtClean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= </a:t>
            </a:r>
            <a:r>
              <a:rPr lang="el-GR" i="1" dirty="0">
                <a:latin typeface="Times New Roman" charset="0"/>
                <a:cs typeface="Times New Roman" charset="0"/>
              </a:rPr>
              <a:t>Θ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if and only if: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and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))</a:t>
            </a:r>
          </a:p>
          <a:p>
            <a:pPr lvl="5"/>
            <a:endParaRPr lang="en-US" dirty="0"/>
          </a:p>
          <a:p>
            <a:r>
              <a:rPr lang="en-US" dirty="0"/>
              <a:t>In other words, the rate of growth of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equals the rate of growth</a:t>
            </a:r>
            <a:r>
              <a:rPr lang="en-US" dirty="0"/>
              <a:t> of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14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9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78B55-BA3E-A94A-8FBD-DD6309C2FE4B}" type="slidenum">
              <a:rPr lang="en-US"/>
              <a:pPr/>
              <a:t>27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Scalability of Different Algorithms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857750" algn="l"/>
              </a:tabLst>
            </a:pPr>
            <a:r>
              <a:rPr lang="en-US" b="1" dirty="0"/>
              <a:t>Problem:</a:t>
            </a:r>
            <a:r>
              <a:rPr lang="en-US" dirty="0"/>
              <a:t> Given an array of positive and negative integers, find the </a:t>
            </a:r>
            <a:r>
              <a:rPr lang="en-US" u="sng" dirty="0">
                <a:solidFill>
                  <a:srgbClr val="000000"/>
                </a:solidFill>
              </a:rPr>
              <a:t>maximum sum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of </a:t>
            </a:r>
            <a:r>
              <a:rPr lang="en-US" dirty="0"/>
              <a:t>a </a:t>
            </a:r>
            <a:r>
              <a:rPr lang="en-US" u="sng" dirty="0"/>
              <a:t>contiguous subsequence</a:t>
            </a:r>
            <a:r>
              <a:rPr lang="en-US" dirty="0"/>
              <a:t> of the array.</a:t>
            </a:r>
          </a:p>
          <a:p>
            <a:pPr lvl="4">
              <a:tabLst>
                <a:tab pos="4857750" algn="l"/>
              </a:tabLst>
            </a:pPr>
            <a:endParaRPr lang="en-US" dirty="0"/>
          </a:p>
          <a:p>
            <a:pPr>
              <a:tabLst>
                <a:tab pos="4857750" algn="l"/>
              </a:tabLst>
            </a:pPr>
            <a:r>
              <a:rPr lang="en-US" dirty="0"/>
              <a:t>Four algorithms to solve this problem</a:t>
            </a:r>
            <a:r>
              <a:rPr lang="en-US" dirty="0" smtClean="0"/>
              <a:t>:</a:t>
            </a:r>
          </a:p>
          <a:p>
            <a:pPr lvl="5">
              <a:tabLst>
                <a:tab pos="4857750" algn="l"/>
              </a:tabLst>
            </a:pPr>
            <a:endParaRPr lang="en-US" dirty="0"/>
          </a:p>
          <a:p>
            <a:pPr lvl="1">
              <a:tabLst>
                <a:tab pos="4857750" algn="l"/>
              </a:tabLst>
            </a:pPr>
            <a:r>
              <a:rPr lang="en-US" dirty="0" err="1"/>
              <a:t>LinearRuntimeGrowth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= O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endParaRPr lang="en-US" dirty="0">
              <a:latin typeface="Times New Roman" charset="0"/>
            </a:endParaRPr>
          </a:p>
          <a:p>
            <a:pPr lvl="1">
              <a:tabLst>
                <a:tab pos="4857750" algn="l"/>
              </a:tabLst>
            </a:pPr>
            <a:r>
              <a:rPr lang="en-US" dirty="0" err="1"/>
              <a:t>LogarithmicRuntimeGrowth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= O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 </a:t>
            </a:r>
            <a:r>
              <a:rPr lang="en-US" dirty="0" smtClean="0">
                <a:latin typeface="Times New Roman" charset="0"/>
              </a:rPr>
              <a:t>log</a:t>
            </a:r>
            <a:r>
              <a:rPr lang="en-US" i="1" dirty="0" smtClean="0">
                <a:latin typeface="Times New Roman" charset="0"/>
              </a:rPr>
              <a:t> n</a:t>
            </a:r>
            <a:r>
              <a:rPr lang="en-US" dirty="0" smtClean="0">
                <a:latin typeface="Times New Roman" charset="0"/>
              </a:rPr>
              <a:t>)</a:t>
            </a:r>
            <a:endParaRPr lang="en-US" dirty="0">
              <a:latin typeface="Times New Roman" charset="0"/>
            </a:endParaRPr>
          </a:p>
          <a:p>
            <a:pPr lvl="1">
              <a:tabLst>
                <a:tab pos="4857750" algn="l"/>
              </a:tabLst>
            </a:pPr>
            <a:r>
              <a:rPr lang="en-US" dirty="0" err="1"/>
              <a:t>QuadraticRuntimeGrowth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= O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 smtClean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1">
              <a:tabLst>
                <a:tab pos="4857750" algn="l"/>
              </a:tabLst>
            </a:pPr>
            <a:r>
              <a:rPr lang="en-US" dirty="0" err="1"/>
              <a:t>CubicRuntimeGrowth</a:t>
            </a:r>
            <a:r>
              <a:rPr lang="en-US" dirty="0"/>
              <a:t>: 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= O</a:t>
            </a:r>
            <a:r>
              <a:rPr lang="en-US" dirty="0" smtClean="0">
                <a:latin typeface="Times New Roman" charset="0"/>
              </a:rPr>
              <a:t>(</a:t>
            </a:r>
            <a:r>
              <a:rPr lang="en-US" i="1" dirty="0" smtClean="0">
                <a:latin typeface="Times New Roman" charset="0"/>
              </a:rPr>
              <a:t>n</a:t>
            </a:r>
            <a:r>
              <a:rPr lang="en-US" baseline="30000" dirty="0" smtClean="0">
                <a:latin typeface="Times New Roman" charset="0"/>
              </a:rPr>
              <a:t>3</a:t>
            </a:r>
            <a:r>
              <a:rPr lang="en-US" dirty="0">
                <a:latin typeface="Times New Roman" charset="0"/>
              </a:rPr>
              <a:t>)</a:t>
            </a:r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auto">
          <a:xfrm>
            <a:off x="6766536" y="5989292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804339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6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build="p"/>
      <p:bldP spid="43622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FEB6-BA04-4C45-B759-EE0E8BB1D29B}" type="slidenum">
              <a:rPr lang="en-US"/>
              <a:pPr/>
              <a:t>28</a:t>
            </a:fld>
            <a:endParaRPr 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of Different </a:t>
            </a:r>
            <a:r>
              <a:rPr lang="en-US" dirty="0" smtClean="0"/>
              <a:t>Algorithms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838"/>
          </a:xfrm>
        </p:spPr>
        <p:txBody>
          <a:bodyPr/>
          <a:lstStyle/>
          <a:p>
            <a:r>
              <a:rPr lang="en-US" dirty="0"/>
              <a:t>One set of results for the </a:t>
            </a:r>
            <a:br>
              <a:rPr lang="en-US" dirty="0"/>
            </a:br>
            <a:r>
              <a:rPr lang="en-US" dirty="0"/>
              <a:t>maximum sum problem.</a:t>
            </a:r>
          </a:p>
          <a:p>
            <a:pPr lvl="1"/>
            <a:r>
              <a:rPr lang="en-US" dirty="0"/>
              <a:t>Times in milliseconds.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928" y="2880366"/>
            <a:ext cx="877303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n        </a:t>
            </a:r>
            <a:r>
              <a:rPr lang="en-US" sz="1800" b="1" dirty="0">
                <a:latin typeface="Courier New"/>
                <a:cs typeface="Courier New"/>
              </a:rPr>
              <a:t>Linear   Logarithmic     Quadratic         Cubic</a:t>
            </a:r>
          </a:p>
          <a:p>
            <a:r>
              <a:rPr lang="en-US" sz="1800" b="1" dirty="0">
                <a:latin typeface="Courier New"/>
                <a:cs typeface="Courier New"/>
              </a:rPr>
              <a:t>  1000             1             0             4           120</a:t>
            </a:r>
          </a:p>
          <a:p>
            <a:r>
              <a:rPr lang="en-US" sz="1800" b="1" dirty="0">
                <a:latin typeface="Courier New"/>
                <a:cs typeface="Courier New"/>
              </a:rPr>
              <a:t>  2000             1             2             1           890</a:t>
            </a:r>
          </a:p>
          <a:p>
            <a:r>
              <a:rPr lang="en-US" sz="1800" b="1" dirty="0">
                <a:latin typeface="Courier New"/>
                <a:cs typeface="Courier New"/>
              </a:rPr>
              <a:t>  3000             0             0             2          1467</a:t>
            </a:r>
          </a:p>
          <a:p>
            <a:r>
              <a:rPr lang="en-US" sz="1800" b="1" dirty="0">
                <a:latin typeface="Courier New"/>
                <a:cs typeface="Courier New"/>
              </a:rPr>
              <a:t>  4000             0             0             5          3436</a:t>
            </a:r>
          </a:p>
          <a:p>
            <a:r>
              <a:rPr lang="en-US" sz="1800" b="1" dirty="0">
                <a:latin typeface="Courier New"/>
                <a:cs typeface="Courier New"/>
              </a:rPr>
              <a:t>  5000             1             0             6          6698</a:t>
            </a:r>
          </a:p>
          <a:p>
            <a:r>
              <a:rPr lang="en-US" sz="1800" b="1" dirty="0">
                <a:latin typeface="Courier New"/>
                <a:cs typeface="Courier New"/>
              </a:rPr>
              <a:t>  6000             0             0             9         11392</a:t>
            </a:r>
          </a:p>
          <a:p>
            <a:r>
              <a:rPr lang="en-US" sz="1800" b="1" dirty="0">
                <a:latin typeface="Courier New"/>
                <a:cs typeface="Courier New"/>
              </a:rPr>
              <a:t>  7000             0             0            12         18344</a:t>
            </a:r>
          </a:p>
          <a:p>
            <a:r>
              <a:rPr lang="en-US" sz="1800" b="1" dirty="0">
                <a:latin typeface="Courier New"/>
                <a:cs typeface="Courier New"/>
              </a:rPr>
              <a:t>  8000             0             0            16         27235</a:t>
            </a:r>
          </a:p>
          <a:p>
            <a:r>
              <a:rPr lang="en-US" sz="1800" b="1" dirty="0">
                <a:latin typeface="Courier New"/>
                <a:cs typeface="Courier New"/>
              </a:rPr>
              <a:t>  9000             0             0            20         39085</a:t>
            </a:r>
          </a:p>
          <a:p>
            <a:r>
              <a:rPr lang="en-US" sz="1800" b="1" dirty="0">
                <a:latin typeface="Courier New"/>
                <a:cs typeface="Courier New"/>
              </a:rPr>
              <a:t> 10000             0             0            24         53218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40853" y="2606049"/>
            <a:ext cx="18157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MaxSubseq2.java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91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C04-DAC1-3544-8846-2007D6A708DE}" type="slidenum">
              <a:rPr lang="en-US"/>
              <a:pPr/>
              <a:t>29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of Different Algorithms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</a:rPr>
              <a:t>Problem: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Compute the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th</a:t>
            </a:r>
            <a:r>
              <a:rPr lang="en-US" dirty="0"/>
              <a:t> Fibonacci number.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>
              <a:tabLst>
                <a:tab pos="4572000" algn="l"/>
              </a:tabLst>
            </a:pPr>
            <a:r>
              <a:rPr lang="en-US" dirty="0"/>
              <a:t>Two algorithms to solve this problem: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 lvl="1">
              <a:tabLst>
                <a:tab pos="4572000" algn="l"/>
              </a:tabLst>
            </a:pPr>
            <a:r>
              <a:rPr lang="en-US" dirty="0"/>
              <a:t>Start with 1, 1, and repeatedly </a:t>
            </a:r>
            <a:br>
              <a:rPr lang="en-US" dirty="0"/>
            </a:br>
            <a:r>
              <a:rPr lang="en-US" dirty="0"/>
              <a:t>add the previous two values.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 lvl="2">
              <a:tabLst>
                <a:tab pos="4572000" algn="l"/>
              </a:tabLst>
            </a:pPr>
            <a:r>
              <a:rPr lang="en-US" dirty="0" err="1"/>
              <a:t>LinearGrowthRate</a:t>
            </a:r>
            <a:r>
              <a:rPr lang="en-US" dirty="0"/>
              <a:t>: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 lvl="1">
              <a:tabLst>
                <a:tab pos="4572000" algn="l"/>
              </a:tabLst>
            </a:pPr>
            <a:r>
              <a:rPr lang="en-US" dirty="0"/>
              <a:t>Use recursion: </a:t>
            </a:r>
            <a:r>
              <a:rPr lang="en-US" i="1" dirty="0">
                <a:latin typeface="Times New Roman" charset="0"/>
              </a:rPr>
              <a:t>fib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 </a:t>
            </a:r>
            <a:r>
              <a:rPr lang="en-US" i="1" dirty="0">
                <a:latin typeface="Times New Roman" charset="0"/>
              </a:rPr>
              <a:t>fib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-2) + </a:t>
            </a:r>
            <a:r>
              <a:rPr lang="en-US" i="1" dirty="0">
                <a:latin typeface="Times New Roman" charset="0"/>
              </a:rPr>
              <a:t>fib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-1)</a:t>
            </a:r>
          </a:p>
          <a:p>
            <a:pPr lvl="4">
              <a:tabLst>
                <a:tab pos="4572000" algn="l"/>
              </a:tabLst>
            </a:pPr>
            <a:endParaRPr lang="en-US" dirty="0">
              <a:latin typeface="Times New Roman" charset="0"/>
            </a:endParaRPr>
          </a:p>
          <a:p>
            <a:pPr lvl="2">
              <a:tabLst>
                <a:tab pos="4572000" algn="l"/>
              </a:tabLst>
            </a:pPr>
            <a:r>
              <a:rPr lang="en-US" dirty="0" err="1"/>
              <a:t>ExponentialGrowthRate</a:t>
            </a:r>
            <a:r>
              <a:rPr lang="en-US" dirty="0"/>
              <a:t>: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(1.5</a:t>
            </a:r>
            <a:r>
              <a:rPr lang="en-US" i="1" baseline="30000" dirty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endParaRPr lang="en-US" dirty="0">
              <a:latin typeface="Times New Roman" charset="0"/>
            </a:endParaRPr>
          </a:p>
        </p:txBody>
      </p:sp>
      <p:sp>
        <p:nvSpPr>
          <p:cNvPr id="438276" name="Text Box 4"/>
          <p:cNvSpPr txBox="1">
            <a:spLocks noChangeArrowheads="1"/>
          </p:cNvSpPr>
          <p:nvPr/>
        </p:nvSpPr>
        <p:spPr bwMode="auto">
          <a:xfrm>
            <a:off x="6675097" y="5989292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1434" y="4947321"/>
            <a:ext cx="1815321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Why is the growth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rate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 smtClean="0">
                <a:solidFill>
                  <a:srgbClr val="B23C00"/>
                </a:solidFill>
              </a:rPr>
              <a:t>exponential?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170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8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/>
      <p:bldP spid="438276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Formalized </a:t>
            </a:r>
            <a:r>
              <a:rPr lang="en-US" dirty="0" smtClean="0"/>
              <a:t>Mathematics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40000"/>
                </a:solidFill>
              </a:rPr>
              <a:t>Proposition</a:t>
            </a:r>
          </a:p>
          <a:p>
            <a:pPr lvl="1"/>
            <a:r>
              <a:rPr lang="en-US" dirty="0" smtClean="0"/>
              <a:t>Proven </a:t>
            </a:r>
            <a:r>
              <a:rPr lang="en-US" u="sng" dirty="0" smtClean="0"/>
              <a:t>true</a:t>
            </a:r>
            <a:r>
              <a:rPr lang="en-US" dirty="0" smtClean="0"/>
              <a:t> if you can derive it from the axioms in a finite sequence of logical steps.</a:t>
            </a:r>
          </a:p>
          <a:p>
            <a:pPr lvl="1"/>
            <a:r>
              <a:rPr lang="en-US" dirty="0" smtClean="0"/>
              <a:t>Considered </a:t>
            </a:r>
            <a:r>
              <a:rPr lang="en-US" u="sng" dirty="0" smtClean="0"/>
              <a:t>false</a:t>
            </a:r>
            <a:r>
              <a:rPr lang="en-US" dirty="0" smtClean="0"/>
              <a:t> if it conflicts with another proposition that can be proved to be true.</a:t>
            </a:r>
          </a:p>
          <a:p>
            <a:pPr lvl="6"/>
            <a:endParaRPr lang="en-US" dirty="0" smtClean="0"/>
          </a:p>
          <a:p>
            <a:r>
              <a:rPr lang="en-US" dirty="0" smtClean="0">
                <a:solidFill>
                  <a:srgbClr val="A40000"/>
                </a:solidFill>
              </a:rPr>
              <a:t>Formal system </a:t>
            </a:r>
            <a:r>
              <a:rPr lang="en-US" dirty="0" smtClean="0"/>
              <a:t>of axioms, rules, </a:t>
            </a:r>
            <a:br>
              <a:rPr lang="en-US" dirty="0" smtClean="0"/>
            </a:br>
            <a:r>
              <a:rPr lang="en-US" dirty="0" smtClean="0"/>
              <a:t>and propositions.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consistent</a:t>
            </a:r>
            <a:r>
              <a:rPr lang="en-US" dirty="0" smtClean="0"/>
              <a:t>: Cannot prove a proposition true with one sequence of steps and false by another sequence.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complete</a:t>
            </a:r>
            <a:r>
              <a:rPr lang="en-US" dirty="0" smtClean="0"/>
              <a:t>: Any proposition in the system can be proven true or false.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11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D73-201F-0841-83BE-55E3EDECA041}" type="slidenum">
              <a:rPr lang="en-US"/>
              <a:pPr/>
              <a:t>30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of Different Algorithms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638"/>
          </a:xfrm>
        </p:spPr>
        <p:txBody>
          <a:bodyPr/>
          <a:lstStyle/>
          <a:p>
            <a:r>
              <a:rPr lang="en-US"/>
              <a:t>One set of results for the Fibonacci problem.</a:t>
            </a:r>
          </a:p>
          <a:p>
            <a:pPr lvl="1"/>
            <a:r>
              <a:rPr lang="en-US"/>
              <a:t>Times in milliseconds.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37391" y="2331732"/>
            <a:ext cx="5417719" cy="34778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n        </a:t>
            </a:r>
            <a:r>
              <a:rPr lang="en-US" sz="2000" b="1" dirty="0">
                <a:latin typeface="Courier New"/>
                <a:cs typeface="Courier New"/>
              </a:rPr>
              <a:t>Linear   Exponential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5             0             0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10             0             1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15             0             0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20             0             2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25             0             3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30             0             4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35             0            45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40             0           504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45             0          5358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50             0         59267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69268" y="2057415"/>
            <a:ext cx="161033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Fibonacci2.java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46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Time complexity</a:t>
            </a:r>
            <a:r>
              <a:rPr lang="en-US" dirty="0" smtClean="0"/>
              <a:t>: A rough measure of the time taken by a particular computation.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Characterize the time requirement of a problem as a function of its size.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a Turing machine as the computer model.</a:t>
            </a:r>
          </a:p>
          <a:p>
            <a:r>
              <a:rPr lang="en-US" dirty="0" smtClean="0"/>
              <a:t>Assume a TM makes one move per time unit.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Computation time = number of TM moves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7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</a:t>
            </a:r>
            <a:r>
              <a:rPr lang="en-US" dirty="0" smtClean="0"/>
              <a:t>Complexity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computation that has time complexity 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requires a TM to make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/>
              <a:t> moves to complete.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 is impractical to actually program a TM to complete a computation and count its moves.</a:t>
            </a:r>
          </a:p>
          <a:p>
            <a:pPr lvl="5"/>
            <a:endParaRPr lang="en-US" dirty="0" smtClean="0"/>
          </a:p>
          <a:p>
            <a:r>
              <a:rPr lang="en-US" dirty="0"/>
              <a:t>We are interested mainly in the </a:t>
            </a:r>
            <a:r>
              <a:rPr lang="en-US" u="sng" dirty="0"/>
              <a:t>worse case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We hope TM analysis will give us the </a:t>
            </a:r>
            <a:r>
              <a:rPr lang="en-US" dirty="0" smtClean="0">
                <a:solidFill>
                  <a:srgbClr val="B23C00"/>
                </a:solidFill>
              </a:rPr>
              <a:t>asymptotic growth rate </a:t>
            </a:r>
            <a:r>
              <a:rPr lang="en-US" dirty="0" smtClean="0"/>
              <a:t>of time complexity.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66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Gödel’s Incompleteness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Kurt Gödel proved in 1931 that any interesting consistent system must be incomplete.</a:t>
            </a:r>
          </a:p>
          <a:p>
            <a:pPr lvl="1"/>
            <a:r>
              <a:rPr lang="en-US" dirty="0" smtClean="0"/>
              <a:t>It </a:t>
            </a:r>
            <a:r>
              <a:rPr lang="en-US" u="sng" dirty="0" smtClean="0"/>
              <a:t>must</a:t>
            </a:r>
            <a:r>
              <a:rPr lang="en-US" dirty="0" smtClean="0"/>
              <a:t> contain some unprovable propositions.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Incompleteness Theorem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Can </a:t>
            </a:r>
            <a:r>
              <a:rPr lang="en-US" u="sng" dirty="0" smtClean="0"/>
              <a:t>unprovable</a:t>
            </a:r>
            <a:r>
              <a:rPr lang="en-US" dirty="0" smtClean="0"/>
              <a:t> propositions be separated 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u="sng" dirty="0" smtClean="0"/>
              <a:t>provable</a:t>
            </a:r>
            <a:r>
              <a:rPr lang="en-US" dirty="0" smtClean="0"/>
              <a:t> propositions?</a:t>
            </a:r>
          </a:p>
          <a:p>
            <a:pPr lvl="1"/>
            <a:r>
              <a:rPr lang="en-US" dirty="0" smtClean="0"/>
              <a:t>Are there mechanically verifiable proofs?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Questions explored by Turing, Church, </a:t>
            </a:r>
            <a:r>
              <a:rPr lang="en-US" dirty="0" err="1" smtClean="0"/>
              <a:t>Kleene</a:t>
            </a:r>
            <a:r>
              <a:rPr lang="en-US" dirty="0" smtClean="0"/>
              <a:t>, and Post in the 1930s.</a:t>
            </a:r>
          </a:p>
          <a:p>
            <a:pPr lvl="1"/>
            <a:r>
              <a:rPr lang="en-US" dirty="0" smtClean="0"/>
              <a:t>Established different </a:t>
            </a:r>
            <a:r>
              <a:rPr lang="en-US" dirty="0" smtClean="0">
                <a:solidFill>
                  <a:srgbClr val="B23C00"/>
                </a:solidFill>
              </a:rPr>
              <a:t>models of computation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4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12433" cy="4835525"/>
          </a:xfrm>
        </p:spPr>
        <p:txBody>
          <a:bodyPr/>
          <a:lstStyle/>
          <a:p>
            <a:r>
              <a:rPr lang="en-US" dirty="0" smtClean="0"/>
              <a:t>Church and </a:t>
            </a:r>
            <a:r>
              <a:rPr lang="en-US" dirty="0" err="1" smtClean="0"/>
              <a:t>Kleene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A40000"/>
                </a:solidFill>
              </a:rPr>
              <a:t>recursive functions</a:t>
            </a:r>
          </a:p>
          <a:p>
            <a:r>
              <a:rPr lang="en-US" dirty="0" smtClean="0">
                <a:solidFill>
                  <a:srgbClr val="A40000"/>
                </a:solidFill>
              </a:rPr>
              <a:t>Post systems</a:t>
            </a:r>
          </a:p>
          <a:p>
            <a:r>
              <a:rPr lang="en-US" dirty="0" smtClean="0"/>
              <a:t>etc.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A40000"/>
                </a:solidFill>
              </a:rPr>
              <a:t>Church’s thesis</a:t>
            </a:r>
            <a:r>
              <a:rPr lang="en-US" dirty="0" smtClean="0"/>
              <a:t>: All models of computation are equivalent in their power to perform calculations.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A40000"/>
                </a:solidFill>
              </a:rPr>
              <a:t>Turing’s thesis</a:t>
            </a:r>
            <a:r>
              <a:rPr lang="en-US" dirty="0" smtClean="0"/>
              <a:t>: Any mechanical computation </a:t>
            </a:r>
            <a:br>
              <a:rPr lang="en-US" dirty="0" smtClean="0"/>
            </a:br>
            <a:r>
              <a:rPr lang="en-US" dirty="0" smtClean="0"/>
              <a:t>can be performed by some Turing machine.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Combined: </a:t>
            </a:r>
            <a:r>
              <a:rPr lang="en-US" dirty="0" smtClean="0">
                <a:solidFill>
                  <a:srgbClr val="A40000"/>
                </a:solidFill>
              </a:rPr>
              <a:t>Church-Turing thesis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47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Recursive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alternative to Turing machines </a:t>
            </a:r>
            <a:br>
              <a:rPr lang="en-US" dirty="0" smtClean="0"/>
            </a:br>
            <a:r>
              <a:rPr lang="en-US" dirty="0" smtClean="0"/>
              <a:t>as a model of computation.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Work with the set of positive integers 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rather than with strings.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Computers can easily convert </a:t>
            </a:r>
            <a:br>
              <a:rPr lang="en-US" dirty="0" smtClean="0"/>
            </a:br>
            <a:r>
              <a:rPr lang="en-US" dirty="0" smtClean="0"/>
              <a:t>between integers and strings.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0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Recursive Functions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from three basic functions: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Zero</a:t>
            </a:r>
            <a:r>
              <a:rPr lang="en-US" dirty="0" smtClean="0"/>
              <a:t> function: 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 = 0 </a:t>
            </a:r>
            <a:r>
              <a:rPr lang="en-US" dirty="0" smtClean="0"/>
              <a:t>for all 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Successor</a:t>
            </a:r>
            <a:r>
              <a:rPr lang="en-US" dirty="0" smtClean="0"/>
              <a:t> function: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>
                <a:latin typeface="Times New Roman"/>
                <a:cs typeface="Times New Roman"/>
              </a:rPr>
              <a:t>) = </a:t>
            </a:r>
            <a:r>
              <a:rPr lang="en-US" i="1" dirty="0" smtClean="0">
                <a:latin typeface="Times New Roman"/>
                <a:cs typeface="Times New Roman"/>
              </a:rPr>
              <a:t>x </a:t>
            </a:r>
            <a:r>
              <a:rPr lang="en-US" dirty="0" smtClean="0">
                <a:latin typeface="Times New Roman"/>
                <a:cs typeface="Times New Roman"/>
              </a:rPr>
              <a:t>+</a:t>
            </a:r>
            <a:r>
              <a:rPr lang="en-US" dirty="0">
                <a:latin typeface="Times New Roman"/>
                <a:cs typeface="Times New Roman"/>
              </a:rPr>
              <a:t>1 </a:t>
            </a:r>
            <a:r>
              <a:rPr lang="en-US" dirty="0" smtClean="0"/>
              <a:t>for all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Projection</a:t>
            </a:r>
            <a:r>
              <a:rPr lang="en-US" dirty="0" smtClean="0"/>
              <a:t> functions:</a:t>
            </a:r>
          </a:p>
          <a:p>
            <a:pPr lvl="1"/>
            <a:endParaRPr lang="en-US" dirty="0"/>
          </a:p>
          <a:p>
            <a:pPr lvl="5"/>
            <a:endParaRPr lang="is-IS" dirty="0" smtClean="0"/>
          </a:p>
          <a:p>
            <a:r>
              <a:rPr lang="is-IS" dirty="0" smtClean="0"/>
              <a:t>And two basic operations:</a:t>
            </a:r>
          </a:p>
          <a:p>
            <a:pPr lvl="4"/>
            <a:endParaRPr lang="is-IS" dirty="0" smtClean="0"/>
          </a:p>
          <a:p>
            <a:pPr lvl="1"/>
            <a:r>
              <a:rPr lang="is-IS" dirty="0" smtClean="0">
                <a:solidFill>
                  <a:srgbClr val="A40000"/>
                </a:solidFill>
              </a:rPr>
              <a:t>Composition</a:t>
            </a:r>
            <a:r>
              <a:rPr lang="is-IS" dirty="0" smtClean="0"/>
              <a:t>: </a:t>
            </a:r>
            <a:r>
              <a:rPr lang="en-US" i="1" dirty="0">
                <a:latin typeface="Times New Roman"/>
                <a:cs typeface="Times New Roman"/>
              </a:rPr>
              <a:t>f 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>
                <a:latin typeface="Times New Roman"/>
                <a:cs typeface="Times New Roman"/>
              </a:rPr>
              <a:t>= </a:t>
            </a:r>
            <a:r>
              <a:rPr lang="en-US" i="1" dirty="0">
                <a:latin typeface="Times New Roman"/>
                <a:cs typeface="Times New Roman"/>
              </a:rPr>
              <a:t>h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),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br>
              <a:rPr lang="en-US" dirty="0" smtClean="0">
                <a:latin typeface="Times New Roman"/>
                <a:cs typeface="Times New Roman"/>
              </a:rPr>
            </a:br>
            <a:r>
              <a:rPr lang="is-IS" dirty="0" smtClean="0"/>
              <a:t>for defined functions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is-IS" dirty="0" smtClean="0"/>
              <a:t>,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is-IS" dirty="0" smtClean="0"/>
              <a:t>, and </a:t>
            </a:r>
            <a:r>
              <a:rPr lang="en-US" i="1" dirty="0">
                <a:latin typeface="Times New Roman"/>
                <a:cs typeface="Times New Roman"/>
              </a:rPr>
              <a:t>h</a:t>
            </a:r>
            <a:r>
              <a:rPr lang="is-IS" dirty="0" smtClean="0"/>
              <a:t>.</a:t>
            </a:r>
          </a:p>
          <a:p>
            <a:pPr lvl="1"/>
            <a:r>
              <a:rPr lang="is-IS" dirty="0" smtClean="0">
                <a:solidFill>
                  <a:srgbClr val="A40000"/>
                </a:solidFill>
              </a:rPr>
              <a:t>Primitive recursion</a:t>
            </a:r>
            <a:r>
              <a:rPr lang="is-IS" dirty="0" smtClean="0"/>
              <a:t>: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63609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97683" y="2859624"/>
            <a:ext cx="18963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i="1" dirty="0">
                <a:latin typeface="Times New Roman"/>
                <a:ea typeface="+mn-ea"/>
                <a:cs typeface="Times New Roman"/>
              </a:rPr>
              <a:t>p</a:t>
            </a:r>
            <a:r>
              <a:rPr lang="en-US" sz="2400" baseline="-25000" dirty="0">
                <a:latin typeface="Times New Roman"/>
                <a:ea typeface="+mn-ea"/>
                <a:cs typeface="Times New Roman"/>
              </a:rPr>
              <a:t>1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(</a:t>
            </a:r>
            <a:r>
              <a:rPr lang="en-US" sz="2400" i="1" dirty="0">
                <a:latin typeface="Times New Roman"/>
                <a:ea typeface="+mn-ea"/>
                <a:cs typeface="Times New Roman"/>
              </a:rPr>
              <a:t>x</a:t>
            </a:r>
            <a:r>
              <a:rPr lang="en-US" sz="2400" baseline="-25000" dirty="0">
                <a:latin typeface="Times New Roman"/>
                <a:ea typeface="+mn-ea"/>
                <a:cs typeface="Times New Roman"/>
              </a:rPr>
              <a:t>1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, </a:t>
            </a:r>
            <a:r>
              <a:rPr lang="en-US" sz="2400" i="1" dirty="0">
                <a:latin typeface="Times New Roman"/>
                <a:ea typeface="+mn-ea"/>
                <a:cs typeface="Times New Roman"/>
              </a:rPr>
              <a:t>x</a:t>
            </a:r>
            <a:r>
              <a:rPr lang="en-US" sz="2400" baseline="-25000" dirty="0">
                <a:latin typeface="Times New Roman"/>
                <a:ea typeface="+mn-ea"/>
                <a:cs typeface="Times New Roman"/>
              </a:rPr>
              <a:t>2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) = 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  <a:endParaRPr lang="en-US" sz="2400" dirty="0">
              <a:latin typeface="Times New Roman"/>
              <a:ea typeface="+mn-ea"/>
              <a:cs typeface="Times New Roman"/>
            </a:endParaRPr>
          </a:p>
          <a:p>
            <a:r>
              <a:rPr lang="en-US" sz="2400" i="1" dirty="0">
                <a:latin typeface="Times New Roman"/>
                <a:ea typeface="+mn-ea"/>
                <a:cs typeface="Times New Roman"/>
              </a:rPr>
              <a:t>p</a:t>
            </a:r>
            <a:r>
              <a:rPr lang="en-US" sz="2400" baseline="-25000" dirty="0">
                <a:latin typeface="Times New Roman"/>
                <a:ea typeface="+mn-ea"/>
                <a:cs typeface="Times New Roman"/>
              </a:rPr>
              <a:t>2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  <a:r>
              <a:rPr lang="en-US" sz="2400" dirty="0" smtClean="0">
                <a:latin typeface="Times New Roman"/>
                <a:ea typeface="+mn-ea"/>
                <a:cs typeface="Times New Roman"/>
              </a:rPr>
              <a:t>) </a:t>
            </a:r>
            <a:r>
              <a:rPr lang="en-US" sz="2400" dirty="0">
                <a:latin typeface="Times New Roman"/>
                <a:ea typeface="+mn-ea"/>
                <a:cs typeface="Times New Roman"/>
              </a:rPr>
              <a:t>= 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  <a:endParaRPr lang="en-US" sz="2400" dirty="0">
              <a:latin typeface="Times New Roman"/>
              <a:ea typeface="+mn-ea"/>
              <a:cs typeface="Times New Roman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233461"/>
              </p:ext>
            </p:extLst>
          </p:nvPr>
        </p:nvGraphicFramePr>
        <p:xfrm>
          <a:off x="5219107" y="2057415"/>
          <a:ext cx="815917" cy="36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1" name="Equation" r:id="rId3" imgW="368300" imgH="165100" progId="Equation.3">
                  <p:embed/>
                </p:oleObj>
              </mc:Choice>
              <mc:Fallback>
                <p:oleObj name="Equation" r:id="rId3" imgW="368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19107" y="2057415"/>
                        <a:ext cx="815917" cy="365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205223"/>
              </p:ext>
            </p:extLst>
          </p:nvPr>
        </p:nvGraphicFramePr>
        <p:xfrm>
          <a:off x="6407814" y="2501915"/>
          <a:ext cx="815917" cy="36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2" name="Equation" r:id="rId5" imgW="368300" imgH="165100" progId="Equation.3">
                  <p:embed/>
                </p:oleObj>
              </mc:Choice>
              <mc:Fallback>
                <p:oleObj name="Equation" r:id="rId5" imgW="368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07814" y="2501915"/>
                        <a:ext cx="815917" cy="365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14805" y="5524051"/>
            <a:ext cx="39555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f 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0)     = </a:t>
            </a:r>
            <a:r>
              <a:rPr lang="en-US" sz="2400" i="1" dirty="0">
                <a:latin typeface="Times New Roman"/>
                <a:cs typeface="Times New Roman"/>
              </a:rPr>
              <a:t>g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sz="2400" i="1" dirty="0" smtClean="0">
                <a:latin typeface="Times New Roman"/>
                <a:cs typeface="Times New Roman"/>
              </a:rPr>
              <a:t>f 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)) = </a:t>
            </a:r>
            <a:r>
              <a:rPr lang="en-US" sz="2400" i="1" dirty="0">
                <a:latin typeface="Times New Roman"/>
                <a:cs typeface="Times New Roman"/>
              </a:rPr>
              <a:t>h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g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),  </a:t>
            </a:r>
            <a:r>
              <a:rPr lang="en-US" sz="2400" i="1" dirty="0" smtClean="0">
                <a:solidFill>
                  <a:srgbClr val="A40000"/>
                </a:solidFill>
                <a:latin typeface="Times New Roman"/>
                <a:cs typeface="Times New Roman"/>
              </a:rPr>
              <a:t>f </a:t>
            </a:r>
            <a:r>
              <a:rPr lang="en-US" sz="2400" dirty="0" smtClean="0">
                <a:solidFill>
                  <a:srgbClr val="A40000"/>
                </a:solidFill>
                <a:latin typeface="Times New Roman"/>
                <a:cs typeface="Times New Roman"/>
              </a:rPr>
              <a:t>(</a:t>
            </a:r>
            <a:r>
              <a:rPr lang="en-US" sz="2400" i="1" dirty="0">
                <a:solidFill>
                  <a:srgbClr val="A40000"/>
                </a:solidFill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solidFill>
                  <a:srgbClr val="A40000"/>
                </a:solidFill>
                <a:latin typeface="Times New Roman"/>
                <a:cs typeface="Times New Roman"/>
              </a:rPr>
              <a:t>, </a:t>
            </a:r>
            <a:r>
              <a:rPr lang="en-US" sz="2400" i="1" dirty="0">
                <a:solidFill>
                  <a:srgbClr val="A40000"/>
                </a:solidFill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solidFill>
                  <a:srgbClr val="A40000"/>
                </a:solidFill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66536" y="5349219"/>
            <a:ext cx="1827043" cy="584776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A40000"/>
                </a:solidFill>
              </a:rPr>
              <a:t>Recurse</a:t>
            </a:r>
            <a:r>
              <a:rPr lang="en-US" dirty="0" smtClean="0">
                <a:solidFill>
                  <a:srgbClr val="A40000"/>
                </a:solidFill>
              </a:rPr>
              <a:t> only on </a:t>
            </a:r>
          </a:p>
          <a:p>
            <a:r>
              <a:rPr lang="en-US" dirty="0" smtClean="0">
                <a:solidFill>
                  <a:srgbClr val="A40000"/>
                </a:solidFill>
              </a:rPr>
              <a:t>the last argument.</a:t>
            </a:r>
            <a:endParaRPr lang="en-US" dirty="0">
              <a:solidFill>
                <a:srgbClr val="A4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86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Recursive </a:t>
            </a:r>
            <a:r>
              <a:rPr lang="en-US" dirty="0" smtClean="0"/>
              <a:t>Functions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is </a:t>
            </a:r>
            <a:r>
              <a:rPr lang="en-US" dirty="0" smtClean="0">
                <a:solidFill>
                  <a:srgbClr val="A40000"/>
                </a:solidFill>
              </a:rPr>
              <a:t>primitive recursive </a:t>
            </a:r>
            <a:r>
              <a:rPr lang="en-US" dirty="0" smtClean="0"/>
              <a:t>if and only if it can be constructed from the basic functions </a:t>
            </a:r>
            <a:br>
              <a:rPr lang="en-US" dirty="0" smtClean="0"/>
            </a:b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/>
              <a:t>,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, and </a:t>
            </a:r>
            <a:r>
              <a:rPr lang="en-US" i="1" dirty="0" err="1">
                <a:latin typeface="Times New Roman"/>
                <a:cs typeface="Times New Roman"/>
              </a:rPr>
              <a:t>p</a:t>
            </a:r>
            <a:r>
              <a:rPr lang="en-US" i="1" baseline="-25000" dirty="0" err="1">
                <a:latin typeface="Times New Roman"/>
                <a:cs typeface="Times New Roman"/>
              </a:rPr>
              <a:t>k</a:t>
            </a:r>
            <a:r>
              <a:rPr lang="en-US" dirty="0" smtClean="0"/>
              <a:t> by successive composition and primitive recursion.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Example: add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Example: </a:t>
            </a:r>
            <a:r>
              <a:rPr lang="en-US" dirty="0" smtClean="0"/>
              <a:t>multiply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18330" y="3337561"/>
            <a:ext cx="358002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add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0)     = 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</a:p>
          <a:p>
            <a:r>
              <a:rPr lang="en-US" sz="2400" i="1" dirty="0">
                <a:latin typeface="Times New Roman"/>
                <a:cs typeface="Times New Roman"/>
              </a:rPr>
              <a:t>add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)) = </a:t>
            </a:r>
            <a:r>
              <a:rPr lang="en-US" sz="2400" i="1" dirty="0">
                <a:latin typeface="Times New Roman"/>
                <a:cs typeface="Times New Roman"/>
              </a:rPr>
              <a:t>add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 + 1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35" y="3874573"/>
            <a:ext cx="3036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Times New Roman"/>
                <a:cs typeface="Times New Roman"/>
              </a:rPr>
              <a:t>add</a:t>
            </a:r>
            <a:r>
              <a:rPr lang="en-US" sz="1800" dirty="0" smtClean="0">
                <a:latin typeface="Times New Roman"/>
                <a:cs typeface="Times New Roman"/>
              </a:rPr>
              <a:t>(3, 2) = </a:t>
            </a:r>
            <a:r>
              <a:rPr lang="en-US" sz="1800" i="1" dirty="0" smtClean="0">
                <a:latin typeface="Times New Roman"/>
                <a:cs typeface="Times New Roman"/>
              </a:rPr>
              <a:t>add</a:t>
            </a:r>
            <a:r>
              <a:rPr lang="en-US" sz="1800" dirty="0" smtClean="0">
                <a:latin typeface="Times New Roman"/>
                <a:cs typeface="Times New Roman"/>
              </a:rPr>
              <a:t>(3, 1) + 1</a:t>
            </a:r>
          </a:p>
          <a:p>
            <a:r>
              <a:rPr lang="en-US" sz="1800" dirty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               = (</a:t>
            </a:r>
            <a:r>
              <a:rPr lang="en-US" sz="1800" i="1" dirty="0" smtClean="0">
                <a:latin typeface="Times New Roman"/>
                <a:cs typeface="Times New Roman"/>
              </a:rPr>
              <a:t>add</a:t>
            </a:r>
            <a:r>
              <a:rPr lang="en-US" sz="1800" dirty="0" smtClean="0">
                <a:latin typeface="Times New Roman"/>
                <a:cs typeface="Times New Roman"/>
              </a:rPr>
              <a:t>(3, 0) + 1) + 1</a:t>
            </a:r>
          </a:p>
          <a:p>
            <a:r>
              <a:rPr lang="en-US" sz="1800" dirty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               = (3 + 1) + 1</a:t>
            </a:r>
          </a:p>
          <a:p>
            <a:r>
              <a:rPr lang="en-US" sz="1800" dirty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               = 4 + 1 = 5  </a:t>
            </a:r>
            <a:endParaRPr lang="en-US" sz="1800" dirty="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3366" y="5166341"/>
            <a:ext cx="417499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Times New Roman"/>
                <a:cs typeface="Times New Roman"/>
              </a:rPr>
              <a:t>mult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0)     = 0</a:t>
            </a:r>
            <a:endParaRPr lang="en-US" sz="2400" i="1" dirty="0" smtClean="0">
              <a:latin typeface="Times New Roman"/>
              <a:cs typeface="Times New Roman"/>
            </a:endParaRPr>
          </a:p>
          <a:p>
            <a:r>
              <a:rPr lang="en-US" sz="2400" i="1" dirty="0" err="1" smtClean="0">
                <a:latin typeface="Times New Roman"/>
                <a:cs typeface="Times New Roman"/>
              </a:rPr>
              <a:t>mult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)) = </a:t>
            </a:r>
            <a:r>
              <a:rPr lang="en-US" sz="2400" i="1" dirty="0" smtClean="0">
                <a:latin typeface="Times New Roman"/>
                <a:cs typeface="Times New Roman"/>
              </a:rPr>
              <a:t>add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err="1" smtClean="0">
                <a:latin typeface="Times New Roman"/>
                <a:cs typeface="Times New Roman"/>
              </a:rPr>
              <a:t>mult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))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729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Subtraction and the </a:t>
            </a:r>
            <a:r>
              <a:rPr lang="en-US" dirty="0" err="1" smtClean="0"/>
              <a:t>Monus</a:t>
            </a:r>
            <a:r>
              <a:rPr lang="en-US" dirty="0" smtClean="0"/>
              <a:t>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328136"/>
          </a:xfrm>
        </p:spPr>
        <p:txBody>
          <a:bodyPr/>
          <a:lstStyle/>
          <a:p>
            <a:r>
              <a:rPr lang="en-US" dirty="0" smtClean="0"/>
              <a:t>Because </a:t>
            </a:r>
            <a:r>
              <a:rPr lang="en-US" i="1" dirty="0" smtClean="0">
                <a:latin typeface="Times New Roman"/>
                <a:cs typeface="Times New Roman"/>
              </a:rPr>
              <a:t>I</a:t>
            </a:r>
            <a:r>
              <a:rPr lang="en-US" dirty="0" smtClean="0"/>
              <a:t> does not include negative values, </a:t>
            </a:r>
            <a:br>
              <a:rPr lang="en-US" dirty="0" smtClean="0"/>
            </a:br>
            <a:r>
              <a:rPr lang="en-US" dirty="0" smtClean="0"/>
              <a:t>we define a special </a:t>
            </a:r>
            <a:r>
              <a:rPr lang="en-US" dirty="0" err="1" smtClean="0">
                <a:solidFill>
                  <a:srgbClr val="A40000"/>
                </a:solidFill>
              </a:rPr>
              <a:t>monus</a:t>
            </a:r>
            <a:r>
              <a:rPr lang="en-US" dirty="0" smtClean="0">
                <a:solidFill>
                  <a:srgbClr val="A40000"/>
                </a:solidFill>
              </a:rPr>
              <a:t> </a:t>
            </a:r>
            <a:r>
              <a:rPr lang="en-US" dirty="0" smtClean="0"/>
              <a:t>operator.</a:t>
            </a:r>
          </a:p>
          <a:p>
            <a:pPr lvl="1"/>
            <a:r>
              <a:rPr lang="en-US" dirty="0" smtClean="0"/>
              <a:t>“subtract as much as you can”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predecessor</a:t>
            </a:r>
          </a:p>
          <a:p>
            <a:endParaRPr lang="en-US" dirty="0" smtClean="0"/>
          </a:p>
          <a:p>
            <a:pPr lvl="5"/>
            <a:endParaRPr lang="en-US" dirty="0"/>
          </a:p>
          <a:p>
            <a:r>
              <a:rPr lang="en-US" dirty="0" smtClean="0"/>
              <a:t>subtract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926098" y="2503882"/>
            <a:ext cx="3482474" cy="1107996"/>
            <a:chOff x="2743220" y="2606049"/>
            <a:chExt cx="3482474" cy="1107996"/>
          </a:xfrm>
        </p:grpSpPr>
        <p:grpSp>
          <p:nvGrpSpPr>
            <p:cNvPr id="9" name="Group 8"/>
            <p:cNvGrpSpPr/>
            <p:nvPr/>
          </p:nvGrpSpPr>
          <p:grpSpPr>
            <a:xfrm>
              <a:off x="2743220" y="2923861"/>
              <a:ext cx="1074333" cy="565225"/>
              <a:chOff x="234852" y="2697488"/>
              <a:chExt cx="1074333" cy="56522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34852" y="2801048"/>
                <a:ext cx="10743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Times New Roman"/>
                    <a:cs typeface="Times New Roman"/>
                  </a:rPr>
                  <a:t>x   y = </a:t>
                </a:r>
                <a:endParaRPr lang="en-US" sz="2400" i="1" dirty="0">
                  <a:latin typeface="Times New Roman"/>
                  <a:cs typeface="Times New Roman"/>
                </a:endParaRPr>
              </a:p>
            </p:txBody>
          </p:sp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52242667"/>
                  </p:ext>
                </p:extLst>
              </p:nvPr>
            </p:nvGraphicFramePr>
            <p:xfrm>
              <a:off x="457245" y="2697488"/>
              <a:ext cx="228598" cy="45719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7" name="Equation" r:id="rId3" imgW="127000" imgH="254000" progId="Equation.3">
                      <p:embed/>
                    </p:oleObj>
                  </mc:Choice>
                  <mc:Fallback>
                    <p:oleObj name="Equation" r:id="rId3" imgW="127000" imgH="25400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57245" y="2697488"/>
                            <a:ext cx="228598" cy="45719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" name="TextBox 9"/>
            <p:cNvSpPr txBox="1"/>
            <p:nvPr/>
          </p:nvSpPr>
          <p:spPr>
            <a:xfrm>
              <a:off x="3931927" y="2872320"/>
              <a:ext cx="229376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/>
                  <a:cs typeface="Times New Roman"/>
                </a:rPr>
                <a:t>x – y   </a:t>
              </a:r>
              <a:r>
                <a:rPr lang="en-US" sz="2400" dirty="0" smtClean="0">
                  <a:latin typeface="+mj-lt"/>
                  <a:cs typeface="Times New Roman"/>
                </a:rPr>
                <a:t>if</a:t>
              </a:r>
              <a:r>
                <a:rPr lang="en-US" sz="2400" dirty="0" smtClean="0">
                  <a:latin typeface="Times New Roman"/>
                  <a:cs typeface="Times New Roman"/>
                </a:rPr>
                <a:t>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x</a:t>
              </a:r>
              <a:r>
                <a:rPr lang="en-US" sz="2400" dirty="0" smtClean="0">
                  <a:latin typeface="Times New Roman"/>
                  <a:cs typeface="Times New Roman"/>
                </a:rPr>
                <a:t> ≥ </a:t>
              </a:r>
              <a:r>
                <a:rPr lang="en-US" sz="2400" i="1" dirty="0" smtClean="0">
                  <a:latin typeface="Times New Roman"/>
                  <a:cs typeface="Times New Roman"/>
                </a:rPr>
                <a:t>y</a:t>
              </a:r>
            </a:p>
            <a:p>
              <a:r>
                <a:rPr lang="en-US" sz="2400" dirty="0" smtClean="0">
                  <a:latin typeface="Times New Roman"/>
                  <a:cs typeface="Times New Roman"/>
                </a:rPr>
                <a:t>0        </a:t>
              </a:r>
              <a:r>
                <a:rPr lang="en-US" sz="2400" dirty="0" smtClean="0">
                  <a:latin typeface="+mj-lt"/>
                  <a:cs typeface="Times New Roman"/>
                </a:rPr>
                <a:t>otherwise</a:t>
              </a:r>
              <a:endParaRPr lang="en-US" sz="2400" dirty="0">
                <a:latin typeface="+mj-lt"/>
                <a:cs typeface="Times New Roman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23891" y="2606049"/>
              <a:ext cx="590914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 smtClean="0">
                  <a:latin typeface="Times New Roman"/>
                  <a:cs typeface="Times New Roman"/>
                </a:rPr>
                <a:t>{</a:t>
              </a:r>
              <a:endParaRPr lang="en-US" sz="6600" dirty="0">
                <a:latin typeface="Times New Roman"/>
                <a:cs typeface="Times New Roman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200415" y="3886195"/>
            <a:ext cx="199766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Times New Roman"/>
                <a:cs typeface="Times New Roman"/>
              </a:rPr>
              <a:t>pred</a:t>
            </a:r>
            <a:r>
              <a:rPr lang="en-US" sz="2400" dirty="0" smtClean="0">
                <a:latin typeface="Times New Roman"/>
                <a:cs typeface="Times New Roman"/>
              </a:rPr>
              <a:t>(0)     = 0</a:t>
            </a:r>
          </a:p>
          <a:p>
            <a:r>
              <a:rPr lang="en-US" sz="2400" i="1" dirty="0" err="1" smtClean="0">
                <a:latin typeface="Times New Roman"/>
                <a:cs typeface="Times New Roman"/>
              </a:rPr>
              <a:t>pred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)) = 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endParaRPr lang="en-US" sz="2400" i="1" dirty="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67733" y="5158295"/>
            <a:ext cx="4107364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Times New Roman"/>
                <a:cs typeface="Times New Roman"/>
              </a:rPr>
              <a:t>subtr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0)    = 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</a:p>
          <a:p>
            <a:r>
              <a:rPr lang="en-US" sz="2400" i="1" dirty="0" err="1" smtClean="0">
                <a:latin typeface="Times New Roman"/>
                <a:cs typeface="Times New Roman"/>
              </a:rPr>
              <a:t>subtr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)) = </a:t>
            </a:r>
            <a:r>
              <a:rPr lang="en-US" sz="2400" i="1" dirty="0" err="1" smtClean="0">
                <a:latin typeface="Times New Roman"/>
                <a:cs typeface="Times New Roman"/>
              </a:rPr>
              <a:t>pred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err="1" smtClean="0">
                <a:latin typeface="Times New Roman"/>
                <a:cs typeface="Times New Roman"/>
              </a:rPr>
              <a:t>subtr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))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7585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75274</TotalTime>
  <Words>1411</Words>
  <Application>Microsoft Macintosh PowerPoint</Application>
  <PresentationFormat>On-screen Show (4:3)</PresentationFormat>
  <Paragraphs>348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Quadrant</vt:lpstr>
      <vt:lpstr>Equation</vt:lpstr>
      <vt:lpstr>CS 154 Formal Languages and Computability May 5 Class Meeting</vt:lpstr>
      <vt:lpstr>Formalized Mathematics</vt:lpstr>
      <vt:lpstr>Formalized Mathematics, cont’d</vt:lpstr>
      <vt:lpstr>Gödel’s Incompleteness Theorem</vt:lpstr>
      <vt:lpstr>Models of Computation</vt:lpstr>
      <vt:lpstr>Primitive Recursive Functions</vt:lpstr>
      <vt:lpstr>Primitive Recursive Functions, cont’d</vt:lpstr>
      <vt:lpstr>Primitive Recursive Functions, cont’d</vt:lpstr>
      <vt:lpstr>Subtraction and the Monus Operator</vt:lpstr>
      <vt:lpstr>Primitive Recursive Functions, cont’d</vt:lpstr>
      <vt:lpstr>Some Functions are not Primitive Recursive </vt:lpstr>
      <vt:lpstr>Ackermann’s Function</vt:lpstr>
      <vt:lpstr>µ Recursive Functions</vt:lpstr>
      <vt:lpstr>µ Recursive Functions, cont’d</vt:lpstr>
      <vt:lpstr>Efficiency of Computation</vt:lpstr>
      <vt:lpstr>Example: Reading Books</vt:lpstr>
      <vt:lpstr>Efficiency of Computation, cont’d</vt:lpstr>
      <vt:lpstr>Efficiency of Computation, cont’d</vt:lpstr>
      <vt:lpstr>How Well Does an Algorithm Scale?</vt:lpstr>
      <vt:lpstr>How Well Does an Algorithm Scale? cont’d</vt:lpstr>
      <vt:lpstr>How Well Does an Algorithm Scale? cont’d</vt:lpstr>
      <vt:lpstr>How Well Does an Algorithm Scale? cont’d</vt:lpstr>
      <vt:lpstr>Big-Oh and its Cousins</vt:lpstr>
      <vt:lpstr>Big-Oh and its Cousins: Omega Ω</vt:lpstr>
      <vt:lpstr>Big-Oh and its Cousins, cont’d</vt:lpstr>
      <vt:lpstr>Big-Oh and its Cousins: Theta Θ</vt:lpstr>
      <vt:lpstr>Scalability of Different Algorithms</vt:lpstr>
      <vt:lpstr>Scalability of Different Algorithms, cont’d</vt:lpstr>
      <vt:lpstr>Scalability of Different Algorithms, cont’d</vt:lpstr>
      <vt:lpstr>Scalability of Different Algorithms, cont’d</vt:lpstr>
      <vt:lpstr>Time Complexity</vt:lpstr>
      <vt:lpstr>Time Complexity,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1636</cp:revision>
  <cp:lastPrinted>2016-04-21T07:51:43Z</cp:lastPrinted>
  <dcterms:created xsi:type="dcterms:W3CDTF">2008-01-12T03:52:55Z</dcterms:created>
  <dcterms:modified xsi:type="dcterms:W3CDTF">2016-05-07T06:11:16Z</dcterms:modified>
  <cp:category/>
</cp:coreProperties>
</file>