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71" r:id="rId4"/>
    <p:sldId id="272" r:id="rId5"/>
    <p:sldId id="273" r:id="rId6"/>
    <p:sldId id="274" r:id="rId7"/>
    <p:sldId id="275" r:id="rId8"/>
    <p:sldId id="276" r:id="rId9"/>
    <p:sldId id="278" r:id="rId10"/>
    <p:sldId id="279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CC66"/>
    <a:srgbClr val="ADE2FF"/>
    <a:srgbClr val="66FFFF"/>
    <a:srgbClr val="B1E754"/>
    <a:srgbClr val="400080"/>
    <a:srgbClr val="66CCFF"/>
    <a:srgbClr val="A12A03"/>
    <a:srgbClr val="B23C00"/>
    <a:srgbClr val="A40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633" autoAdjust="0"/>
    <p:restoredTop sz="98450" autoAdjust="0"/>
  </p:normalViewPr>
  <p:slideViewPr>
    <p:cSldViewPr>
      <p:cViewPr varScale="1">
        <p:scale>
          <a:sx n="138" d="100"/>
          <a:sy n="138" d="100"/>
        </p:scale>
        <p:origin x="-96" y="-616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Relationship Id="rId2" Type="http://schemas.openxmlformats.org/officeDocument/2006/relationships/image" Target="../media/image5.emf"/><Relationship Id="rId3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5/3/16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29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2016: May 3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303449" y="6263609"/>
            <a:ext cx="28150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154: Formal Languages and Computability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5.e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6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154</a:t>
            </a:r>
            <a:br>
              <a:rPr lang="en-US" sz="3200" dirty="0" smtClean="0"/>
            </a:br>
            <a:r>
              <a:rPr lang="en-US" sz="3200" dirty="0" smtClean="0"/>
              <a:t>Formal Languages and Computability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May 3 Class Meeting</a:t>
            </a:r>
            <a:endParaRPr lang="en-US" sz="2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2016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Formalized </a:t>
            </a:r>
            <a:r>
              <a:rPr lang="en-US" dirty="0" smtClean="0"/>
              <a:t>Mathematics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A40000"/>
                </a:solidFill>
              </a:rPr>
              <a:t>Proposition</a:t>
            </a:r>
          </a:p>
          <a:p>
            <a:pPr lvl="1"/>
            <a:r>
              <a:rPr lang="en-US" dirty="0" smtClean="0"/>
              <a:t>Proven </a:t>
            </a:r>
            <a:r>
              <a:rPr lang="en-US" u="sng" dirty="0" smtClean="0"/>
              <a:t>true</a:t>
            </a:r>
            <a:r>
              <a:rPr lang="en-US" dirty="0" smtClean="0"/>
              <a:t> if you can derive it from the axioms in a finite sequence of logical steps.</a:t>
            </a:r>
          </a:p>
          <a:p>
            <a:pPr lvl="1"/>
            <a:r>
              <a:rPr lang="en-US" dirty="0" smtClean="0"/>
              <a:t>Considered </a:t>
            </a:r>
            <a:r>
              <a:rPr lang="en-US" u="sng" dirty="0" smtClean="0"/>
              <a:t>false</a:t>
            </a:r>
            <a:r>
              <a:rPr lang="en-US" dirty="0" smtClean="0"/>
              <a:t> if it conflicts with another proposition that can be proved to be true.</a:t>
            </a:r>
          </a:p>
          <a:p>
            <a:pPr lvl="6"/>
            <a:endParaRPr lang="en-US" dirty="0" smtClean="0"/>
          </a:p>
          <a:p>
            <a:r>
              <a:rPr lang="en-US" dirty="0" smtClean="0">
                <a:solidFill>
                  <a:srgbClr val="A40000"/>
                </a:solidFill>
              </a:rPr>
              <a:t>Formal system </a:t>
            </a:r>
            <a:r>
              <a:rPr lang="en-US" dirty="0" smtClean="0"/>
              <a:t>of axioms, rules, </a:t>
            </a:r>
            <a:br>
              <a:rPr lang="en-US" dirty="0" smtClean="0"/>
            </a:br>
            <a:r>
              <a:rPr lang="en-US" dirty="0" smtClean="0"/>
              <a:t>and propositions.</a:t>
            </a:r>
          </a:p>
          <a:p>
            <a:pPr lvl="1"/>
            <a:r>
              <a:rPr lang="en-US" dirty="0" smtClean="0">
                <a:solidFill>
                  <a:srgbClr val="A40000"/>
                </a:solidFill>
              </a:rPr>
              <a:t>consistent</a:t>
            </a:r>
            <a:r>
              <a:rPr lang="en-US" dirty="0" smtClean="0"/>
              <a:t>: Cannot prove a proposition true with one sequence of steps and false by another sequence.</a:t>
            </a:r>
          </a:p>
          <a:p>
            <a:pPr lvl="1"/>
            <a:r>
              <a:rPr lang="en-US" dirty="0" smtClean="0">
                <a:solidFill>
                  <a:srgbClr val="A40000"/>
                </a:solidFill>
              </a:rPr>
              <a:t>complete</a:t>
            </a:r>
            <a:r>
              <a:rPr lang="en-US" dirty="0" smtClean="0"/>
              <a:t>: Any proposition in the system can be proven true or false.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911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The Post Correspondence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806" y="1234464"/>
            <a:ext cx="8503827" cy="4328136"/>
          </a:xfrm>
        </p:spPr>
        <p:txBody>
          <a:bodyPr/>
          <a:lstStyle/>
          <a:p>
            <a:r>
              <a:rPr lang="en-US" dirty="0" smtClean="0"/>
              <a:t>You have a collection of domino tiles. </a:t>
            </a:r>
          </a:p>
          <a:p>
            <a:r>
              <a:rPr lang="en-US" dirty="0" smtClean="0"/>
              <a:t>Each tile has a string at the top </a:t>
            </a:r>
            <a:br>
              <a:rPr lang="en-US" dirty="0" smtClean="0"/>
            </a:br>
            <a:r>
              <a:rPr lang="en-US" dirty="0" smtClean="0"/>
              <a:t>and a string at the bottom.</a:t>
            </a:r>
          </a:p>
          <a:p>
            <a:pPr lvl="1"/>
            <a:r>
              <a:rPr lang="en-US" dirty="0" smtClean="0"/>
              <a:t>All the strings are from the same alphabet.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B23C00"/>
                </a:solidFill>
              </a:rPr>
              <a:t>match</a:t>
            </a:r>
            <a:r>
              <a:rPr lang="en-US" dirty="0" smtClean="0"/>
              <a:t>: Line up the tiles so that the concatenation of the top strings matches the concatenation of the bottom strings.</a:t>
            </a:r>
          </a:p>
          <a:p>
            <a:pPr lvl="1"/>
            <a:r>
              <a:rPr lang="en-US" dirty="0" smtClean="0">
                <a:solidFill>
                  <a:srgbClr val="A40000"/>
                </a:solidFill>
              </a:rPr>
              <a:t>Repetitions permitted and not all tiles need to be used.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err="1" smtClean="0">
                <a:latin typeface="Times New Roman"/>
                <a:cs typeface="Times New Roman"/>
              </a:rPr>
              <a:t>Σ</a:t>
            </a:r>
            <a:r>
              <a:rPr lang="en-US" dirty="0" smtClean="0">
                <a:latin typeface="Times New Roman"/>
                <a:cs typeface="Times New Roman"/>
              </a:rPr>
              <a:t> = {</a:t>
            </a:r>
            <a:r>
              <a:rPr lang="en-US" i="1" dirty="0" smtClean="0">
                <a:latin typeface="Times New Roman"/>
                <a:cs typeface="Times New Roman"/>
              </a:rPr>
              <a:t>a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i="1" dirty="0" smtClean="0">
                <a:latin typeface="Times New Roman"/>
                <a:cs typeface="Times New Roman"/>
              </a:rPr>
              <a:t>b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i="1" dirty="0" smtClean="0">
                <a:latin typeface="Times New Roman"/>
                <a:cs typeface="Times New Roman"/>
              </a:rPr>
              <a:t>c</a:t>
            </a:r>
            <a:r>
              <a:rPr lang="en-US" dirty="0" smtClean="0">
                <a:latin typeface="Times New Roman"/>
                <a:cs typeface="Times New Roman"/>
              </a:rPr>
              <a:t>}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 dirty="0"/>
          </a:p>
        </p:txBody>
      </p:sp>
      <p:grpSp>
        <p:nvGrpSpPr>
          <p:cNvPr id="79" name="Group 78"/>
          <p:cNvGrpSpPr/>
          <p:nvPr/>
        </p:nvGrpSpPr>
        <p:grpSpPr>
          <a:xfrm>
            <a:off x="1645952" y="5559299"/>
            <a:ext cx="2103098" cy="612871"/>
            <a:chOff x="1645952" y="5376421"/>
            <a:chExt cx="2103098" cy="612871"/>
          </a:xfrm>
        </p:grpSpPr>
        <p:grpSp>
          <p:nvGrpSpPr>
            <p:cNvPr id="24" name="Group 23"/>
            <p:cNvGrpSpPr/>
            <p:nvPr/>
          </p:nvGrpSpPr>
          <p:grpSpPr>
            <a:xfrm>
              <a:off x="2762650" y="5376421"/>
              <a:ext cx="457196" cy="612871"/>
              <a:chOff x="1188756" y="5102104"/>
              <a:chExt cx="457196" cy="612871"/>
            </a:xfrm>
          </p:grpSpPr>
          <p:sp>
            <p:nvSpPr>
              <p:cNvPr id="7" name="Rectangle 6"/>
              <p:cNvSpPr/>
              <p:nvPr/>
            </p:nvSpPr>
            <p:spPr bwMode="auto">
              <a:xfrm>
                <a:off x="1188756" y="5440658"/>
                <a:ext cx="457196" cy="274317"/>
              </a:xfrm>
              <a:prstGeom prst="rect">
                <a:avLst/>
              </a:prstGeom>
              <a:solidFill>
                <a:srgbClr val="FFCC6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 bwMode="auto">
              <a:xfrm>
                <a:off x="1188756" y="5166341"/>
                <a:ext cx="457196" cy="274317"/>
              </a:xfrm>
              <a:prstGeom prst="rect">
                <a:avLst/>
              </a:prstGeom>
              <a:solidFill>
                <a:srgbClr val="FFCC6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267964" y="5102104"/>
                <a:ext cx="29878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210908" y="5376421"/>
                <a:ext cx="41289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ab</a:t>
                </a:r>
                <a:endParaRPr lang="en-US" dirty="0" smtClean="0"/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1645952" y="5376421"/>
              <a:ext cx="457196" cy="612871"/>
              <a:chOff x="640123" y="5102104"/>
              <a:chExt cx="457196" cy="612871"/>
            </a:xfrm>
          </p:grpSpPr>
          <p:sp>
            <p:nvSpPr>
              <p:cNvPr id="11" name="Rectangle 10"/>
              <p:cNvSpPr/>
              <p:nvPr/>
            </p:nvSpPr>
            <p:spPr bwMode="auto">
              <a:xfrm>
                <a:off x="640123" y="5440658"/>
                <a:ext cx="457196" cy="274317"/>
              </a:xfrm>
              <a:prstGeom prst="rect">
                <a:avLst/>
              </a:prstGeom>
              <a:solidFill>
                <a:srgbClr val="FFCC6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 bwMode="auto">
              <a:xfrm>
                <a:off x="640123" y="5166341"/>
                <a:ext cx="457196" cy="274317"/>
              </a:xfrm>
              <a:prstGeom prst="rect">
                <a:avLst/>
              </a:prstGeom>
              <a:solidFill>
                <a:srgbClr val="FFCC6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719331" y="5102104"/>
                <a:ext cx="29878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668035" y="5376421"/>
                <a:ext cx="40137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ca</a:t>
                </a:r>
                <a:endParaRPr lang="en-US" dirty="0" smtClean="0"/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3291854" y="5376421"/>
              <a:ext cx="457196" cy="612871"/>
              <a:chOff x="1737390" y="5102104"/>
              <a:chExt cx="457196" cy="612871"/>
            </a:xfrm>
          </p:grpSpPr>
          <p:sp>
            <p:nvSpPr>
              <p:cNvPr id="15" name="Rectangle 14"/>
              <p:cNvSpPr/>
              <p:nvPr/>
            </p:nvSpPr>
            <p:spPr bwMode="auto">
              <a:xfrm>
                <a:off x="1737390" y="5440658"/>
                <a:ext cx="457196" cy="274317"/>
              </a:xfrm>
              <a:prstGeom prst="rect">
                <a:avLst/>
              </a:prstGeom>
              <a:solidFill>
                <a:srgbClr val="FFCC6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 bwMode="auto">
              <a:xfrm>
                <a:off x="1737390" y="5166341"/>
                <a:ext cx="457196" cy="274317"/>
              </a:xfrm>
              <a:prstGeom prst="rect">
                <a:avLst/>
              </a:prstGeom>
              <a:solidFill>
                <a:srgbClr val="FFCC6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1765302" y="5102104"/>
                <a:ext cx="40137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ca</a:t>
                </a:r>
                <a:endParaRPr lang="en-US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816598" y="5376421"/>
                <a:ext cx="29878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>
              <a:off x="2175156" y="5376421"/>
              <a:ext cx="515486" cy="612871"/>
              <a:chOff x="2377464" y="5102104"/>
              <a:chExt cx="515486" cy="612871"/>
            </a:xfrm>
          </p:grpSpPr>
          <p:sp>
            <p:nvSpPr>
              <p:cNvPr id="48" name="Rectangle 47"/>
              <p:cNvSpPr/>
              <p:nvPr/>
            </p:nvSpPr>
            <p:spPr bwMode="auto">
              <a:xfrm>
                <a:off x="2406609" y="5440658"/>
                <a:ext cx="457196" cy="274317"/>
              </a:xfrm>
              <a:prstGeom prst="rect">
                <a:avLst/>
              </a:prstGeom>
              <a:solidFill>
                <a:srgbClr val="FFCC6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 bwMode="auto">
              <a:xfrm>
                <a:off x="2406609" y="5166341"/>
                <a:ext cx="457196" cy="274317"/>
              </a:xfrm>
              <a:prstGeom prst="rect">
                <a:avLst/>
              </a:prstGeom>
              <a:solidFill>
                <a:srgbClr val="FFCC6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2377464" y="5102104"/>
                <a:ext cx="51548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abc</a:t>
                </a:r>
                <a:endParaRPr lang="en-US" dirty="0"/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2491578" y="5376421"/>
                <a:ext cx="2872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</a:t>
                </a:r>
              </a:p>
            </p:txBody>
          </p:sp>
        </p:grpSp>
      </p:grpSp>
      <p:grpSp>
        <p:nvGrpSpPr>
          <p:cNvPr id="80" name="Group 79"/>
          <p:cNvGrpSpPr/>
          <p:nvPr/>
        </p:nvGrpSpPr>
        <p:grpSpPr>
          <a:xfrm>
            <a:off x="3931927" y="5559299"/>
            <a:ext cx="3350095" cy="612871"/>
            <a:chOff x="3931927" y="5376421"/>
            <a:chExt cx="3350095" cy="612871"/>
          </a:xfrm>
        </p:grpSpPr>
        <p:grpSp>
          <p:nvGrpSpPr>
            <p:cNvPr id="53" name="Group 52"/>
            <p:cNvGrpSpPr/>
            <p:nvPr/>
          </p:nvGrpSpPr>
          <p:grpSpPr>
            <a:xfrm>
              <a:off x="4572000" y="5376421"/>
              <a:ext cx="457196" cy="612871"/>
              <a:chOff x="1188756" y="5102104"/>
              <a:chExt cx="457196" cy="612871"/>
            </a:xfrm>
          </p:grpSpPr>
          <p:sp>
            <p:nvSpPr>
              <p:cNvPr id="54" name="Rectangle 53"/>
              <p:cNvSpPr/>
              <p:nvPr/>
            </p:nvSpPr>
            <p:spPr bwMode="auto">
              <a:xfrm>
                <a:off x="1188756" y="5440658"/>
                <a:ext cx="457196" cy="274317"/>
              </a:xfrm>
              <a:prstGeom prst="rect">
                <a:avLst/>
              </a:prstGeom>
              <a:solidFill>
                <a:srgbClr val="FFCC6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>
                <a:off x="1188756" y="5166341"/>
                <a:ext cx="457196" cy="274317"/>
              </a:xfrm>
              <a:prstGeom prst="rect">
                <a:avLst/>
              </a:prstGeom>
              <a:solidFill>
                <a:srgbClr val="FFCC6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1267964" y="5102104"/>
                <a:ext cx="29878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1210908" y="5376421"/>
                <a:ext cx="41289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ab</a:t>
                </a:r>
                <a:endParaRPr lang="en-US" dirty="0" smtClean="0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5120634" y="5376421"/>
              <a:ext cx="457196" cy="612871"/>
              <a:chOff x="640123" y="5102104"/>
              <a:chExt cx="457196" cy="612871"/>
            </a:xfrm>
          </p:grpSpPr>
          <p:sp>
            <p:nvSpPr>
              <p:cNvPr id="59" name="Rectangle 58"/>
              <p:cNvSpPr/>
              <p:nvPr/>
            </p:nvSpPr>
            <p:spPr bwMode="auto">
              <a:xfrm>
                <a:off x="640123" y="5440658"/>
                <a:ext cx="457196" cy="274317"/>
              </a:xfrm>
              <a:prstGeom prst="rect">
                <a:avLst/>
              </a:prstGeom>
              <a:solidFill>
                <a:srgbClr val="FFCC6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 bwMode="auto">
              <a:xfrm>
                <a:off x="640123" y="5166341"/>
                <a:ext cx="457196" cy="274317"/>
              </a:xfrm>
              <a:prstGeom prst="rect">
                <a:avLst/>
              </a:prstGeom>
              <a:solidFill>
                <a:srgbClr val="FFCC6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719331" y="5102104"/>
                <a:ext cx="29878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668035" y="5376421"/>
                <a:ext cx="40137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ca</a:t>
                </a:r>
                <a:endParaRPr lang="en-US" dirty="0" smtClean="0"/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5669268" y="5376421"/>
              <a:ext cx="457196" cy="612871"/>
              <a:chOff x="1737390" y="5102104"/>
              <a:chExt cx="457196" cy="612871"/>
            </a:xfrm>
          </p:grpSpPr>
          <p:sp>
            <p:nvSpPr>
              <p:cNvPr id="64" name="Rectangle 63"/>
              <p:cNvSpPr/>
              <p:nvPr/>
            </p:nvSpPr>
            <p:spPr bwMode="auto">
              <a:xfrm>
                <a:off x="1737390" y="5440658"/>
                <a:ext cx="457196" cy="274317"/>
              </a:xfrm>
              <a:prstGeom prst="rect">
                <a:avLst/>
              </a:prstGeom>
              <a:solidFill>
                <a:srgbClr val="FFCC6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 bwMode="auto">
              <a:xfrm>
                <a:off x="1737390" y="5166341"/>
                <a:ext cx="457196" cy="274317"/>
              </a:xfrm>
              <a:prstGeom prst="rect">
                <a:avLst/>
              </a:prstGeom>
              <a:solidFill>
                <a:srgbClr val="FFCC6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1765302" y="5102104"/>
                <a:ext cx="40137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ca</a:t>
                </a:r>
                <a:endParaRPr lang="en-US" dirty="0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1816598" y="5376421"/>
                <a:ext cx="29878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</a:p>
            </p:txBody>
          </p:sp>
        </p:grpSp>
        <p:grpSp>
          <p:nvGrpSpPr>
            <p:cNvPr id="68" name="Group 67"/>
            <p:cNvGrpSpPr/>
            <p:nvPr/>
          </p:nvGrpSpPr>
          <p:grpSpPr>
            <a:xfrm>
              <a:off x="6217902" y="5376421"/>
              <a:ext cx="457196" cy="612871"/>
              <a:chOff x="2536956" y="5166341"/>
              <a:chExt cx="457196" cy="612871"/>
            </a:xfrm>
          </p:grpSpPr>
          <p:sp>
            <p:nvSpPr>
              <p:cNvPr id="69" name="Rectangle 68"/>
              <p:cNvSpPr/>
              <p:nvPr/>
            </p:nvSpPr>
            <p:spPr bwMode="auto">
              <a:xfrm>
                <a:off x="2536956" y="5504895"/>
                <a:ext cx="457196" cy="274317"/>
              </a:xfrm>
              <a:prstGeom prst="rect">
                <a:avLst/>
              </a:prstGeom>
              <a:solidFill>
                <a:srgbClr val="FFCC6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 bwMode="auto">
              <a:xfrm>
                <a:off x="2536956" y="5230578"/>
                <a:ext cx="457196" cy="274317"/>
              </a:xfrm>
              <a:prstGeom prst="rect">
                <a:avLst/>
              </a:prstGeom>
              <a:solidFill>
                <a:srgbClr val="FFCC6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2616164" y="5166341"/>
                <a:ext cx="29878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2559108" y="5440658"/>
                <a:ext cx="41289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ab</a:t>
                </a:r>
                <a:endParaRPr lang="en-US" dirty="0" smtClean="0"/>
              </a:p>
            </p:txBody>
          </p:sp>
        </p:grpSp>
        <p:grpSp>
          <p:nvGrpSpPr>
            <p:cNvPr id="73" name="Group 72"/>
            <p:cNvGrpSpPr/>
            <p:nvPr/>
          </p:nvGrpSpPr>
          <p:grpSpPr>
            <a:xfrm>
              <a:off x="6766536" y="5376421"/>
              <a:ext cx="515486" cy="612871"/>
              <a:chOff x="2377464" y="5102104"/>
              <a:chExt cx="515486" cy="612871"/>
            </a:xfrm>
          </p:grpSpPr>
          <p:sp>
            <p:nvSpPr>
              <p:cNvPr id="74" name="Rectangle 73"/>
              <p:cNvSpPr/>
              <p:nvPr/>
            </p:nvSpPr>
            <p:spPr bwMode="auto">
              <a:xfrm>
                <a:off x="2406609" y="5440658"/>
                <a:ext cx="457196" cy="274317"/>
              </a:xfrm>
              <a:prstGeom prst="rect">
                <a:avLst/>
              </a:prstGeom>
              <a:solidFill>
                <a:srgbClr val="FFCC6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5" name="Rectangle 74"/>
              <p:cNvSpPr/>
              <p:nvPr/>
            </p:nvSpPr>
            <p:spPr bwMode="auto">
              <a:xfrm>
                <a:off x="2406609" y="5166341"/>
                <a:ext cx="457196" cy="274317"/>
              </a:xfrm>
              <a:prstGeom prst="rect">
                <a:avLst/>
              </a:prstGeom>
              <a:solidFill>
                <a:srgbClr val="FFCC6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2377464" y="5102104"/>
                <a:ext cx="51548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abc</a:t>
                </a:r>
                <a:endParaRPr lang="en-US" dirty="0"/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2491578" y="5376421"/>
                <a:ext cx="2872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</a:t>
                </a:r>
              </a:p>
            </p:txBody>
          </p:sp>
        </p:grpSp>
        <p:sp>
          <p:nvSpPr>
            <p:cNvPr id="78" name="Right Arrow 77"/>
            <p:cNvSpPr/>
            <p:nvPr/>
          </p:nvSpPr>
          <p:spPr bwMode="auto">
            <a:xfrm>
              <a:off x="3931927" y="5623536"/>
              <a:ext cx="457195" cy="274317"/>
            </a:xfrm>
            <a:prstGeom prst="rightArrow">
              <a:avLst/>
            </a:prstGeom>
            <a:solidFill>
              <a:srgbClr val="0033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92926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the PCP </a:t>
            </a:r>
            <a:r>
              <a:rPr lang="en-US" dirty="0"/>
              <a:t>is </a:t>
            </a:r>
            <a:r>
              <a:rPr lang="en-US" dirty="0" smtClean="0"/>
              <a:t>Undecidable (Intuitive)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67" y="1325903"/>
            <a:ext cx="8229555" cy="4835525"/>
          </a:xfrm>
        </p:spPr>
        <p:txBody>
          <a:bodyPr/>
          <a:lstStyle/>
          <a:p>
            <a:r>
              <a:rPr lang="en-US" sz="2400" dirty="0" smtClean="0"/>
              <a:t>For a given collection of domino tiles, it is </a:t>
            </a:r>
            <a:r>
              <a:rPr lang="en-US" sz="2400" u="sng" dirty="0" smtClean="0"/>
              <a:t>undecidable </a:t>
            </a:r>
            <a:r>
              <a:rPr lang="en-US" sz="2400" dirty="0" smtClean="0"/>
              <a:t>whether nor not there is a match.</a:t>
            </a:r>
          </a:p>
          <a:p>
            <a:pPr lvl="5"/>
            <a:endParaRPr lang="en-US" sz="800" dirty="0" smtClean="0"/>
          </a:p>
          <a:p>
            <a:pPr lvl="1"/>
            <a:r>
              <a:rPr lang="en-US" dirty="0" smtClean="0"/>
              <a:t>You ask: But wouldn’t a brute-force algorithm, </a:t>
            </a:r>
            <a:br>
              <a:rPr lang="en-US" dirty="0" smtClean="0"/>
            </a:br>
            <a:r>
              <a:rPr lang="en-US" dirty="0" smtClean="0"/>
              <a:t>given enough time, eventually find a match </a:t>
            </a:r>
            <a:br>
              <a:rPr lang="en-US" dirty="0" smtClean="0"/>
            </a:br>
            <a:r>
              <a:rPr lang="en-US" dirty="0" smtClean="0"/>
              <a:t>or determine that there isn’t one?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Any </a:t>
            </a:r>
            <a:r>
              <a:rPr lang="en-US" u="sng" dirty="0" smtClean="0"/>
              <a:t>subset</a:t>
            </a:r>
            <a:r>
              <a:rPr lang="en-US" dirty="0" smtClean="0"/>
              <a:t> of the tiles can be used.</a:t>
            </a:r>
          </a:p>
          <a:p>
            <a:r>
              <a:rPr lang="en-US" dirty="0" smtClean="0"/>
              <a:t>Any tile can be </a:t>
            </a:r>
            <a:r>
              <a:rPr lang="en-US" u="sng" dirty="0" smtClean="0"/>
              <a:t>repeated</a:t>
            </a:r>
            <a:r>
              <a:rPr lang="en-US" dirty="0" smtClean="0"/>
              <a:t> any number of times.</a:t>
            </a:r>
          </a:p>
          <a:p>
            <a:pPr lvl="1"/>
            <a:r>
              <a:rPr lang="en-US" dirty="0" smtClean="0"/>
              <a:t>There are an </a:t>
            </a:r>
            <a:r>
              <a:rPr lang="en-US" u="sng" dirty="0" smtClean="0"/>
              <a:t>infinite number </a:t>
            </a:r>
            <a:r>
              <a:rPr lang="en-US" dirty="0" smtClean="0"/>
              <a:t>of possible til</a:t>
            </a:r>
            <a:r>
              <a:rPr lang="en-US" dirty="0"/>
              <a:t>e</a:t>
            </a:r>
            <a:r>
              <a:rPr lang="en-US" dirty="0" smtClean="0"/>
              <a:t> line-ups.</a:t>
            </a:r>
          </a:p>
          <a:p>
            <a:r>
              <a:rPr lang="en-US" dirty="0" smtClean="0"/>
              <a:t>You don’t know in advance </a:t>
            </a:r>
            <a:r>
              <a:rPr lang="en-US" u="sng" dirty="0" smtClean="0"/>
              <a:t>what</a:t>
            </a:r>
            <a:r>
              <a:rPr lang="en-US" dirty="0" smtClean="0"/>
              <a:t> the matching string is, or </a:t>
            </a:r>
            <a:r>
              <a:rPr lang="en-US" u="sng" dirty="0" smtClean="0"/>
              <a:t>how long</a:t>
            </a:r>
            <a:r>
              <a:rPr lang="en-US" dirty="0" smtClean="0"/>
              <a:t> it is.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401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the PCP is </a:t>
            </a:r>
            <a:r>
              <a:rPr lang="en-US" dirty="0" smtClean="0"/>
              <a:t>Useful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reduce the PCP to a number of problems involving context-free grammars.</a:t>
            </a:r>
          </a:p>
          <a:p>
            <a:pPr lvl="1"/>
            <a:r>
              <a:rPr lang="en-US" dirty="0" smtClean="0"/>
              <a:t>See the reductions in the textbook.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It is undecidable whether any given context-free grammar is ambiguous.</a:t>
            </a:r>
          </a:p>
          <a:p>
            <a:pPr lvl="1"/>
            <a:r>
              <a:rPr lang="en-US" dirty="0" smtClean="0"/>
              <a:t>Therefore, a compiler writer cannot tell </a:t>
            </a:r>
            <a:br>
              <a:rPr lang="en-US" dirty="0" smtClean="0"/>
            </a:br>
            <a:r>
              <a:rPr lang="en-US" dirty="0" smtClean="0"/>
              <a:t>if a given programming language defined in BNF</a:t>
            </a:r>
            <a:br>
              <a:rPr lang="en-US" dirty="0" smtClean="0"/>
            </a:br>
            <a:r>
              <a:rPr lang="en-US" dirty="0" smtClean="0"/>
              <a:t>is ambiguous.</a:t>
            </a:r>
          </a:p>
          <a:p>
            <a:pPr lvl="6"/>
            <a:endParaRPr lang="en-US" dirty="0" smtClean="0"/>
          </a:p>
          <a:p>
            <a:r>
              <a:rPr lang="en-US" dirty="0"/>
              <a:t>It is undecidable whether </a:t>
            </a:r>
            <a:r>
              <a:rPr lang="en-US" dirty="0" smtClean="0"/>
              <a:t>any two </a:t>
            </a:r>
            <a:r>
              <a:rPr lang="en-US" dirty="0"/>
              <a:t>given context-free </a:t>
            </a:r>
            <a:r>
              <a:rPr lang="en-US" dirty="0" smtClean="0"/>
              <a:t>languages have any strings in common.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622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67" y="411163"/>
            <a:ext cx="8595266" cy="655637"/>
          </a:xfrm>
        </p:spPr>
        <p:txBody>
          <a:bodyPr/>
          <a:lstStyle/>
          <a:p>
            <a:r>
              <a:rPr lang="en-US" dirty="0" smtClean="0"/>
              <a:t>Some Known Undecidable Problems for CFLs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i="1" dirty="0" smtClean="0">
                <a:latin typeface="Times New Roman"/>
                <a:cs typeface="Times New Roman"/>
              </a:rPr>
              <a:t>G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/>
              <a:t> and </a:t>
            </a:r>
            <a:r>
              <a:rPr lang="en-US" i="1" dirty="0">
                <a:latin typeface="Times New Roman"/>
                <a:cs typeface="Times New Roman"/>
              </a:rPr>
              <a:t>G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dirty="0" smtClean="0"/>
              <a:t> are context-free grammars, </a:t>
            </a:r>
            <a:br>
              <a:rPr lang="en-US" dirty="0" smtClean="0"/>
            </a:br>
            <a:r>
              <a:rPr lang="en-US" dirty="0" smtClean="0"/>
              <a:t>is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G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>
                <a:latin typeface="Times New Roman"/>
                <a:cs typeface="Times New Roman"/>
              </a:rPr>
              <a:t>) =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G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dirty="0" smtClean="0"/>
              <a:t>?</a:t>
            </a:r>
          </a:p>
          <a:p>
            <a:r>
              <a:rPr lang="en-US" dirty="0"/>
              <a:t>If </a:t>
            </a:r>
            <a:r>
              <a:rPr lang="en-US" i="1" dirty="0">
                <a:latin typeface="Times New Roman"/>
                <a:cs typeface="Times New Roman"/>
              </a:rPr>
              <a:t>G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i="1" dirty="0">
                <a:latin typeface="Times New Roman"/>
                <a:cs typeface="Times New Roman"/>
              </a:rPr>
              <a:t>G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dirty="0"/>
              <a:t> </a:t>
            </a:r>
            <a:r>
              <a:rPr lang="en-US" dirty="0" smtClean="0"/>
              <a:t>are </a:t>
            </a:r>
            <a:r>
              <a:rPr lang="en-US" dirty="0"/>
              <a:t>context-free grammars,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is                      ?</a:t>
            </a:r>
          </a:p>
          <a:p>
            <a:r>
              <a:rPr lang="en-US" dirty="0" smtClean="0"/>
              <a:t>If </a:t>
            </a:r>
            <a:r>
              <a:rPr lang="en-US" i="1" dirty="0" smtClean="0">
                <a:latin typeface="Times New Roman"/>
                <a:cs typeface="Times New Roman"/>
              </a:rPr>
              <a:t>G</a:t>
            </a:r>
            <a:r>
              <a:rPr lang="en-US" dirty="0" smtClean="0"/>
              <a:t> is a context-free grammar, is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G</a:t>
            </a:r>
            <a:r>
              <a:rPr lang="en-US" dirty="0" smtClean="0">
                <a:latin typeface="Times New Roman"/>
                <a:cs typeface="Times New Roman"/>
              </a:rPr>
              <a:t>) </a:t>
            </a:r>
            <a:r>
              <a:rPr lang="en-US" dirty="0" smtClean="0"/>
              <a:t>regular?</a:t>
            </a:r>
          </a:p>
          <a:p>
            <a:r>
              <a:rPr lang="en-US" dirty="0" smtClean="0"/>
              <a:t>If </a:t>
            </a:r>
            <a:r>
              <a:rPr lang="en-US" i="1" dirty="0">
                <a:latin typeface="Times New Roman"/>
                <a:cs typeface="Times New Roman"/>
              </a:rPr>
              <a:t>G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r>
              <a:rPr lang="en-US" dirty="0"/>
              <a:t> </a:t>
            </a:r>
            <a:r>
              <a:rPr lang="en-US" dirty="0" smtClean="0"/>
              <a:t>is </a:t>
            </a:r>
            <a:r>
              <a:rPr lang="en-US" dirty="0"/>
              <a:t>a context-free </a:t>
            </a:r>
            <a:r>
              <a:rPr lang="en-US" dirty="0" smtClean="0"/>
              <a:t>grammar and </a:t>
            </a:r>
            <a:r>
              <a:rPr lang="en-US" i="1" dirty="0">
                <a:latin typeface="Times New Roman"/>
                <a:cs typeface="Times New Roman"/>
              </a:rPr>
              <a:t>G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dirty="0"/>
              <a:t> </a:t>
            </a:r>
            <a:r>
              <a:rPr lang="en-US" dirty="0" smtClean="0"/>
              <a:t>is a regular grammar, is                     ?</a:t>
            </a:r>
          </a:p>
          <a:p>
            <a:r>
              <a:rPr lang="en-US" dirty="0"/>
              <a:t>If </a:t>
            </a:r>
            <a:r>
              <a:rPr lang="en-US" i="1" dirty="0">
                <a:latin typeface="Times New Roman"/>
                <a:cs typeface="Times New Roman"/>
              </a:rPr>
              <a:t>G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r>
              <a:rPr lang="en-US" dirty="0"/>
              <a:t> </a:t>
            </a:r>
            <a:r>
              <a:rPr lang="en-US" dirty="0" smtClean="0"/>
              <a:t>is </a:t>
            </a:r>
            <a:r>
              <a:rPr lang="en-US" dirty="0"/>
              <a:t>a context-free grammar and </a:t>
            </a:r>
            <a:r>
              <a:rPr lang="en-US" i="1" dirty="0">
                <a:latin typeface="Times New Roman"/>
                <a:cs typeface="Times New Roman"/>
              </a:rPr>
              <a:t>G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dirty="0"/>
              <a:t> </a:t>
            </a:r>
            <a:r>
              <a:rPr lang="en-US" dirty="0" smtClean="0"/>
              <a:t>is </a:t>
            </a:r>
            <a:r>
              <a:rPr lang="en-US" dirty="0"/>
              <a:t>a regular grammar, </a:t>
            </a:r>
            <a:r>
              <a:rPr lang="en-US" dirty="0" smtClean="0"/>
              <a:t>is                           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5863045"/>
              </p:ext>
            </p:extLst>
          </p:nvPr>
        </p:nvGraphicFramePr>
        <p:xfrm>
          <a:off x="1331945" y="2745116"/>
          <a:ext cx="2085953" cy="457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name="Equation" r:id="rId3" imgW="927100" imgH="203200" progId="Equation.3">
                  <p:embed/>
                </p:oleObj>
              </mc:Choice>
              <mc:Fallback>
                <p:oleObj name="Equation" r:id="rId3" imgW="9271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31945" y="2745116"/>
                        <a:ext cx="2085953" cy="4571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4376269"/>
              </p:ext>
            </p:extLst>
          </p:nvPr>
        </p:nvGraphicFramePr>
        <p:xfrm>
          <a:off x="4138619" y="4200202"/>
          <a:ext cx="2085953" cy="457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" name="Equation" r:id="rId5" imgW="927100" imgH="203200" progId="Equation.3">
                  <p:embed/>
                </p:oleObj>
              </mc:Choice>
              <mc:Fallback>
                <p:oleObj name="Equation" r:id="rId5" imgW="9271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38619" y="4200202"/>
                        <a:ext cx="2085953" cy="4571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5808275"/>
              </p:ext>
            </p:extLst>
          </p:nvPr>
        </p:nvGraphicFramePr>
        <p:xfrm>
          <a:off x="4142740" y="5138406"/>
          <a:ext cx="2628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" name="Equation" r:id="rId7" imgW="1168400" imgH="203200" progId="Equation.3">
                  <p:embed/>
                </p:oleObj>
              </mc:Choice>
              <mc:Fallback>
                <p:oleObj name="Equation" r:id="rId7" imgW="11684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142740" y="5138406"/>
                        <a:ext cx="26289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5986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questions about computability </a:t>
            </a:r>
            <a:br>
              <a:rPr lang="en-US" dirty="0" smtClean="0"/>
            </a:br>
            <a:r>
              <a:rPr lang="en-US" dirty="0" smtClean="0"/>
              <a:t>or decidability, we don’t care </a:t>
            </a:r>
            <a:br>
              <a:rPr lang="en-US" dirty="0" smtClean="0"/>
            </a:br>
            <a:r>
              <a:rPr lang="en-US" dirty="0" smtClean="0"/>
              <a:t>what Turing machines we use.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But if we’re concerned about how </a:t>
            </a:r>
            <a:r>
              <a:rPr lang="en-US" u="sng" dirty="0" smtClean="0"/>
              <a:t>efficiently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we can implement an algorithm, then the choice of Turing machine is important.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030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Efficiency Example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148854"/>
            <a:ext cx="8320995" cy="3982071"/>
          </a:xfrm>
        </p:spPr>
        <p:txBody>
          <a:bodyPr/>
          <a:lstStyle/>
          <a:p>
            <a:r>
              <a:rPr lang="en-US" dirty="0" smtClean="0"/>
              <a:t>A single-tape TM takes </a:t>
            </a:r>
            <a:r>
              <a:rPr lang="en-US" i="1" dirty="0" smtClean="0">
                <a:latin typeface="Times New Roman"/>
                <a:cs typeface="Times New Roman"/>
              </a:rPr>
              <a:t>O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n</a:t>
            </a:r>
            <a:r>
              <a:rPr lang="en-US" baseline="30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) </a:t>
            </a:r>
            <a:r>
              <a:rPr lang="en-US" dirty="0" smtClean="0"/>
              <a:t>moves.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A two-tape TM: </a:t>
            </a:r>
            <a:r>
              <a:rPr lang="en-US" i="1" dirty="0">
                <a:latin typeface="Times New Roman"/>
                <a:cs typeface="Times New Roman"/>
              </a:rPr>
              <a:t>O</a:t>
            </a:r>
            <a:r>
              <a:rPr lang="en-US" dirty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) </a:t>
            </a:r>
            <a:r>
              <a:rPr lang="en-US" dirty="0"/>
              <a:t>moves</a:t>
            </a:r>
            <a:endParaRPr lang="en-US" dirty="0" smtClean="0"/>
          </a:p>
          <a:p>
            <a:pPr lvl="1"/>
            <a:r>
              <a:rPr lang="en-US" dirty="0" smtClean="0"/>
              <a:t>Copy all the </a:t>
            </a:r>
            <a:r>
              <a:rPr lang="en-US" i="1" dirty="0" smtClean="0">
                <a:latin typeface="Times New Roman"/>
                <a:cs typeface="Times New Roman"/>
              </a:rPr>
              <a:t>a</a:t>
            </a:r>
            <a:r>
              <a:rPr lang="en-US" dirty="0" smtClean="0"/>
              <a:t>’s from the first tape to the second tape.</a:t>
            </a:r>
          </a:p>
          <a:p>
            <a:pPr lvl="1"/>
            <a:r>
              <a:rPr lang="en-US" dirty="0" smtClean="0"/>
              <a:t>Match the </a:t>
            </a:r>
            <a:r>
              <a:rPr lang="en-US" i="1" dirty="0">
                <a:latin typeface="Times New Roman"/>
                <a:cs typeface="Times New Roman"/>
              </a:rPr>
              <a:t>a</a:t>
            </a:r>
            <a:r>
              <a:rPr lang="en-US" dirty="0" smtClean="0"/>
              <a:t>’s against the </a:t>
            </a:r>
            <a:r>
              <a:rPr lang="en-US" i="1" dirty="0">
                <a:latin typeface="Times New Roman"/>
                <a:cs typeface="Times New Roman"/>
              </a:rPr>
              <a:t>b</a:t>
            </a:r>
            <a:r>
              <a:rPr lang="en-US" dirty="0" smtClean="0"/>
              <a:t>’s on the first tape.</a:t>
            </a:r>
          </a:p>
          <a:p>
            <a:pPr lvl="1"/>
            <a:r>
              <a:rPr lang="en-US" dirty="0" smtClean="0"/>
              <a:t>Both operations require </a:t>
            </a:r>
            <a:r>
              <a:rPr lang="en-US" i="1" dirty="0">
                <a:latin typeface="Times New Roman"/>
                <a:cs typeface="Times New Roman"/>
              </a:rPr>
              <a:t>O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en-US" dirty="0" smtClean="0"/>
              <a:t> moves.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108976" y="1417342"/>
            <a:ext cx="2750715" cy="523220"/>
          </a:xfrm>
          <a:prstGeom prst="rect">
            <a:avLst/>
          </a:prstGeom>
          <a:solidFill>
            <a:srgbClr val="FFFFC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Times New Roman"/>
                <a:cs typeface="Times New Roman"/>
              </a:rPr>
              <a:t>L</a:t>
            </a:r>
            <a:r>
              <a:rPr lang="en-US" sz="2800" dirty="0">
                <a:latin typeface="Times New Roman"/>
                <a:cs typeface="Times New Roman"/>
              </a:rPr>
              <a:t> = {</a:t>
            </a:r>
            <a:r>
              <a:rPr lang="en-US" sz="2800" i="1" dirty="0" err="1">
                <a:latin typeface="Times New Roman"/>
                <a:cs typeface="Times New Roman"/>
              </a:rPr>
              <a:t>a</a:t>
            </a:r>
            <a:r>
              <a:rPr lang="en-US" sz="2800" i="1" baseline="30000" dirty="0" err="1">
                <a:latin typeface="Times New Roman"/>
                <a:cs typeface="Times New Roman"/>
              </a:rPr>
              <a:t>n</a:t>
            </a:r>
            <a:r>
              <a:rPr lang="en-US" sz="2800" i="1" dirty="0" err="1">
                <a:latin typeface="Times New Roman"/>
                <a:cs typeface="Times New Roman"/>
              </a:rPr>
              <a:t>b</a:t>
            </a:r>
            <a:r>
              <a:rPr lang="en-US" sz="2800" i="1" baseline="30000" dirty="0" err="1">
                <a:latin typeface="Times New Roman"/>
                <a:cs typeface="Times New Roman"/>
              </a:rPr>
              <a:t>n</a:t>
            </a:r>
            <a:r>
              <a:rPr lang="en-US" sz="2800" dirty="0">
                <a:latin typeface="Times New Roman"/>
                <a:cs typeface="Times New Roman"/>
              </a:rPr>
              <a:t> : </a:t>
            </a:r>
            <a:r>
              <a:rPr lang="en-US" sz="2800" i="1" dirty="0">
                <a:latin typeface="Times New Roman"/>
                <a:cs typeface="Times New Roman"/>
              </a:rPr>
              <a:t>n</a:t>
            </a:r>
            <a:r>
              <a:rPr lang="en-US" sz="2800" dirty="0">
                <a:latin typeface="Times New Roman"/>
                <a:cs typeface="Times New Roman"/>
              </a:rPr>
              <a:t> ≥ 1</a:t>
            </a:r>
            <a:r>
              <a:rPr lang="en-US" sz="2800" dirty="0" smtClean="0">
                <a:latin typeface="Times New Roman"/>
                <a:cs typeface="Times New Roman"/>
              </a:rPr>
              <a:t>}</a:t>
            </a:r>
            <a:endParaRPr lang="en-US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07703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Efficiency Example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8854"/>
            <a:ext cx="8229600" cy="3982071"/>
          </a:xfrm>
        </p:spPr>
        <p:txBody>
          <a:bodyPr/>
          <a:lstStyle/>
          <a:p>
            <a:r>
              <a:rPr lang="en-US" dirty="0" smtClean="0"/>
              <a:t>Deterministic exhaustive search: </a:t>
            </a:r>
            <a:r>
              <a:rPr lang="en-US" sz="2400" i="1" dirty="0">
                <a:latin typeface="Times New Roman"/>
                <a:cs typeface="Times New Roman"/>
              </a:rPr>
              <a:t>O</a:t>
            </a:r>
            <a:r>
              <a:rPr lang="en-US" dirty="0" smtClean="0"/>
              <a:t>(</a:t>
            </a:r>
            <a:r>
              <a:rPr lang="en-US" sz="2400" i="1" dirty="0" err="1">
                <a:latin typeface="Times New Roman"/>
                <a:cs typeface="Times New Roman"/>
              </a:rPr>
              <a:t>n</a:t>
            </a:r>
            <a:r>
              <a:rPr lang="en-US" sz="2400" i="1" baseline="30000" dirty="0" err="1">
                <a:latin typeface="Times New Roman"/>
                <a:cs typeface="Times New Roman"/>
              </a:rPr>
              <a:t>M</a:t>
            </a:r>
            <a:r>
              <a:rPr lang="en-US" dirty="0" smtClean="0"/>
              <a:t>) moves</a:t>
            </a:r>
          </a:p>
          <a:p>
            <a:pPr lvl="1"/>
            <a:r>
              <a:rPr lang="en-US" dirty="0" smtClean="0"/>
              <a:t>Problem size </a:t>
            </a:r>
            <a:r>
              <a:rPr lang="en-US" i="1" dirty="0" smtClean="0">
                <a:latin typeface="Times New Roman"/>
                <a:cs typeface="Times New Roman"/>
              </a:rPr>
              <a:t>n</a:t>
            </a:r>
            <a:r>
              <a:rPr lang="en-US" dirty="0" smtClean="0"/>
              <a:t> is the length of the input string </a:t>
            </a:r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dirty="0" smtClean="0"/>
              <a:t>.</a:t>
            </a:r>
          </a:p>
          <a:p>
            <a:pPr lvl="1"/>
            <a:r>
              <a:rPr lang="en-US" i="1" dirty="0">
                <a:latin typeface="Times New Roman"/>
                <a:cs typeface="Times New Roman"/>
              </a:rPr>
              <a:t>M</a:t>
            </a:r>
            <a:r>
              <a:rPr lang="en-US" dirty="0" smtClean="0"/>
              <a:t> depends on the grammar.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Nondeterministic algorithm: </a:t>
            </a:r>
            <a:r>
              <a:rPr lang="en-US" i="1" dirty="0">
                <a:latin typeface="Times New Roman"/>
                <a:cs typeface="Times New Roman"/>
              </a:rPr>
              <a:t>O</a:t>
            </a:r>
            <a:r>
              <a:rPr lang="en-US" dirty="0">
                <a:latin typeface="Times New Roman"/>
                <a:cs typeface="Times New Roman"/>
              </a:rPr>
              <a:t>(</a:t>
            </a:r>
            <a:r>
              <a:rPr lang="en-US" i="1" dirty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) </a:t>
            </a:r>
            <a:r>
              <a:rPr lang="en-US" dirty="0" smtClean="0"/>
              <a:t>moves</a:t>
            </a:r>
          </a:p>
          <a:p>
            <a:pPr lvl="1"/>
            <a:r>
              <a:rPr lang="en-US" dirty="0" smtClean="0"/>
              <a:t>Guess which sequence of productions </a:t>
            </a:r>
            <a:br>
              <a:rPr lang="en-US" dirty="0" smtClean="0"/>
            </a:br>
            <a:r>
              <a:rPr lang="en-US" dirty="0" smtClean="0"/>
              <a:t>by trying each one in parallel.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0123" y="1417342"/>
            <a:ext cx="7928573" cy="523220"/>
          </a:xfrm>
          <a:prstGeom prst="rect">
            <a:avLst/>
          </a:prstGeom>
          <a:solidFill>
            <a:srgbClr val="FFFFC2"/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Membership problem for context-free languages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14076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Formalized Mathematics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with a set of </a:t>
            </a:r>
            <a:r>
              <a:rPr lang="en-US" dirty="0" smtClean="0">
                <a:solidFill>
                  <a:srgbClr val="A40000"/>
                </a:solidFill>
              </a:rPr>
              <a:t>axioms</a:t>
            </a:r>
            <a:r>
              <a:rPr lang="en-US" dirty="0" smtClean="0"/>
              <a:t> ...</a:t>
            </a:r>
          </a:p>
          <a:p>
            <a:pPr lvl="1"/>
            <a:r>
              <a:rPr lang="en-US" dirty="0" smtClean="0">
                <a:solidFill>
                  <a:srgbClr val="A40000"/>
                </a:solidFill>
              </a:rPr>
              <a:t>axiom</a:t>
            </a:r>
            <a:r>
              <a:rPr lang="en-US" dirty="0" smtClean="0"/>
              <a:t>: an assumed given fact</a:t>
            </a:r>
          </a:p>
          <a:p>
            <a:pPr lvl="6"/>
            <a:endParaRPr lang="en-US" dirty="0" smtClean="0"/>
          </a:p>
          <a:p>
            <a:r>
              <a:rPr lang="is-IS" dirty="0" smtClean="0"/>
              <a:t>… and a set of precisely defined </a:t>
            </a:r>
            <a:r>
              <a:rPr lang="is-IS" dirty="0" smtClean="0">
                <a:solidFill>
                  <a:srgbClr val="A40000"/>
                </a:solidFill>
              </a:rPr>
              <a:t>rules</a:t>
            </a:r>
            <a:r>
              <a:rPr lang="is-IS" dirty="0" smtClean="0"/>
              <a:t> </a:t>
            </a:r>
            <a:br>
              <a:rPr lang="is-IS" dirty="0" smtClean="0"/>
            </a:br>
            <a:r>
              <a:rPr lang="is-IS" dirty="0" smtClean="0"/>
              <a:t>for logical inference and deduction.</a:t>
            </a:r>
          </a:p>
          <a:p>
            <a:pPr lvl="1"/>
            <a:r>
              <a:rPr lang="is-IS" dirty="0" smtClean="0">
                <a:solidFill>
                  <a:srgbClr val="A40000"/>
                </a:solidFill>
              </a:rPr>
              <a:t>deduction</a:t>
            </a:r>
            <a:r>
              <a:rPr lang="is-IS" dirty="0" smtClean="0"/>
              <a:t>: Make a specific conclusion based on a given set of facts.</a:t>
            </a:r>
          </a:p>
          <a:p>
            <a:pPr lvl="1"/>
            <a:r>
              <a:rPr lang="is-IS" dirty="0" smtClean="0">
                <a:solidFill>
                  <a:srgbClr val="A40000"/>
                </a:solidFill>
              </a:rPr>
              <a:t>inference</a:t>
            </a:r>
            <a:r>
              <a:rPr lang="is-IS" dirty="0" smtClean="0"/>
              <a:t>: Make a generalization based on a given set of facts.</a:t>
            </a:r>
          </a:p>
          <a:p>
            <a:pPr lvl="6"/>
            <a:endParaRPr lang="is-IS" dirty="0" smtClean="0"/>
          </a:p>
          <a:p>
            <a:r>
              <a:rPr lang="is-IS" dirty="0" smtClean="0"/>
              <a:t>Use the rules in a sequence of steps.</a:t>
            </a:r>
          </a:p>
          <a:p>
            <a:pPr lvl="1"/>
            <a:r>
              <a:rPr lang="is-IS" dirty="0" smtClean="0"/>
              <a:t>Go from one proven fact to another.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370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74163</TotalTime>
  <Words>354</Words>
  <Application>Microsoft Macintosh PowerPoint</Application>
  <PresentationFormat>On-screen Show (4:3)</PresentationFormat>
  <Paragraphs>99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Quadrant</vt:lpstr>
      <vt:lpstr>Equation</vt:lpstr>
      <vt:lpstr>CS 154 Formal Languages and Computability May 3 Class Meeting</vt:lpstr>
      <vt:lpstr>Review: The Post Correspondence Problem</vt:lpstr>
      <vt:lpstr>Why the PCP is Undecidable (Intuitive)</vt:lpstr>
      <vt:lpstr>Why the PCP is Useful</vt:lpstr>
      <vt:lpstr>Some Known Undecidable Problems for CFLs</vt:lpstr>
      <vt:lpstr>Efficiency</vt:lpstr>
      <vt:lpstr>Efficiency Example #1</vt:lpstr>
      <vt:lpstr>Efficiency Example #2</vt:lpstr>
      <vt:lpstr>Formalized Mathematics</vt:lpstr>
      <vt:lpstr>Formalized Mathematics, cont’d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235: User Interface Design</dc:title>
  <dc:subject/>
  <dc:creator>Ronald Mak</dc:creator>
  <cp:keywords/>
  <dc:description/>
  <cp:lastModifiedBy>Ronald Mak</cp:lastModifiedBy>
  <cp:revision>1602</cp:revision>
  <cp:lastPrinted>2016-04-21T07:51:43Z</cp:lastPrinted>
  <dcterms:created xsi:type="dcterms:W3CDTF">2008-01-12T03:52:55Z</dcterms:created>
  <dcterms:modified xsi:type="dcterms:W3CDTF">2016-05-05T01:47:45Z</dcterms:modified>
  <cp:category/>
</cp:coreProperties>
</file>