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9" r:id="rId1"/>
  </p:sldMasterIdLst>
  <p:notesMasterIdLst>
    <p:notesMasterId r:id="rId28"/>
  </p:notesMasterIdLst>
  <p:handoutMasterIdLst>
    <p:handoutMasterId r:id="rId29"/>
  </p:handoutMasterIdLst>
  <p:sldIdLst>
    <p:sldId id="256" r:id="rId2"/>
    <p:sldId id="262" r:id="rId3"/>
    <p:sldId id="257" r:id="rId4"/>
    <p:sldId id="263" r:id="rId5"/>
    <p:sldId id="264" r:id="rId6"/>
    <p:sldId id="258" r:id="rId7"/>
    <p:sldId id="265" r:id="rId8"/>
    <p:sldId id="266" r:id="rId9"/>
    <p:sldId id="259" r:id="rId10"/>
    <p:sldId id="267" r:id="rId11"/>
    <p:sldId id="260" r:id="rId12"/>
    <p:sldId id="261" r:id="rId13"/>
    <p:sldId id="268" r:id="rId14"/>
    <p:sldId id="270" r:id="rId15"/>
    <p:sldId id="269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ADE2FF"/>
    <a:srgbClr val="66FFFF"/>
    <a:srgbClr val="B1E754"/>
    <a:srgbClr val="400080"/>
    <a:srgbClr val="66CCFF"/>
    <a:srgbClr val="A12A03"/>
    <a:srgbClr val="B23C00"/>
    <a:srgbClr val="A40000"/>
    <a:srgbClr val="0033CC"/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7633" autoAdjust="0"/>
    <p:restoredTop sz="98450" autoAdjust="0"/>
  </p:normalViewPr>
  <p:slideViewPr>
    <p:cSldViewPr>
      <p:cViewPr varScale="1">
        <p:scale>
          <a:sx n="130" d="100"/>
          <a:sy n="130" d="100"/>
        </p:scale>
        <p:origin x="-96" y="-248"/>
      </p:cViewPr>
      <p:guideLst>
        <p:guide orient="horz" pos="2160"/>
        <p:guide pos="2822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7328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4" Type="http://schemas.openxmlformats.org/officeDocument/2006/relationships/image" Target="../media/image7.emf"/><Relationship Id="rId5" Type="http://schemas.openxmlformats.org/officeDocument/2006/relationships/image" Target="../media/image8.emf"/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Relationship Id="rId2" Type="http://schemas.openxmlformats.org/officeDocument/2006/relationships/image" Target="../media/image10.emf"/><Relationship Id="rId3" Type="http://schemas.openxmlformats.org/officeDocument/2006/relationships/image" Target="../media/image1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Relationship Id="rId2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72681-C581-F644-AAF5-C092E01AA013}" type="datetimeFigureOut">
              <a:rPr lang="en-US" smtClean="0"/>
              <a:t>4/28/16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A581D9-7090-374C-A542-C325CF1D3F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20066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164504C-A0F5-524D-82C6-1B8158989AE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76872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4F0376-0E54-9843-B673-E00D6670E83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7534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2BDC82CD-30B2-1348-96D0-860A277DEA53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 userDrawn="1"/>
        </p:nvSpPr>
        <p:spPr>
          <a:xfrm>
            <a:off x="1097318" y="6263609"/>
            <a:ext cx="16294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/>
              <a:t>Computer</a:t>
            </a:r>
            <a:r>
              <a:rPr lang="en-US" sz="1000" baseline="0" dirty="0" smtClean="0"/>
              <a:t> Science Dept.</a:t>
            </a:r>
          </a:p>
          <a:p>
            <a:r>
              <a:rPr lang="en-US" sz="1000" baseline="0" dirty="0" smtClean="0"/>
              <a:t>Spring 2016: April 26</a:t>
            </a:r>
            <a:endParaRPr lang="en-US" sz="1000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3303449" y="6263609"/>
            <a:ext cx="2815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 smtClean="0"/>
              <a:t>CS 154: Formal Languages and Computability</a:t>
            </a:r>
            <a:r>
              <a:rPr lang="en-US" sz="1000" baseline="0" dirty="0" smtClean="0"/>
              <a:t/>
            </a:r>
            <a:br>
              <a:rPr lang="en-US" sz="1000" baseline="0" dirty="0" smtClean="0"/>
            </a:br>
            <a:r>
              <a:rPr lang="en-US" sz="1000" baseline="0" dirty="0" smtClean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hyperlink" Target="http://www.cs.sjsu.edu/~mak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8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7.em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0.emf"/><Relationship Id="rId7" Type="http://schemas.openxmlformats.org/officeDocument/2006/relationships/oleObject" Target="../embeddings/oleObject8.bin"/><Relationship Id="rId8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0.bin"/><Relationship Id="rId6" Type="http://schemas.openxmlformats.org/officeDocument/2006/relationships/image" Target="../media/image13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6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17.emf"/><Relationship Id="rId5" Type="http://schemas.openxmlformats.org/officeDocument/2006/relationships/oleObject" Target="../embeddings/oleObject15.bin"/><Relationship Id="rId6" Type="http://schemas.openxmlformats.org/officeDocument/2006/relationships/image" Target="../media/image7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4" Type="http://schemas.openxmlformats.org/officeDocument/2006/relationships/image" Target="../media/image18.emf"/><Relationship Id="rId5" Type="http://schemas.openxmlformats.org/officeDocument/2006/relationships/oleObject" Target="../embeddings/oleObject17.bin"/><Relationship Id="rId6" Type="http://schemas.openxmlformats.org/officeDocument/2006/relationships/image" Target="../media/image1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</a:t>
            </a:r>
            <a:r>
              <a:rPr lang="en-US" sz="3200" dirty="0" smtClean="0"/>
              <a:t>154</a:t>
            </a:r>
            <a:br>
              <a:rPr lang="en-US" sz="3200" dirty="0" smtClean="0"/>
            </a:br>
            <a:r>
              <a:rPr lang="en-US" sz="3200" dirty="0" smtClean="0"/>
              <a:t>Formal Languages and Computability</a:t>
            </a: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April 26 Class Meeting</a:t>
            </a:r>
            <a:endParaRPr lang="en-US" sz="24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r>
              <a:rPr lang="en-US" sz="1200" dirty="0"/>
              <a:t/>
            </a:r>
            <a:br>
              <a:rPr lang="en-US" sz="1200" dirty="0"/>
            </a:br>
            <a:r>
              <a:rPr lang="en-US" dirty="0" smtClean="0"/>
              <a:t>Spring 2016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4400" y="4527550"/>
            <a:ext cx="1154113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Context-Sensitive Languages and LBA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For every context-sensitive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not including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/>
              <a:t>, there exists some linear bounded automaton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such that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lvl="4"/>
            <a:endParaRPr lang="en-US" dirty="0"/>
          </a:p>
          <a:p>
            <a:r>
              <a:rPr lang="en-US" dirty="0" smtClean="0"/>
              <a:t>If a language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accepted by some </a:t>
            </a:r>
            <a:r>
              <a:rPr lang="en-US" dirty="0"/>
              <a:t>linear bounded automaton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, then there exists a context-sensitive grammar that generates </a:t>
            </a:r>
            <a:r>
              <a:rPr lang="en-US" i="1" dirty="0">
                <a:latin typeface="Times New Roman"/>
                <a:cs typeface="Times New Roman"/>
              </a:rPr>
              <a:t>L.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28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Recursive and Context-Sensitive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 context-sensitive language is recursive.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But there exists a recursive language </a:t>
            </a:r>
            <a:br>
              <a:rPr lang="en-US" dirty="0" smtClean="0"/>
            </a:br>
            <a:r>
              <a:rPr lang="en-US" dirty="0" smtClean="0"/>
              <a:t>that is not context-sensitive.</a:t>
            </a:r>
          </a:p>
          <a:p>
            <a:pPr lvl="4"/>
            <a:endParaRPr lang="en-US" dirty="0"/>
          </a:p>
          <a:p>
            <a:r>
              <a:rPr lang="en-US" dirty="0" smtClean="0"/>
              <a:t>Therefore, linear bounded automata are </a:t>
            </a:r>
            <a:br>
              <a:rPr lang="en-US" dirty="0" smtClean="0"/>
            </a:br>
            <a:r>
              <a:rPr lang="en-US" dirty="0" smtClean="0"/>
              <a:t>less powerful than Turing machines.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LBAs accept only a proper subset </a:t>
            </a:r>
            <a:br>
              <a:rPr lang="en-US" dirty="0" smtClean="0"/>
            </a:br>
            <a:r>
              <a:rPr lang="en-US" dirty="0" smtClean="0"/>
              <a:t>of the recursive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5016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Hierarchy of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 descr="Screen Shot 2016-04-04 at 4.19.3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62" y="1325903"/>
            <a:ext cx="7497998" cy="4619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116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</a:t>
            </a:r>
            <a:r>
              <a:rPr lang="en-US" dirty="0" smtClean="0"/>
              <a:t>Languages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11_FIG11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3147" y="1325903"/>
            <a:ext cx="4986323" cy="346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624214" y="4892024"/>
            <a:ext cx="6019597" cy="1200328"/>
          </a:xfrm>
          <a:prstGeom prst="rect">
            <a:avLst/>
          </a:prstGeom>
          <a:solidFill>
            <a:srgbClr val="FFFFC2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With the addition of </a:t>
            </a:r>
          </a:p>
          <a:p>
            <a:pPr algn="ctr"/>
            <a:r>
              <a:rPr lang="en-US" sz="2400" dirty="0" smtClean="0"/>
              <a:t>deterministic context-free languages </a:t>
            </a:r>
            <a:r>
              <a:rPr lang="en-US" sz="2400" i="1" dirty="0" smtClean="0">
                <a:latin typeface="Times New Roman"/>
                <a:cs typeface="Times New Roman"/>
              </a:rPr>
              <a:t>L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DCF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and recursive languages </a:t>
            </a:r>
            <a:r>
              <a:rPr lang="en-US" sz="2400" i="1" dirty="0">
                <a:latin typeface="Times New Roman"/>
                <a:cs typeface="Times New Roman"/>
              </a:rPr>
              <a:t>L</a:t>
            </a:r>
            <a:r>
              <a:rPr lang="en-US" sz="2400" i="1" baseline="-25000" dirty="0">
                <a:latin typeface="Times New Roman"/>
                <a:cs typeface="Times New Roman"/>
              </a:rPr>
              <a:t>REC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7097587" y="6172170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94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Hierarchy of Languages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11_FIG11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8903" y="1234464"/>
            <a:ext cx="4206194" cy="2821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71635" y="4141739"/>
            <a:ext cx="6360635" cy="1938992"/>
          </a:xfrm>
          <a:prstGeom prst="rect">
            <a:avLst/>
          </a:prstGeom>
          <a:solidFill>
            <a:srgbClr val="FFFFC2"/>
          </a:solidFill>
          <a:ln>
            <a:solidFill>
              <a:srgbClr val="FF66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dirty="0" smtClean="0"/>
              <a:t>The complex relationships among </a:t>
            </a:r>
          </a:p>
          <a:p>
            <a:pPr algn="ctr"/>
            <a:r>
              <a:rPr lang="en-US" sz="2400" dirty="0" smtClean="0"/>
              <a:t>nondeterministic context-free languages </a:t>
            </a:r>
            <a:r>
              <a:rPr lang="en-US" sz="2400" i="1" dirty="0" smtClean="0">
                <a:latin typeface="Times New Roman"/>
                <a:cs typeface="Times New Roman"/>
              </a:rPr>
              <a:t>L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CF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 smtClean="0"/>
              <a:t>deterministic context</a:t>
            </a:r>
            <a:r>
              <a:rPr lang="en-US" sz="2400" dirty="0"/>
              <a:t>-free languages </a:t>
            </a:r>
            <a:r>
              <a:rPr lang="en-US" sz="2400" i="1" dirty="0" smtClean="0">
                <a:latin typeface="Times New Roman"/>
                <a:cs typeface="Times New Roman"/>
              </a:rPr>
              <a:t>L</a:t>
            </a:r>
            <a:r>
              <a:rPr lang="en-US" sz="2400" i="1" baseline="-25000" dirty="0" smtClean="0">
                <a:latin typeface="Times New Roman"/>
                <a:cs typeface="Times New Roman"/>
              </a:rPr>
              <a:t>DCF</a:t>
            </a:r>
            <a:r>
              <a:rPr lang="en-US" sz="2400" dirty="0" smtClean="0"/>
              <a:t>, </a:t>
            </a:r>
          </a:p>
          <a:p>
            <a:pPr algn="ctr"/>
            <a:r>
              <a:rPr lang="en-US" sz="2400" dirty="0"/>
              <a:t>linear languages </a:t>
            </a:r>
            <a:r>
              <a:rPr lang="en-US" sz="2400" i="1" dirty="0">
                <a:latin typeface="Times New Roman"/>
                <a:cs typeface="Times New Roman"/>
              </a:rPr>
              <a:t>L</a:t>
            </a:r>
            <a:r>
              <a:rPr lang="en-US" sz="2400" i="1" baseline="-25000" dirty="0">
                <a:latin typeface="Times New Roman"/>
                <a:cs typeface="Times New Roman"/>
              </a:rPr>
              <a:t>LIN</a:t>
            </a:r>
            <a:r>
              <a:rPr lang="en-US" sz="2400" dirty="0"/>
              <a:t>, </a:t>
            </a:r>
            <a:endParaRPr lang="en-US" sz="2400" dirty="0" smtClean="0"/>
          </a:p>
          <a:p>
            <a:pPr algn="ctr"/>
            <a:r>
              <a:rPr lang="en-US" sz="2400" dirty="0" smtClean="0"/>
              <a:t>and regular languages </a:t>
            </a:r>
            <a:r>
              <a:rPr lang="en-US" sz="2400" i="1" dirty="0" smtClean="0">
                <a:latin typeface="Times New Roman"/>
                <a:cs typeface="Times New Roman"/>
              </a:rPr>
              <a:t>L</a:t>
            </a:r>
            <a:r>
              <a:rPr lang="en-US" sz="2400" i="1" baseline="-25000" dirty="0">
                <a:latin typeface="Times New Roman"/>
                <a:cs typeface="Times New Roman"/>
              </a:rPr>
              <a:t>REG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97587" y="6172170"/>
            <a:ext cx="1223412" cy="58477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Formal Languages </a:t>
            </a:r>
          </a:p>
          <a:p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and Automata, 5</a:t>
            </a:r>
            <a:r>
              <a:rPr lang="en-US" sz="800" b="1" baseline="30000" dirty="0" smtClean="0">
                <a:solidFill>
                  <a:schemeClr val="bg1">
                    <a:lumMod val="65000"/>
                  </a:schemeClr>
                </a:solidFill>
              </a:rPr>
              <a:t>th</a:t>
            </a:r>
            <a:r>
              <a:rPr lang="en-US" sz="800" b="1" dirty="0" smtClean="0">
                <a:solidFill>
                  <a:schemeClr val="bg1">
                    <a:lumMod val="65000"/>
                  </a:schemeClr>
                </a:solidFill>
              </a:rPr>
              <a:t> ed.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Peter Linz</a:t>
            </a:r>
          </a:p>
          <a:p>
            <a:r>
              <a:rPr lang="en-US" sz="800" dirty="0" smtClean="0">
                <a:solidFill>
                  <a:schemeClr val="bg1">
                    <a:lumMod val="65000"/>
                  </a:schemeClr>
                </a:solidFill>
              </a:rPr>
              <a:t>Jones &amp; Bartlett, 2012</a:t>
            </a:r>
            <a:endParaRPr lang="en-US" sz="800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33982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Limits of Algorithmic Computation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are problems for which </a:t>
            </a:r>
            <a:br>
              <a:rPr lang="en-US" dirty="0" smtClean="0"/>
            </a:br>
            <a:r>
              <a:rPr lang="en-US" u="sng" dirty="0" smtClean="0"/>
              <a:t>no algorithms exist</a:t>
            </a:r>
            <a:r>
              <a:rPr lang="en-US" dirty="0" smtClean="0"/>
              <a:t> to solve.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Example: Determine whether a context-free grammar is ambiguous or unambiguous.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Therefore, there are things that </a:t>
            </a:r>
            <a:br>
              <a:rPr lang="en-US" dirty="0" smtClean="0"/>
            </a:br>
            <a:r>
              <a:rPr lang="en-US" u="sng" dirty="0" smtClean="0"/>
              <a:t>Turing machines cannot do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479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Computable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Recall that a function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/>
              <a:t> is </a:t>
            </a:r>
            <a:r>
              <a:rPr lang="en-US" dirty="0" smtClean="0">
                <a:solidFill>
                  <a:srgbClr val="B23C00"/>
                </a:solidFill>
              </a:rPr>
              <a:t>computable</a:t>
            </a:r>
            <a:r>
              <a:rPr lang="en-US" dirty="0" smtClean="0"/>
              <a:t> if there exists a Turing machine that computes the value of </a:t>
            </a:r>
            <a:r>
              <a:rPr lang="en-US" i="1" dirty="0">
                <a:latin typeface="Times New Roman"/>
                <a:cs typeface="Times New Roman"/>
              </a:rPr>
              <a:t>f</a:t>
            </a:r>
            <a:r>
              <a:rPr lang="en-US" dirty="0" smtClean="0"/>
              <a:t> for </a:t>
            </a:r>
            <a:r>
              <a:rPr lang="en-US" u="sng" dirty="0" smtClean="0"/>
              <a:t>all</a:t>
            </a:r>
            <a:r>
              <a:rPr lang="en-US" dirty="0" smtClean="0"/>
              <a:t> arguments in its domain.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0181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595265" cy="4835525"/>
          </a:xfrm>
        </p:spPr>
        <p:txBody>
          <a:bodyPr/>
          <a:lstStyle/>
          <a:p>
            <a:r>
              <a:rPr lang="en-US" dirty="0" smtClean="0"/>
              <a:t>If the value of function </a:t>
            </a:r>
            <a:r>
              <a:rPr lang="en-US" i="1" dirty="0" smtClean="0">
                <a:latin typeface="Times New Roman"/>
                <a:cs typeface="Times New Roman"/>
              </a:rPr>
              <a:t>f</a:t>
            </a:r>
            <a:r>
              <a:rPr lang="en-US" dirty="0" smtClean="0"/>
              <a:t> is always either </a:t>
            </a:r>
            <a:r>
              <a:rPr lang="en-US" u="sng" dirty="0" smtClean="0"/>
              <a:t>yes</a:t>
            </a:r>
            <a:r>
              <a:rPr lang="en-US" dirty="0" smtClean="0"/>
              <a:t> or </a:t>
            </a:r>
            <a:r>
              <a:rPr lang="en-US" u="sng" dirty="0" smtClean="0"/>
              <a:t>no</a:t>
            </a:r>
            <a:r>
              <a:rPr lang="en-US" dirty="0" smtClean="0"/>
              <a:t>, then we can discuss whether the problem is </a:t>
            </a:r>
            <a:r>
              <a:rPr lang="en-US" dirty="0" smtClean="0">
                <a:solidFill>
                  <a:srgbClr val="B23C00"/>
                </a:solidFill>
              </a:rPr>
              <a:t>decidable</a:t>
            </a:r>
            <a:r>
              <a:rPr lang="en-US" dirty="0" smtClean="0"/>
              <a:t> or </a:t>
            </a:r>
            <a:r>
              <a:rPr lang="en-US" dirty="0" smtClean="0">
                <a:solidFill>
                  <a:srgbClr val="B23C00"/>
                </a:solidFill>
              </a:rPr>
              <a:t>undecidable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A problem is decidable if there exists a Turing machine that always gives the </a:t>
            </a:r>
            <a:r>
              <a:rPr lang="en-US" u="sng" dirty="0" smtClean="0"/>
              <a:t>correct</a:t>
            </a:r>
            <a:r>
              <a:rPr lang="en-US" dirty="0" smtClean="0"/>
              <a:t> yes/no answer for </a:t>
            </a:r>
            <a:r>
              <a:rPr lang="en-US" u="sng" dirty="0" smtClean="0"/>
              <a:t>every</a:t>
            </a:r>
            <a:r>
              <a:rPr lang="en-US" dirty="0" smtClean="0"/>
              <a:t> statement in the domain of the problem.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159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Decidable Problems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Example problem statement: </a:t>
            </a:r>
            <a:br>
              <a:rPr lang="en-US" dirty="0" smtClean="0"/>
            </a:br>
            <a:r>
              <a:rPr lang="en-US" i="1" dirty="0" smtClean="0"/>
              <a:t>If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i="1" dirty="0"/>
              <a:t> is some context-free grammar,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is </a:t>
            </a:r>
            <a:r>
              <a:rPr lang="en-US" i="1" dirty="0"/>
              <a:t>it ambiguous?</a:t>
            </a:r>
          </a:p>
          <a:p>
            <a:pPr lvl="1"/>
            <a:r>
              <a:rPr lang="en-US" dirty="0" smtClean="0"/>
              <a:t>Domain = the set of all context-free grammars.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This problem is undecidable because </a:t>
            </a:r>
            <a:br>
              <a:rPr lang="en-US" dirty="0" smtClean="0"/>
            </a:br>
            <a:r>
              <a:rPr lang="en-US" dirty="0" smtClean="0"/>
              <a:t>there isn’t a Turing machine that can give </a:t>
            </a:r>
            <a:br>
              <a:rPr lang="en-US" dirty="0" smtClean="0"/>
            </a:br>
            <a:r>
              <a:rPr lang="en-US" dirty="0" smtClean="0"/>
              <a:t>the correct yes/no answer for </a:t>
            </a:r>
            <a:r>
              <a:rPr lang="en-US" u="sng" dirty="0" smtClean="0"/>
              <a:t>every</a:t>
            </a:r>
            <a:r>
              <a:rPr lang="en-US" dirty="0" smtClean="0"/>
              <a:t> problem statement in the domain.</a:t>
            </a:r>
          </a:p>
          <a:p>
            <a:pPr lvl="1"/>
            <a:r>
              <a:rPr lang="en-US" dirty="0" smtClean="0"/>
              <a:t>To determine decidability or </a:t>
            </a:r>
            <a:r>
              <a:rPr lang="en-US" dirty="0" err="1" smtClean="0"/>
              <a:t>undecidability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we must be clear what the problem domain 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267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Halting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be the description of a Turing machine.</a:t>
            </a:r>
          </a:p>
          <a:p>
            <a:r>
              <a:rPr lang="en-US" dirty="0" smtClean="0"/>
              <a:t>Let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be an input string to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Suppose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is in its initial configuration </a:t>
            </a:r>
            <a:r>
              <a:rPr lang="en-US" i="1" dirty="0" smtClean="0"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latin typeface="Times New Roman"/>
                <a:cs typeface="Times New Roman"/>
              </a:rPr>
              <a:t>0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Problem: Will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halt or not halt when given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Domain: the set of all Turing machines</a:t>
            </a:r>
            <a:br>
              <a:rPr lang="en-US" dirty="0" smtClean="0"/>
            </a:br>
            <a:r>
              <a:rPr lang="en-US" dirty="0" smtClean="0"/>
              <a:t>and all strings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352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 of Grammars We’ve Seen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Regular grammar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Right-linear:</a:t>
            </a:r>
          </a:p>
          <a:p>
            <a:pPr lvl="1"/>
            <a:endParaRPr lang="en-US" dirty="0"/>
          </a:p>
          <a:p>
            <a:pPr lvl="4"/>
            <a:endParaRPr lang="en-US" dirty="0" smtClean="0"/>
          </a:p>
          <a:p>
            <a:r>
              <a:rPr lang="en-US" dirty="0" smtClean="0"/>
              <a:t>Context-free grammar: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Context-sensitive grammar: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6728928"/>
              </p:ext>
            </p:extLst>
          </p:nvPr>
        </p:nvGraphicFramePr>
        <p:xfrm>
          <a:off x="3291854" y="1874537"/>
          <a:ext cx="1106898" cy="83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" name="Equation" r:id="rId3" imgW="520700" imgH="393700" progId="Equation.3">
                  <p:embed/>
                </p:oleObj>
              </mc:Choice>
              <mc:Fallback>
                <p:oleObj name="Equation" r:id="rId3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291854" y="1874537"/>
                        <a:ext cx="1106898" cy="8369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5843165"/>
              </p:ext>
            </p:extLst>
          </p:nvPr>
        </p:nvGraphicFramePr>
        <p:xfrm>
          <a:off x="6492219" y="1874537"/>
          <a:ext cx="1106898" cy="836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4" name="Equation" r:id="rId5" imgW="520700" imgH="393700" progId="Equation.3">
                  <p:embed/>
                </p:oleObj>
              </mc:Choice>
              <mc:Fallback>
                <p:oleObj name="Equation" r:id="rId5" imgW="520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492219" y="1874537"/>
                        <a:ext cx="1106898" cy="836923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533474"/>
              </p:ext>
            </p:extLst>
          </p:nvPr>
        </p:nvGraphicFramePr>
        <p:xfrm>
          <a:off x="4846317" y="3261041"/>
          <a:ext cx="917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" name="Equation" r:id="rId7" imgW="431800" imgH="165100" progId="Equation.3">
                  <p:embed/>
                </p:oleObj>
              </mc:Choice>
              <mc:Fallback>
                <p:oleObj name="Equation" r:id="rId7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46317" y="3261041"/>
                        <a:ext cx="917575" cy="350837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464143"/>
              </p:ext>
            </p:extLst>
          </p:nvPr>
        </p:nvGraphicFramePr>
        <p:xfrm>
          <a:off x="5577829" y="4121456"/>
          <a:ext cx="14843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" name="Equation" r:id="rId9" imgW="698500" imgH="190500" progId="Equation.3">
                  <p:embed/>
                </p:oleObj>
              </mc:Choice>
              <mc:Fallback>
                <p:oleObj name="Equation" r:id="rId9" imgW="698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577829" y="4121456"/>
                        <a:ext cx="1484313" cy="404812"/>
                      </a:xfrm>
                      <a:prstGeom prst="rect">
                        <a:avLst/>
                      </a:prstGeom>
                      <a:ln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0230821"/>
              </p:ext>
            </p:extLst>
          </p:nvPr>
        </p:nvGraphicFramePr>
        <p:xfrm>
          <a:off x="3383293" y="5007266"/>
          <a:ext cx="2293938" cy="89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7" name="Equation" r:id="rId11" imgW="1079500" imgH="419100" progId="Equation.3">
                  <p:embed/>
                </p:oleObj>
              </mc:Choice>
              <mc:Fallback>
                <p:oleObj name="Equation" r:id="rId11" imgW="1079500" imgH="419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383293" y="5007266"/>
                        <a:ext cx="2293938" cy="890587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>
                        <a:solidFill>
                          <a:srgbClr val="FF66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4601434" y="2008225"/>
            <a:ext cx="18951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or left-linear</a:t>
            </a:r>
            <a:r>
              <a:rPr lang="en-US" sz="2400" dirty="0" smtClean="0"/>
              <a:t>: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1898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Halting </a:t>
            </a:r>
            <a:r>
              <a:rPr lang="en-US" dirty="0" smtClean="0"/>
              <a:t>Problem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4367" y="1295400"/>
            <a:ext cx="8686705" cy="4835525"/>
          </a:xfrm>
        </p:spPr>
        <p:txBody>
          <a:bodyPr/>
          <a:lstStyle/>
          <a:p>
            <a:r>
              <a:rPr lang="en-US" dirty="0" smtClean="0"/>
              <a:t>Is </a:t>
            </a:r>
            <a:r>
              <a:rPr lang="en-US" dirty="0"/>
              <a:t>there a Turing machine that can predict whether or not the computation of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/>
              <a:t>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/>
              <a:t> </a:t>
            </a:r>
            <a:r>
              <a:rPr lang="en-US" dirty="0" smtClean="0"/>
              <a:t>will halt</a:t>
            </a:r>
            <a:r>
              <a:rPr lang="en-US" dirty="0"/>
              <a:t>?</a:t>
            </a:r>
            <a:endParaRPr lang="en-US" dirty="0" smtClean="0"/>
          </a:p>
          <a:p>
            <a:pPr lvl="4"/>
            <a:endParaRPr lang="en-US" dirty="0" smtClean="0"/>
          </a:p>
          <a:p>
            <a:r>
              <a:rPr lang="en-US" dirty="0" smtClean="0"/>
              <a:t>We cannot use a universal TM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i="1" baseline="-25000" dirty="0">
                <a:latin typeface="Times New Roman"/>
                <a:cs typeface="Times New Roman"/>
              </a:rPr>
              <a:t>u</a:t>
            </a:r>
            <a:r>
              <a:rPr lang="en-US" dirty="0" smtClean="0"/>
              <a:t> to </a:t>
            </a:r>
            <a:r>
              <a:rPr lang="en-US" u="sng" dirty="0" smtClean="0"/>
              <a:t>simulate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the computation of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on input string </a:t>
            </a:r>
            <a:r>
              <a:rPr lang="en-US" i="1" dirty="0">
                <a:latin typeface="Times New Roman"/>
                <a:cs typeface="Times New Roman"/>
              </a:rPr>
              <a:t>w.</a:t>
            </a:r>
          </a:p>
          <a:p>
            <a:pPr lvl="1"/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might not halt on some particular input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There is no algorithm that can </a:t>
            </a:r>
            <a:r>
              <a:rPr lang="en-US" u="sng" dirty="0" smtClean="0"/>
              <a:t>analyze</a:t>
            </a:r>
            <a:r>
              <a:rPr lang="en-US" dirty="0" smtClean="0"/>
              <a:t> the description of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to determine whether or not </a:t>
            </a:r>
            <a:br>
              <a:rPr lang="en-US" dirty="0" smtClean="0"/>
            </a:b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will halt on </a:t>
            </a:r>
            <a:r>
              <a:rPr lang="en-US" u="sng" dirty="0" smtClean="0"/>
              <a:t>any</a:t>
            </a:r>
            <a:r>
              <a:rPr lang="en-US" dirty="0" smtClean="0"/>
              <a:t> input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r>
              <a:rPr lang="en-US" dirty="0"/>
              <a:t>Therefore, the </a:t>
            </a:r>
            <a:r>
              <a:rPr lang="en-US" u="sng" dirty="0"/>
              <a:t>halting problem is undecidable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6106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Proof of the Halting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20994" cy="4876770"/>
          </a:xfrm>
        </p:spPr>
        <p:txBody>
          <a:bodyPr/>
          <a:lstStyle/>
          <a:p>
            <a:r>
              <a:rPr lang="en-US" sz="2400" dirty="0" smtClean="0"/>
              <a:t>Assume TM </a:t>
            </a:r>
            <a:r>
              <a:rPr lang="en-US" sz="2400" i="1" dirty="0" smtClean="0">
                <a:latin typeface="Times New Roman"/>
                <a:cs typeface="Times New Roman"/>
              </a:rPr>
              <a:t>H</a:t>
            </a:r>
            <a:r>
              <a:rPr lang="en-US" sz="2400" dirty="0" smtClean="0"/>
              <a:t> exists that, given any description of TM </a:t>
            </a:r>
            <a:r>
              <a:rPr lang="en-US" sz="2400" i="1" dirty="0">
                <a:latin typeface="Times New Roman"/>
                <a:cs typeface="Times New Roman"/>
              </a:rPr>
              <a:t>M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and input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, can predict whether or not </a:t>
            </a:r>
            <a:r>
              <a:rPr lang="en-US" sz="2400" i="1" dirty="0">
                <a:latin typeface="Times New Roman"/>
                <a:cs typeface="Times New Roman"/>
              </a:rPr>
              <a:t>M</a:t>
            </a:r>
            <a:r>
              <a:rPr lang="en-US" sz="2400" dirty="0" smtClean="0"/>
              <a:t> will accept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Define a new TM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 smtClean="0"/>
              <a:t> that, when given input </a:t>
            </a:r>
            <a:r>
              <a:rPr lang="en-US" sz="2400" i="1" dirty="0" smtClean="0">
                <a:latin typeface="Times New Roman"/>
                <a:cs typeface="Times New Roman"/>
              </a:rPr>
              <a:t>w</a:t>
            </a:r>
            <a:r>
              <a:rPr lang="en-US" sz="2400" dirty="0" smtClean="0">
                <a:cs typeface="Times New Roman"/>
              </a:rPr>
              <a:t>:</a:t>
            </a:r>
            <a:endParaRPr lang="en-US" sz="2400" dirty="0">
              <a:cs typeface="Times New Roman"/>
            </a:endParaRPr>
          </a:p>
          <a:p>
            <a:pPr lvl="1"/>
            <a:r>
              <a:rPr lang="en-US" sz="2000" dirty="0" smtClean="0"/>
              <a:t>Determines the TM </a:t>
            </a:r>
            <a:r>
              <a:rPr lang="en-US" sz="2000" i="1" dirty="0" smtClean="0">
                <a:latin typeface="Times New Roman"/>
                <a:cs typeface="Times New Roman"/>
              </a:rPr>
              <a:t>S</a:t>
            </a:r>
            <a:r>
              <a:rPr lang="en-US" sz="2000" dirty="0" smtClean="0"/>
              <a:t> that </a:t>
            </a:r>
            <a:r>
              <a:rPr lang="en-US" sz="2000" i="1" dirty="0">
                <a:latin typeface="Times New Roman"/>
                <a:cs typeface="Times New Roman"/>
              </a:rPr>
              <a:t>w</a:t>
            </a:r>
            <a:r>
              <a:rPr lang="en-US" sz="2000" dirty="0" smtClean="0"/>
              <a:t> encodes.</a:t>
            </a:r>
          </a:p>
          <a:p>
            <a:pPr lvl="1"/>
            <a:r>
              <a:rPr lang="en-US" sz="2000" dirty="0" smtClean="0"/>
              <a:t>Runs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/>
              <a:t> on </a:t>
            </a:r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dirty="0" smtClean="0"/>
              <a:t> and </a:t>
            </a:r>
            <a:r>
              <a:rPr lang="en-US" sz="2000" i="1" dirty="0">
                <a:latin typeface="Times New Roman"/>
                <a:cs typeface="Times New Roman"/>
              </a:rPr>
              <a:t>w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rejects if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/>
              <a:t> accepts (</a:t>
            </a:r>
            <a:r>
              <a:rPr lang="en-US" sz="2000" i="1" dirty="0" smtClean="0"/>
              <a:t>i.e</a:t>
            </a:r>
            <a:r>
              <a:rPr lang="en-US" sz="2000" dirty="0" smtClean="0"/>
              <a:t>.,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/>
              <a:t> </a:t>
            </a:r>
            <a:r>
              <a:rPr lang="en-US" sz="2000" dirty="0" smtClean="0"/>
              <a:t>predicts that </a:t>
            </a:r>
            <a:r>
              <a:rPr lang="en-US" sz="2000" i="1" dirty="0">
                <a:latin typeface="Times New Roman"/>
                <a:cs typeface="Times New Roman"/>
              </a:rPr>
              <a:t>S</a:t>
            </a:r>
            <a:r>
              <a:rPr lang="en-US" sz="2000" dirty="0" smtClean="0"/>
              <a:t> will accept </a:t>
            </a:r>
            <a:r>
              <a:rPr lang="en-US" sz="2000" i="1" dirty="0">
                <a:latin typeface="Times New Roman"/>
                <a:cs typeface="Times New Roman"/>
              </a:rPr>
              <a:t>w</a:t>
            </a:r>
            <a:r>
              <a:rPr lang="en-US" sz="2000" dirty="0" smtClean="0"/>
              <a:t>), and </a:t>
            </a:r>
            <a:br>
              <a:rPr lang="en-US" sz="2000" dirty="0" smtClean="0"/>
            </a:b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accepts if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/>
              <a:t> rejects (</a:t>
            </a:r>
            <a:r>
              <a:rPr lang="en-US" sz="2000" i="1" dirty="0" smtClean="0"/>
              <a:t>i.e</a:t>
            </a:r>
            <a:r>
              <a:rPr lang="en-US" sz="2000" dirty="0" smtClean="0"/>
              <a:t>.,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/>
              <a:t> </a:t>
            </a:r>
            <a:r>
              <a:rPr lang="en-US" sz="2000" dirty="0" smtClean="0"/>
              <a:t>predicts </a:t>
            </a:r>
            <a:r>
              <a:rPr lang="en-US" sz="2000" dirty="0"/>
              <a:t>that </a:t>
            </a:r>
            <a:r>
              <a:rPr lang="en-US" sz="2000" i="1" dirty="0" smtClean="0">
                <a:latin typeface="Times New Roman"/>
                <a:cs typeface="Times New Roman"/>
              </a:rPr>
              <a:t>S</a:t>
            </a:r>
            <a:r>
              <a:rPr lang="en-US" sz="2000" dirty="0" smtClean="0"/>
              <a:t> </a:t>
            </a:r>
            <a:r>
              <a:rPr lang="en-US" sz="2000"/>
              <a:t>will </a:t>
            </a:r>
            <a:r>
              <a:rPr lang="en-US" sz="2000" smtClean="0"/>
              <a:t>reject </a:t>
            </a:r>
            <a:r>
              <a:rPr lang="en-US" sz="2000" i="1" smtClean="0">
                <a:latin typeface="Times New Roman"/>
                <a:cs typeface="Times New Roman"/>
              </a:rPr>
              <a:t>w</a:t>
            </a:r>
            <a:r>
              <a:rPr lang="en-US" sz="2000" dirty="0" smtClean="0"/>
              <a:t>).</a:t>
            </a:r>
          </a:p>
          <a:p>
            <a:r>
              <a:rPr lang="en-US" sz="2400" dirty="0" smtClean="0"/>
              <a:t>Now suppose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 smtClean="0"/>
              <a:t> is given input </a:t>
            </a:r>
            <a:r>
              <a:rPr lang="en-US" sz="2400" i="1" dirty="0">
                <a:latin typeface="Times New Roman"/>
                <a:cs typeface="Times New Roman"/>
              </a:rPr>
              <a:t>w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that happens to encode </a:t>
            </a:r>
            <a:r>
              <a:rPr lang="en-US" sz="2400" i="1" dirty="0">
                <a:latin typeface="Times New Roman"/>
                <a:cs typeface="Times New Roman"/>
              </a:rPr>
              <a:t>D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runs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/>
              <a:t> on </a:t>
            </a: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and </a:t>
            </a:r>
            <a:r>
              <a:rPr lang="en-US" sz="2000" i="1" dirty="0">
                <a:latin typeface="Times New Roman"/>
                <a:cs typeface="Times New Roman"/>
              </a:rPr>
              <a:t>w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rejects if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/>
              <a:t> accepts (</a:t>
            </a:r>
            <a:r>
              <a:rPr lang="en-US" sz="2000" i="1" dirty="0" smtClean="0"/>
              <a:t>i.e.</a:t>
            </a:r>
            <a:r>
              <a:rPr lang="en-US" sz="2000" dirty="0" smtClean="0"/>
              <a:t>,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/>
              <a:t> </a:t>
            </a:r>
            <a:r>
              <a:rPr lang="en-US" sz="2000" dirty="0" smtClean="0"/>
              <a:t>predicts </a:t>
            </a:r>
            <a:r>
              <a:rPr lang="en-US" sz="2000" dirty="0"/>
              <a:t>that </a:t>
            </a: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</a:t>
            </a:r>
            <a:r>
              <a:rPr lang="en-US" sz="2000" dirty="0"/>
              <a:t>will accept </a:t>
            </a:r>
            <a:r>
              <a:rPr lang="en-US" sz="2000" i="1" dirty="0" smtClean="0">
                <a:latin typeface="Times New Roman"/>
                <a:cs typeface="Times New Roman"/>
              </a:rPr>
              <a:t>w</a:t>
            </a:r>
            <a:r>
              <a:rPr lang="en-US" sz="2000" dirty="0" smtClean="0"/>
              <a:t>), and </a:t>
            </a:r>
            <a:br>
              <a:rPr lang="en-US" sz="2000" dirty="0" smtClean="0"/>
            </a:br>
            <a:r>
              <a:rPr lang="en-US" sz="2000" i="1" dirty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accepts if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 smtClean="0"/>
              <a:t> rejects (</a:t>
            </a:r>
            <a:r>
              <a:rPr lang="en-US" sz="2000" i="1" dirty="0" smtClean="0"/>
              <a:t>i.e</a:t>
            </a:r>
            <a:r>
              <a:rPr lang="en-US" sz="2000" dirty="0" smtClean="0"/>
              <a:t>., </a:t>
            </a:r>
            <a:r>
              <a:rPr lang="en-US" sz="2000" i="1" dirty="0">
                <a:latin typeface="Times New Roman"/>
                <a:cs typeface="Times New Roman"/>
              </a:rPr>
              <a:t>H</a:t>
            </a:r>
            <a:r>
              <a:rPr lang="en-US" sz="2000" dirty="0"/>
              <a:t> </a:t>
            </a:r>
            <a:r>
              <a:rPr lang="en-US" sz="2000" dirty="0" smtClean="0"/>
              <a:t>predicts </a:t>
            </a:r>
            <a:r>
              <a:rPr lang="en-US" sz="2000" dirty="0"/>
              <a:t>that </a:t>
            </a:r>
            <a:r>
              <a:rPr lang="en-US" sz="2000" i="1" dirty="0" smtClean="0">
                <a:latin typeface="Times New Roman"/>
                <a:cs typeface="Times New Roman"/>
              </a:rPr>
              <a:t>D</a:t>
            </a:r>
            <a:r>
              <a:rPr lang="en-US" sz="2000" dirty="0" smtClean="0"/>
              <a:t> </a:t>
            </a:r>
            <a:r>
              <a:rPr lang="en-US" sz="2000" dirty="0"/>
              <a:t>will </a:t>
            </a:r>
            <a:r>
              <a:rPr lang="en-US" sz="2000" dirty="0" smtClean="0"/>
              <a:t>reject </a:t>
            </a:r>
            <a:r>
              <a:rPr lang="en-US" sz="2000" i="1" dirty="0" smtClean="0">
                <a:latin typeface="Times New Roman"/>
                <a:cs typeface="Times New Roman"/>
              </a:rPr>
              <a:t>w</a:t>
            </a:r>
            <a:r>
              <a:rPr lang="en-US" sz="2000" dirty="0" smtClean="0"/>
              <a:t>).</a:t>
            </a:r>
          </a:p>
          <a:p>
            <a:r>
              <a:rPr lang="en-US" sz="2400" dirty="0" smtClean="0"/>
              <a:t>Contradictions: Therefore, </a:t>
            </a:r>
            <a:r>
              <a:rPr lang="en-US" sz="2400" i="1" dirty="0">
                <a:latin typeface="Times New Roman"/>
                <a:cs typeface="Times New Roman"/>
              </a:rPr>
              <a:t>H</a:t>
            </a:r>
            <a:r>
              <a:rPr lang="en-US" sz="2400" dirty="0" smtClean="0"/>
              <a:t> cannot exist.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392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806" y="411163"/>
            <a:ext cx="8412388" cy="655637"/>
          </a:xfrm>
        </p:spPr>
        <p:txBody>
          <a:bodyPr/>
          <a:lstStyle/>
          <a:p>
            <a:r>
              <a:rPr lang="en-US" dirty="0" smtClean="0"/>
              <a:t>Halting Problem and Recursively Enumerable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halting problem is closely related </a:t>
            </a:r>
            <a:br>
              <a:rPr lang="en-US" dirty="0" smtClean="0"/>
            </a:br>
            <a:r>
              <a:rPr lang="en-US" dirty="0" smtClean="0"/>
              <a:t>to the membership problem for </a:t>
            </a:r>
            <a:br>
              <a:rPr lang="en-US" dirty="0" smtClean="0"/>
            </a:br>
            <a:r>
              <a:rPr lang="en-US" dirty="0" smtClean="0"/>
              <a:t>recursively enumerable languages.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Recall that a recursively enumerable language is accepted by a Turing machine, but the machine might not halt.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511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Reducing Undecidable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Problem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is reduced to a problem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if the decidability of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follows from </a:t>
            </a:r>
            <a:br>
              <a:rPr lang="en-US" dirty="0" smtClean="0"/>
            </a:br>
            <a:r>
              <a:rPr lang="en-US" dirty="0" smtClean="0"/>
              <a:t>the decidability of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Decidability of </a:t>
            </a:r>
            <a:r>
              <a:rPr lang="en-US" i="1" dirty="0" smtClean="0">
                <a:latin typeface="Times New Roman"/>
                <a:cs typeface="Times New Roman"/>
              </a:rPr>
              <a:t>B</a:t>
            </a:r>
            <a:r>
              <a:rPr lang="en-US" dirty="0" smtClean="0"/>
              <a:t> </a:t>
            </a:r>
            <a:r>
              <a:rPr lang="en-US" dirty="0" smtClean="0">
                <a:sym typeface="Wingdings"/>
              </a:rPr>
              <a:t> decidability of </a:t>
            </a:r>
            <a:r>
              <a:rPr lang="en-US" i="1" dirty="0">
                <a:latin typeface="Times New Roman"/>
                <a:cs typeface="Times New Roman"/>
                <a:sym typeface="Wingdings"/>
              </a:rPr>
              <a:t>A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If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is undecidable, then </a:t>
            </a:r>
            <a:r>
              <a:rPr lang="en-US" i="1" dirty="0">
                <a:latin typeface="Times New Roman"/>
                <a:cs typeface="Times New Roman"/>
              </a:rPr>
              <a:t>B</a:t>
            </a:r>
            <a:r>
              <a:rPr lang="en-US" dirty="0" smtClean="0"/>
              <a:t> is also undecidable.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37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State-Entry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595265" cy="4835525"/>
          </a:xfrm>
        </p:spPr>
        <p:txBody>
          <a:bodyPr/>
          <a:lstStyle/>
          <a:p>
            <a:r>
              <a:rPr lang="en-US" dirty="0" smtClean="0"/>
              <a:t>Let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be a Turing machine and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 one of its states.</a:t>
            </a:r>
          </a:p>
          <a:p>
            <a:r>
              <a:rPr lang="en-US" dirty="0" smtClean="0"/>
              <a:t>If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is applied to input string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, is it decidable whether or not state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dirty="0" smtClean="0"/>
              <a:t> is ever entered?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Reduce the </a:t>
            </a:r>
            <a:r>
              <a:rPr lang="en-US" dirty="0"/>
              <a:t>halting problem </a:t>
            </a:r>
            <a:r>
              <a:rPr lang="en-US" dirty="0" smtClean="0"/>
              <a:t>to this problem.</a:t>
            </a:r>
            <a:endParaRPr lang="en-US" dirty="0" smtClean="0"/>
          </a:p>
          <a:p>
            <a:pPr lvl="1"/>
            <a:r>
              <a:rPr lang="en-US" dirty="0" smtClean="0"/>
              <a:t>Introduce a new state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new</a:t>
            </a:r>
            <a:r>
              <a:rPr lang="en-US" dirty="0" smtClean="0"/>
              <a:t> so that a transition </a:t>
            </a:r>
            <a:br>
              <a:rPr lang="en-US" dirty="0" smtClean="0"/>
            </a:br>
            <a:r>
              <a:rPr lang="en-US" dirty="0" smtClean="0"/>
              <a:t>leading to a final state </a:t>
            </a:r>
            <a:r>
              <a:rPr lang="en-US" i="1" dirty="0" err="1">
                <a:latin typeface="Times New Roman"/>
                <a:cs typeface="Times New Roman"/>
              </a:rPr>
              <a:t>q</a:t>
            </a:r>
            <a:r>
              <a:rPr lang="en-US" i="1" baseline="-25000" dirty="0" err="1">
                <a:latin typeface="Times New Roman"/>
                <a:cs typeface="Times New Roman"/>
              </a:rPr>
              <a:t>final</a:t>
            </a:r>
            <a:r>
              <a:rPr lang="en-US" dirty="0" smtClean="0"/>
              <a:t> leads to </a:t>
            </a:r>
            <a:r>
              <a:rPr lang="en-US" i="1" dirty="0" err="1">
                <a:latin typeface="Times New Roman"/>
                <a:cs typeface="Times New Roman"/>
              </a:rPr>
              <a:t>q</a:t>
            </a:r>
            <a:r>
              <a:rPr lang="en-US" i="1" baseline="-25000" dirty="0" err="1">
                <a:latin typeface="Times New Roman"/>
                <a:cs typeface="Times New Roman"/>
              </a:rPr>
              <a:t>new</a:t>
            </a:r>
            <a:r>
              <a:rPr lang="en-US" dirty="0"/>
              <a:t> </a:t>
            </a:r>
            <a:r>
              <a:rPr lang="en-US" dirty="0" smtClean="0"/>
              <a:t>instead.</a:t>
            </a:r>
          </a:p>
          <a:p>
            <a:pPr lvl="6"/>
            <a:endParaRPr lang="en-US" dirty="0" smtClean="0"/>
          </a:p>
          <a:p>
            <a:r>
              <a:rPr lang="en-US" dirty="0" smtClean="0"/>
              <a:t>Knowing whether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enters </a:t>
            </a:r>
            <a:r>
              <a:rPr lang="en-US" i="1" dirty="0" err="1" smtClean="0">
                <a:latin typeface="Times New Roman"/>
                <a:cs typeface="Times New Roman"/>
              </a:rPr>
              <a:t>q</a:t>
            </a:r>
            <a:r>
              <a:rPr lang="en-US" i="1" baseline="-25000" dirty="0" err="1" smtClean="0">
                <a:latin typeface="Times New Roman"/>
                <a:cs typeface="Times New Roman"/>
              </a:rPr>
              <a:t>new</a:t>
            </a:r>
            <a:r>
              <a:rPr lang="en-US" dirty="0" smtClean="0"/>
              <a:t>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is equivalent to knowing whether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halts and accepts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Which is undecidable.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2090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Blank-Tape Halting 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/>
              <a:t> is a Turing machine, can we determine whether or not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will halt on a blank tape?</a:t>
            </a:r>
          </a:p>
          <a:p>
            <a:r>
              <a:rPr lang="en-US" dirty="0" smtClean="0"/>
              <a:t>Construct a new TM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i="1" baseline="-25000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that starts with a </a:t>
            </a:r>
            <a:br>
              <a:rPr lang="en-US" dirty="0" smtClean="0"/>
            </a:br>
            <a:r>
              <a:rPr lang="en-US" dirty="0" smtClean="0"/>
              <a:t>blank tape and writes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on it, and then </a:t>
            </a:r>
            <a:br>
              <a:rPr lang="en-US" dirty="0" smtClean="0"/>
            </a:br>
            <a:r>
              <a:rPr lang="en-US" dirty="0" smtClean="0"/>
              <a:t>enters the configuration </a:t>
            </a:r>
            <a:r>
              <a:rPr lang="en-US" i="1" dirty="0">
                <a:latin typeface="Times New Roman"/>
                <a:cs typeface="Times New Roman"/>
              </a:rPr>
              <a:t>q</a:t>
            </a:r>
            <a:r>
              <a:rPr lang="en-US" baseline="-25000" dirty="0" smtClean="0">
                <a:latin typeface="Times New Roman"/>
              </a:rPr>
              <a:t>0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After that,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acts like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.</a:t>
            </a:r>
          </a:p>
          <a:p>
            <a:r>
              <a:rPr lang="en-US" dirty="0" smtClean="0"/>
              <a:t>We know whether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i="1" baseline="-25000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halts on a blank tape </a:t>
            </a:r>
            <a:br>
              <a:rPr lang="en-US" dirty="0" smtClean="0"/>
            </a:br>
            <a:r>
              <a:rPr lang="en-US" dirty="0" smtClean="0"/>
              <a:t>if and only if we know whether </a:t>
            </a:r>
            <a:r>
              <a:rPr lang="en-US" i="1" dirty="0">
                <a:latin typeface="Times New Roman"/>
                <a:cs typeface="Times New Roman"/>
              </a:rPr>
              <a:t>M</a:t>
            </a:r>
            <a:r>
              <a:rPr lang="en-US" dirty="0" smtClean="0"/>
              <a:t> halts on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Which is undecidable.</a:t>
            </a:r>
          </a:p>
          <a:p>
            <a:r>
              <a:rPr lang="en-US" dirty="0" smtClean="0"/>
              <a:t>The blank-tape halting problem is undecidable.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8349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Blank-Tape Halting </a:t>
            </a:r>
            <a:r>
              <a:rPr lang="en-US" dirty="0" smtClean="0"/>
              <a:t>Problem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20439"/>
            <a:ext cx="8229600" cy="2610486"/>
          </a:xfrm>
        </p:spPr>
        <p:txBody>
          <a:bodyPr/>
          <a:lstStyle/>
          <a:p>
            <a:r>
              <a:rPr lang="en-US" dirty="0" smtClean="0"/>
              <a:t>First transform 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into </a:t>
            </a:r>
            <a:r>
              <a:rPr lang="en-US" i="1" dirty="0" smtClean="0">
                <a:latin typeface="Times New Roman"/>
                <a:cs typeface="Times New Roman"/>
              </a:rPr>
              <a:t>M</a:t>
            </a:r>
            <a:r>
              <a:rPr lang="en-US" i="1" baseline="-25000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.</a:t>
            </a:r>
          </a:p>
          <a:p>
            <a:r>
              <a:rPr lang="en-US" dirty="0" smtClean="0"/>
              <a:t>Assume algorithm </a:t>
            </a:r>
            <a:r>
              <a:rPr lang="en-US" i="1" dirty="0">
                <a:latin typeface="Times New Roman"/>
                <a:cs typeface="Times New Roman"/>
              </a:rPr>
              <a:t>A</a:t>
            </a:r>
            <a:r>
              <a:rPr lang="en-US" dirty="0" smtClean="0"/>
              <a:t> exists to solve </a:t>
            </a:r>
            <a:br>
              <a:rPr lang="en-US" dirty="0" smtClean="0"/>
            </a:br>
            <a:r>
              <a:rPr lang="en-US" dirty="0" smtClean="0"/>
              <a:t>the blank-tape halting problem.</a:t>
            </a:r>
          </a:p>
          <a:p>
            <a:r>
              <a:rPr lang="en-US" dirty="0" smtClean="0"/>
              <a:t>Together, it</a:t>
            </a:r>
            <a:r>
              <a:rPr lang="uk-UA" dirty="0" smtClean="0"/>
              <a:t>’</a:t>
            </a:r>
            <a:r>
              <a:rPr lang="en-US" dirty="0" smtClean="0"/>
              <a:t>s a solution to the halting problem.</a:t>
            </a:r>
          </a:p>
          <a:p>
            <a:pPr lvl="1"/>
            <a:r>
              <a:rPr lang="en-US" dirty="0" smtClean="0"/>
              <a:t>Which doesn’t exist, and so algorithm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cannot exist.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" name="Picture 2" descr="Macintosh HD:Applications:Microsoft Office 2004:Office:PPT_IB_SupportFiles:Images:15529_CH12_FIG1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1" y="1234464"/>
            <a:ext cx="5699141" cy="21030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6672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Unrestricted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grammar 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T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S</a:t>
            </a:r>
            <a:r>
              <a:rPr lang="en-US" dirty="0" smtClean="0">
                <a:latin typeface="Times New Roman"/>
                <a:cs typeface="Times New Roman"/>
              </a:rPr>
              <a:t>, </a:t>
            </a:r>
            <a:r>
              <a:rPr lang="en-US" i="1" dirty="0" smtClean="0">
                <a:latin typeface="Times New Roman"/>
                <a:cs typeface="Times New Roman"/>
              </a:rPr>
              <a:t>P</a:t>
            </a:r>
            <a:r>
              <a:rPr lang="en-US" dirty="0" smtClean="0">
                <a:latin typeface="Times New Roman"/>
                <a:cs typeface="Times New Roman"/>
              </a:rPr>
              <a:t>) </a:t>
            </a:r>
            <a:r>
              <a:rPr lang="en-US" dirty="0" smtClean="0"/>
              <a:t>is </a:t>
            </a:r>
            <a:r>
              <a:rPr lang="en-US" dirty="0" smtClean="0">
                <a:solidFill>
                  <a:srgbClr val="A40000"/>
                </a:solidFill>
              </a:rPr>
              <a:t>unrestricted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if all its productions are of the form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where                      and                      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No conditions on either side of a rule.</a:t>
            </a:r>
          </a:p>
          <a:p>
            <a:pPr lvl="1"/>
            <a:r>
              <a:rPr lang="en-US" dirty="0" smtClean="0"/>
              <a:t>Any number of variables and terminals in any order.</a:t>
            </a:r>
          </a:p>
          <a:p>
            <a:pPr lvl="5"/>
            <a:endParaRPr lang="en-US" dirty="0"/>
          </a:p>
          <a:p>
            <a:r>
              <a:rPr lang="en-US" dirty="0" smtClean="0"/>
              <a:t>Except: Cannot have </a:t>
            </a:r>
            <a:r>
              <a:rPr lang="en-US" i="1" dirty="0" err="1" smtClean="0">
                <a:latin typeface="Times New Roman"/>
                <a:cs typeface="Times New Roman"/>
              </a:rPr>
              <a:t>λ</a:t>
            </a:r>
            <a:r>
              <a:rPr lang="en-US" dirty="0" smtClean="0"/>
              <a:t> on the left side.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0385848"/>
              </p:ext>
            </p:extLst>
          </p:nvPr>
        </p:nvGraphicFramePr>
        <p:xfrm>
          <a:off x="4023365" y="2423171"/>
          <a:ext cx="1030767" cy="365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7" name="Equation" r:id="rId3" imgW="393700" imgH="139700" progId="Equation.3">
                  <p:embed/>
                </p:oleObj>
              </mc:Choice>
              <mc:Fallback>
                <p:oleObj name="Equation" r:id="rId3" imgW="393700" imgH="139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23365" y="2423171"/>
                        <a:ext cx="1030767" cy="3657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2607401"/>
              </p:ext>
            </p:extLst>
          </p:nvPr>
        </p:nvGraphicFramePr>
        <p:xfrm>
          <a:off x="2020892" y="2971805"/>
          <a:ext cx="2093913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8" name="Equation" r:id="rId5" imgW="800100" imgH="228600" progId="Equation.3">
                  <p:embed/>
                </p:oleObj>
              </mc:Choice>
              <mc:Fallback>
                <p:oleObj name="Equation" r:id="rId5" imgW="800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20892" y="2971805"/>
                        <a:ext cx="2093913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347887"/>
              </p:ext>
            </p:extLst>
          </p:nvPr>
        </p:nvGraphicFramePr>
        <p:xfrm>
          <a:off x="4862513" y="3005138"/>
          <a:ext cx="2160587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39" name="Equation" r:id="rId7" imgW="825500" imgH="203200" progId="Equation.3">
                  <p:embed/>
                </p:oleObj>
              </mc:Choice>
              <mc:Fallback>
                <p:oleObj name="Equation" r:id="rId7" imgW="8255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2513" y="3005138"/>
                        <a:ext cx="2160587" cy="533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407844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Unrestricted </a:t>
            </a:r>
            <a:r>
              <a:rPr lang="en-US" dirty="0" smtClean="0"/>
              <a:t>and Recursively Enumerable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806" y="1295400"/>
            <a:ext cx="8503828" cy="4835525"/>
          </a:xfrm>
        </p:spPr>
        <p:txBody>
          <a:bodyPr/>
          <a:lstStyle/>
          <a:p>
            <a:r>
              <a:rPr lang="en-US" dirty="0" smtClean="0"/>
              <a:t>An unrestricted grammar defines a procedure to enumerate all the strings of its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First list all strings </a:t>
            </a:r>
            <a:r>
              <a:rPr lang="en-US" i="1" dirty="0" smtClean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derived from S in one step: 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Then list all strings </a:t>
            </a:r>
            <a:r>
              <a:rPr lang="en-US" i="1" dirty="0">
                <a:latin typeface="Times New Roman"/>
                <a:cs typeface="Times New Roman"/>
              </a:rPr>
              <a:t>w</a:t>
            </a:r>
            <a:r>
              <a:rPr lang="en-US" dirty="0" smtClean="0"/>
              <a:t> in </a:t>
            </a:r>
            <a:r>
              <a:rPr lang="en-US" i="1" dirty="0">
                <a:latin typeface="Times New Roman"/>
                <a:cs typeface="Times New Roman"/>
              </a:rPr>
              <a:t>L</a:t>
            </a:r>
            <a:r>
              <a:rPr lang="en-US" dirty="0" smtClean="0"/>
              <a:t> derived from S in two steps:</a:t>
            </a:r>
            <a:br>
              <a:rPr lang="en-US" dirty="0" smtClean="0"/>
            </a:br>
            <a:endParaRPr lang="en-US" dirty="0" smtClean="0"/>
          </a:p>
          <a:p>
            <a:pPr lvl="1"/>
            <a:r>
              <a:rPr lang="en-US" dirty="0" smtClean="0"/>
              <a:t>etc.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A Turing machine can simulate these derivations.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Therefore, any language generated by an unrestricted grammar is recursively enumerable.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2495533"/>
              </p:ext>
            </p:extLst>
          </p:nvPr>
        </p:nvGraphicFramePr>
        <p:xfrm>
          <a:off x="3160713" y="3521075"/>
          <a:ext cx="1617662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2" name="Equation" r:id="rId3" imgW="749300" imgH="165100" progId="Equation.3">
                  <p:embed/>
                </p:oleObj>
              </mc:Choice>
              <mc:Fallback>
                <p:oleObj name="Equation" r:id="rId3" imgW="7493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60713" y="3521075"/>
                        <a:ext cx="1617662" cy="355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308169"/>
              </p:ext>
            </p:extLst>
          </p:nvPr>
        </p:nvGraphicFramePr>
        <p:xfrm>
          <a:off x="3474732" y="2697488"/>
          <a:ext cx="988247" cy="3568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03" name="Equation" r:id="rId5" imgW="457200" imgH="165100" progId="Equation.3">
                  <p:embed/>
                </p:oleObj>
              </mc:Choice>
              <mc:Fallback>
                <p:oleObj name="Equation" r:id="rId5" imgW="4572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74732" y="2697488"/>
                        <a:ext cx="988247" cy="3568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265835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11163"/>
            <a:ext cx="9144000" cy="655637"/>
          </a:xfrm>
        </p:spPr>
        <p:txBody>
          <a:bodyPr/>
          <a:lstStyle/>
          <a:p>
            <a:r>
              <a:rPr lang="en-US" dirty="0"/>
              <a:t>Unrestricted and Recursively </a:t>
            </a:r>
            <a:r>
              <a:rPr lang="en-US" dirty="0" smtClean="0"/>
              <a:t>Enumerable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Conversely, an unrestricted grammar </a:t>
            </a:r>
            <a:br>
              <a:rPr lang="en-US" dirty="0" smtClean="0"/>
            </a:br>
            <a:r>
              <a:rPr lang="en-US" dirty="0" smtClean="0"/>
              <a:t>can mimic a Turing machine.</a:t>
            </a:r>
          </a:p>
          <a:p>
            <a:pPr lvl="1"/>
            <a:endParaRPr lang="en-US" dirty="0"/>
          </a:p>
          <a:p>
            <a:r>
              <a:rPr lang="en-US" dirty="0" smtClean="0"/>
              <a:t>For every recursively enumerable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, there exists an unrestricted grammar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/>
              <a:t>, </a:t>
            </a:r>
            <a:br>
              <a:rPr lang="en-US" dirty="0" smtClean="0"/>
            </a:br>
            <a:r>
              <a:rPr lang="en-US" dirty="0" smtClean="0"/>
              <a:t>such that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 =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>
                <a:latin typeface="Times New Roman"/>
                <a:cs typeface="Times New Roman"/>
              </a:rPr>
              <a:t>(</a:t>
            </a:r>
            <a:r>
              <a:rPr lang="en-US" i="1" dirty="0" smtClean="0">
                <a:latin typeface="Times New Roman"/>
                <a:cs typeface="Times New Roman"/>
              </a:rPr>
              <a:t>G</a:t>
            </a:r>
            <a:r>
              <a:rPr lang="en-US" dirty="0" smtClean="0">
                <a:latin typeface="Times New Roman"/>
                <a:cs typeface="Times New Roman"/>
              </a:rPr>
              <a:t>)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r>
              <a:rPr lang="en-US" dirty="0"/>
              <a:t>Therefore, the family of languages associated with unrestricted grammars is identical to the family of recursively enumerable languages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852146" y="1874537"/>
            <a:ext cx="2329083" cy="830997"/>
          </a:xfrm>
          <a:prstGeom prst="rect">
            <a:avLst/>
          </a:prstGeom>
          <a:solidFill>
            <a:srgbClr val="FFFFC2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A very long discourse </a:t>
            </a:r>
            <a:endParaRPr lang="en-US" dirty="0" smtClean="0">
              <a:solidFill>
                <a:srgbClr val="0033CC"/>
              </a:solidFill>
            </a:endParaRPr>
          </a:p>
          <a:p>
            <a:r>
              <a:rPr lang="en-US" dirty="0" smtClean="0">
                <a:solidFill>
                  <a:srgbClr val="0033CC"/>
                </a:solidFill>
              </a:rPr>
              <a:t>in </a:t>
            </a:r>
            <a:r>
              <a:rPr lang="en-US" dirty="0">
                <a:solidFill>
                  <a:srgbClr val="0033CC"/>
                </a:solidFill>
              </a:rPr>
              <a:t>the </a:t>
            </a:r>
            <a:r>
              <a:rPr lang="en-US" dirty="0" smtClean="0">
                <a:solidFill>
                  <a:srgbClr val="0033CC"/>
                </a:solidFill>
              </a:rPr>
              <a:t>textbook followed</a:t>
            </a:r>
            <a:r>
              <a:rPr lang="en-US" dirty="0">
                <a:solidFill>
                  <a:srgbClr val="0033CC"/>
                </a:solidFill>
              </a:rPr>
              <a:t/>
            </a:r>
            <a:br>
              <a:rPr lang="en-US" dirty="0">
                <a:solidFill>
                  <a:srgbClr val="0033CC"/>
                </a:solidFill>
              </a:rPr>
            </a:br>
            <a:r>
              <a:rPr lang="en-US" dirty="0" smtClean="0">
                <a:solidFill>
                  <a:srgbClr val="0033CC"/>
                </a:solidFill>
              </a:rPr>
              <a:t>by Example </a:t>
            </a:r>
            <a:r>
              <a:rPr lang="en-US" dirty="0">
                <a:solidFill>
                  <a:srgbClr val="0033CC"/>
                </a:solidFill>
              </a:rPr>
              <a:t>11.1.</a:t>
            </a:r>
          </a:p>
        </p:txBody>
      </p:sp>
    </p:spTree>
    <p:extLst>
      <p:ext uri="{BB962C8B-B14F-4D97-AF65-F5344CB8AC3E}">
        <p14:creationId xmlns:p14="http://schemas.microsoft.com/office/powerpoint/2010/main" val="39220262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Context-Sensitive Grammars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grammar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>
                <a:latin typeface="Times New Roman"/>
                <a:cs typeface="Times New Roman"/>
              </a:rPr>
              <a:t> = (</a:t>
            </a:r>
            <a:r>
              <a:rPr lang="en-US" i="1" dirty="0">
                <a:latin typeface="Times New Roman"/>
                <a:cs typeface="Times New Roman"/>
              </a:rPr>
              <a:t>V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T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S</a:t>
            </a:r>
            <a:r>
              <a:rPr lang="en-US" dirty="0">
                <a:latin typeface="Times New Roman"/>
                <a:cs typeface="Times New Roman"/>
              </a:rPr>
              <a:t>, </a:t>
            </a:r>
            <a:r>
              <a:rPr lang="en-US" i="1" dirty="0">
                <a:latin typeface="Times New Roman"/>
                <a:cs typeface="Times New Roman"/>
              </a:rPr>
              <a:t>P</a:t>
            </a:r>
            <a:r>
              <a:rPr lang="en-US" dirty="0">
                <a:latin typeface="Times New Roman"/>
                <a:cs typeface="Times New Roman"/>
              </a:rPr>
              <a:t>) </a:t>
            </a:r>
            <a:r>
              <a:rPr lang="en-US" dirty="0"/>
              <a:t>is </a:t>
            </a:r>
            <a:r>
              <a:rPr lang="en-US" dirty="0" smtClean="0">
                <a:solidFill>
                  <a:srgbClr val="B23C00"/>
                </a:solidFill>
              </a:rPr>
              <a:t>context-sensitive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if all its productions are of the form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>where                      </a:t>
            </a:r>
            <a:r>
              <a:rPr lang="en-US" dirty="0" smtClean="0"/>
              <a:t>    and            .</a:t>
            </a:r>
          </a:p>
          <a:p>
            <a:pPr lvl="4"/>
            <a:endParaRPr lang="en-US" dirty="0"/>
          </a:p>
          <a:p>
            <a:r>
              <a:rPr lang="en-US" dirty="0" smtClean="0"/>
              <a:t>The grammar is </a:t>
            </a:r>
            <a:r>
              <a:rPr lang="en-US" dirty="0" err="1" smtClean="0">
                <a:solidFill>
                  <a:srgbClr val="B23C00"/>
                </a:solidFill>
              </a:rPr>
              <a:t>noncontracting</a:t>
            </a:r>
            <a:r>
              <a:rPr lang="en-US" dirty="0" smtClean="0"/>
              <a:t>.</a:t>
            </a:r>
          </a:p>
          <a:p>
            <a:pPr lvl="5"/>
            <a:endParaRPr lang="en-US" dirty="0" smtClean="0"/>
          </a:p>
          <a:p>
            <a:pPr lvl="1"/>
            <a:r>
              <a:rPr lang="en-US" dirty="0" smtClean="0"/>
              <a:t>The length of successive sentential forms </a:t>
            </a:r>
            <a:br>
              <a:rPr lang="en-US" dirty="0" smtClean="0"/>
            </a:br>
            <a:r>
              <a:rPr lang="en-US" dirty="0" smtClean="0"/>
              <a:t>can never decrease.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9937753"/>
              </p:ext>
            </p:extLst>
          </p:nvPr>
        </p:nvGraphicFramePr>
        <p:xfrm>
          <a:off x="4006850" y="2389188"/>
          <a:ext cx="1065213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3" name="Equation" r:id="rId3" imgW="406400" imgH="165100" progId="Equation.3">
                  <p:embed/>
                </p:oleObj>
              </mc:Choice>
              <mc:Fallback>
                <p:oleObj name="Equation" r:id="rId3" imgW="4064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06850" y="2389188"/>
                        <a:ext cx="1065213" cy="43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2926229"/>
              </p:ext>
            </p:extLst>
          </p:nvPr>
        </p:nvGraphicFramePr>
        <p:xfrm>
          <a:off x="2054861" y="2971800"/>
          <a:ext cx="2425700" cy="600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4" name="Equation" r:id="rId5" imgW="927100" imgH="228600" progId="Equation.3">
                  <p:embed/>
                </p:oleObj>
              </mc:Choice>
              <mc:Fallback>
                <p:oleObj name="Equation" r:id="rId5" imgW="927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054861" y="2971800"/>
                        <a:ext cx="2425700" cy="600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65153316"/>
              </p:ext>
            </p:extLst>
          </p:nvPr>
        </p:nvGraphicFramePr>
        <p:xfrm>
          <a:off x="5238730" y="2971805"/>
          <a:ext cx="116205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75" name="Equation" r:id="rId7" imgW="444500" imgH="241300" progId="Equation.3">
                  <p:embed/>
                </p:oleObj>
              </mc:Choice>
              <mc:Fallback>
                <p:oleObj name="Equation" r:id="rId7" imgW="444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38730" y="2971805"/>
                        <a:ext cx="1162050" cy="6334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60750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Context-Sensitive </a:t>
            </a:r>
            <a:r>
              <a:rPr lang="en-US" dirty="0" smtClean="0"/>
              <a:t>Grammars</a:t>
            </a:r>
            <a:r>
              <a:rPr lang="en-US" i="1" dirty="0" smtClean="0"/>
              <a:t>, cont’d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All context-sensitive grammars can be written </a:t>
            </a:r>
            <a:br>
              <a:rPr lang="en-US" dirty="0" smtClean="0"/>
            </a:br>
            <a:r>
              <a:rPr lang="en-US" dirty="0" smtClean="0"/>
              <a:t>in the form</a:t>
            </a:r>
          </a:p>
          <a:p>
            <a:endParaRPr lang="en-US" dirty="0"/>
          </a:p>
          <a:p>
            <a:r>
              <a:rPr lang="en-US" dirty="0" smtClean="0"/>
              <a:t>You can apply the production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only where </a:t>
            </a:r>
            <a:r>
              <a:rPr lang="en-US" i="1" dirty="0" smtClean="0">
                <a:latin typeface="Times New Roman"/>
                <a:cs typeface="Times New Roman"/>
              </a:rPr>
              <a:t>A</a:t>
            </a:r>
            <a:r>
              <a:rPr lang="en-US" dirty="0" smtClean="0"/>
              <a:t> is in the </a:t>
            </a:r>
            <a:r>
              <a:rPr lang="en-US" dirty="0" smtClean="0">
                <a:solidFill>
                  <a:srgbClr val="B23C00"/>
                </a:solidFill>
              </a:rPr>
              <a:t>context</a:t>
            </a:r>
            <a:r>
              <a:rPr lang="en-US" dirty="0" smtClean="0"/>
              <a:t> of </a:t>
            </a:r>
            <a:br>
              <a:rPr lang="en-US" dirty="0" smtClean="0"/>
            </a:br>
            <a:r>
              <a:rPr lang="en-US" dirty="0" smtClean="0"/>
              <a:t>string </a:t>
            </a:r>
            <a:r>
              <a:rPr lang="en-US" i="1" dirty="0">
                <a:latin typeface="Times New Roman"/>
                <a:cs typeface="Times New Roman"/>
              </a:rPr>
              <a:t>x</a:t>
            </a:r>
            <a:r>
              <a:rPr lang="en-US" dirty="0" smtClean="0"/>
              <a:t> on the left and string </a:t>
            </a:r>
            <a:r>
              <a:rPr lang="en-US" i="1" dirty="0">
                <a:latin typeface="Times New Roman"/>
                <a:cs typeface="Times New Roman"/>
              </a:rPr>
              <a:t>y</a:t>
            </a:r>
            <a:r>
              <a:rPr lang="en-US" dirty="0" smtClean="0"/>
              <a:t> on the right.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0465644"/>
              </p:ext>
            </p:extLst>
          </p:nvPr>
        </p:nvGraphicFramePr>
        <p:xfrm>
          <a:off x="4032250" y="3252788"/>
          <a:ext cx="917575" cy="350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0" name="Equation" r:id="rId3" imgW="431800" imgH="165100" progId="Equation.3">
                  <p:embed/>
                </p:oleObj>
              </mc:Choice>
              <mc:Fallback>
                <p:oleObj name="Equation" r:id="rId3" imgW="4318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032250" y="3252788"/>
                        <a:ext cx="917575" cy="350837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1068335"/>
              </p:ext>
            </p:extLst>
          </p:nvPr>
        </p:nvGraphicFramePr>
        <p:xfrm>
          <a:off x="3749049" y="2148854"/>
          <a:ext cx="14843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41" name="Equation" r:id="rId5" imgW="698500" imgH="190500" progId="Equation.3">
                  <p:embed/>
                </p:oleObj>
              </mc:Choice>
              <mc:Fallback>
                <p:oleObj name="Equation" r:id="rId5" imgW="698500" imgH="190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749049" y="2148854"/>
                        <a:ext cx="1484313" cy="404812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83000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Context-Sensitive Grammars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Example: In many programming languages, </a:t>
            </a:r>
            <a:br>
              <a:rPr lang="en-US" dirty="0"/>
            </a:br>
            <a:r>
              <a:rPr lang="en-US" dirty="0" smtClean="0"/>
              <a:t>an identifier is </a:t>
            </a:r>
            <a:r>
              <a:rPr lang="en-US" dirty="0"/>
              <a:t>parsed as a variable only in the context of its appearance in a type declaration</a:t>
            </a:r>
            <a:r>
              <a:rPr lang="en-US" dirty="0" smtClean="0"/>
              <a:t>.</a:t>
            </a:r>
          </a:p>
          <a:p>
            <a:pPr lvl="5"/>
            <a:endParaRPr lang="en-US" dirty="0"/>
          </a:p>
          <a:p>
            <a:r>
              <a:rPr lang="en-US" dirty="0" smtClean="0"/>
              <a:t>Context-sensitive grammars are very difficult </a:t>
            </a:r>
            <a:br>
              <a:rPr lang="en-US" dirty="0" smtClean="0"/>
            </a:br>
            <a:r>
              <a:rPr lang="en-US" dirty="0" smtClean="0"/>
              <a:t>for compiler writers to use.</a:t>
            </a:r>
          </a:p>
          <a:p>
            <a:pPr lvl="5"/>
            <a:endParaRPr lang="en-US" dirty="0" smtClean="0"/>
          </a:p>
          <a:p>
            <a:r>
              <a:rPr lang="en-US" dirty="0" smtClean="0"/>
              <a:t>Instead, they use context-free grammars.</a:t>
            </a:r>
          </a:p>
          <a:p>
            <a:pPr lvl="4"/>
            <a:endParaRPr lang="en-US" dirty="0" smtClean="0"/>
          </a:p>
          <a:p>
            <a:pPr lvl="1"/>
            <a:r>
              <a:rPr lang="en-US" dirty="0" smtClean="0"/>
              <a:t>Use auxiliary data structures such as symbol tables to record type declarations so that when an identifier</a:t>
            </a:r>
            <a:br>
              <a:rPr lang="en-US" dirty="0" smtClean="0"/>
            </a:br>
            <a:r>
              <a:rPr lang="en-US" dirty="0" smtClean="0"/>
              <a:t>is later encountered, parse it without the context.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02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Context-Sensitive Languages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language </a:t>
            </a:r>
            <a:r>
              <a:rPr lang="en-US" i="1" dirty="0" smtClean="0">
                <a:latin typeface="Times New Roman"/>
                <a:cs typeface="Times New Roman"/>
              </a:rPr>
              <a:t>L</a:t>
            </a:r>
            <a:r>
              <a:rPr lang="en-US" dirty="0" smtClean="0"/>
              <a:t> is context-sensitive if there exists a context-sensitive grammar </a:t>
            </a:r>
            <a:r>
              <a:rPr lang="en-US" i="1" dirty="0">
                <a:latin typeface="Times New Roman"/>
                <a:cs typeface="Times New Roman"/>
              </a:rPr>
              <a:t>G</a:t>
            </a:r>
            <a:r>
              <a:rPr lang="en-US" dirty="0" smtClean="0"/>
              <a:t> such that</a:t>
            </a:r>
            <a:br>
              <a:rPr lang="en-US" dirty="0" smtClean="0"/>
            </a:br>
            <a:r>
              <a:rPr lang="en-US" dirty="0" smtClean="0"/>
              <a:t>               or                          .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Include the empty string in the definition of the language (but not in the grammar) so that </a:t>
            </a:r>
            <a:br>
              <a:rPr lang="en-US" dirty="0" smtClean="0"/>
            </a:br>
            <a:r>
              <a:rPr lang="en-US" dirty="0" smtClean="0"/>
              <a:t>the family of context-free languages is a subset of the family of context-sensitive languages.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4F0376-0E54-9843-B673-E00D6670E830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6840760"/>
              </p:ext>
            </p:extLst>
          </p:nvPr>
        </p:nvGraphicFramePr>
        <p:xfrm>
          <a:off x="914440" y="2148854"/>
          <a:ext cx="1554463" cy="5291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8" name="Equation" r:id="rId3" imgW="596900" imgH="203200" progId="Equation.3">
                  <p:embed/>
                </p:oleObj>
              </mc:Choice>
              <mc:Fallback>
                <p:oleObj name="Equation" r:id="rId3" imgW="596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14440" y="2148854"/>
                        <a:ext cx="1554463" cy="5291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5744440"/>
              </p:ext>
            </p:extLst>
          </p:nvPr>
        </p:nvGraphicFramePr>
        <p:xfrm>
          <a:off x="2926098" y="2148854"/>
          <a:ext cx="2546350" cy="528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59" name="Equation" r:id="rId5" imgW="977900" imgH="203200" progId="Equation.3">
                  <p:embed/>
                </p:oleObj>
              </mc:Choice>
              <mc:Fallback>
                <p:oleObj name="Equation" r:id="rId5" imgW="9779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926098" y="2148854"/>
                        <a:ext cx="2546350" cy="5286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47327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69412</TotalTime>
  <Words>698</Words>
  <Application>Microsoft Macintosh PowerPoint</Application>
  <PresentationFormat>On-screen Show (4:3)</PresentationFormat>
  <Paragraphs>189</Paragraphs>
  <Slides>26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Quadrant</vt:lpstr>
      <vt:lpstr>Equation</vt:lpstr>
      <vt:lpstr>CS 154 Formal Languages and Computability April 26 Class Meeting</vt:lpstr>
      <vt:lpstr>Review of Grammars We’ve Seen</vt:lpstr>
      <vt:lpstr>Unrestricted Grammars</vt:lpstr>
      <vt:lpstr>Unrestricted and Recursively Enumerable</vt:lpstr>
      <vt:lpstr>Unrestricted and Recursively Enumerable, cont’d</vt:lpstr>
      <vt:lpstr>Context-Sensitive Grammars</vt:lpstr>
      <vt:lpstr>Context-Sensitive Grammars, cont’d</vt:lpstr>
      <vt:lpstr>Context-Sensitive Grammars, cont’d</vt:lpstr>
      <vt:lpstr>Context-Sensitive Languages</vt:lpstr>
      <vt:lpstr>Context-Sensitive Languages and LBA</vt:lpstr>
      <vt:lpstr>Recursive and Context-Sensitive Languages</vt:lpstr>
      <vt:lpstr>Hierarchy of Languages</vt:lpstr>
      <vt:lpstr>Hierarchy of Languages, cont’d</vt:lpstr>
      <vt:lpstr>Hierarchy of Languages, cont’d</vt:lpstr>
      <vt:lpstr>The Limits of Algorithmic Computation</vt:lpstr>
      <vt:lpstr>Computable Functions</vt:lpstr>
      <vt:lpstr>Decidable Problems</vt:lpstr>
      <vt:lpstr>Decidable Problems, cont’d</vt:lpstr>
      <vt:lpstr>The Halting Problem</vt:lpstr>
      <vt:lpstr>The Halting Problem, cont’d</vt:lpstr>
      <vt:lpstr>A Proof of the Halting Problem</vt:lpstr>
      <vt:lpstr>Halting Problem and Recursively Enumerable</vt:lpstr>
      <vt:lpstr>Reducing Undecidable Problems</vt:lpstr>
      <vt:lpstr>The State-Entry Problem</vt:lpstr>
      <vt:lpstr>The Blank-Tape Halting Problem</vt:lpstr>
      <vt:lpstr>The Blank-Tape Halting Problem, cont’d</vt:lpstr>
    </vt:vector>
  </TitlesOfParts>
  <Manager/>
  <Company>San Jose State University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235: User Interface Design</dc:title>
  <dc:subject/>
  <dc:creator>Ronald Mak</dc:creator>
  <cp:keywords/>
  <dc:description/>
  <cp:lastModifiedBy>Ronald Mak</cp:lastModifiedBy>
  <cp:revision>1484</cp:revision>
  <cp:lastPrinted>2016-04-21T07:51:43Z</cp:lastPrinted>
  <dcterms:created xsi:type="dcterms:W3CDTF">2008-01-12T03:52:55Z</dcterms:created>
  <dcterms:modified xsi:type="dcterms:W3CDTF">2016-04-28T15:52:04Z</dcterms:modified>
  <cp:category/>
</cp:coreProperties>
</file>