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704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5" r:id="rId14"/>
    <p:sldId id="707" r:id="rId15"/>
    <p:sldId id="706" r:id="rId16"/>
    <p:sldId id="709" r:id="rId17"/>
    <p:sldId id="711" r:id="rId18"/>
    <p:sldId id="710" r:id="rId19"/>
    <p:sldId id="708" r:id="rId20"/>
    <p:sldId id="71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E2FF"/>
    <a:srgbClr val="66FFFF"/>
    <a:srgbClr val="B1E754"/>
    <a:srgbClr val="400080"/>
    <a:srgbClr val="66CCFF"/>
    <a:srgbClr val="A12A03"/>
    <a:srgbClr val="B23C00"/>
    <a:srgbClr val="A40000"/>
    <a:srgbClr val="00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3" autoAdjust="0"/>
    <p:restoredTop sz="98450" autoAdjust="0"/>
  </p:normalViewPr>
  <p:slideViewPr>
    <p:cSldViewPr>
      <p:cViewPr varScale="1">
        <p:scale>
          <a:sx n="156" d="100"/>
          <a:sy n="156" d="100"/>
        </p:scale>
        <p:origin x="-288" y="-1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April 21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oleObject" Target="../embeddings/oleObject20.bin"/><Relationship Id="rId21" Type="http://schemas.openxmlformats.org/officeDocument/2006/relationships/oleObject" Target="../embeddings/oleObject21.bin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8.bin"/><Relationship Id="rId18" Type="http://schemas.openxmlformats.org/officeDocument/2006/relationships/oleObject" Target="../embeddings/oleObject19.bin"/><Relationship Id="rId19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20" Type="http://schemas.openxmlformats.org/officeDocument/2006/relationships/oleObject" Target="../embeddings/oleObject32.bin"/><Relationship Id="rId21" Type="http://schemas.openxmlformats.org/officeDocument/2006/relationships/image" Target="../media/image25.emf"/><Relationship Id="rId10" Type="http://schemas.openxmlformats.org/officeDocument/2006/relationships/oleObject" Target="../embeddings/oleObject26.bin"/><Relationship Id="rId11" Type="http://schemas.openxmlformats.org/officeDocument/2006/relationships/oleObject" Target="../embeddings/oleObject27.bin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30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31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4.bin"/><Relationship Id="rId8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4.bin"/><Relationship Id="rId6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8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21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Powerset </a:t>
            </a:r>
            <a:r>
              <a:rPr lang="en-US" dirty="0">
                <a:latin typeface="Times New Roman"/>
                <a:cs typeface="Times New Roman"/>
              </a:rPr>
              <a:t>2</a:t>
            </a:r>
            <a:r>
              <a:rPr lang="en-US" i="1" baseline="30000" dirty="0">
                <a:latin typeface="Times New Roman"/>
                <a:cs typeface="Times New Roman"/>
              </a:rPr>
              <a:t>S</a:t>
            </a:r>
            <a:r>
              <a:rPr lang="en-US" dirty="0"/>
              <a:t> </a:t>
            </a:r>
            <a:r>
              <a:rPr lang="en-US" dirty="0" smtClean="0"/>
              <a:t>is not 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be an infinite </a:t>
            </a:r>
            <a:r>
              <a:rPr lang="en-US" u="sng" dirty="0" smtClean="0"/>
              <a:t>countable</a:t>
            </a:r>
            <a:r>
              <a:rPr lang="en-US" dirty="0" smtClean="0"/>
              <a:t> set of elements </a:t>
            </a:r>
            <a:br>
              <a:rPr lang="en-US" dirty="0" smtClean="0"/>
            </a:b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/>
              <a:t>, ...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Represent each element of the powerset </a:t>
            </a:r>
            <a:r>
              <a:rPr lang="en-US" dirty="0">
                <a:latin typeface="Times New Roman"/>
                <a:cs typeface="Times New Roman"/>
              </a:rPr>
              <a:t>2</a:t>
            </a:r>
            <a:r>
              <a:rPr lang="en-US" i="1" baseline="30000" dirty="0">
                <a:latin typeface="Times New Roman"/>
                <a:cs typeface="Times New Roman"/>
              </a:rPr>
              <a:t>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a binary string where a 1 is in position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and only if element </a:t>
            </a:r>
            <a:r>
              <a:rPr lang="en-US" i="1" dirty="0" err="1">
                <a:latin typeface="Times New Roman"/>
                <a:cs typeface="Times New Roman"/>
              </a:rPr>
              <a:t>s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 smtClean="0"/>
              <a:t> is in the subset.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Powerset: set of all subsets</a:t>
            </a:r>
          </a:p>
          <a:p>
            <a:pPr lvl="1"/>
            <a:r>
              <a:rPr lang="en-US" dirty="0" smtClean="0"/>
              <a:t>Example: Subset 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baseline="-25000" dirty="0">
                <a:latin typeface="Times New Roman"/>
                <a:cs typeface="Times New Roman"/>
              </a:rPr>
              <a:t>6</a:t>
            </a:r>
            <a:r>
              <a:rPr lang="en-US" dirty="0" smtClean="0">
                <a:latin typeface="Times New Roman"/>
                <a:cs typeface="Times New Roman"/>
              </a:rPr>
              <a:t>} </a:t>
            </a:r>
            <a:r>
              <a:rPr lang="en-US" dirty="0" smtClean="0"/>
              <a:t>is </a:t>
            </a:r>
            <a:r>
              <a:rPr lang="en-US" dirty="0" smtClean="0">
                <a:latin typeface="Times New Roman"/>
                <a:cs typeface="Times New Roman"/>
              </a:rPr>
              <a:t>01100100</a:t>
            </a:r>
            <a:r>
              <a:rPr lang="is-IS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Powerset </a:t>
            </a: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i="1" baseline="30000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</a:t>
            </a:r>
            <a:r>
              <a:rPr lang="en-US" dirty="0"/>
              <a:t>is not </a:t>
            </a:r>
            <a:r>
              <a:rPr lang="en-US" dirty="0" smtClean="0"/>
              <a:t>Countable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</a:t>
            </a: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i="1" baseline="30000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is countable.</a:t>
            </a:r>
          </a:p>
          <a:p>
            <a:r>
              <a:rPr lang="en-US" dirty="0" smtClean="0"/>
              <a:t>Then we can list its elements in some order: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“Flip” each diagonal value.</a:t>
            </a:r>
          </a:p>
          <a:p>
            <a:r>
              <a:rPr lang="en-US" dirty="0" smtClean="0"/>
              <a:t>Then the subset represented by the diagonal values cannot appear anywhere in this list.</a:t>
            </a:r>
          </a:p>
          <a:p>
            <a:r>
              <a:rPr lang="en-US" dirty="0" smtClean="0"/>
              <a:t>Therefore, </a:t>
            </a:r>
            <a:r>
              <a:rPr lang="en-US" u="sng" dirty="0" smtClean="0"/>
              <a:t>the powerset is not countable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66790"/>
              </p:ext>
            </p:extLst>
          </p:nvPr>
        </p:nvGraphicFramePr>
        <p:xfrm>
          <a:off x="914440" y="2423171"/>
          <a:ext cx="2194536" cy="167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56"/>
                <a:gridCol w="365756"/>
                <a:gridCol w="365756"/>
                <a:gridCol w="365756"/>
                <a:gridCol w="365756"/>
                <a:gridCol w="365756"/>
              </a:tblGrid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22945"/>
              </p:ext>
            </p:extLst>
          </p:nvPr>
        </p:nvGraphicFramePr>
        <p:xfrm>
          <a:off x="3931927" y="2423171"/>
          <a:ext cx="2194536" cy="167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56"/>
                <a:gridCol w="365756"/>
                <a:gridCol w="365756"/>
                <a:gridCol w="365756"/>
                <a:gridCol w="365756"/>
                <a:gridCol w="365756"/>
              </a:tblGrid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B23C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B23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B23C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B23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B23C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B23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B23C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B23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34265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3200415" y="2971805"/>
            <a:ext cx="548634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80" y="2606049"/>
            <a:ext cx="24531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Cantor </a:t>
            </a:r>
            <a:r>
              <a:rPr lang="en-US" b="1" dirty="0" err="1" smtClean="0">
                <a:solidFill>
                  <a:srgbClr val="0033CC"/>
                </a:solidFill>
              </a:rPr>
              <a:t>diagonalization</a:t>
            </a:r>
            <a:r>
              <a:rPr lang="en-US" dirty="0" smtClean="0">
                <a:solidFill>
                  <a:srgbClr val="0033CC"/>
                </a:solidFill>
              </a:rPr>
              <a:t>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after Georg Cantor,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German mathematician,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1845-1918.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Non-Recursively Enumerable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556" cy="4835525"/>
          </a:xfrm>
        </p:spPr>
        <p:txBody>
          <a:bodyPr/>
          <a:lstStyle/>
          <a:p>
            <a:r>
              <a:rPr lang="en-US" sz="2400" dirty="0" smtClean="0"/>
              <a:t>Let </a:t>
            </a:r>
            <a:r>
              <a:rPr lang="en-US" sz="2400" i="1" dirty="0" smtClean="0">
                <a:latin typeface="Times New Roman"/>
                <a:cs typeface="Times New Roman"/>
              </a:rPr>
              <a:t>S</a:t>
            </a:r>
            <a:r>
              <a:rPr lang="en-US" sz="2400" dirty="0" smtClean="0"/>
              <a:t> = </a:t>
            </a:r>
            <a:r>
              <a:rPr lang="en-US" sz="2400" dirty="0" err="1">
                <a:latin typeface="Times New Roman"/>
                <a:cs typeface="Times New Roman"/>
              </a:rPr>
              <a:t>Σ</a:t>
            </a:r>
            <a:r>
              <a:rPr lang="en-US" sz="2400" dirty="0">
                <a:latin typeface="Times New Roman"/>
                <a:cs typeface="Times New Roman"/>
              </a:rPr>
              <a:t>*</a:t>
            </a:r>
            <a:r>
              <a:rPr lang="en-US" sz="2400" dirty="0" smtClean="0"/>
              <a:t>, the infinite set of all strings on </a:t>
            </a:r>
            <a:r>
              <a:rPr lang="en-US" sz="2400" dirty="0" err="1">
                <a:latin typeface="Times New Roman"/>
                <a:cs typeface="Times New Roman"/>
              </a:rPr>
              <a:t>Σ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language is a subset of 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 smtClean="0"/>
              <a:t>, and so </a:t>
            </a:r>
            <a:br>
              <a:rPr lang="en-US" sz="2400" dirty="0" smtClean="0"/>
            </a:br>
            <a:r>
              <a:rPr lang="en-US" sz="2400" dirty="0" smtClean="0"/>
              <a:t>the set of all languages is </a:t>
            </a:r>
            <a:r>
              <a:rPr lang="en-US" sz="2400" dirty="0">
                <a:latin typeface="Times New Roman"/>
                <a:cs typeface="Times New Roman"/>
              </a:rPr>
              <a:t>2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We’ve proven that </a:t>
            </a:r>
            <a:r>
              <a:rPr lang="en-US" sz="2400" dirty="0">
                <a:latin typeface="Times New Roman"/>
                <a:cs typeface="Times New Roman"/>
              </a:rPr>
              <a:t>2</a:t>
            </a:r>
            <a:r>
              <a:rPr lang="en-US" sz="2400" i="1" baseline="30000" dirty="0">
                <a:latin typeface="Times New Roman"/>
                <a:cs typeface="Times New Roman"/>
              </a:rPr>
              <a:t>S</a:t>
            </a:r>
            <a:r>
              <a:rPr lang="en-US" sz="2400" dirty="0" smtClean="0"/>
              <a:t> is </a:t>
            </a:r>
            <a:r>
              <a:rPr lang="en-US" sz="2400" u="sng" dirty="0" smtClean="0"/>
              <a:t>not countable</a:t>
            </a:r>
            <a:r>
              <a:rPr lang="en-US" sz="2400" dirty="0" smtClean="0"/>
              <a:t>.</a:t>
            </a:r>
          </a:p>
          <a:p>
            <a:pPr lvl="4"/>
            <a:endParaRPr lang="en-US" sz="800" dirty="0" smtClean="0"/>
          </a:p>
          <a:p>
            <a:r>
              <a:rPr lang="en-US" sz="2400" dirty="0" smtClean="0"/>
              <a:t>Every recursively enumerable language </a:t>
            </a:r>
            <a:br>
              <a:rPr lang="en-US" sz="2400" dirty="0" smtClean="0"/>
            </a:br>
            <a:r>
              <a:rPr lang="en-US" sz="2400" dirty="0" smtClean="0"/>
              <a:t>is accepted by a Turing machine.</a:t>
            </a:r>
          </a:p>
          <a:p>
            <a:r>
              <a:rPr lang="en-US" sz="2400" dirty="0" smtClean="0"/>
              <a:t>We’ve proven that the set of all TMs </a:t>
            </a:r>
            <a:r>
              <a:rPr lang="en-US" sz="2400" u="sng" dirty="0" smtClean="0"/>
              <a:t>is countable</a:t>
            </a:r>
            <a:r>
              <a:rPr lang="en-US" sz="2400" dirty="0" smtClean="0"/>
              <a:t>.</a:t>
            </a:r>
          </a:p>
          <a:p>
            <a:pPr lvl="4"/>
            <a:endParaRPr lang="en-US" sz="800" dirty="0" smtClean="0"/>
          </a:p>
          <a:p>
            <a:r>
              <a:rPr lang="en-US" sz="2400" dirty="0" smtClean="0"/>
              <a:t>Therefore, if the set of all languages is not countable, but the set of all recursively enumerable languages is countable, then there must exist some languages </a:t>
            </a:r>
            <a:r>
              <a:rPr lang="en-US" sz="2400" dirty="0"/>
              <a:t>on </a:t>
            </a:r>
            <a:r>
              <a:rPr lang="en-US" sz="2400" dirty="0" err="1" smtClean="0">
                <a:latin typeface="Times New Roman"/>
                <a:cs typeface="Times New Roman"/>
              </a:rPr>
              <a:t>Σ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that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recursively enumerable.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</a:t>
            </a:r>
            <a:r>
              <a:rPr lang="en-US" dirty="0"/>
              <a:t>-Recursively Enumerable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= the set of all Turing machines </a:t>
            </a:r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the input alphabet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latin typeface="Times New Roman"/>
                <a:cs typeface="Times New Roman"/>
              </a:rPr>
              <a:t> = {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TMs are countable: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pPr lvl="4"/>
            <a:endParaRPr lang="is-IS" dirty="0" smtClean="0"/>
          </a:p>
          <a:p>
            <a:r>
              <a:rPr lang="is-IS" dirty="0" smtClean="0"/>
              <a:t>Each TM </a:t>
            </a:r>
            <a:r>
              <a:rPr lang="is-IS" i="1" dirty="0" smtClean="0">
                <a:latin typeface="Times New Roman"/>
                <a:cs typeface="Times New Roman"/>
              </a:rPr>
              <a:t>M</a:t>
            </a:r>
            <a:r>
              <a:rPr lang="is-IS" i="1" baseline="-25000" dirty="0" smtClean="0">
                <a:latin typeface="Times New Roman"/>
                <a:cs typeface="Times New Roman"/>
              </a:rPr>
              <a:t>i</a:t>
            </a:r>
            <a:r>
              <a:rPr lang="is-IS" dirty="0" smtClean="0"/>
              <a:t> corresponds to a recursively enumerable language </a:t>
            </a:r>
            <a:r>
              <a:rPr lang="is-IS" i="1" dirty="0" smtClean="0">
                <a:latin typeface="Times New Roman"/>
                <a:cs typeface="Times New Roman"/>
              </a:rPr>
              <a:t>L</a:t>
            </a:r>
            <a:r>
              <a:rPr lang="is-IS" dirty="0" smtClean="0">
                <a:latin typeface="Times New Roman"/>
                <a:cs typeface="Times New Roman"/>
              </a:rPr>
              <a:t>(</a:t>
            </a:r>
            <a:r>
              <a:rPr lang="is-IS" i="1" dirty="0" smtClean="0">
                <a:latin typeface="Times New Roman"/>
                <a:cs typeface="Times New Roman"/>
              </a:rPr>
              <a:t>M</a:t>
            </a:r>
            <a:r>
              <a:rPr lang="is-IS" i="1" baseline="-25000" dirty="0" smtClean="0">
                <a:latin typeface="Times New Roman"/>
                <a:cs typeface="Times New Roman"/>
              </a:rPr>
              <a:t>i</a:t>
            </a:r>
            <a:r>
              <a:rPr lang="is-IS" dirty="0" smtClean="0">
                <a:latin typeface="Times New Roman"/>
                <a:cs typeface="Times New Roman"/>
              </a:rPr>
              <a:t>)</a:t>
            </a:r>
            <a:r>
              <a:rPr lang="is-IS" dirty="0" smtClean="0"/>
              <a:t>.</a:t>
            </a:r>
          </a:p>
          <a:p>
            <a:pPr lvl="5"/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412434" cy="4896461"/>
          </a:xfrm>
        </p:spPr>
        <p:txBody>
          <a:bodyPr/>
          <a:lstStyle/>
          <a:p>
            <a:r>
              <a:rPr lang="is-IS" dirty="0"/>
              <a:t>Define a new language </a:t>
            </a:r>
            <a:r>
              <a:rPr lang="is-IS" i="1" dirty="0">
                <a:latin typeface="Times New Roman"/>
                <a:cs typeface="Times New Roman"/>
              </a:rPr>
              <a:t>L</a:t>
            </a:r>
            <a:r>
              <a:rPr lang="is-IS" dirty="0"/>
              <a:t> where string </a:t>
            </a:r>
            <a:r>
              <a:rPr lang="is-IS" i="1" dirty="0">
                <a:latin typeface="Times New Roman"/>
                <a:cs typeface="Times New Roman"/>
              </a:rPr>
              <a:t> </a:t>
            </a:r>
            <a:br>
              <a:rPr lang="is-IS" i="1" dirty="0">
                <a:latin typeface="Times New Roman"/>
                <a:cs typeface="Times New Roman"/>
              </a:rPr>
            </a:br>
            <a:r>
              <a:rPr lang="is-IS" dirty="0"/>
              <a:t>if and only if                 </a:t>
            </a:r>
            <a:r>
              <a:rPr lang="is-IS" dirty="0" smtClean="0"/>
              <a:t>.</a:t>
            </a:r>
          </a:p>
          <a:p>
            <a:r>
              <a:rPr lang="is-IS" dirty="0" smtClean="0"/>
              <a:t>Is </a:t>
            </a:r>
            <a:r>
              <a:rPr lang="is-IS" i="1" dirty="0" smtClean="0">
                <a:latin typeface="Times New Roman"/>
                <a:cs typeface="Times New Roman"/>
              </a:rPr>
              <a:t>L</a:t>
            </a:r>
            <a:r>
              <a:rPr lang="is-IS" dirty="0" smtClean="0"/>
              <a:t> recursively enumerable?</a:t>
            </a:r>
          </a:p>
          <a:p>
            <a:pPr lvl="4"/>
            <a:endParaRPr lang="is-IS" dirty="0" smtClean="0"/>
          </a:p>
          <a:p>
            <a:r>
              <a:rPr lang="is-IS" dirty="0" smtClean="0"/>
              <a:t>Given </a:t>
            </a:r>
            <a:r>
              <a:rPr lang="is-IS" i="1" dirty="0" smtClean="0">
                <a:latin typeface="Times New Roman"/>
                <a:cs typeface="Times New Roman"/>
              </a:rPr>
              <a:t>a</a:t>
            </a:r>
            <a:r>
              <a:rPr lang="is-IS" i="1" baseline="30000" dirty="0" smtClean="0">
                <a:latin typeface="Times New Roman"/>
                <a:cs typeface="Times New Roman"/>
              </a:rPr>
              <a:t>i</a:t>
            </a:r>
            <a:r>
              <a:rPr lang="is-IS" dirty="0" smtClean="0"/>
              <a:t>, count the 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dirty="0" smtClean="0"/>
              <a:t>’s in order to find TM </a:t>
            </a:r>
            <a:r>
              <a:rPr lang="is-IS" i="1" dirty="0">
                <a:latin typeface="Times New Roman"/>
                <a:cs typeface="Times New Roman"/>
              </a:rPr>
              <a:t>M</a:t>
            </a:r>
            <a:r>
              <a:rPr lang="is-IS" i="1" baseline="-25000" dirty="0">
                <a:latin typeface="Times New Roman"/>
                <a:cs typeface="Times New Roman"/>
              </a:rPr>
              <a:t>i</a:t>
            </a:r>
            <a:r>
              <a:rPr lang="is-IS" dirty="0" smtClean="0"/>
              <a:t>.</a:t>
            </a:r>
          </a:p>
          <a:p>
            <a:r>
              <a:rPr lang="is-IS" dirty="0" smtClean="0"/>
              <a:t>Feed the description of </a:t>
            </a:r>
            <a:r>
              <a:rPr lang="is-IS" i="1" dirty="0">
                <a:latin typeface="Times New Roman"/>
                <a:cs typeface="Times New Roman"/>
              </a:rPr>
              <a:t>M</a:t>
            </a:r>
            <a:r>
              <a:rPr lang="is-IS" i="1" baseline="-25000" dirty="0">
                <a:latin typeface="Times New Roman"/>
                <a:cs typeface="Times New Roman"/>
              </a:rPr>
              <a:t>i</a:t>
            </a:r>
            <a:r>
              <a:rPr lang="is-IS" dirty="0" smtClean="0"/>
              <a:t> and string 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i="1" baseline="30000" dirty="0">
                <a:latin typeface="Times New Roman"/>
                <a:cs typeface="Times New Roman"/>
              </a:rPr>
              <a:t>i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to a universial TM </a:t>
            </a:r>
            <a:r>
              <a:rPr lang="is-IS" i="1" dirty="0">
                <a:latin typeface="Times New Roman"/>
                <a:cs typeface="Times New Roman"/>
              </a:rPr>
              <a:t>M</a:t>
            </a:r>
            <a:r>
              <a:rPr lang="is-IS" i="1" baseline="-25000" dirty="0">
                <a:latin typeface="Times New Roman"/>
                <a:cs typeface="Times New Roman"/>
              </a:rPr>
              <a:t>u</a:t>
            </a:r>
            <a:r>
              <a:rPr lang="is-IS" dirty="0" smtClean="0"/>
              <a:t> that simulates </a:t>
            </a:r>
            <a:br>
              <a:rPr lang="is-IS" dirty="0" smtClean="0"/>
            </a:br>
            <a:r>
              <a:rPr lang="is-IS" dirty="0" smtClean="0"/>
              <a:t>the action of </a:t>
            </a:r>
            <a:r>
              <a:rPr lang="is-IS" i="1" dirty="0">
                <a:latin typeface="Times New Roman"/>
                <a:cs typeface="Times New Roman"/>
              </a:rPr>
              <a:t>M</a:t>
            </a:r>
            <a:r>
              <a:rPr lang="is-IS" i="1" baseline="-25000" dirty="0">
                <a:latin typeface="Times New Roman"/>
                <a:cs typeface="Times New Roman"/>
              </a:rPr>
              <a:t>i</a:t>
            </a:r>
            <a:r>
              <a:rPr lang="is-IS" dirty="0" smtClean="0"/>
              <a:t> on 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i="1" baseline="30000" dirty="0">
                <a:latin typeface="Times New Roman"/>
                <a:cs typeface="Times New Roman"/>
              </a:rPr>
              <a:t>i</a:t>
            </a:r>
            <a:r>
              <a:rPr lang="is-IS" dirty="0" smtClean="0"/>
              <a:t>.</a:t>
            </a:r>
          </a:p>
          <a:p>
            <a:pPr lvl="1"/>
            <a:r>
              <a:rPr lang="is-IS" dirty="0" smtClean="0"/>
              <a:t>If </a:t>
            </a:r>
            <a:r>
              <a:rPr lang="is-IS" i="1" dirty="0" smtClean="0">
                <a:latin typeface="Times New Roman"/>
                <a:cs typeface="Times New Roman"/>
              </a:rPr>
              <a:t>a</a:t>
            </a:r>
            <a:r>
              <a:rPr lang="is-IS" i="1" baseline="30000" dirty="0" smtClean="0">
                <a:latin typeface="Times New Roman"/>
                <a:cs typeface="Times New Roman"/>
              </a:rPr>
              <a:t>i</a:t>
            </a:r>
            <a:r>
              <a:rPr lang="is-IS" dirty="0" smtClean="0"/>
              <a:t> is in </a:t>
            </a:r>
            <a:r>
              <a:rPr lang="is-IS" i="1" dirty="0" smtClean="0">
                <a:latin typeface="Times New Roman"/>
                <a:cs typeface="Times New Roman"/>
              </a:rPr>
              <a:t>L</a:t>
            </a:r>
            <a:r>
              <a:rPr lang="is-IS" dirty="0" smtClean="0"/>
              <a:t>, then </a:t>
            </a:r>
            <a:r>
              <a:rPr lang="is-IS" i="1" dirty="0" smtClean="0">
                <a:latin typeface="Times New Roman"/>
                <a:cs typeface="Times New Roman"/>
              </a:rPr>
              <a:t>M</a:t>
            </a:r>
            <a:r>
              <a:rPr lang="is-IS" i="1" baseline="-25000" dirty="0" smtClean="0">
                <a:latin typeface="Times New Roman"/>
                <a:cs typeface="Times New Roman"/>
              </a:rPr>
              <a:t>u</a:t>
            </a:r>
            <a:r>
              <a:rPr lang="is-IS" dirty="0" smtClean="0"/>
              <a:t> will eventually halt.</a:t>
            </a:r>
          </a:p>
          <a:p>
            <a:pPr lvl="1"/>
            <a:r>
              <a:rPr lang="is-IS" dirty="0" smtClean="0"/>
              <a:t>So </a:t>
            </a:r>
            <a:r>
              <a:rPr lang="is-IS" i="1" dirty="0">
                <a:latin typeface="Times New Roman"/>
                <a:cs typeface="Times New Roman"/>
              </a:rPr>
              <a:t>M</a:t>
            </a:r>
            <a:r>
              <a:rPr lang="is-IS" i="1" baseline="-25000" dirty="0">
                <a:latin typeface="Times New Roman"/>
                <a:cs typeface="Times New Roman"/>
              </a:rPr>
              <a:t>u</a:t>
            </a:r>
            <a:r>
              <a:rPr lang="is-IS" dirty="0"/>
              <a:t> </a:t>
            </a:r>
            <a:r>
              <a:rPr lang="is-IS" dirty="0" smtClean="0"/>
              <a:t>simulating </a:t>
            </a:r>
            <a:r>
              <a:rPr lang="is-IS" i="1" dirty="0" smtClean="0">
                <a:latin typeface="Times New Roman"/>
                <a:cs typeface="Times New Roman"/>
              </a:rPr>
              <a:t>M</a:t>
            </a:r>
            <a:r>
              <a:rPr lang="is-IS" i="1" baseline="-25000" dirty="0" smtClean="0">
                <a:latin typeface="Times New Roman"/>
                <a:cs typeface="Times New Roman"/>
              </a:rPr>
              <a:t>i</a:t>
            </a:r>
            <a:r>
              <a:rPr lang="is-IS" dirty="0" smtClean="0"/>
              <a:t> is a TM that accepts every           .</a:t>
            </a:r>
          </a:p>
          <a:p>
            <a:r>
              <a:rPr lang="is-IS" dirty="0" smtClean="0"/>
              <a:t>Therefore, </a:t>
            </a:r>
            <a:r>
              <a:rPr lang="is-IS" i="1" u="sng" dirty="0">
                <a:latin typeface="Times New Roman"/>
                <a:cs typeface="Times New Roman"/>
              </a:rPr>
              <a:t>L</a:t>
            </a:r>
            <a:r>
              <a:rPr lang="is-IS" u="sng" dirty="0" smtClean="0"/>
              <a:t> is recursively enumerable</a:t>
            </a:r>
            <a:r>
              <a:rPr lang="is-IS" dirty="0" smtClean="0"/>
              <a:t>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411163"/>
            <a:ext cx="9144000" cy="655637"/>
          </a:xfrm>
        </p:spPr>
        <p:txBody>
          <a:bodyPr/>
          <a:lstStyle/>
          <a:p>
            <a:r>
              <a:rPr lang="en-US" dirty="0"/>
              <a:t>A Non-Recursively Enumerable </a:t>
            </a:r>
            <a:r>
              <a:rPr lang="en-US" dirty="0" smtClean="0"/>
              <a:t>Language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22411"/>
              </p:ext>
            </p:extLst>
          </p:nvPr>
        </p:nvGraphicFramePr>
        <p:xfrm>
          <a:off x="7040853" y="1256311"/>
          <a:ext cx="100011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3" imgW="444500" imgH="203200" progId="Equation.3">
                  <p:embed/>
                </p:oleObj>
              </mc:Choice>
              <mc:Fallback>
                <p:oleObj name="Equation" r:id="rId3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0853" y="1256311"/>
                        <a:ext cx="100011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27130"/>
              </p:ext>
            </p:extLst>
          </p:nvPr>
        </p:nvGraphicFramePr>
        <p:xfrm>
          <a:off x="3008570" y="1674261"/>
          <a:ext cx="1628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5" imgW="723900" imgH="241300" progId="Equation.3">
                  <p:embed/>
                </p:oleObj>
              </mc:Choice>
              <mc:Fallback>
                <p:oleObj name="Equation" r:id="rId5" imgW="72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8570" y="1674261"/>
                        <a:ext cx="16287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23001"/>
              </p:ext>
            </p:extLst>
          </p:nvPr>
        </p:nvGraphicFramePr>
        <p:xfrm>
          <a:off x="7826018" y="5208141"/>
          <a:ext cx="908686" cy="41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7" imgW="444500" imgH="203200" progId="Equation.3">
                  <p:embed/>
                </p:oleObj>
              </mc:Choice>
              <mc:Fallback>
                <p:oleObj name="Equation" r:id="rId7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6018" y="5208141"/>
                        <a:ext cx="908686" cy="415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4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1163"/>
            <a:ext cx="9144000" cy="655637"/>
          </a:xfrm>
        </p:spPr>
        <p:txBody>
          <a:bodyPr/>
          <a:lstStyle/>
          <a:p>
            <a:r>
              <a:rPr lang="en-US" dirty="0"/>
              <a:t>A Non-Recursively Enumerable </a:t>
            </a:r>
            <a:r>
              <a:rPr lang="en-US" dirty="0" smtClean="0"/>
              <a:t>Language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the complement                         </a:t>
            </a:r>
            <a:br>
              <a:rPr lang="en-US" dirty="0" smtClean="0"/>
            </a:br>
            <a:r>
              <a:rPr lang="en-US" dirty="0" smtClean="0"/>
              <a:t>is recursively enumerable.</a:t>
            </a:r>
          </a:p>
          <a:p>
            <a:r>
              <a:rPr lang="en-US" dirty="0" smtClean="0"/>
              <a:t>Then there must be a TM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such that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Is the string </a:t>
            </a:r>
            <a:r>
              <a:rPr lang="en-US" i="1" dirty="0" err="1" smtClean="0">
                <a:latin typeface="Times New Roman"/>
                <a:cs typeface="Times New Roman"/>
              </a:rPr>
              <a:t>a</a:t>
            </a:r>
            <a:r>
              <a:rPr lang="en-US" i="1" baseline="30000" dirty="0" err="1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or    ?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            </a:t>
            </a:r>
          </a:p>
          <a:p>
            <a:pPr marL="2286000" lvl="5" indent="0">
              <a:buNone/>
            </a:pPr>
            <a:r>
              <a:rPr lang="en-US" dirty="0" smtClean="0"/>
              <a:t>       </a:t>
            </a:r>
          </a:p>
          <a:p>
            <a:pPr lvl="1"/>
            <a:r>
              <a:rPr lang="en-US" dirty="0" smtClean="0"/>
              <a:t> </a:t>
            </a:r>
          </a:p>
          <a:p>
            <a:pPr lvl="4"/>
            <a:endParaRPr lang="en-US" dirty="0"/>
          </a:p>
          <a:p>
            <a:r>
              <a:rPr lang="en-US" dirty="0" smtClean="0"/>
              <a:t>Too many contradictions! </a:t>
            </a:r>
            <a:br>
              <a:rPr lang="en-US" dirty="0" smtClean="0"/>
            </a:br>
            <a:r>
              <a:rPr lang="en-US" dirty="0" smtClean="0"/>
              <a:t>Therefore, </a:t>
            </a:r>
            <a:r>
              <a:rPr lang="en-US" u="sng" dirty="0" smtClean="0"/>
              <a:t>   is not recursively enumerable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82538"/>
              </p:ext>
            </p:extLst>
          </p:nvPr>
        </p:nvGraphicFramePr>
        <p:xfrm>
          <a:off x="5743535" y="1325903"/>
          <a:ext cx="2486025" cy="5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" name="Equation" r:id="rId3" imgW="1104900" imgH="241300" progId="Equation.3">
                  <p:embed/>
                </p:oleObj>
              </mc:Choice>
              <mc:Fallback>
                <p:oleObj name="Equation" r:id="rId3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3535" y="1325903"/>
                        <a:ext cx="2486025" cy="5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57142"/>
              </p:ext>
            </p:extLst>
          </p:nvPr>
        </p:nvGraphicFramePr>
        <p:xfrm>
          <a:off x="7145449" y="2283788"/>
          <a:ext cx="1543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5449" y="2283788"/>
                        <a:ext cx="154305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90474"/>
              </p:ext>
            </p:extLst>
          </p:nvPr>
        </p:nvGraphicFramePr>
        <p:xfrm>
          <a:off x="1371635" y="3703317"/>
          <a:ext cx="966463" cy="4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" name="Equation" r:id="rId7" imgW="469900" imgH="203200" progId="Equation.3">
                  <p:embed/>
                </p:oleObj>
              </mc:Choice>
              <mc:Fallback>
                <p:oleObj name="Equation" r:id="rId7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35" y="3703317"/>
                        <a:ext cx="966463" cy="41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052972"/>
              </p:ext>
            </p:extLst>
          </p:nvPr>
        </p:nvGraphicFramePr>
        <p:xfrm>
          <a:off x="2926098" y="3663950"/>
          <a:ext cx="15668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" name="Equation" r:id="rId9" imgW="762000" imgH="241300" progId="Equation.3">
                  <p:embed/>
                </p:oleObj>
              </mc:Choice>
              <mc:Fallback>
                <p:oleObj name="Equation" r:id="rId9" imgW="762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6098" y="3663950"/>
                        <a:ext cx="1566863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5864"/>
              </p:ext>
            </p:extLst>
          </p:nvPr>
        </p:nvGraphicFramePr>
        <p:xfrm>
          <a:off x="1384300" y="4343400"/>
          <a:ext cx="939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84300" y="4343400"/>
                        <a:ext cx="9398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641352"/>
              </p:ext>
            </p:extLst>
          </p:nvPr>
        </p:nvGraphicFramePr>
        <p:xfrm>
          <a:off x="2926098" y="4343390"/>
          <a:ext cx="9667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" name="Equation" r:id="rId13" imgW="469900" imgH="215900" progId="Equation.3">
                  <p:embed/>
                </p:oleObj>
              </mc:Choice>
              <mc:Fallback>
                <p:oleObj name="Equation" r:id="rId13" imgW="469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26098" y="4343390"/>
                        <a:ext cx="966787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397888"/>
              </p:ext>
            </p:extLst>
          </p:nvPr>
        </p:nvGraphicFramePr>
        <p:xfrm>
          <a:off x="4559600" y="4343390"/>
          <a:ext cx="15668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" name="Equation" r:id="rId15" imgW="762000" imgH="241300" progId="Equation.3">
                  <p:embed/>
                </p:oleObj>
              </mc:Choice>
              <mc:Fallback>
                <p:oleObj name="Equation" r:id="rId15" imgW="762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59600" y="4343390"/>
                        <a:ext cx="1566863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47617"/>
              </p:ext>
            </p:extLst>
          </p:nvPr>
        </p:nvGraphicFramePr>
        <p:xfrm>
          <a:off x="6675097" y="4343390"/>
          <a:ext cx="966463" cy="4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" name="Equation" r:id="rId17" imgW="469900" imgH="203200" progId="Equation.3">
                  <p:embed/>
                </p:oleObj>
              </mc:Choice>
              <mc:Fallback>
                <p:oleObj name="Equation" r:id="rId17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5097" y="4343390"/>
                        <a:ext cx="966463" cy="41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97246"/>
              </p:ext>
            </p:extLst>
          </p:nvPr>
        </p:nvGraphicFramePr>
        <p:xfrm>
          <a:off x="4372840" y="3007154"/>
          <a:ext cx="348744" cy="40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" name="Equation" r:id="rId18" imgW="152400" imgH="177800" progId="Equation.3">
                  <p:embed/>
                </p:oleObj>
              </mc:Choice>
              <mc:Fallback>
                <p:oleObj name="Equation" r:id="rId18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72840" y="3007154"/>
                        <a:ext cx="348744" cy="403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2468903" y="3794756"/>
            <a:ext cx="365756" cy="27431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572000" y="3794756"/>
            <a:ext cx="365756" cy="27431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2468903" y="4434829"/>
            <a:ext cx="365756" cy="27431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023366" y="4434829"/>
            <a:ext cx="365756" cy="27431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217902" y="4434829"/>
            <a:ext cx="365756" cy="27431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5864"/>
              </p:ext>
            </p:extLst>
          </p:nvPr>
        </p:nvGraphicFramePr>
        <p:xfrm>
          <a:off x="5029195" y="3703317"/>
          <a:ext cx="939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" name="Equation" r:id="rId20" imgW="457200" imgH="203200" progId="Equation.3">
                  <p:embed/>
                </p:oleObj>
              </mc:Choice>
              <mc:Fallback>
                <p:oleObj name="Equation" r:id="rId20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195" y="3703317"/>
                        <a:ext cx="9398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97246"/>
              </p:ext>
            </p:extLst>
          </p:nvPr>
        </p:nvGraphicFramePr>
        <p:xfrm>
          <a:off x="2704004" y="5498381"/>
          <a:ext cx="348744" cy="40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" name="Equation" r:id="rId21" imgW="152400" imgH="177800" progId="Equation.3">
                  <p:embed/>
                </p:oleObj>
              </mc:Choice>
              <mc:Fallback>
                <p:oleObj name="Equation" r:id="rId21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04004" y="5498381"/>
                        <a:ext cx="348744" cy="403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45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and its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i="1" u="sng" dirty="0" smtClean="0">
                <a:latin typeface="Times New Roman"/>
                <a:cs typeface="Times New Roman"/>
              </a:rPr>
              <a:t>L</a:t>
            </a:r>
            <a:r>
              <a:rPr lang="en-US" u="sng" dirty="0" smtClean="0"/>
              <a:t> and    are both recursively enumerable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TM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and     be enumeration procedures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and    , respectively.</a:t>
            </a:r>
          </a:p>
          <a:p>
            <a:r>
              <a:rPr lang="en-US" dirty="0" smtClean="0"/>
              <a:t>For any            and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= 1, 2,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Let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generate </a:t>
            </a:r>
            <a:r>
              <a:rPr lang="en-US" i="1" dirty="0" err="1" smtClean="0"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and compare it to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 If unequal,</a:t>
            </a:r>
          </a:p>
          <a:p>
            <a:pPr lvl="1"/>
            <a:r>
              <a:rPr lang="en-US" dirty="0" smtClean="0"/>
              <a:t>Let     generate      and compare it to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Eventually,    </a:t>
            </a:r>
            <a:r>
              <a:rPr lang="en-US" i="1" dirty="0" smtClean="0">
                <a:latin typeface="Times New Roman"/>
                <a:cs typeface="Times New Roman"/>
              </a:rPr>
              <a:t>       </a:t>
            </a:r>
            <a:r>
              <a:rPr lang="en-US" dirty="0" smtClean="0"/>
              <a:t>or          , and so           or          .</a:t>
            </a:r>
            <a:endParaRPr lang="en-US" dirty="0"/>
          </a:p>
          <a:p>
            <a:r>
              <a:rPr lang="en-US" dirty="0" smtClean="0"/>
              <a:t>Therefore, we have a membership algorithm </a:t>
            </a:r>
            <a:br>
              <a:rPr lang="en-US" dirty="0" smtClean="0"/>
            </a:br>
            <a:r>
              <a:rPr lang="en-US" dirty="0" smtClean="0"/>
              <a:t>for both, and </a:t>
            </a:r>
            <a:r>
              <a:rPr lang="en-US" i="1" u="sng" dirty="0" smtClean="0">
                <a:latin typeface="Times New Roman"/>
                <a:cs typeface="Times New Roman"/>
              </a:rPr>
              <a:t>L</a:t>
            </a:r>
            <a:r>
              <a:rPr lang="en-US" u="sng" dirty="0" smtClean="0"/>
              <a:t> and    are both recursive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48891"/>
              </p:ext>
            </p:extLst>
          </p:nvPr>
        </p:nvGraphicFramePr>
        <p:xfrm>
          <a:off x="3463543" y="1350327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0" name="Equation" r:id="rId3" imgW="152400" imgH="177800" progId="Equation.3">
                  <p:embed/>
                </p:oleObj>
              </mc:Choice>
              <mc:Fallback>
                <p:oleObj name="Equation" r:id="rId3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543" y="1350327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9047"/>
              </p:ext>
            </p:extLst>
          </p:nvPr>
        </p:nvGraphicFramePr>
        <p:xfrm>
          <a:off x="3267431" y="2224011"/>
          <a:ext cx="4667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7431" y="2224011"/>
                        <a:ext cx="46672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79919"/>
              </p:ext>
            </p:extLst>
          </p:nvPr>
        </p:nvGraphicFramePr>
        <p:xfrm>
          <a:off x="2560342" y="2697488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2" name="Equation" r:id="rId7" imgW="152400" imgH="177800" progId="Equation.3">
                  <p:embed/>
                </p:oleObj>
              </mc:Choice>
              <mc:Fallback>
                <p:oleObj name="Equation" r:id="rId7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0342" y="2697488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75671"/>
              </p:ext>
            </p:extLst>
          </p:nvPr>
        </p:nvGraphicFramePr>
        <p:xfrm>
          <a:off x="2290686" y="3187247"/>
          <a:ext cx="1076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3" name="Equation" r:id="rId8" imgW="469900" imgH="203200" progId="Equation.3">
                  <p:embed/>
                </p:oleObj>
              </mc:Choice>
              <mc:Fallback>
                <p:oleObj name="Equation" r:id="rId8" imgW="46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90686" y="3187247"/>
                        <a:ext cx="10763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69906"/>
              </p:ext>
            </p:extLst>
          </p:nvPr>
        </p:nvGraphicFramePr>
        <p:xfrm>
          <a:off x="4048191" y="5473223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4" name="Equation" r:id="rId10" imgW="152400" imgH="177800" progId="Equation.3">
                  <p:embed/>
                </p:oleObj>
              </mc:Choice>
              <mc:Fallback>
                <p:oleObj name="Equation" r:id="rId10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91" y="5473223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5680"/>
              </p:ext>
            </p:extLst>
          </p:nvPr>
        </p:nvGraphicFramePr>
        <p:xfrm>
          <a:off x="1887706" y="4069073"/>
          <a:ext cx="458756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" name="Equation" r:id="rId11" imgW="203200" imgH="203200" progId="Equation.3">
                  <p:embed/>
                </p:oleObj>
              </mc:Choice>
              <mc:Fallback>
                <p:oleObj name="Equation" r:id="rId11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7706" y="4069073"/>
                        <a:ext cx="458756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530511"/>
              </p:ext>
            </p:extLst>
          </p:nvPr>
        </p:nvGraphicFramePr>
        <p:xfrm>
          <a:off x="4166070" y="4642131"/>
          <a:ext cx="763547" cy="39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" name="Equation" r:id="rId12" imgW="419100" imgH="215900" progId="Equation.3">
                  <p:embed/>
                </p:oleObj>
              </mc:Choice>
              <mc:Fallback>
                <p:oleObj name="Equation" r:id="rId12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66070" y="4642131"/>
                        <a:ext cx="763547" cy="39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8792"/>
              </p:ext>
            </p:extLst>
          </p:nvPr>
        </p:nvGraphicFramePr>
        <p:xfrm>
          <a:off x="2985502" y="4642130"/>
          <a:ext cx="763547" cy="39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" name="Equation" r:id="rId14" imgW="419100" imgH="215900" progId="Equation.3">
                  <p:embed/>
                </p:oleObj>
              </mc:Choice>
              <mc:Fallback>
                <p:oleObj name="Equation" r:id="rId14" imgW="41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85502" y="4642130"/>
                        <a:ext cx="763547" cy="39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86448"/>
              </p:ext>
            </p:extLst>
          </p:nvPr>
        </p:nvGraphicFramePr>
        <p:xfrm>
          <a:off x="7272338" y="4575175"/>
          <a:ext cx="78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8" name="Equation" r:id="rId16" imgW="431800" imgH="190500" progId="Equation.3">
                  <p:embed/>
                </p:oleObj>
              </mc:Choice>
              <mc:Fallback>
                <p:oleObj name="Equation" r:id="rId16" imgW="431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72338" y="4575175"/>
                        <a:ext cx="787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54859"/>
              </p:ext>
            </p:extLst>
          </p:nvPr>
        </p:nvGraphicFramePr>
        <p:xfrm>
          <a:off x="6078206" y="4658412"/>
          <a:ext cx="7635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" name="Equation" r:id="rId18" imgW="419100" imgH="165100" progId="Equation.3">
                  <p:embed/>
                </p:oleObj>
              </mc:Choice>
              <mc:Fallback>
                <p:oleObj name="Equation" r:id="rId18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78206" y="4658412"/>
                        <a:ext cx="763588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32472"/>
              </p:ext>
            </p:extLst>
          </p:nvPr>
        </p:nvGraphicFramePr>
        <p:xfrm>
          <a:off x="3582453" y="4209358"/>
          <a:ext cx="3238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0" name="Equation" r:id="rId20" imgW="177800" imgH="215900" progId="Equation.3">
                  <p:embed/>
                </p:oleObj>
              </mc:Choice>
              <mc:Fallback>
                <p:oleObj name="Equation" r:id="rId20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82453" y="4209358"/>
                        <a:ext cx="32385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35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and its </a:t>
            </a:r>
            <a:r>
              <a:rPr lang="en-US" dirty="0" smtClean="0"/>
              <a:t>Complement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i="1" u="sng" dirty="0">
                <a:latin typeface="Times New Roman"/>
                <a:cs typeface="Times New Roman"/>
              </a:rPr>
              <a:t>L</a:t>
            </a:r>
            <a:r>
              <a:rPr lang="en-US" u="sng" dirty="0"/>
              <a:t> on </a:t>
            </a:r>
            <a:r>
              <a:rPr lang="en-US" u="sng" dirty="0" err="1">
                <a:latin typeface="Times New Roman"/>
                <a:cs typeface="Times New Roman"/>
              </a:rPr>
              <a:t>Σ</a:t>
            </a:r>
            <a:r>
              <a:rPr lang="en-US" u="sng" baseline="30000" dirty="0">
                <a:latin typeface="Times New Roman"/>
                <a:cs typeface="Times New Roman"/>
              </a:rPr>
              <a:t>+</a:t>
            </a:r>
            <a:r>
              <a:rPr lang="en-US" u="sng" dirty="0"/>
              <a:t> </a:t>
            </a:r>
            <a:r>
              <a:rPr lang="en-US" u="sng" dirty="0" smtClean="0"/>
              <a:t>is recursive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has a membership algorithm.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This is also the membership algorithm for </a:t>
            </a:r>
            <a:br>
              <a:rPr lang="en-US" dirty="0" smtClean="0"/>
            </a:br>
            <a:r>
              <a:rPr lang="en-US" dirty="0" smtClean="0"/>
              <a:t>if you simply reverse its conclusion.</a:t>
            </a:r>
          </a:p>
          <a:p>
            <a:r>
              <a:rPr lang="en-US" dirty="0" smtClean="0"/>
              <a:t>Therefore,     is also recursive.</a:t>
            </a:r>
          </a:p>
          <a:p>
            <a:pPr lvl="4"/>
            <a:endParaRPr lang="en-US" dirty="0"/>
          </a:p>
          <a:p>
            <a:r>
              <a:rPr lang="en-US" dirty="0" smtClean="0"/>
              <a:t>Since a recursive language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/>
              <a:t>also </a:t>
            </a:r>
            <a:r>
              <a:rPr lang="en-US" dirty="0" smtClean="0"/>
              <a:t>recursively </a:t>
            </a:r>
            <a:r>
              <a:rPr lang="en-US" dirty="0" smtClean="0"/>
              <a:t>enumerable,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both </a:t>
            </a:r>
            <a:r>
              <a:rPr lang="en-US" i="1" u="sng" dirty="0">
                <a:latin typeface="Times New Roman"/>
                <a:cs typeface="Times New Roman"/>
              </a:rPr>
              <a:t>L</a:t>
            </a:r>
            <a:r>
              <a:rPr lang="en-US" u="sng" dirty="0" smtClean="0"/>
              <a:t> </a:t>
            </a:r>
            <a:r>
              <a:rPr lang="en-US" u="sng" dirty="0" smtClean="0"/>
              <a:t>and     are </a:t>
            </a:r>
            <a:r>
              <a:rPr lang="en-US" u="sng" dirty="0" smtClean="0"/>
              <a:t>recursively enumerable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24552"/>
              </p:ext>
            </p:extLst>
          </p:nvPr>
        </p:nvGraphicFramePr>
        <p:xfrm>
          <a:off x="2731296" y="3536030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3" imgW="152400" imgH="177800" progId="Equation.3">
                  <p:embed/>
                </p:oleObj>
              </mc:Choice>
              <mc:Fallback>
                <p:oleObj name="Equation" r:id="rId3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1296" y="3536030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59731"/>
              </p:ext>
            </p:extLst>
          </p:nvPr>
        </p:nvGraphicFramePr>
        <p:xfrm>
          <a:off x="2808348" y="5107466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5" imgW="152400" imgH="177800" progId="Equation.3">
                  <p:embed/>
                </p:oleObj>
              </mc:Choice>
              <mc:Fallback>
                <p:oleObj name="Equation" r:id="rId5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8348" y="5107466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24552"/>
              </p:ext>
            </p:extLst>
          </p:nvPr>
        </p:nvGraphicFramePr>
        <p:xfrm>
          <a:off x="7607554" y="2599784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6" imgW="152400" imgH="177800" progId="Equation.3">
                  <p:embed/>
                </p:oleObj>
              </mc:Choice>
              <mc:Fallback>
                <p:oleObj name="Equation" r:id="rId6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7554" y="2599784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30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and its </a:t>
            </a:r>
            <a:r>
              <a:rPr lang="en-US" dirty="0" smtClean="0"/>
              <a:t>Complement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325903"/>
            <a:ext cx="8229600" cy="4835525"/>
          </a:xfrm>
        </p:spPr>
        <p:txBody>
          <a:bodyPr/>
          <a:lstStyle/>
          <a:p>
            <a:r>
              <a:rPr lang="en-US" dirty="0" smtClean="0"/>
              <a:t>IF both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and    are recursively enumerable,</a:t>
            </a:r>
            <a:br>
              <a:rPr lang="en-US" dirty="0" smtClean="0"/>
            </a:br>
            <a:r>
              <a:rPr lang="en-US" dirty="0" smtClean="0"/>
              <a:t>THEN both are also recursive.</a:t>
            </a:r>
          </a:p>
          <a:p>
            <a:pPr lvl="4"/>
            <a:endParaRPr lang="en-US" dirty="0"/>
          </a:p>
          <a:p>
            <a:r>
              <a:rPr lang="en-US" dirty="0" smtClean="0"/>
              <a:t>IF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recursive, THEN     is also recursive,</a:t>
            </a:r>
            <a:br>
              <a:rPr lang="en-US" dirty="0" smtClean="0"/>
            </a:br>
            <a:r>
              <a:rPr lang="en-US" dirty="0" smtClean="0"/>
              <a:t>and both are recursively enumerable.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Consider again language </a:t>
            </a:r>
            <a:r>
              <a:rPr lang="is-IS" i="1" dirty="0">
                <a:latin typeface="Times New Roman"/>
                <a:cs typeface="Times New Roman"/>
              </a:rPr>
              <a:t>L</a:t>
            </a:r>
            <a:r>
              <a:rPr lang="is-IS" dirty="0"/>
              <a:t> where string </a:t>
            </a:r>
            <a:r>
              <a:rPr lang="is-IS" i="1" dirty="0">
                <a:latin typeface="Times New Roman"/>
                <a:cs typeface="Times New Roman"/>
              </a:rPr>
              <a:t> </a:t>
            </a:r>
            <a:br>
              <a:rPr lang="is-IS" i="1" dirty="0">
                <a:latin typeface="Times New Roman"/>
                <a:cs typeface="Times New Roman"/>
              </a:rPr>
            </a:br>
            <a:r>
              <a:rPr lang="is-IS" dirty="0"/>
              <a:t>if and only if                 </a:t>
            </a:r>
            <a:r>
              <a:rPr lang="is-IS" dirty="0" smtClean="0"/>
              <a:t>.</a:t>
            </a:r>
          </a:p>
          <a:p>
            <a:pPr lvl="1"/>
            <a:r>
              <a:rPr lang="is-IS" i="1" dirty="0" smtClean="0">
                <a:latin typeface="Times New Roman"/>
                <a:cs typeface="Times New Roman"/>
              </a:rPr>
              <a:t>L</a:t>
            </a:r>
            <a:r>
              <a:rPr lang="is-IS" dirty="0" smtClean="0"/>
              <a:t> is recursively enumerable, but    is not.</a:t>
            </a:r>
          </a:p>
          <a:p>
            <a:r>
              <a:rPr lang="is-IS" dirty="0" smtClean="0"/>
              <a:t>Since </a:t>
            </a:r>
            <a:r>
              <a:rPr lang="is-IS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r>
              <a:rPr lang="is-IS" dirty="0" smtClean="0">
                <a:solidFill>
                  <a:srgbClr val="008000"/>
                </a:solidFill>
              </a:rPr>
              <a:t> </a:t>
            </a:r>
            <a:r>
              <a:rPr lang="is-IS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is-IS" i="1" dirty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q</a:t>
            </a:r>
            <a:r>
              <a:rPr lang="is-IS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is-IS" dirty="0" smtClean="0">
                <a:sym typeface="Wingdings"/>
              </a:rPr>
              <a:t>implies that </a:t>
            </a:r>
            <a:r>
              <a:rPr lang="is-IS" dirty="0" smtClean="0">
                <a:solidFill>
                  <a:srgbClr val="008000"/>
                </a:solidFill>
                <a:sym typeface="Wingdings"/>
              </a:rPr>
              <a:t>!</a:t>
            </a:r>
            <a:r>
              <a:rPr lang="is-IS" i="1" dirty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q</a:t>
            </a:r>
            <a:r>
              <a:rPr lang="is-IS" dirty="0" smtClean="0">
                <a:solidFill>
                  <a:srgbClr val="008000"/>
                </a:solidFill>
                <a:sym typeface="Wingdings"/>
              </a:rPr>
              <a:t>  !</a:t>
            </a:r>
            <a:r>
              <a:rPr lang="is-IS" i="1" dirty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p</a:t>
            </a:r>
            <a:r>
              <a:rPr lang="is-IS" dirty="0" smtClean="0">
                <a:sym typeface="Wingdings"/>
              </a:rPr>
              <a:t>,</a:t>
            </a:r>
            <a:br>
              <a:rPr lang="is-IS" dirty="0" smtClean="0">
                <a:sym typeface="Wingdings"/>
              </a:rPr>
            </a:br>
            <a:r>
              <a:rPr lang="is-IS" dirty="0" smtClean="0">
                <a:sym typeface="Wingdings"/>
              </a:rPr>
              <a:t>we conclude that </a:t>
            </a:r>
            <a:r>
              <a:rPr lang="is-IS" i="1" dirty="0">
                <a:latin typeface="Times New Roman"/>
                <a:cs typeface="Times New Roman"/>
              </a:rPr>
              <a:t>L</a:t>
            </a:r>
            <a:r>
              <a:rPr lang="is-IS" dirty="0" smtClean="0"/>
              <a:t> is not recursive.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85990"/>
              </p:ext>
            </p:extLst>
          </p:nvPr>
        </p:nvGraphicFramePr>
        <p:xfrm>
          <a:off x="3162751" y="1378602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3" imgW="152400" imgH="177800" progId="Equation.3">
                  <p:embed/>
                </p:oleObj>
              </mc:Choice>
              <mc:Fallback>
                <p:oleObj name="Equation" r:id="rId3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2751" y="1378602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31350"/>
              </p:ext>
            </p:extLst>
          </p:nvPr>
        </p:nvGraphicFramePr>
        <p:xfrm>
          <a:off x="4782743" y="2518390"/>
          <a:ext cx="349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5" imgW="152400" imgH="177800" progId="Equation.3">
                  <p:embed/>
                </p:oleObj>
              </mc:Choice>
              <mc:Fallback>
                <p:oleObj name="Equation" r:id="rId5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2743" y="2518390"/>
                        <a:ext cx="3492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59913"/>
              </p:ext>
            </p:extLst>
          </p:nvPr>
        </p:nvGraphicFramePr>
        <p:xfrm>
          <a:off x="7382761" y="3649835"/>
          <a:ext cx="100011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6" imgW="444500" imgH="203200" progId="Equation.3">
                  <p:embed/>
                </p:oleObj>
              </mc:Choice>
              <mc:Fallback>
                <p:oleObj name="Equation" r:id="rId6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2761" y="3649835"/>
                        <a:ext cx="100011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089158"/>
              </p:ext>
            </p:extLst>
          </p:nvPr>
        </p:nvGraphicFramePr>
        <p:xfrm>
          <a:off x="3024838" y="4109778"/>
          <a:ext cx="1628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8" imgW="723900" imgH="241300" progId="Equation.3">
                  <p:embed/>
                </p:oleObj>
              </mc:Choice>
              <mc:Fallback>
                <p:oleObj name="Equation" r:id="rId8" imgW="723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24838" y="4109778"/>
                        <a:ext cx="16287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42641"/>
              </p:ext>
            </p:extLst>
          </p:nvPr>
        </p:nvGraphicFramePr>
        <p:xfrm>
          <a:off x="5785130" y="4617707"/>
          <a:ext cx="309397" cy="36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10" imgW="152400" imgH="177800" progId="Equation.3">
                  <p:embed/>
                </p:oleObj>
              </mc:Choice>
              <mc:Fallback>
                <p:oleObj name="Equation" r:id="rId10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5130" y="4617707"/>
                        <a:ext cx="309397" cy="36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64588" y="2240293"/>
            <a:ext cx="418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195" y="3211768"/>
            <a:ext cx="39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q</a:t>
            </a:r>
            <a:endParaRPr lang="en-US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9455" y="4343390"/>
            <a:ext cx="46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!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q</a:t>
            </a:r>
            <a:endParaRPr lang="en-US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2187" y="5772060"/>
            <a:ext cx="46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!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0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Recursively Enumerable but Not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There are recursively enumerable languages that are not recursive</a:t>
            </a:r>
            <a:r>
              <a:rPr lang="is-IS" dirty="0" smtClean="0"/>
              <a:t>.</a:t>
            </a:r>
          </a:p>
          <a:p>
            <a:pPr lvl="4"/>
            <a:endParaRPr lang="is-IS" dirty="0" smtClean="0"/>
          </a:p>
          <a:p>
            <a:r>
              <a:rPr lang="is-IS" dirty="0" smtClean="0"/>
              <a:t>The family of recursive languages is a proper subset of recursively enumerable languages.</a:t>
            </a:r>
          </a:p>
          <a:p>
            <a:pPr lvl="4"/>
            <a:endParaRPr lang="is-IS" dirty="0" smtClean="0"/>
          </a:p>
          <a:p>
            <a:r>
              <a:rPr lang="is-IS" dirty="0" smtClean="0"/>
              <a:t>There are well-defined languages for which you cannot construct a membership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Machines are 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set of all Turing machines, though infinite, </a:t>
            </a:r>
            <a:br>
              <a:rPr lang="en-US" dirty="0" smtClean="0"/>
            </a:br>
            <a:r>
              <a:rPr lang="en-US" dirty="0" smtClean="0"/>
              <a:t>is countable.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enumeration procedure: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Encode each Turing machine using 0 and 1.</a:t>
            </a:r>
          </a:p>
          <a:p>
            <a:pPr lvl="1"/>
            <a:r>
              <a:rPr lang="en-US" dirty="0" smtClean="0"/>
              <a:t>Generate all strings in </a:t>
            </a:r>
            <a:r>
              <a:rPr lang="en-US" dirty="0" smtClean="0">
                <a:latin typeface="Times New Roman"/>
                <a:cs typeface="Times New Roman"/>
              </a:rPr>
              <a:t>{0, 1} </a:t>
            </a:r>
            <a:r>
              <a:rPr lang="en-US" dirty="0" smtClean="0"/>
              <a:t>in proper order.</a:t>
            </a:r>
          </a:p>
          <a:p>
            <a:pPr lvl="1"/>
            <a:r>
              <a:rPr lang="en-US" dirty="0" smtClean="0"/>
              <a:t>Check each generated string to see </a:t>
            </a:r>
            <a:br>
              <a:rPr lang="en-US" dirty="0" smtClean="0"/>
            </a:br>
            <a:r>
              <a:rPr lang="en-US" dirty="0" smtClean="0"/>
              <a:t>if it defines a Turing machine.</a:t>
            </a:r>
          </a:p>
          <a:p>
            <a:pPr lvl="1"/>
            <a:r>
              <a:rPr lang="en-US" dirty="0" smtClean="0"/>
              <a:t>If yes, write down the string. If not, ignore the string.</a:t>
            </a:r>
          </a:p>
          <a:p>
            <a:pPr lvl="1"/>
            <a:r>
              <a:rPr lang="en-US" dirty="0" smtClean="0"/>
              <a:t>Eventually, every Turing machine will be generated.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involving recursively enumerable </a:t>
            </a:r>
            <a:br>
              <a:rPr lang="en-US" dirty="0" smtClean="0"/>
            </a:br>
            <a:r>
              <a:rPr lang="en-US" dirty="0" smtClean="0"/>
              <a:t>and recursive languages.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Due Friday, April 29.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5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Recursively Enumerable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B23C00"/>
                </a:solidFill>
              </a:rPr>
              <a:t>recursively enumerable </a:t>
            </a:r>
            <a:r>
              <a:rPr lang="en-US" dirty="0" smtClean="0"/>
              <a:t>if there exists a Turing machine that accepts it.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For every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, there exists a Turing machine that will read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and halt in a final state.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What happens if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not in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unspecified.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Turing machine can halt in a </a:t>
            </a:r>
            <a:r>
              <a:rPr lang="en-US" dirty="0" err="1" smtClean="0"/>
              <a:t>nonfinal</a:t>
            </a:r>
            <a:r>
              <a:rPr lang="en-US" dirty="0" smtClean="0"/>
              <a:t> state.</a:t>
            </a:r>
          </a:p>
          <a:p>
            <a:pPr lvl="1"/>
            <a:r>
              <a:rPr lang="en-US" dirty="0" smtClean="0"/>
              <a:t>The Turing machine can go into an infinite loop </a:t>
            </a:r>
            <a:br>
              <a:rPr lang="en-US" dirty="0" smtClean="0"/>
            </a:br>
            <a:r>
              <a:rPr lang="en-US" dirty="0" smtClean="0"/>
              <a:t>and never halt.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is </a:t>
            </a:r>
            <a:r>
              <a:rPr lang="en-US" dirty="0" smtClean="0">
                <a:solidFill>
                  <a:srgbClr val="B23C00"/>
                </a:solidFill>
              </a:rPr>
              <a:t>recursive</a:t>
            </a:r>
            <a:r>
              <a:rPr lang="en-US" dirty="0" smtClean="0"/>
              <a:t> if </a:t>
            </a:r>
            <a:r>
              <a:rPr lang="en-US" dirty="0"/>
              <a:t>there exists a Turing machine that accepts </a:t>
            </a:r>
            <a:r>
              <a:rPr lang="en-US" dirty="0" smtClean="0"/>
              <a:t>it and the machine </a:t>
            </a:r>
            <a:r>
              <a:rPr lang="en-US" u="sng" dirty="0" smtClean="0"/>
              <a:t>will halt</a:t>
            </a:r>
            <a:r>
              <a:rPr lang="en-US" dirty="0" smtClean="0"/>
              <a:t> on every input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, whether or not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membership algorithm </a:t>
            </a:r>
            <a:r>
              <a:rPr lang="en-US" dirty="0" smtClean="0"/>
              <a:t>for 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determines whether or not a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Turing machine that accepts 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does </a:t>
            </a:r>
            <a:r>
              <a:rPr lang="en-US" u="sng" dirty="0" smtClean="0"/>
              <a:t>not</a:t>
            </a:r>
            <a:r>
              <a:rPr lang="en-US" dirty="0" smtClean="0"/>
              <a:t> necessarily represent a membership algorithm for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TM might not halt.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TM that always halts can represent a membership algorithm for 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 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recursive if and only if there exists a membership algorithm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an Enumeration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20995" cy="4835525"/>
          </a:xfrm>
        </p:spPr>
        <p:txBody>
          <a:bodyPr/>
          <a:lstStyle/>
          <a:p>
            <a:r>
              <a:rPr lang="en-US" dirty="0" smtClean="0"/>
              <a:t>Let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over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dirty="0" smtClean="0"/>
              <a:t> be </a:t>
            </a:r>
            <a:r>
              <a:rPr lang="en-US" u="sng" dirty="0" smtClean="0"/>
              <a:t>recursive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there is a TM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that determines membership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Construct another TM     that generates </a:t>
            </a:r>
            <a:br>
              <a:rPr lang="en-US" dirty="0" smtClean="0"/>
            </a:br>
            <a:r>
              <a:rPr lang="en-US" dirty="0" smtClean="0"/>
              <a:t>all strings in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  <a:r>
              <a:rPr lang="en-US" dirty="0" smtClean="0"/>
              <a:t> in proper order: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,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Make each output string </a:t>
            </a:r>
            <a:r>
              <a:rPr lang="en-US" i="1" dirty="0" err="1" smtClean="0"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from     an input to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Program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to write </a:t>
            </a:r>
            <a:r>
              <a:rPr lang="en-US" i="1" dirty="0" err="1">
                <a:latin typeface="Times New Roman"/>
                <a:cs typeface="Times New Roman"/>
              </a:rPr>
              <a:t>w</a:t>
            </a:r>
            <a:r>
              <a:rPr lang="en-US" i="1" baseline="-25000" dirty="0" err="1">
                <a:latin typeface="Times New Roman"/>
                <a:cs typeface="Times New Roman"/>
              </a:rPr>
              <a:t>i</a:t>
            </a:r>
            <a:r>
              <a:rPr lang="en-US" dirty="0" smtClean="0"/>
              <a:t> on its tape only if it is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the combination of     and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constitute an enumeration procedure 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42418"/>
              </p:ext>
            </p:extLst>
          </p:nvPr>
        </p:nvGraphicFramePr>
        <p:xfrm>
          <a:off x="4502302" y="2948256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3" imgW="203200" imgH="203200" progId="Equation.3">
                  <p:embed/>
                </p:oleObj>
              </mc:Choice>
              <mc:Fallback>
                <p:oleObj name="Equation" r:id="rId3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302" y="2948256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282054"/>
              </p:ext>
            </p:extLst>
          </p:nvPr>
        </p:nvGraphicFramePr>
        <p:xfrm>
          <a:off x="6024863" y="3876034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4863" y="3876034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62678"/>
              </p:ext>
            </p:extLst>
          </p:nvPr>
        </p:nvGraphicFramePr>
        <p:xfrm>
          <a:off x="5687166" y="5131975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6" imgW="203200" imgH="203200" progId="Equation.3">
                  <p:embed/>
                </p:oleObj>
              </mc:Choice>
              <mc:Fallback>
                <p:oleObj name="Equation" r:id="rId6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7166" y="5131975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54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an Enumeration </a:t>
            </a:r>
            <a:r>
              <a:rPr lang="en-US" dirty="0" smtClean="0"/>
              <a:t>Procedure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234464"/>
            <a:ext cx="8503872" cy="4835525"/>
          </a:xfrm>
        </p:spPr>
        <p:txBody>
          <a:bodyPr/>
          <a:lstStyle/>
          <a:p>
            <a:r>
              <a:rPr lang="en-US" dirty="0"/>
              <a:t>Let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</a:t>
            </a:r>
            <a:r>
              <a:rPr lang="en-US" dirty="0"/>
              <a:t>be </a:t>
            </a:r>
            <a:r>
              <a:rPr lang="en-US" u="sng" dirty="0" smtClean="0"/>
              <a:t>recursively enumerable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cannot construct an enumeration procedure the same way as for a recursive language.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doesn’t halt on </a:t>
            </a:r>
            <a:r>
              <a:rPr lang="en-US" i="1" dirty="0" err="1" smtClean="0"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/>
              <a:t>, it won’t test subsequent strings.</a:t>
            </a:r>
          </a:p>
          <a:p>
            <a:pPr lvl="5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generates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 executes the first move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generates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 executes the first move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 second move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84383"/>
              </p:ext>
            </p:extLst>
          </p:nvPr>
        </p:nvGraphicFramePr>
        <p:xfrm>
          <a:off x="823001" y="4297778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3" imgW="203200" imgH="203200" progId="Equation.3">
                  <p:embed/>
                </p:oleObj>
              </mc:Choice>
              <mc:Fallback>
                <p:oleObj name="Equation" r:id="rId3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001" y="4297778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84383"/>
              </p:ext>
            </p:extLst>
          </p:nvPr>
        </p:nvGraphicFramePr>
        <p:xfrm>
          <a:off x="823001" y="3337561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203200" imgH="203200" progId="Equation.3">
                  <p:embed/>
                </p:oleObj>
              </mc:Choice>
              <mc:Fallback>
                <p:oleObj name="Equation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001" y="3337561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27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cintosh HD:Applications:Microsoft Office 2004:Office:PPT_IB_SupportFiles:Images:15529_CH11_FIG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51" y="1508781"/>
            <a:ext cx="3566121" cy="17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an Enumeration Procedure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16" y="1295400"/>
            <a:ext cx="8229600" cy="4835525"/>
          </a:xfrm>
        </p:spPr>
        <p:txBody>
          <a:bodyPr/>
          <a:lstStyle/>
          <a:p>
            <a:r>
              <a:rPr lang="en-US" dirty="0" smtClean="0"/>
              <a:t>   generates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3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executes the first move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  <a:r>
              <a:rPr lang="en-US" dirty="0" smtClean="0"/>
              <a:t>, the second move on </a:t>
            </a:r>
            <a:br>
              <a:rPr lang="en-US" dirty="0" smtClean="0"/>
            </a:b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, and the third move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etc.</a:t>
            </a:r>
          </a:p>
          <a:p>
            <a:pPr lvl="4"/>
            <a:endParaRPr lang="en-US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will never get into an infinite loop.</a:t>
            </a:r>
          </a:p>
          <a:p>
            <a:r>
              <a:rPr lang="en-US" dirty="0" smtClean="0"/>
              <a:t>Any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generated by     and </a:t>
            </a:r>
            <a:br>
              <a:rPr lang="en-US" dirty="0" smtClean="0"/>
            </a:br>
            <a:r>
              <a:rPr lang="en-US" dirty="0" smtClean="0"/>
              <a:t>accepted by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in a finite number of steps.</a:t>
            </a:r>
          </a:p>
          <a:p>
            <a:r>
              <a:rPr lang="en-US" dirty="0" smtClean="0"/>
              <a:t>Every string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eventually output by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is </a:t>
            </a:r>
            <a:r>
              <a:rPr lang="en-US" dirty="0" smtClean="0"/>
              <a:t>therefore an enumeration procedure 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02583"/>
              </p:ext>
            </p:extLst>
          </p:nvPr>
        </p:nvGraphicFramePr>
        <p:xfrm>
          <a:off x="5147704" y="4204145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4" imgW="203200" imgH="203200" progId="Equation.3">
                  <p:embed/>
                </p:oleObj>
              </mc:Choice>
              <mc:Fallback>
                <p:oleObj name="Equation" r:id="rId4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7704" y="4204145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6425"/>
              </p:ext>
            </p:extLst>
          </p:nvPr>
        </p:nvGraphicFramePr>
        <p:xfrm>
          <a:off x="798280" y="1280928"/>
          <a:ext cx="467356" cy="4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6" imgW="203200" imgH="203200" progId="Equation.3">
                  <p:embed/>
                </p:oleObj>
              </mc:Choice>
              <mc:Fallback>
                <p:oleObj name="Equation" r:id="rId6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8280" y="1280928"/>
                        <a:ext cx="467356" cy="467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66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Are there languages that are recursively enumerable but not recursive?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Are there languages that are not even recursively enumerable?</a:t>
            </a:r>
          </a:p>
          <a:p>
            <a:pPr lvl="1"/>
            <a:r>
              <a:rPr lang="en-US" dirty="0" smtClean="0"/>
              <a:t>How would you</a:t>
            </a:r>
            <a:br>
              <a:rPr lang="en-US" dirty="0" smtClean="0"/>
            </a:br>
            <a:r>
              <a:rPr lang="en-US" dirty="0" smtClean="0"/>
              <a:t>describe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04-04 at 4.1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5" y="3347720"/>
            <a:ext cx="4846266" cy="29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7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68204</TotalTime>
  <Words>696</Words>
  <Application>Microsoft Macintosh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Quadrant</vt:lpstr>
      <vt:lpstr>Equation</vt:lpstr>
      <vt:lpstr>CS 154 Formal Languages and Computability April 21 Class Meeting</vt:lpstr>
      <vt:lpstr>Turing Machines are Countable</vt:lpstr>
      <vt:lpstr>Recursively Enumerable Languages</vt:lpstr>
      <vt:lpstr>Recursive Languages</vt:lpstr>
      <vt:lpstr>Membership Algorithm</vt:lpstr>
      <vt:lpstr>Construct an Enumeration Procedure</vt:lpstr>
      <vt:lpstr>Construct an Enumeration Procedure, cont’d</vt:lpstr>
      <vt:lpstr>Construct an Enumeration Procedure, cont’d</vt:lpstr>
      <vt:lpstr>Burning Questions</vt:lpstr>
      <vt:lpstr>The Powerset 2S is not Countable</vt:lpstr>
      <vt:lpstr>The Powerset 2S is not Countable, cont’d</vt:lpstr>
      <vt:lpstr>Non-Recursively Enumerable Languages</vt:lpstr>
      <vt:lpstr>A Non-Recursively Enumerable Language</vt:lpstr>
      <vt:lpstr>A Non-Recursively Enumerable Language, cont’d</vt:lpstr>
      <vt:lpstr>A Non-Recursively Enumerable Language, cont’d</vt:lpstr>
      <vt:lpstr>A Language L and its Complement</vt:lpstr>
      <vt:lpstr>A Language L and its Complement, cont’d</vt:lpstr>
      <vt:lpstr>A Language L and its Complement, cont’d</vt:lpstr>
      <vt:lpstr>Recursively Enumerable but Not Recursive</vt:lpstr>
      <vt:lpstr>Assignment #7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1432</cp:revision>
  <cp:lastPrinted>2016-04-21T07:51:43Z</cp:lastPrinted>
  <dcterms:created xsi:type="dcterms:W3CDTF">2008-01-12T03:52:55Z</dcterms:created>
  <dcterms:modified xsi:type="dcterms:W3CDTF">2016-04-26T01:24:13Z</dcterms:modified>
  <cp:category/>
</cp:coreProperties>
</file>