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682" r:id="rId3"/>
    <p:sldId id="683" r:id="rId4"/>
    <p:sldId id="684" r:id="rId5"/>
    <p:sldId id="685" r:id="rId6"/>
    <p:sldId id="686" r:id="rId7"/>
    <p:sldId id="666" r:id="rId8"/>
    <p:sldId id="678" r:id="rId9"/>
    <p:sldId id="679" r:id="rId10"/>
    <p:sldId id="687" r:id="rId11"/>
    <p:sldId id="688" r:id="rId12"/>
    <p:sldId id="689" r:id="rId13"/>
    <p:sldId id="690" r:id="rId14"/>
    <p:sldId id="691" r:id="rId15"/>
    <p:sldId id="692" r:id="rId16"/>
    <p:sldId id="693" r:id="rId17"/>
    <p:sldId id="694" r:id="rId18"/>
    <p:sldId id="69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DE2FF"/>
    <a:srgbClr val="66FFFF"/>
    <a:srgbClr val="B1E754"/>
    <a:srgbClr val="400080"/>
    <a:srgbClr val="66CCFF"/>
    <a:srgbClr val="A12A03"/>
    <a:srgbClr val="B23C00"/>
    <a:srgbClr val="A40000"/>
    <a:srgbClr val="0033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3" autoAdjust="0"/>
    <p:restoredTop sz="98450" autoAdjust="0"/>
  </p:normalViewPr>
  <p:slideViewPr>
    <p:cSldViewPr>
      <p:cViewPr varScale="1">
        <p:scale>
          <a:sx n="118" d="100"/>
          <a:sy n="118" d="100"/>
        </p:scale>
        <p:origin x="-112" y="-103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April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4" Type="http://schemas.openxmlformats.org/officeDocument/2006/relationships/hyperlink" Target="http://ed-thelen.org/1401Project/1401RestorationPag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BM_140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19 </a:t>
            </a:r>
            <a:r>
              <a:rPr lang="en-US" sz="2400" dirty="0" smtClean="0"/>
              <a:t>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Countable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infinite set is countable if there is </a:t>
            </a:r>
            <a:br>
              <a:rPr lang="en-US" dirty="0" smtClean="0"/>
            </a:br>
            <a:r>
              <a:rPr lang="en-US" dirty="0" smtClean="0"/>
              <a:t>a one-to-one correspondence between </a:t>
            </a:r>
            <a:br>
              <a:rPr lang="en-US" dirty="0" smtClean="0"/>
            </a:br>
            <a:r>
              <a:rPr lang="en-US" dirty="0" smtClean="0"/>
              <a:t>its elements and the positive integers.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We can list the elements of the set in some order.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The set of all even integers is countable.</a:t>
            </a:r>
          </a:p>
          <a:p>
            <a:pPr lvl="1"/>
            <a:r>
              <a:rPr lang="en-US" dirty="0" smtClean="0"/>
              <a:t>You can write them in the order 0, 2, 4, </a:t>
            </a:r>
            <a:r>
              <a:rPr lang="is-IS" dirty="0" smtClean="0"/>
              <a:t>… </a:t>
            </a:r>
            <a:br>
              <a:rPr lang="is-IS" dirty="0" smtClean="0"/>
            </a:br>
            <a:r>
              <a:rPr lang="is-IS" dirty="0" smtClean="0"/>
              <a:t>and each element 2</a:t>
            </a:r>
            <a:r>
              <a:rPr lang="is-IS" i="1" dirty="0" smtClean="0">
                <a:latin typeface="Times New Roman"/>
                <a:cs typeface="Times New Roman"/>
              </a:rPr>
              <a:t>n</a:t>
            </a:r>
            <a:r>
              <a:rPr lang="is-IS" dirty="0" smtClean="0"/>
              <a:t> corresponds to </a:t>
            </a:r>
            <a:r>
              <a:rPr lang="is-IS" i="1" dirty="0">
                <a:latin typeface="Times New Roman"/>
                <a:cs typeface="Times New Roman"/>
              </a:rPr>
              <a:t>n</a:t>
            </a:r>
            <a:r>
              <a:rPr lang="is-IS" dirty="0" smtClean="0"/>
              <a:t>+1.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46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Countable </a:t>
            </a:r>
            <a:r>
              <a:rPr lang="en-US" dirty="0" smtClean="0"/>
              <a:t>Sets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 of all rational numbers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/</a:t>
            </a:r>
            <a:r>
              <a:rPr lang="en-US" i="1" dirty="0" smtClean="0">
                <a:latin typeface="Times New Roman"/>
                <a:cs typeface="Times New Roman"/>
              </a:rPr>
              <a:t>q</a:t>
            </a:r>
            <a:r>
              <a:rPr lang="en-US" dirty="0" smtClean="0"/>
              <a:t> are countable, where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dirty="0" smtClean="0"/>
              <a:t> are positive integers.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Generates the order: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795980" y="2697488"/>
            <a:ext cx="3657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41805"/>
              </p:ext>
            </p:extLst>
          </p:nvPr>
        </p:nvGraphicFramePr>
        <p:xfrm>
          <a:off x="3521663" y="2423171"/>
          <a:ext cx="2239044" cy="2499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355"/>
                <a:gridCol w="548634"/>
                <a:gridCol w="365756"/>
                <a:gridCol w="7432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1</a:t>
                      </a:r>
                    </a:p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1</a:t>
                      </a:r>
                    </a:p>
                    <a:p>
                      <a:r>
                        <a:rPr lang="en-US" sz="1400" dirty="0" smtClean="0"/>
                        <a:t>2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1</a:t>
                      </a:r>
                    </a:p>
                    <a:p>
                      <a:r>
                        <a:rPr lang="en-US" sz="1400" dirty="0" smtClean="0"/>
                        <a:t>3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u="sng" dirty="0" smtClean="0"/>
                        <a:t>…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2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1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2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2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u="sng" dirty="0" smtClean="0"/>
                        <a:t>…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3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3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3</a:t>
                      </a:r>
                      <a:endParaRPr lang="en-US" sz="1400" u="sng" dirty="0" smtClean="0"/>
                    </a:p>
                    <a:p>
                      <a:r>
                        <a:rPr lang="en-US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u="sng" dirty="0" smtClean="0"/>
                        <a:t>…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51357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</a:p>
                    <a:p>
                      <a:r>
                        <a:rPr lang="en-US" sz="1400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</a:p>
                    <a:p>
                      <a:r>
                        <a:rPr lang="en-US" sz="1400" dirty="0" smtClean="0"/>
                        <a:t>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</a:p>
                    <a:p>
                      <a:r>
                        <a:rPr lang="en-US" sz="1400" dirty="0" smtClean="0"/>
                        <a:t>: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 bwMode="auto">
          <a:xfrm flipH="1">
            <a:off x="3795980" y="2971805"/>
            <a:ext cx="365756" cy="3657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704541" y="3703317"/>
            <a:ext cx="0" cy="1828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3795980" y="3611878"/>
            <a:ext cx="365756" cy="4571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344614" y="2880366"/>
            <a:ext cx="365756" cy="4571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801809" y="2880366"/>
            <a:ext cx="0" cy="2743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4344614" y="3611878"/>
            <a:ext cx="365756" cy="4571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3795980" y="4251951"/>
            <a:ext cx="365756" cy="4571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05775"/>
              </p:ext>
            </p:extLst>
          </p:nvPr>
        </p:nvGraphicFramePr>
        <p:xfrm>
          <a:off x="4572000" y="5257780"/>
          <a:ext cx="2011658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364"/>
                <a:gridCol w="320364"/>
                <a:gridCol w="320364"/>
                <a:gridCol w="320364"/>
                <a:gridCol w="320364"/>
                <a:gridCol w="4098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1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/>
                        <a:t>1</a:t>
                      </a:r>
                    </a:p>
                    <a:p>
                      <a:r>
                        <a:rPr lang="en-US" sz="18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/>
                        <a:t>2</a:t>
                      </a:r>
                    </a:p>
                    <a:p>
                      <a:r>
                        <a:rPr lang="en-US" sz="18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/>
                        <a:t>3</a:t>
                      </a:r>
                    </a:p>
                    <a:p>
                      <a:r>
                        <a:rPr lang="en-US" sz="18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/>
                        <a:t>2</a:t>
                      </a:r>
                    </a:p>
                    <a:p>
                      <a:r>
                        <a:rPr lang="en-US" sz="18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78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Countable Sets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is countable if we can specify an </a:t>
            </a:r>
            <a:r>
              <a:rPr lang="en-US" dirty="0" smtClean="0">
                <a:solidFill>
                  <a:srgbClr val="A40000"/>
                </a:solidFill>
              </a:rPr>
              <a:t>enumeration procedure </a:t>
            </a:r>
            <a:r>
              <a:rPr lang="en-US" dirty="0" smtClean="0"/>
              <a:t>by which we can </a:t>
            </a:r>
            <a:br>
              <a:rPr lang="en-US" dirty="0" smtClean="0"/>
            </a:br>
            <a:r>
              <a:rPr lang="en-US" dirty="0" smtClean="0"/>
              <a:t>list its elements in some sequence.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An enumeration procedure is a </a:t>
            </a:r>
            <a:br>
              <a:rPr lang="en-US" dirty="0" smtClean="0"/>
            </a:br>
            <a:r>
              <a:rPr lang="en-US" dirty="0" smtClean="0"/>
              <a:t>mechanical process that can be </a:t>
            </a:r>
            <a:br>
              <a:rPr lang="en-US" dirty="0" smtClean="0"/>
            </a:br>
            <a:r>
              <a:rPr lang="en-US" dirty="0" smtClean="0"/>
              <a:t>carried out by a Turing machine.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A40000"/>
                </a:solidFill>
              </a:rPr>
              <a:t>proper order </a:t>
            </a:r>
            <a:r>
              <a:rPr lang="en-US" dirty="0" smtClean="0"/>
              <a:t>is a sequence of strings from an infinite set where the length of the strings is the first criterion.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8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/>
              <a:t> be an infinite set of strings over </a:t>
            </a:r>
            <a:r>
              <a:rPr lang="en-US" dirty="0" smtClean="0">
                <a:latin typeface="Times New Roman"/>
                <a:cs typeface="Times New Roman"/>
              </a:rPr>
              <a:t>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cannot simply sort the strings alphabetically.</a:t>
            </a:r>
          </a:p>
          <a:p>
            <a:pPr lvl="1"/>
            <a:r>
              <a:rPr lang="en-US" dirty="0" smtClean="0"/>
              <a:t>There are an infinite number of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 words.</a:t>
            </a:r>
          </a:p>
          <a:p>
            <a:pPr lvl="1"/>
            <a:r>
              <a:rPr lang="en-US" dirty="0" smtClean="0"/>
              <a:t>We would never get to the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words.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A40000"/>
                </a:solidFill>
              </a:rPr>
              <a:t>proper order </a:t>
            </a:r>
            <a:r>
              <a:rPr lang="en-US" dirty="0" smtClean="0"/>
              <a:t>uses the string length </a:t>
            </a:r>
            <a:br>
              <a:rPr lang="en-US" dirty="0" smtClean="0"/>
            </a:br>
            <a:r>
              <a:rPr lang="en-US" dirty="0" smtClean="0"/>
              <a:t>as the first sorting criterion.</a:t>
            </a:r>
          </a:p>
          <a:p>
            <a:pPr lvl="1"/>
            <a:r>
              <a:rPr lang="en-US" dirty="0" smtClean="0"/>
              <a:t>Then the sequence is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Therefore,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/>
              <a:t> is countable.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4978993"/>
            <a:ext cx="6310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/>
              <a:t>, </a:t>
            </a:r>
            <a:r>
              <a:rPr lang="en-US" sz="2400" i="1" dirty="0">
                <a:latin typeface="Times New Roman"/>
                <a:cs typeface="Times New Roman"/>
              </a:rPr>
              <a:t>b</a:t>
            </a:r>
            <a:r>
              <a:rPr lang="en-US" sz="2400" dirty="0"/>
              <a:t>, </a:t>
            </a:r>
            <a:r>
              <a:rPr lang="en-US" sz="2400" i="1" dirty="0">
                <a:latin typeface="Times New Roman"/>
                <a:cs typeface="Times New Roman"/>
              </a:rPr>
              <a:t>c</a:t>
            </a:r>
            <a:r>
              <a:rPr lang="en-US" sz="2400" dirty="0" smtClean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aa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ab</a:t>
            </a:r>
            <a:r>
              <a:rPr lang="en-US" sz="2400" dirty="0"/>
              <a:t>, </a:t>
            </a:r>
            <a:r>
              <a:rPr lang="en-US" sz="2400" i="1" dirty="0">
                <a:latin typeface="Times New Roman"/>
                <a:cs typeface="Times New Roman"/>
              </a:rPr>
              <a:t>ac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ba</a:t>
            </a:r>
            <a:r>
              <a:rPr lang="en-US" sz="2400" dirty="0"/>
              <a:t>, </a:t>
            </a:r>
            <a:r>
              <a:rPr lang="en-US" sz="2400" i="1" dirty="0">
                <a:latin typeface="Times New Roman"/>
                <a:cs typeface="Times New Roman"/>
              </a:rPr>
              <a:t>bb</a:t>
            </a:r>
            <a:r>
              <a:rPr lang="en-US" sz="2400" dirty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bc</a:t>
            </a:r>
            <a:r>
              <a:rPr lang="en-US" sz="2400" dirty="0" smtClean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ca</a:t>
            </a:r>
            <a:r>
              <a:rPr lang="en-US" sz="2400" dirty="0" smtClean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cb</a:t>
            </a:r>
            <a:r>
              <a:rPr lang="en-US" sz="2400" dirty="0" smtClean="0"/>
              <a:t>, </a:t>
            </a:r>
            <a:r>
              <a:rPr lang="en-US" sz="2400" i="1" dirty="0">
                <a:latin typeface="Times New Roman"/>
                <a:cs typeface="Times New Roman"/>
              </a:rPr>
              <a:t>cc</a:t>
            </a:r>
            <a:r>
              <a:rPr lang="en-US" sz="2400" dirty="0" smtClean="0"/>
              <a:t>, </a:t>
            </a:r>
            <a:r>
              <a:rPr lang="en-US" sz="2400" i="1" dirty="0" err="1">
                <a:latin typeface="Times New Roman"/>
                <a:cs typeface="Times New Roman"/>
              </a:rPr>
              <a:t>aaa</a:t>
            </a:r>
            <a:r>
              <a:rPr lang="en-US" sz="2400" dirty="0" smtClean="0"/>
              <a:t>, </a:t>
            </a:r>
            <a:r>
              <a:rPr lang="is-IS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695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Machines are Countable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set of all Turing machines, though infinite, </a:t>
            </a:r>
            <a:br>
              <a:rPr lang="en-US" dirty="0" smtClean="0"/>
            </a:br>
            <a:r>
              <a:rPr lang="en-US" dirty="0" smtClean="0"/>
              <a:t>is countable.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enumeration procedure: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Encode each Turing machine using 0 and 1.</a:t>
            </a:r>
          </a:p>
          <a:p>
            <a:pPr lvl="1"/>
            <a:r>
              <a:rPr lang="en-US" dirty="0" smtClean="0"/>
              <a:t>Generate all strings in </a:t>
            </a:r>
            <a:r>
              <a:rPr lang="en-US" dirty="0" smtClean="0">
                <a:latin typeface="Times New Roman"/>
                <a:cs typeface="Times New Roman"/>
              </a:rPr>
              <a:t>{0, 1} </a:t>
            </a:r>
            <a:r>
              <a:rPr lang="en-US" dirty="0" smtClean="0"/>
              <a:t>in proper order.</a:t>
            </a:r>
          </a:p>
          <a:p>
            <a:pPr lvl="1"/>
            <a:r>
              <a:rPr lang="en-US" dirty="0" smtClean="0"/>
              <a:t>Check each generated string to see </a:t>
            </a:r>
            <a:br>
              <a:rPr lang="en-US" dirty="0" smtClean="0"/>
            </a:br>
            <a:r>
              <a:rPr lang="en-US" dirty="0" smtClean="0"/>
              <a:t>if it defines a Turing machine.</a:t>
            </a:r>
          </a:p>
          <a:p>
            <a:pPr lvl="1"/>
            <a:r>
              <a:rPr lang="en-US" dirty="0" smtClean="0"/>
              <a:t>If yes, write down the string. If not, ignore the string.</a:t>
            </a:r>
          </a:p>
          <a:p>
            <a:pPr lvl="1"/>
            <a:r>
              <a:rPr lang="en-US" dirty="0" smtClean="0"/>
              <a:t>Eventually, every Turing machine will be generated.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27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Forms of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/>
              <a:t>We cannot build a more powerful Turing machine, but we can limit its power.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pushdown automaton is a limited form of Turing machine.</a:t>
            </a:r>
          </a:p>
          <a:p>
            <a:pPr lvl="1"/>
            <a:r>
              <a:rPr lang="en-US" dirty="0" smtClean="0"/>
              <a:t>The input tape can only be used as a stack.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linear bounded automaton (LBA) is another limited form of Turing machine.</a:t>
            </a:r>
          </a:p>
          <a:p>
            <a:pPr lvl="1"/>
            <a:r>
              <a:rPr lang="en-US" dirty="0" smtClean="0"/>
              <a:t>The machine can only use the part of the tape occupied by the input.</a:t>
            </a:r>
          </a:p>
          <a:p>
            <a:pPr lvl="1"/>
            <a:r>
              <a:rPr lang="en-US" dirty="0" smtClean="0"/>
              <a:t>More space is available for longer input strings.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Bounded Automata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Bracket he input of an LBA with the </a:t>
            </a:r>
            <a:br>
              <a:rPr lang="en-US" dirty="0" smtClean="0"/>
            </a:br>
            <a:r>
              <a:rPr lang="en-US" dirty="0" smtClean="0"/>
              <a:t>end marker symbols 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dirty="0" smtClean="0"/>
              <a:t> and </a:t>
            </a:r>
            <a:r>
              <a:rPr lang="en-US" dirty="0">
                <a:latin typeface="Times New Roman"/>
                <a:cs typeface="Times New Roman"/>
              </a:rPr>
              <a:t>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input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the initial configuration is </a:t>
            </a:r>
            <a:r>
              <a:rPr lang="en-US" i="1" dirty="0">
                <a:latin typeface="Times New Roman"/>
                <a:cs typeface="Times New Roman"/>
              </a:rPr>
              <a:t>q</a:t>
            </a:r>
            <a:r>
              <a:rPr lang="en-US" baseline="-25000" dirty="0">
                <a:latin typeface="Times New Roman"/>
                <a:cs typeface="Times New Roman"/>
              </a:rPr>
              <a:t>0</a:t>
            </a:r>
            <a:r>
              <a:rPr lang="en-US" dirty="0">
                <a:latin typeface="Times New Roman"/>
                <a:cs typeface="Times New Roman"/>
              </a:rPr>
              <a:t>[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>
                <a:latin typeface="Times New Roman"/>
                <a:cs typeface="Times New Roman"/>
              </a:rPr>
              <a:t>]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read-write head cannot move </a:t>
            </a:r>
            <a:br>
              <a:rPr lang="en-US" dirty="0" smtClean="0"/>
            </a:br>
            <a:r>
              <a:rPr lang="en-US" dirty="0" smtClean="0"/>
              <a:t>to the left of </a:t>
            </a:r>
            <a:r>
              <a:rPr lang="en-US" dirty="0">
                <a:latin typeface="Times New Roman"/>
                <a:cs typeface="Times New Roman"/>
              </a:rPr>
              <a:t>[</a:t>
            </a:r>
            <a:r>
              <a:rPr lang="en-US" dirty="0" smtClean="0"/>
              <a:t> or to the right of </a:t>
            </a:r>
            <a:r>
              <a:rPr lang="en-US" dirty="0">
                <a:latin typeface="Times New Roman"/>
                <a:cs typeface="Times New Roman"/>
              </a:rPr>
              <a:t>]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head bounces off the end markers.</a:t>
            </a:r>
          </a:p>
          <a:p>
            <a:pPr lvl="6"/>
            <a:endParaRPr lang="en-US" dirty="0"/>
          </a:p>
          <a:p>
            <a:r>
              <a:rPr lang="en-US" dirty="0"/>
              <a:t>LBAs are more powerful than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pushdown </a:t>
            </a:r>
            <a:r>
              <a:rPr lang="en-US" dirty="0"/>
              <a:t>automata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LBAs can accept languages that are not context-free.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67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Recursively Enumerable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recursively enumerable if there exists a Turing machine that accepts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For every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, there exists a Turing machine that will read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and halt in a final state.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What happens if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not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is unspecified.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Turing machine can halt in a </a:t>
            </a:r>
            <a:r>
              <a:rPr lang="en-US" dirty="0" err="1" smtClean="0"/>
              <a:t>nonfinal</a:t>
            </a:r>
            <a:r>
              <a:rPr lang="en-US" dirty="0" smtClean="0"/>
              <a:t> state.</a:t>
            </a:r>
          </a:p>
          <a:p>
            <a:pPr lvl="1"/>
            <a:r>
              <a:rPr lang="en-US" dirty="0" smtClean="0"/>
              <a:t>The Turing machine can go into an infinite loop </a:t>
            </a:r>
            <a:br>
              <a:rPr lang="en-US" dirty="0" smtClean="0"/>
            </a:br>
            <a:r>
              <a:rPr lang="en-US" dirty="0" smtClean="0"/>
              <a:t>and never halt.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2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language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/>
              <a:t> is </a:t>
            </a:r>
            <a:r>
              <a:rPr lang="en-US" dirty="0" smtClean="0"/>
              <a:t>recursive if </a:t>
            </a:r>
            <a:r>
              <a:rPr lang="en-US" dirty="0"/>
              <a:t>there exists a Turing machine that accepts </a:t>
            </a:r>
            <a:r>
              <a:rPr lang="en-US" dirty="0" smtClean="0"/>
              <a:t>it and the machine </a:t>
            </a:r>
            <a:r>
              <a:rPr lang="en-US" u="sng" dirty="0" smtClean="0"/>
              <a:t>will halt</a:t>
            </a:r>
            <a:r>
              <a:rPr lang="en-US" dirty="0" smtClean="0"/>
              <a:t> on every input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whether or not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61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May 14,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</a:t>
            </a:r>
            <a:r>
              <a:rPr lang="en-US" dirty="0" smtClean="0"/>
              <a:t>admission</a:t>
            </a:r>
            <a:r>
              <a:rPr lang="en-US" dirty="0"/>
              <a:t> </a:t>
            </a:r>
            <a:r>
              <a:rPr lang="en-US" dirty="0" smtClean="0"/>
              <a:t>(for my students only).</a:t>
            </a:r>
            <a:endParaRPr lang="en-US" dirty="0" smtClean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 </a:t>
            </a:r>
            <a:r>
              <a:rPr lang="en-US" dirty="0"/>
              <a:t>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0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3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</a:t>
            </a:r>
            <a:r>
              <a:rPr lang="en-US" sz="2400" dirty="0" smtClean="0"/>
              <a:t>operational.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/>
              <a:t>the late 1950s </a:t>
            </a:r>
            <a:r>
              <a:rPr lang="en-US" sz="2000" dirty="0" smtClean="0"/>
              <a:t>through </a:t>
            </a:r>
            <a:r>
              <a:rPr lang="en-US" sz="2000" dirty="0"/>
              <a:t>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94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on the IBM 1401:</a:t>
            </a:r>
          </a:p>
          <a:p>
            <a:pPr lvl="4"/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</a:t>
            </a:r>
            <a:r>
              <a:rPr lang="en-US" sz="2200" dirty="0" smtClean="0">
                <a:hlinkClick r:id="rId4"/>
              </a:rPr>
              <a:t>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5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</a:t>
            </a:r>
            <a:r>
              <a:rPr lang="en-US" dirty="0" smtClean="0"/>
              <a:t>Trip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the extensive </a:t>
            </a:r>
            <a:r>
              <a:rPr lang="en-US" dirty="0" smtClean="0">
                <a:solidFill>
                  <a:srgbClr val="B23C00"/>
                </a:solidFill>
              </a:rPr>
              <a:t>Revolution </a:t>
            </a:r>
            <a:r>
              <a:rPr lang="en-US" dirty="0" smtClean="0"/>
              <a:t>exhibit!</a:t>
            </a:r>
            <a:endParaRPr lang="en-US" dirty="0"/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4275607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1881-2140-4C49-952B-B1133EEF241B}" type="slidenum">
              <a:rPr lang="en-US"/>
              <a:pPr/>
              <a:t>6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</a:t>
            </a:r>
            <a:r>
              <a:rPr lang="en-US" u="sng" dirty="0" smtClean="0"/>
              <a:t>may</a:t>
            </a:r>
            <a:r>
              <a:rPr lang="en-US" dirty="0" smtClean="0"/>
              <a:t> be </a:t>
            </a:r>
            <a:r>
              <a:rPr lang="en-US" dirty="0">
                <a:solidFill>
                  <a:srgbClr val="B23C00"/>
                </a:solidFill>
              </a:rPr>
              <a:t>extra credit </a:t>
            </a:r>
            <a:r>
              <a:rPr lang="en-US" dirty="0"/>
              <a:t>if you participate in the visit </a:t>
            </a:r>
            <a:r>
              <a:rPr lang="en-US" dirty="0" smtClean="0"/>
              <a:t>to </a:t>
            </a:r>
            <a:r>
              <a:rPr lang="en-US" dirty="0"/>
              <a:t>the Computer History Museum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u="sng" dirty="0" smtClean="0"/>
              <a:t>If</a:t>
            </a:r>
            <a:r>
              <a:rPr lang="en-US" dirty="0" smtClean="0"/>
              <a:t> I find the time to put together a </a:t>
            </a:r>
            <a:r>
              <a:rPr lang="en-US" dirty="0" smtClean="0">
                <a:solidFill>
                  <a:srgbClr val="B23C00"/>
                </a:solidFill>
              </a:rPr>
              <a:t>Canvas </a:t>
            </a:r>
            <a:r>
              <a:rPr lang="en-US" dirty="0" smtClean="0"/>
              <a:t>quiz.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Correct answers will be </a:t>
            </a:r>
            <a:r>
              <a:rPr lang="en-US" dirty="0"/>
              <a:t>found among the museum exhibits and presentations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will have to read the exhibit labels, </a:t>
            </a:r>
            <a:br>
              <a:rPr lang="en-US" dirty="0" smtClean="0"/>
            </a:br>
            <a:r>
              <a:rPr lang="en-US" dirty="0" smtClean="0"/>
              <a:t>listen to the audio, and watch the videos.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 smtClean="0"/>
              <a:t>Each correct answer adds one point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your midterm score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4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8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Universal 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Turing machine is not just a special-purpose computer that, once defined, can carry out only one type of computation.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A12A03"/>
                </a:solidFill>
              </a:rPr>
              <a:t>A Turing machine is equivalent to a </a:t>
            </a:r>
            <a:br>
              <a:rPr lang="en-US" dirty="0" smtClean="0">
                <a:solidFill>
                  <a:srgbClr val="A12A03"/>
                </a:solidFill>
              </a:rPr>
            </a:br>
            <a:r>
              <a:rPr lang="en-US" dirty="0" smtClean="0">
                <a:solidFill>
                  <a:srgbClr val="A12A03"/>
                </a:solidFill>
              </a:rPr>
              <a:t>modern general-purpose computer.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universal Turing machine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i="1" baseline="-25000" dirty="0" smtClean="0">
                <a:latin typeface="Times New Roman"/>
                <a:cs typeface="Times New Roman"/>
              </a:rPr>
              <a:t>u</a:t>
            </a:r>
            <a:r>
              <a:rPr lang="en-US" dirty="0" smtClean="0"/>
              <a:t> is reprogrammable.</a:t>
            </a:r>
          </a:p>
          <a:p>
            <a:pPr lvl="4"/>
            <a:endParaRPr lang="en-US" dirty="0"/>
          </a:p>
          <a:p>
            <a:r>
              <a:rPr lang="en-US" dirty="0" smtClean="0"/>
              <a:t>An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i="1" baseline="-25000" dirty="0">
                <a:latin typeface="Times New Roman"/>
                <a:cs typeface="Times New Roman"/>
              </a:rPr>
              <a:t>u</a:t>
            </a:r>
            <a:r>
              <a:rPr lang="en-US" dirty="0"/>
              <a:t> </a:t>
            </a:r>
            <a:r>
              <a:rPr lang="en-US" dirty="0" smtClean="0"/>
              <a:t>takes another TM as input </a:t>
            </a:r>
            <a:br>
              <a:rPr lang="en-US" dirty="0" smtClean="0"/>
            </a:br>
            <a:r>
              <a:rPr lang="en-US" dirty="0" smtClean="0"/>
              <a:t>and simulates the other TM.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8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cintosh HD:Applications:Microsoft Office 2004:Office:PPT_IB_SupportFiles:Images:15529_CH10_FIG1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82" y="3246122"/>
            <a:ext cx="5943534" cy="287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Universal Turing </a:t>
            </a:r>
            <a:r>
              <a:rPr lang="en-US" dirty="0" smtClean="0"/>
              <a:t>Machine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Given another TM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and an input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 universal TM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i="1" baseline="-25000" dirty="0">
                <a:latin typeface="Times New Roman"/>
                <a:cs typeface="Times New Roman"/>
              </a:rPr>
              <a:t>u</a:t>
            </a:r>
            <a:r>
              <a:rPr lang="en-US" dirty="0"/>
              <a:t> </a:t>
            </a:r>
            <a:r>
              <a:rPr lang="en-US" dirty="0" smtClean="0"/>
              <a:t>can simulate the computation of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on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TM </a:t>
            </a:r>
            <a:r>
              <a:rPr lang="en-US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/>
              <a:t> must be properly encoded.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 Encode</a:t>
            </a:r>
            <a:br>
              <a:rPr lang="en-US" dirty="0" smtClean="0"/>
            </a:br>
            <a:r>
              <a:rPr lang="en-US" i="1" dirty="0" err="1" smtClean="0">
                <a:latin typeface="Times New Roman"/>
                <a:cs typeface="Times New Roman"/>
              </a:rPr>
              <a:t>δ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A12A03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a</a:t>
            </a:r>
            <a:r>
              <a:rPr lang="en-US" baseline="-25000" dirty="0">
                <a:solidFill>
                  <a:srgbClr val="008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) = (</a:t>
            </a:r>
            <a:r>
              <a:rPr lang="en-US" i="1" dirty="0">
                <a:solidFill>
                  <a:srgbClr val="A12A03"/>
                </a:solidFill>
                <a:latin typeface="Times New Roman"/>
                <a:cs typeface="Times New Roman"/>
              </a:rPr>
              <a:t>q</a:t>
            </a:r>
            <a:r>
              <a:rPr lang="en-US" baseline="-25000" dirty="0">
                <a:solidFill>
                  <a:srgbClr val="A12A03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8000"/>
                </a:solidFill>
                <a:latin typeface="Times New Roman"/>
                <a:cs typeface="Times New Roman"/>
              </a:rPr>
              <a:t>a</a:t>
            </a:r>
            <a:r>
              <a:rPr lang="en-US" baseline="-25000" dirty="0">
                <a:solidFill>
                  <a:srgbClr val="008000"/>
                </a:solidFill>
                <a:latin typeface="Times New Roman"/>
                <a:cs typeface="Times New Roman"/>
              </a:rPr>
              <a:t>3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solidFill>
                  <a:srgbClr val="0033CC"/>
                </a:solidFill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smtClean="0">
                <a:cs typeface="Times New Roman"/>
              </a:rPr>
              <a:t/>
            </a:r>
            <a:br>
              <a:rPr lang="en-US" dirty="0" smtClean="0">
                <a:cs typeface="Times New Roman"/>
              </a:rPr>
            </a:br>
            <a:r>
              <a:rPr lang="en-US" dirty="0" smtClean="0">
                <a:cs typeface="Times New Roman"/>
              </a:rPr>
              <a:t>as </a:t>
            </a:r>
            <a:r>
              <a:rPr lang="is-IS" dirty="0" smtClean="0">
                <a:solidFill>
                  <a:srgbClr val="A12A03"/>
                </a:solidFill>
                <a:latin typeface="Times New Roman"/>
                <a:cs typeface="Times New Roman"/>
              </a:rPr>
              <a:t>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8000"/>
                </a:solidFill>
                <a:latin typeface="Times New Roman"/>
                <a:cs typeface="Times New Roman"/>
              </a:rPr>
              <a:t>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A12A03"/>
                </a:solidFill>
                <a:latin typeface="Times New Roman"/>
                <a:cs typeface="Times New Roman"/>
              </a:rPr>
              <a:t>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8000"/>
                </a:solidFill>
                <a:latin typeface="Times New Roman"/>
                <a:cs typeface="Times New Roman"/>
              </a:rPr>
              <a:t>111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r>
              <a:rPr lang="is-IS" dirty="0" smtClean="0">
                <a:solidFill>
                  <a:srgbClr val="0033CC"/>
                </a:solidFill>
                <a:latin typeface="Times New Roman"/>
                <a:cs typeface="Times New Roman"/>
              </a:rPr>
              <a:t>1</a:t>
            </a:r>
            <a:r>
              <a:rPr lang="is-IS" dirty="0" smtClean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6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Universal Turing Machine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claim the existence of a </a:t>
            </a:r>
            <a:br>
              <a:rPr lang="en-US" dirty="0" smtClean="0"/>
            </a:br>
            <a:r>
              <a:rPr lang="en-US" dirty="0" smtClean="0"/>
              <a:t>Turing machine that, given any program, </a:t>
            </a:r>
            <a:br>
              <a:rPr lang="en-US" dirty="0" smtClean="0"/>
            </a:br>
            <a:r>
              <a:rPr lang="en-US" dirty="0" smtClean="0"/>
              <a:t>can carry out the computations specified </a:t>
            </a:r>
            <a:br>
              <a:rPr lang="en-US" dirty="0" smtClean="0"/>
            </a:br>
            <a:r>
              <a:rPr lang="en-US" dirty="0" smtClean="0"/>
              <a:t>by that program and is therefore a proper </a:t>
            </a:r>
            <a:br>
              <a:rPr lang="en-US" dirty="0" smtClean="0"/>
            </a:br>
            <a:r>
              <a:rPr lang="en-US" dirty="0" smtClean="0"/>
              <a:t>model for a general-purpose computer.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67116</TotalTime>
  <Words>705</Words>
  <Application>Microsoft Macintosh PowerPoint</Application>
  <PresentationFormat>On-screen Show (4:3)</PresentationFormat>
  <Paragraphs>193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Quadrant</vt:lpstr>
      <vt:lpstr>CS 154 Formal Languages and Computability April 19 Class Meeting</vt:lpstr>
      <vt:lpstr>Unofficial Field Trip</vt:lpstr>
      <vt:lpstr>Unofficial Field Trip, cont’d</vt:lpstr>
      <vt:lpstr>Unofficial Field Trip, cont’d</vt:lpstr>
      <vt:lpstr>Unofficial Field Trip, cont’d</vt:lpstr>
      <vt:lpstr>Unofficial Field Trip, cont’d</vt:lpstr>
      <vt:lpstr>A Universal Turing Machine</vt:lpstr>
      <vt:lpstr>A Universal Turing Machine, cont’d</vt:lpstr>
      <vt:lpstr>A Universal Turing Machine, cont’d</vt:lpstr>
      <vt:lpstr>Countable Sets</vt:lpstr>
      <vt:lpstr>Countable Sets, cont’d</vt:lpstr>
      <vt:lpstr>Countable Sets, cont’d</vt:lpstr>
      <vt:lpstr>Proper Order</vt:lpstr>
      <vt:lpstr>Turing Machines are Countable</vt:lpstr>
      <vt:lpstr>Limited Forms of Turing Machines</vt:lpstr>
      <vt:lpstr>Linear Bounded Automata</vt:lpstr>
      <vt:lpstr>Recursively Enumerable Languages</vt:lpstr>
      <vt:lpstr>Recursive Languages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1360</cp:revision>
  <cp:lastPrinted>2016-02-09T05:58:45Z</cp:lastPrinted>
  <dcterms:created xsi:type="dcterms:W3CDTF">2008-01-12T03:52:55Z</dcterms:created>
  <dcterms:modified xsi:type="dcterms:W3CDTF">2016-04-21T01:57:42Z</dcterms:modified>
  <cp:category/>
</cp:coreProperties>
</file>