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667" r:id="rId3"/>
    <p:sldId id="659" r:id="rId4"/>
    <p:sldId id="668" r:id="rId5"/>
    <p:sldId id="669" r:id="rId6"/>
    <p:sldId id="670" r:id="rId7"/>
    <p:sldId id="671" r:id="rId8"/>
    <p:sldId id="672" r:id="rId9"/>
    <p:sldId id="673" r:id="rId10"/>
    <p:sldId id="674" r:id="rId11"/>
    <p:sldId id="661" r:id="rId12"/>
    <p:sldId id="662" r:id="rId13"/>
    <p:sldId id="675" r:id="rId14"/>
    <p:sldId id="664" r:id="rId15"/>
    <p:sldId id="665" r:id="rId16"/>
    <p:sldId id="676" r:id="rId17"/>
    <p:sldId id="677" r:id="rId18"/>
    <p:sldId id="666" r:id="rId19"/>
    <p:sldId id="678" r:id="rId20"/>
    <p:sldId id="679" r:id="rId21"/>
    <p:sldId id="680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DE2FF"/>
    <a:srgbClr val="66FFFF"/>
    <a:srgbClr val="B1E754"/>
    <a:srgbClr val="400080"/>
    <a:srgbClr val="66CCFF"/>
    <a:srgbClr val="A12A03"/>
    <a:srgbClr val="B23C00"/>
    <a:srgbClr val="A40000"/>
    <a:srgbClr val="0033CC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33" autoAdjust="0"/>
    <p:restoredTop sz="98450" autoAdjust="0"/>
  </p:normalViewPr>
  <p:slideViewPr>
    <p:cSldViewPr>
      <p:cViewPr varScale="1">
        <p:scale>
          <a:sx n="118" d="100"/>
          <a:sy n="118" d="100"/>
        </p:scale>
        <p:origin x="-112" y="-107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5" Type="http://schemas.openxmlformats.org/officeDocument/2006/relationships/image" Target="../media/image11.emf"/><Relationship Id="rId6" Type="http://schemas.openxmlformats.org/officeDocument/2006/relationships/image" Target="../media/image12.emf"/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4" Type="http://schemas.openxmlformats.org/officeDocument/2006/relationships/image" Target="../media/image16.emf"/><Relationship Id="rId5" Type="http://schemas.openxmlformats.org/officeDocument/2006/relationships/image" Target="../media/image17.emf"/><Relationship Id="rId1" Type="http://schemas.openxmlformats.org/officeDocument/2006/relationships/image" Target="../media/image7.emf"/><Relationship Id="rId2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4/15/16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April </a:t>
            </a:r>
            <a:r>
              <a:rPr lang="en-US" sz="1000" baseline="0" dirty="0" smtClean="0"/>
              <a:t>14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03449" y="6263609"/>
            <a:ext cx="2815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154: Formal Languages and Computability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Relationship Id="rId3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image" Target="../media/image22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5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E3keLeMwfH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emf"/><Relationship Id="rId12" Type="http://schemas.openxmlformats.org/officeDocument/2006/relationships/oleObject" Target="../embeddings/oleObject9.bin"/><Relationship Id="rId13" Type="http://schemas.openxmlformats.org/officeDocument/2006/relationships/oleObject" Target="../embeddings/oleObject10.bin"/><Relationship Id="rId14" Type="http://schemas.openxmlformats.org/officeDocument/2006/relationships/oleObject" Target="../embeddings/oleObject11.bin"/><Relationship Id="rId15" Type="http://schemas.openxmlformats.org/officeDocument/2006/relationships/oleObject" Target="../embeddings/oleObject12.bin"/><Relationship Id="rId16" Type="http://schemas.openxmlformats.org/officeDocument/2006/relationships/image" Target="../media/image11.emf"/><Relationship Id="rId17" Type="http://schemas.openxmlformats.org/officeDocument/2006/relationships/oleObject" Target="../embeddings/oleObject13.bin"/><Relationship Id="rId18" Type="http://schemas.openxmlformats.org/officeDocument/2006/relationships/image" Target="../media/image1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5.bin"/><Relationship Id="rId6" Type="http://schemas.openxmlformats.org/officeDocument/2006/relationships/oleObject" Target="../embeddings/oleObject6.bin"/><Relationship Id="rId7" Type="http://schemas.openxmlformats.org/officeDocument/2006/relationships/image" Target="../media/image8.emf"/><Relationship Id="rId8" Type="http://schemas.openxmlformats.org/officeDocument/2006/relationships/oleObject" Target="../embeddings/oleObject7.bin"/><Relationship Id="rId9" Type="http://schemas.openxmlformats.org/officeDocument/2006/relationships/image" Target="../media/image9.emf"/><Relationship Id="rId10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3.emf"/><Relationship Id="rId5" Type="http://schemas.openxmlformats.org/officeDocument/2006/relationships/oleObject" Target="../embeddings/oleObject15.bin"/><Relationship Id="rId6" Type="http://schemas.openxmlformats.org/officeDocument/2006/relationships/oleObject" Target="../embeddings/oleObject1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6.emf"/><Relationship Id="rId12" Type="http://schemas.openxmlformats.org/officeDocument/2006/relationships/oleObject" Target="../embeddings/oleObject22.bin"/><Relationship Id="rId13" Type="http://schemas.openxmlformats.org/officeDocument/2006/relationships/oleObject" Target="../embeddings/oleObject23.bin"/><Relationship Id="rId14" Type="http://schemas.openxmlformats.org/officeDocument/2006/relationships/image" Target="../media/image17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7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18.bin"/><Relationship Id="rId6" Type="http://schemas.openxmlformats.org/officeDocument/2006/relationships/oleObject" Target="../embeddings/oleObject19.bin"/><Relationship Id="rId7" Type="http://schemas.openxmlformats.org/officeDocument/2006/relationships/image" Target="../media/image14.emf"/><Relationship Id="rId8" Type="http://schemas.openxmlformats.org/officeDocument/2006/relationships/oleObject" Target="../embeddings/oleObject20.bin"/><Relationship Id="rId9" Type="http://schemas.openxmlformats.org/officeDocument/2006/relationships/image" Target="../media/image15.emf"/><Relationship Id="rId10" Type="http://schemas.openxmlformats.org/officeDocument/2006/relationships/oleObject" Target="../embeddings/oleObject2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154</a:t>
            </a:r>
            <a:br>
              <a:rPr lang="en-US" sz="3200" dirty="0" smtClean="0"/>
            </a:br>
            <a:r>
              <a:rPr lang="en-US" sz="3200" dirty="0" smtClean="0"/>
              <a:t>Formal Languages and Computability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April </a:t>
            </a:r>
            <a:r>
              <a:rPr lang="en-US" sz="2400" dirty="0" smtClean="0"/>
              <a:t>14 </a:t>
            </a:r>
            <a:r>
              <a:rPr lang="en-US" sz="2400" dirty="0" smtClean="0"/>
              <a:t>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Multi-Tape 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can simulate a multi-</a:t>
            </a:r>
            <a:r>
              <a:rPr lang="en-US" dirty="0" smtClean="0"/>
              <a:t>tape TM, </a:t>
            </a:r>
            <a:br>
              <a:rPr lang="en-US" dirty="0" smtClean="0"/>
            </a:br>
            <a:r>
              <a:rPr lang="en-US" dirty="0" smtClean="0"/>
              <a:t>each tape with an independent read/write head, </a:t>
            </a:r>
            <a:r>
              <a:rPr lang="en-US" dirty="0"/>
              <a:t>with a standard TM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 smtClean="0"/>
              <a:t>Write the contents of the multiple tapes onto single tape as with a multi-track tape.</a:t>
            </a:r>
          </a:p>
          <a:p>
            <a:pPr lvl="4"/>
            <a:endParaRPr lang="en-US" dirty="0" smtClean="0"/>
          </a:p>
          <a:p>
            <a:r>
              <a:rPr lang="en-US" dirty="0"/>
              <a:t>Then </a:t>
            </a:r>
            <a:r>
              <a:rPr lang="en-US" dirty="0" smtClean="0"/>
              <a:t>the </a:t>
            </a:r>
            <a:r>
              <a:rPr lang="en-US" dirty="0"/>
              <a:t>standard TM </a:t>
            </a:r>
            <a:r>
              <a:rPr lang="en-US" dirty="0" smtClean="0"/>
              <a:t>can operate the same way that it simulated a multi-track TM.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52146" y="2295590"/>
            <a:ext cx="2769709" cy="584776"/>
          </a:xfrm>
          <a:prstGeom prst="rect">
            <a:avLst/>
          </a:prstGeom>
          <a:solidFill>
            <a:srgbClr val="FFFFC2"/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12A03"/>
                </a:solidFill>
              </a:rPr>
              <a:t>Obviously, a multi-tape TM</a:t>
            </a:r>
          </a:p>
          <a:p>
            <a:r>
              <a:rPr lang="en-US" dirty="0" smtClean="0">
                <a:solidFill>
                  <a:srgbClr val="A12A03"/>
                </a:solidFill>
              </a:rPr>
              <a:t>can simulate a standard TM.</a:t>
            </a:r>
            <a:endParaRPr lang="en-US" dirty="0">
              <a:solidFill>
                <a:srgbClr val="A12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2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Machines with Semi-Infinite Tape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 smtClean="0"/>
              <a:t>A standard TM with a tape that is infinite </a:t>
            </a:r>
            <a:br>
              <a:rPr lang="en-US" dirty="0" smtClean="0"/>
            </a:br>
            <a:r>
              <a:rPr lang="en-US" dirty="0" smtClean="0"/>
              <a:t>at both ends can simulate a TM with a </a:t>
            </a:r>
            <a:br>
              <a:rPr lang="en-US" dirty="0" smtClean="0"/>
            </a:br>
            <a:r>
              <a:rPr lang="en-US" dirty="0" smtClean="0"/>
              <a:t>semi-infinite tape.</a:t>
            </a:r>
          </a:p>
          <a:p>
            <a:pPr lvl="1"/>
            <a:r>
              <a:rPr lang="en-US" dirty="0" smtClean="0"/>
              <a:t>Example of a semi-infinite tape:</a:t>
            </a:r>
          </a:p>
          <a:p>
            <a:pPr lvl="1"/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reate a semi-infinite tape from an infinite tape:</a:t>
            </a:r>
          </a:p>
          <a:p>
            <a:pPr lvl="1"/>
            <a:r>
              <a:rPr lang="en-US" dirty="0" smtClean="0"/>
              <a:t>“Fold” the infinite tape between two arbitrary cells.</a:t>
            </a:r>
          </a:p>
          <a:p>
            <a:pPr lvl="1"/>
            <a:r>
              <a:rPr lang="en-US" dirty="0" smtClean="0"/>
              <a:t>Intersperse the contents of the two sides.</a:t>
            </a:r>
          </a:p>
          <a:p>
            <a:pPr lvl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becomes: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3200415" y="2880366"/>
            <a:ext cx="2865330" cy="646331"/>
            <a:chOff x="3450269" y="3697059"/>
            <a:chExt cx="2865330" cy="646331"/>
          </a:xfrm>
        </p:grpSpPr>
        <p:sp>
          <p:nvSpPr>
            <p:cNvPr id="6" name="TextBox 5"/>
            <p:cNvSpPr txBox="1"/>
            <p:nvPr/>
          </p:nvSpPr>
          <p:spPr>
            <a:xfrm>
              <a:off x="3450269" y="3977634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24586" y="3977634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98903" y="3977634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73220" y="3977634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47537" y="3977634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21854" y="3977634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96171" y="3977634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70488" y="3977634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69268" y="3697059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sz="3600" dirty="0" smtClean="0"/>
                <a:t>…</a:t>
              </a:r>
              <a:endParaRPr lang="en-US" sz="36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828401" y="4794327"/>
            <a:ext cx="4395330" cy="646331"/>
            <a:chOff x="2828401" y="4794327"/>
            <a:chExt cx="4395330" cy="646331"/>
          </a:xfrm>
        </p:grpSpPr>
        <p:sp>
          <p:nvSpPr>
            <p:cNvPr id="18" name="TextBox 17"/>
            <p:cNvSpPr txBox="1"/>
            <p:nvPr/>
          </p:nvSpPr>
          <p:spPr>
            <a:xfrm>
              <a:off x="3450269" y="5074902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42791" y="5074902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77826" y="5074902"/>
              <a:ext cx="230251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52143" y="5074902"/>
              <a:ext cx="230251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626460" y="5074902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00777" y="5074902"/>
              <a:ext cx="378329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18577" y="5074902"/>
              <a:ext cx="344265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663010" y="5074902"/>
              <a:ext cx="332844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577400" y="4794327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sz="3600" dirty="0" smtClean="0"/>
                <a:t>…</a:t>
              </a:r>
              <a:endParaRPr lang="en-US" sz="36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028766" y="5074902"/>
              <a:ext cx="291165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303083" y="5074902"/>
              <a:ext cx="332844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828401" y="4794327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sz="3600" dirty="0" smtClean="0"/>
                <a:t>…</a:t>
              </a:r>
              <a:endParaRPr lang="en-US" sz="36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017537" y="5440658"/>
            <a:ext cx="4029574" cy="646331"/>
            <a:chOff x="3017537" y="5440658"/>
            <a:chExt cx="4029574" cy="646331"/>
          </a:xfrm>
        </p:grpSpPr>
        <p:sp>
          <p:nvSpPr>
            <p:cNvPr id="32" name="TextBox 31"/>
            <p:cNvSpPr txBox="1"/>
            <p:nvPr/>
          </p:nvSpPr>
          <p:spPr>
            <a:xfrm>
              <a:off x="3017537" y="5742177"/>
              <a:ext cx="378329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420272" y="5742177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786028" y="5742177"/>
              <a:ext cx="344265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151784" y="5742177"/>
              <a:ext cx="230251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426101" y="5742177"/>
              <a:ext cx="332844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791857" y="5742177"/>
              <a:ext cx="230251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066174" y="5742177"/>
              <a:ext cx="291165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407467" y="5742177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739159" y="5742177"/>
              <a:ext cx="332844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72003" y="5742177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400780" y="5440658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sz="3600" dirty="0" smtClean="0"/>
                <a:t>…</a:t>
              </a:r>
              <a:endParaRPr lang="en-US" sz="3600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852146" y="2295590"/>
            <a:ext cx="2975193" cy="830997"/>
          </a:xfrm>
          <a:prstGeom prst="rect">
            <a:avLst/>
          </a:prstGeom>
          <a:solidFill>
            <a:srgbClr val="FFFFC2"/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12A03"/>
                </a:solidFill>
              </a:rPr>
              <a:t>How would a TM with a</a:t>
            </a:r>
          </a:p>
          <a:p>
            <a:r>
              <a:rPr lang="en-US" dirty="0" smtClean="0">
                <a:solidFill>
                  <a:srgbClr val="A12A03"/>
                </a:solidFill>
              </a:rPr>
              <a:t>semi-infinite tape simulate a</a:t>
            </a:r>
          </a:p>
          <a:p>
            <a:r>
              <a:rPr lang="en-US" dirty="0" smtClean="0">
                <a:solidFill>
                  <a:srgbClr val="A12A03"/>
                </a:solidFill>
              </a:rPr>
              <a:t>standard TM with infinite tape?</a:t>
            </a:r>
            <a:endParaRPr lang="en-US" dirty="0">
              <a:solidFill>
                <a:srgbClr val="A12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436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Machine with an Input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 smtClean="0"/>
              <a:t>AKA </a:t>
            </a:r>
            <a:r>
              <a:rPr lang="en-US" dirty="0" smtClean="0">
                <a:solidFill>
                  <a:srgbClr val="A12A03"/>
                </a:solidFill>
              </a:rPr>
              <a:t>off-line </a:t>
            </a:r>
            <a:br>
              <a:rPr lang="en-US" dirty="0" smtClean="0">
                <a:solidFill>
                  <a:srgbClr val="A12A03"/>
                </a:solidFill>
              </a:rPr>
            </a:br>
            <a:r>
              <a:rPr lang="en-US" dirty="0" smtClean="0">
                <a:solidFill>
                  <a:srgbClr val="A12A03"/>
                </a:solidFill>
              </a:rPr>
              <a:t>Turing machine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How to simulate a standard TM by an offline TM?</a:t>
            </a:r>
          </a:p>
          <a:p>
            <a:pPr lvl="1"/>
            <a:r>
              <a:rPr lang="en-US" dirty="0" smtClean="0"/>
              <a:t>Copy the file contents onto the tape.</a:t>
            </a:r>
          </a:p>
          <a:p>
            <a:pPr lvl="1"/>
            <a:r>
              <a:rPr lang="en-US" dirty="0" smtClean="0"/>
              <a:t>Proceed the same way as a standard TM.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6" name="Picture 2" descr="Macintosh HD:Applications:Microsoft Office 2004:Office:PPT_IB_SupportFiles:Images:15529_CH10_FIG1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349" y="1325903"/>
            <a:ext cx="5118766" cy="3200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1941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Macintosh HD:Applications:Microsoft Office 2004:Office:PPT_IB_SupportFiles:Images:15529_CH10_FIG1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318" y="2240294"/>
            <a:ext cx="5550936" cy="384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 Machine with an Input </a:t>
            </a:r>
            <a:r>
              <a:rPr lang="en-US" dirty="0" smtClean="0"/>
              <a:t>File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36331"/>
          </a:xfrm>
        </p:spPr>
        <p:txBody>
          <a:bodyPr/>
          <a:lstStyle/>
          <a:p>
            <a:r>
              <a:rPr lang="en-US" dirty="0" smtClean="0"/>
              <a:t>Simulate an offline TM by a standard TM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with a 4-track input tape: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63064" y="4892024"/>
            <a:ext cx="1781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file contents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63064" y="5166341"/>
            <a:ext cx="21808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file read position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63064" y="5440658"/>
            <a:ext cx="10859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tape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63064" y="5714975"/>
            <a:ext cx="2317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tape read 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400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TM whose tape is infinite in more than one dimension.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2" descr="Macintosh HD:Applications:Microsoft Office 2004:Office:PPT_IB_SupportFiles:Images:15529_CH10_FIG1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538" y="1965975"/>
            <a:ext cx="5120583" cy="286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Macintosh HD:Applications:Microsoft Office 2004:Office:PPT_IB_SupportFiles:Images:15529_CH10_FIG10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40" y="5166341"/>
            <a:ext cx="6400775" cy="677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040853" y="5193543"/>
            <a:ext cx="8577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40853" y="5532097"/>
            <a:ext cx="11313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addresses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379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A12A03"/>
                </a:solidFill>
              </a:rPr>
              <a:t>nondeterministic TM </a:t>
            </a:r>
            <a:r>
              <a:rPr lang="en-US" dirty="0" smtClean="0"/>
              <a:t>has a transition function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the range of </a:t>
            </a:r>
            <a:r>
              <a:rPr lang="en-US" i="1" dirty="0" err="1" smtClean="0">
                <a:latin typeface="Times New Roman"/>
                <a:cs typeface="Times New Roman"/>
              </a:rPr>
              <a:t>δ</a:t>
            </a:r>
            <a:r>
              <a:rPr lang="en-US" dirty="0" smtClean="0"/>
              <a:t> is a set of possible transitions, any one of which the TM can choose.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 nondeterministic TM (NTM) accepts a string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 if there </a:t>
            </a:r>
            <a:r>
              <a:rPr lang="en-US" u="sng" dirty="0" smtClean="0"/>
              <a:t>exists some sequence</a:t>
            </a:r>
            <a:r>
              <a:rPr lang="en-US" dirty="0" smtClean="0"/>
              <a:t> of moves that leads to a final state.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220420"/>
              </p:ext>
            </p:extLst>
          </p:nvPr>
        </p:nvGraphicFramePr>
        <p:xfrm>
          <a:off x="2788939" y="1874536"/>
          <a:ext cx="3520402" cy="640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3" imgW="1257300" imgH="228600" progId="Equation.3">
                  <p:embed/>
                </p:oleObj>
              </mc:Choice>
              <mc:Fallback>
                <p:oleObj name="Equation" r:id="rId3" imgW="12573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88939" y="1874536"/>
                        <a:ext cx="3520402" cy="640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3624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acintosh HD:Applications:Microsoft Office 2004:Office:PPT_IB_SupportFiles:Images:15529_CH10_FIG1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613" y="4069073"/>
            <a:ext cx="5668691" cy="265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Nondeterministic Turing </a:t>
            </a:r>
            <a:r>
              <a:rPr lang="en-US" dirty="0" smtClean="0"/>
              <a:t>Machines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standard (deterministic) TM can simulate </a:t>
            </a:r>
            <a:br>
              <a:rPr lang="en-US" dirty="0" smtClean="0"/>
            </a:br>
            <a:r>
              <a:rPr lang="en-US" dirty="0" smtClean="0"/>
              <a:t>a nondeterministic TM.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Therefore, </a:t>
            </a:r>
            <a:r>
              <a:rPr lang="en-US" dirty="0" smtClean="0">
                <a:solidFill>
                  <a:srgbClr val="A12A03"/>
                </a:solidFill>
              </a:rPr>
              <a:t>an NTM has the same power</a:t>
            </a:r>
            <a:br>
              <a:rPr lang="en-US" dirty="0" smtClean="0">
                <a:solidFill>
                  <a:srgbClr val="A12A03"/>
                </a:solidFill>
              </a:rPr>
            </a:br>
            <a:r>
              <a:rPr lang="en-US" dirty="0" smtClean="0">
                <a:solidFill>
                  <a:srgbClr val="A12A03"/>
                </a:solidFill>
              </a:rPr>
              <a:t>as a standard TM.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Represent the calculations of an NTM as a branching tree </a:t>
            </a:r>
            <a:br>
              <a:rPr lang="en-US" dirty="0" smtClean="0"/>
            </a:br>
            <a:r>
              <a:rPr lang="en-US" dirty="0" smtClean="0"/>
              <a:t>of configurations.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73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Nondeterministic Turing Machines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r>
              <a:rPr lang="en-US" dirty="0" smtClean="0"/>
              <a:t>Program a</a:t>
            </a:r>
            <a:br>
              <a:rPr lang="en-US" dirty="0" smtClean="0"/>
            </a:br>
            <a:r>
              <a:rPr lang="en-US" dirty="0" smtClean="0"/>
              <a:t>standard TM</a:t>
            </a:r>
            <a:br>
              <a:rPr lang="en-US" dirty="0" smtClean="0"/>
            </a:br>
            <a:r>
              <a:rPr lang="en-US" dirty="0" smtClean="0"/>
              <a:t>to try all the</a:t>
            </a:r>
            <a:br>
              <a:rPr lang="en-US" dirty="0" smtClean="0"/>
            </a:br>
            <a:r>
              <a:rPr lang="en-US" dirty="0" smtClean="0"/>
              <a:t>possible</a:t>
            </a:r>
            <a:br>
              <a:rPr lang="en-US" dirty="0" smtClean="0"/>
            </a:br>
            <a:r>
              <a:rPr lang="en-US" dirty="0" smtClean="0"/>
              <a:t>choices.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From the root,</a:t>
            </a:r>
            <a:br>
              <a:rPr lang="en-US" dirty="0" smtClean="0"/>
            </a:br>
            <a:r>
              <a:rPr lang="en-US" dirty="0" smtClean="0"/>
              <a:t>the standard TM searches the tree </a:t>
            </a:r>
            <a:br>
              <a:rPr lang="en-US" dirty="0" smtClean="0"/>
            </a:br>
            <a:r>
              <a:rPr lang="en-US" dirty="0" smtClean="0"/>
              <a:t>for a final halt state.</a:t>
            </a:r>
          </a:p>
          <a:p>
            <a:pPr lvl="1"/>
            <a:r>
              <a:rPr lang="en-US" dirty="0" smtClean="0"/>
              <a:t>It must perform backtracking.</a:t>
            </a:r>
          </a:p>
          <a:p>
            <a:pPr lvl="1"/>
            <a:r>
              <a:rPr lang="en-US" dirty="0" smtClean="0"/>
              <a:t>Backtracking </a:t>
            </a:r>
            <a:r>
              <a:rPr lang="en-US" dirty="0"/>
              <a:t>b</a:t>
            </a:r>
            <a:r>
              <a:rPr lang="en-US" dirty="0" smtClean="0"/>
              <a:t>ookkeeping required!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2" descr="Macintosh HD:Applications:Microsoft Office 2004:Office:PPT_IB_SupportFiles:Images:15529_CH10_FIG1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976" y="1234464"/>
            <a:ext cx="5668691" cy="265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2728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Universal Turing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Turing machine is not just a special-purpose computer that, once defined, can carry out only one type of computation.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rgbClr val="A12A03"/>
                </a:solidFill>
              </a:rPr>
              <a:t>A Turing machine is equivalent to a </a:t>
            </a:r>
            <a:br>
              <a:rPr lang="en-US" dirty="0" smtClean="0">
                <a:solidFill>
                  <a:srgbClr val="A12A03"/>
                </a:solidFill>
              </a:rPr>
            </a:br>
            <a:r>
              <a:rPr lang="en-US" dirty="0" smtClean="0">
                <a:solidFill>
                  <a:srgbClr val="A12A03"/>
                </a:solidFill>
              </a:rPr>
              <a:t>modern general-purpose computer.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 universal Turing machine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i="1" baseline="-25000" dirty="0" smtClean="0">
                <a:latin typeface="Times New Roman"/>
                <a:cs typeface="Times New Roman"/>
              </a:rPr>
              <a:t>u</a:t>
            </a:r>
            <a:r>
              <a:rPr lang="en-US" dirty="0" smtClean="0"/>
              <a:t> is reprogrammable.</a:t>
            </a:r>
          </a:p>
          <a:p>
            <a:pPr lvl="4"/>
            <a:endParaRPr lang="en-US" dirty="0"/>
          </a:p>
          <a:p>
            <a:r>
              <a:rPr lang="en-US" dirty="0" smtClean="0"/>
              <a:t>An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i="1" baseline="-25000" dirty="0">
                <a:latin typeface="Times New Roman"/>
                <a:cs typeface="Times New Roman"/>
              </a:rPr>
              <a:t>u</a:t>
            </a:r>
            <a:r>
              <a:rPr lang="en-US" dirty="0"/>
              <a:t> </a:t>
            </a:r>
            <a:r>
              <a:rPr lang="en-US" dirty="0" smtClean="0"/>
              <a:t>takes another TM as input </a:t>
            </a:r>
            <a:br>
              <a:rPr lang="en-US" dirty="0" smtClean="0"/>
            </a:br>
            <a:r>
              <a:rPr lang="en-US" dirty="0" smtClean="0"/>
              <a:t>and simulates the other TM.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88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acintosh HD:Applications:Microsoft Office 2004:Office:PPT_IB_SupportFiles:Images:15529_CH10_FIG10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782" y="3246122"/>
            <a:ext cx="5943534" cy="287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Universal Turing </a:t>
            </a:r>
            <a:r>
              <a:rPr lang="en-US" dirty="0" smtClean="0"/>
              <a:t>Machine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 smtClean="0"/>
              <a:t>Given another TM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dirty="0" smtClean="0"/>
              <a:t> and an input string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a universal TM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i="1" baseline="-25000" dirty="0">
                <a:latin typeface="Times New Roman"/>
                <a:cs typeface="Times New Roman"/>
              </a:rPr>
              <a:t>u</a:t>
            </a:r>
            <a:r>
              <a:rPr lang="en-US" dirty="0"/>
              <a:t> </a:t>
            </a:r>
            <a:r>
              <a:rPr lang="en-US" dirty="0" smtClean="0"/>
              <a:t>can simulate the computation of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 on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TM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dirty="0" smtClean="0"/>
              <a:t> must be properly encoded.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Example: Encode</a:t>
            </a:r>
            <a:br>
              <a:rPr lang="en-US" dirty="0" smtClean="0"/>
            </a:br>
            <a:r>
              <a:rPr lang="en-US" i="1" dirty="0" err="1" smtClean="0">
                <a:latin typeface="Times New Roman"/>
                <a:cs typeface="Times New Roman"/>
              </a:rPr>
              <a:t>δ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A12A03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A12A03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solidFill>
                  <a:srgbClr val="008000"/>
                </a:solidFill>
                <a:latin typeface="Times New Roman"/>
                <a:cs typeface="Times New Roman"/>
              </a:rPr>
              <a:t>a</a:t>
            </a:r>
            <a:r>
              <a:rPr lang="en-US" baseline="-25000" dirty="0">
                <a:solidFill>
                  <a:srgbClr val="008000"/>
                </a:solidFill>
                <a:latin typeface="Times New Roman"/>
                <a:cs typeface="Times New Roman"/>
              </a:rPr>
              <a:t>2</a:t>
            </a:r>
            <a:r>
              <a:rPr lang="en-US" dirty="0">
                <a:latin typeface="Times New Roman"/>
                <a:cs typeface="Times New Roman"/>
              </a:rPr>
              <a:t>) = (</a:t>
            </a:r>
            <a:r>
              <a:rPr lang="en-US" i="1" dirty="0">
                <a:solidFill>
                  <a:srgbClr val="A12A03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A12A03"/>
                </a:solidFill>
                <a:latin typeface="Times New Roman"/>
                <a:cs typeface="Times New Roman"/>
              </a:rPr>
              <a:t>2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solidFill>
                  <a:srgbClr val="008000"/>
                </a:solidFill>
                <a:latin typeface="Times New Roman"/>
                <a:cs typeface="Times New Roman"/>
              </a:rPr>
              <a:t>a</a:t>
            </a:r>
            <a:r>
              <a:rPr lang="en-US" baseline="-25000" dirty="0">
                <a:solidFill>
                  <a:srgbClr val="008000"/>
                </a:solidFill>
                <a:latin typeface="Times New Roman"/>
                <a:cs typeface="Times New Roman"/>
              </a:rPr>
              <a:t>3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solidFill>
                  <a:srgbClr val="0033CC"/>
                </a:solidFill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) </a:t>
            </a:r>
            <a:r>
              <a:rPr lang="en-US" dirty="0" smtClean="0">
                <a:cs typeface="Times New Roman"/>
              </a:rPr>
              <a:t/>
            </a:r>
            <a:br>
              <a:rPr lang="en-US" dirty="0" smtClean="0">
                <a:cs typeface="Times New Roman"/>
              </a:rPr>
            </a:br>
            <a:r>
              <a:rPr lang="en-US" dirty="0" smtClean="0">
                <a:cs typeface="Times New Roman"/>
              </a:rPr>
              <a:t>as </a:t>
            </a:r>
            <a:r>
              <a:rPr lang="is-IS" dirty="0" smtClean="0">
                <a:solidFill>
                  <a:srgbClr val="A12A03"/>
                </a:solidFill>
                <a:latin typeface="Times New Roman"/>
                <a:cs typeface="Times New Roman"/>
              </a:rPr>
              <a:t>1</a:t>
            </a:r>
            <a:r>
              <a:rPr lang="is-IS" dirty="0" smtClean="0">
                <a:latin typeface="Times New Roman"/>
                <a:cs typeface="Times New Roman"/>
              </a:rPr>
              <a:t>0</a:t>
            </a:r>
            <a:r>
              <a:rPr lang="is-IS" dirty="0" smtClean="0">
                <a:solidFill>
                  <a:srgbClr val="008000"/>
                </a:solidFill>
                <a:latin typeface="Times New Roman"/>
                <a:cs typeface="Times New Roman"/>
              </a:rPr>
              <a:t>11</a:t>
            </a:r>
            <a:r>
              <a:rPr lang="is-IS" dirty="0" smtClean="0">
                <a:latin typeface="Times New Roman"/>
                <a:cs typeface="Times New Roman"/>
              </a:rPr>
              <a:t>0</a:t>
            </a:r>
            <a:r>
              <a:rPr lang="is-IS" dirty="0" smtClean="0">
                <a:solidFill>
                  <a:srgbClr val="A12A03"/>
                </a:solidFill>
                <a:latin typeface="Times New Roman"/>
                <a:cs typeface="Times New Roman"/>
              </a:rPr>
              <a:t>11</a:t>
            </a:r>
            <a:r>
              <a:rPr lang="is-IS" dirty="0" smtClean="0">
                <a:latin typeface="Times New Roman"/>
                <a:cs typeface="Times New Roman"/>
              </a:rPr>
              <a:t>0</a:t>
            </a:r>
            <a:r>
              <a:rPr lang="is-IS" dirty="0" smtClean="0">
                <a:solidFill>
                  <a:srgbClr val="008000"/>
                </a:solidFill>
                <a:latin typeface="Times New Roman"/>
                <a:cs typeface="Times New Roman"/>
              </a:rPr>
              <a:t>111</a:t>
            </a:r>
            <a:r>
              <a:rPr lang="is-IS" dirty="0" smtClean="0">
                <a:latin typeface="Times New Roman"/>
                <a:cs typeface="Times New Roman"/>
              </a:rPr>
              <a:t>0</a:t>
            </a:r>
            <a:r>
              <a:rPr lang="is-IS" dirty="0" smtClean="0">
                <a:solidFill>
                  <a:srgbClr val="0033CC"/>
                </a:solidFill>
                <a:latin typeface="Times New Roman"/>
                <a:cs typeface="Times New Roman"/>
              </a:rPr>
              <a:t>1</a:t>
            </a:r>
            <a:r>
              <a:rPr lang="is-I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65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Turing’s 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computation that can be carried out by mechanical means can be performed by some Turing machine.</a:t>
            </a:r>
          </a:p>
          <a:p>
            <a:pPr lvl="5"/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computation is </a:t>
            </a:r>
            <a:r>
              <a:rPr lang="en-US" dirty="0">
                <a:solidFill>
                  <a:srgbClr val="B23C00"/>
                </a:solidFill>
              </a:rPr>
              <a:t>mechanical</a:t>
            </a:r>
            <a:r>
              <a:rPr lang="en-US" dirty="0"/>
              <a:t> if and only if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</a:t>
            </a:r>
            <a:r>
              <a:rPr lang="en-US" dirty="0"/>
              <a:t>can be performed by some Turing machine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algorithm</a:t>
            </a:r>
            <a:r>
              <a:rPr lang="en-US" dirty="0"/>
              <a:t> for a function                  </a:t>
            </a:r>
            <a:r>
              <a:rPr lang="en-US" dirty="0">
                <a:sym typeface="Wingdings"/>
              </a:rPr>
              <a:t>is a Turing machine </a:t>
            </a:r>
            <a:r>
              <a:rPr lang="en-US" i="1" dirty="0">
                <a:latin typeface="Times New Roman"/>
                <a:cs typeface="Times New Roman"/>
                <a:sym typeface="Wingdings"/>
              </a:rPr>
              <a:t>M</a:t>
            </a:r>
            <a:r>
              <a:rPr lang="en-US" dirty="0">
                <a:sym typeface="Wingdings"/>
              </a:rPr>
              <a:t>, which given as input any</a:t>
            </a:r>
            <a:br>
              <a:rPr lang="en-US" dirty="0">
                <a:sym typeface="Wingdings"/>
              </a:rPr>
            </a:br>
            <a:r>
              <a:rPr lang="en-US" dirty="0">
                <a:sym typeface="Wingdings"/>
              </a:rPr>
              <a:t>           on its tape, eventually halts with the correct answer                on its tape</a:t>
            </a:r>
            <a:r>
              <a:rPr lang="en-US" dirty="0" smtClean="0">
                <a:sym typeface="Wingdings"/>
              </a:rPr>
              <a:t>.</a:t>
            </a:r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914946"/>
              </p:ext>
            </p:extLst>
          </p:nvPr>
        </p:nvGraphicFramePr>
        <p:xfrm>
          <a:off x="1005879" y="4968055"/>
          <a:ext cx="96361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" name="Equation" r:id="rId3" imgW="419100" imgH="177800" progId="Equation.3">
                  <p:embed/>
                </p:oleObj>
              </mc:Choice>
              <mc:Fallback>
                <p:oleObj name="Equation" r:id="rId3" imgW="419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5879" y="4968055"/>
                        <a:ext cx="963612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296035"/>
              </p:ext>
            </p:extLst>
          </p:nvPr>
        </p:nvGraphicFramePr>
        <p:xfrm>
          <a:off x="3448659" y="5371167"/>
          <a:ext cx="140176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" name="Equation" r:id="rId5" imgW="609600" imgH="203200" progId="Equation.3">
                  <p:embed/>
                </p:oleObj>
              </mc:Choice>
              <mc:Fallback>
                <p:oleObj name="Equation" r:id="rId5" imgW="6096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48659" y="5371167"/>
                        <a:ext cx="1401762" cy="468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703576"/>
              </p:ext>
            </p:extLst>
          </p:nvPr>
        </p:nvGraphicFramePr>
        <p:xfrm>
          <a:off x="5284981" y="4100851"/>
          <a:ext cx="1518907" cy="467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Equation" r:id="rId7" imgW="660400" imgH="203200" progId="Equation.3">
                  <p:embed/>
                </p:oleObj>
              </mc:Choice>
              <mc:Fallback>
                <p:oleObj name="Equation" r:id="rId7" imgW="660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84981" y="4100851"/>
                        <a:ext cx="1518907" cy="4673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2189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Universal Turing Machine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we can claim the existence of a </a:t>
            </a:r>
            <a:br>
              <a:rPr lang="en-US" dirty="0" smtClean="0"/>
            </a:br>
            <a:r>
              <a:rPr lang="en-US" dirty="0" smtClean="0"/>
              <a:t>Turing machine that, given any program, </a:t>
            </a:r>
            <a:br>
              <a:rPr lang="en-US" dirty="0" smtClean="0"/>
            </a:br>
            <a:r>
              <a:rPr lang="en-US" dirty="0" smtClean="0"/>
              <a:t>can carry out the computations specified </a:t>
            </a:r>
            <a:br>
              <a:rPr lang="en-US" dirty="0" smtClean="0"/>
            </a:br>
            <a:r>
              <a:rPr lang="en-US" dirty="0" smtClean="0"/>
              <a:t>by that program and is therefore a proper </a:t>
            </a:r>
            <a:br>
              <a:rPr lang="en-US" dirty="0" smtClean="0"/>
            </a:br>
            <a:r>
              <a:rPr lang="en-US" dirty="0" smtClean="0"/>
              <a:t>model for a general-purpose computer.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50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Homemade Turing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Youtube</a:t>
            </a:r>
            <a:r>
              <a:rPr lang="en-US" dirty="0"/>
              <a:t> video: </a:t>
            </a:r>
            <a:r>
              <a:rPr lang="en-US" dirty="0">
                <a:hlinkClick r:id="rId2"/>
              </a:rPr>
              <a:t>https://www.youtube.com/watch?v=</a:t>
            </a:r>
            <a:r>
              <a:rPr lang="en-US" dirty="0" smtClean="0">
                <a:hlinkClick r:id="rId2"/>
              </a:rPr>
              <a:t>E3keLeMwfHY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73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Models of 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computation is </a:t>
            </a:r>
            <a:r>
              <a:rPr lang="en-US" dirty="0">
                <a:solidFill>
                  <a:srgbClr val="B23C00"/>
                </a:solidFill>
              </a:rPr>
              <a:t>mechanical</a:t>
            </a:r>
            <a:r>
              <a:rPr lang="en-US" dirty="0"/>
              <a:t> if and only if it can be performed by some TM.</a:t>
            </a:r>
          </a:p>
          <a:p>
            <a:pPr lvl="1"/>
            <a:r>
              <a:rPr lang="en-US" dirty="0"/>
              <a:t>No alternative models proposed for mechanical computation is more powerful than the TM model.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Is it really true that nothing is more powerful?</a:t>
            </a:r>
          </a:p>
          <a:p>
            <a:r>
              <a:rPr lang="en-US" dirty="0" smtClean="0"/>
              <a:t>What if we started with the “standard model” TM and added more features to it.</a:t>
            </a:r>
          </a:p>
          <a:p>
            <a:r>
              <a:rPr lang="en-US" dirty="0" smtClean="0"/>
              <a:t>Wouldn’t that make it a more powerful model?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60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Equivalent Classes of Automata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053"/>
            <a:ext cx="8229600" cy="4868118"/>
          </a:xfrm>
        </p:spPr>
        <p:txBody>
          <a:bodyPr/>
          <a:lstStyle/>
          <a:p>
            <a:r>
              <a:rPr lang="en-US" dirty="0" smtClean="0"/>
              <a:t>Two automata are </a:t>
            </a:r>
            <a:r>
              <a:rPr lang="en-US" dirty="0" smtClean="0">
                <a:solidFill>
                  <a:srgbClr val="A12A03"/>
                </a:solidFill>
              </a:rPr>
              <a:t>equivalent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if they accept the same language.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If for every automaton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/>
              <a:t> in automata class </a:t>
            </a:r>
            <a:r>
              <a:rPr lang="en-US" i="1" dirty="0">
                <a:latin typeface="Times New Roman"/>
                <a:cs typeface="Times New Roman"/>
              </a:rPr>
              <a:t>C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 there is an automaton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in automata class </a:t>
            </a:r>
            <a:r>
              <a:rPr lang="en-US" i="1" dirty="0">
                <a:latin typeface="Times New Roman"/>
                <a:cs typeface="Times New Roman"/>
              </a:rPr>
              <a:t>C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such that</a:t>
            </a:r>
            <a:r>
              <a:rPr lang="en-US" dirty="0"/>
              <a:t>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>
                <a:latin typeface="Times New Roman"/>
                <a:cs typeface="Times New Roman"/>
              </a:rPr>
              <a:t>) =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dirty="0" smtClean="0"/>
              <a:t>, then </a:t>
            </a:r>
            <a:r>
              <a:rPr lang="en-US" i="1" dirty="0">
                <a:latin typeface="Times New Roman"/>
                <a:cs typeface="Times New Roman"/>
              </a:rPr>
              <a:t>C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is at least as powerful as </a:t>
            </a:r>
            <a:r>
              <a:rPr lang="en-US" i="1" dirty="0">
                <a:latin typeface="Times New Roman"/>
                <a:cs typeface="Times New Roman"/>
              </a:rPr>
              <a:t>C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If also for every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in </a:t>
            </a:r>
            <a:r>
              <a:rPr lang="en-US" i="1" dirty="0">
                <a:latin typeface="Times New Roman"/>
                <a:cs typeface="Times New Roman"/>
              </a:rPr>
              <a:t>C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there is an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 in </a:t>
            </a:r>
            <a:r>
              <a:rPr lang="en-US" i="1" dirty="0">
                <a:latin typeface="Times New Roman"/>
                <a:cs typeface="Times New Roman"/>
              </a:rPr>
              <a:t>C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 such that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>
                <a:latin typeface="Times New Roman"/>
                <a:cs typeface="Times New Roman"/>
              </a:rPr>
              <a:t>) =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, then the classes </a:t>
            </a:r>
            <a:br>
              <a:rPr lang="en-US" dirty="0" smtClean="0"/>
            </a:br>
            <a:r>
              <a:rPr lang="en-US" i="1" dirty="0" smtClean="0">
                <a:latin typeface="Times New Roman"/>
                <a:cs typeface="Times New Roman"/>
              </a:rPr>
              <a:t>C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/>
              <a:t> and </a:t>
            </a:r>
            <a:r>
              <a:rPr lang="en-US" i="1" dirty="0">
                <a:latin typeface="Times New Roman"/>
                <a:cs typeface="Times New Roman"/>
              </a:rPr>
              <a:t>C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are equivalent.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 smtClean="0"/>
              <a:t>If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dirty="0" smtClean="0"/>
              <a:t> is an automaton, another automaton       can </a:t>
            </a:r>
            <a:r>
              <a:rPr lang="en-US" dirty="0" smtClean="0">
                <a:solidFill>
                  <a:srgbClr val="A12A03"/>
                </a:solidFill>
              </a:rPr>
              <a:t>simulate</a:t>
            </a:r>
            <a:r>
              <a:rPr lang="en-US" dirty="0" smtClean="0"/>
              <a:t>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Let </a:t>
            </a:r>
            <a:br>
              <a:rPr lang="en-US" dirty="0" smtClean="0"/>
            </a:br>
            <a:r>
              <a:rPr lang="en-US" dirty="0" smtClean="0"/>
              <a:t>be the sequence of instantaneous descriptions of a computation of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Then      simulates </a:t>
            </a:r>
            <a:r>
              <a:rPr lang="en-US" i="1" dirty="0" smtClean="0">
                <a:latin typeface="Times New Roman"/>
                <a:cs typeface="Times New Roman"/>
              </a:rPr>
              <a:t>M </a:t>
            </a:r>
            <a:r>
              <a:rPr lang="en-US" dirty="0" smtClean="0"/>
              <a:t>’s computation by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each    is associated with </a:t>
            </a:r>
            <a:br>
              <a:rPr lang="en-US" dirty="0" smtClean="0"/>
            </a:br>
            <a:r>
              <a:rPr lang="en-US" dirty="0" smtClean="0"/>
              <a:t>a unique configuration of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803415"/>
              </p:ext>
            </p:extLst>
          </p:nvPr>
        </p:nvGraphicFramePr>
        <p:xfrm>
          <a:off x="7498048" y="1325903"/>
          <a:ext cx="457195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" name="Equation" r:id="rId3" imgW="203200" imgH="203200" progId="Equation.3">
                  <p:embed/>
                </p:oleObj>
              </mc:Choice>
              <mc:Fallback>
                <p:oleObj name="Equation" r:id="rId3" imgW="2032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98048" y="1325903"/>
                        <a:ext cx="457195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7" name="Group 66"/>
          <p:cNvGrpSpPr/>
          <p:nvPr/>
        </p:nvGrpSpPr>
        <p:grpSpPr>
          <a:xfrm>
            <a:off x="3042966" y="2423171"/>
            <a:ext cx="2992058" cy="548634"/>
            <a:chOff x="2743220" y="2697488"/>
            <a:chExt cx="2992058" cy="548634"/>
          </a:xfrm>
        </p:grpSpPr>
        <p:sp>
          <p:nvSpPr>
            <p:cNvPr id="10" name="TextBox 9"/>
            <p:cNvSpPr txBox="1"/>
            <p:nvPr/>
          </p:nvSpPr>
          <p:spPr>
            <a:xfrm>
              <a:off x="2743220" y="2697488"/>
              <a:ext cx="29920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/>
                  <a:cs typeface="Times New Roman"/>
                </a:rPr>
                <a:t>d</a:t>
              </a:r>
              <a:r>
                <a:rPr lang="en-US" sz="2400" baseline="-25000" dirty="0" smtClean="0">
                  <a:latin typeface="Times New Roman"/>
                  <a:cs typeface="Times New Roman"/>
                </a:rPr>
                <a:t>0</a:t>
              </a:r>
              <a:r>
                <a:rPr lang="en-US" sz="2400" dirty="0" smtClean="0">
                  <a:latin typeface="Times New Roman"/>
                  <a:cs typeface="Times New Roman"/>
                </a:rPr>
                <a:t>      </a:t>
              </a:r>
              <a:r>
                <a:rPr lang="en-US" sz="2400" i="1" dirty="0" smtClean="0">
                  <a:latin typeface="Times New Roman"/>
                  <a:cs typeface="Times New Roman"/>
                </a:rPr>
                <a:t>d</a:t>
              </a:r>
              <a:r>
                <a:rPr lang="en-US" sz="2400" baseline="-25000" dirty="0" smtClean="0">
                  <a:latin typeface="Times New Roman"/>
                  <a:cs typeface="Times New Roman"/>
                </a:rPr>
                <a:t>1</a:t>
              </a:r>
              <a:r>
                <a:rPr lang="en-US" sz="2400" dirty="0" smtClean="0">
                  <a:latin typeface="Times New Roman"/>
                  <a:cs typeface="Times New Roman"/>
                </a:rPr>
                <a:t>      </a:t>
              </a:r>
              <a:r>
                <a:rPr lang="is-IS" sz="2400" dirty="0" smtClean="0">
                  <a:latin typeface="Times New Roman"/>
                  <a:cs typeface="Times New Roman"/>
                </a:rPr>
                <a:t>…      </a:t>
              </a:r>
              <a:r>
                <a:rPr lang="is-IS" sz="2400" i="1" dirty="0" smtClean="0">
                  <a:latin typeface="Times New Roman"/>
                  <a:cs typeface="Times New Roman"/>
                </a:rPr>
                <a:t>d</a:t>
              </a:r>
              <a:r>
                <a:rPr lang="is-IS" sz="2400" i="1" baseline="-25000" dirty="0" smtClean="0">
                  <a:latin typeface="Times New Roman"/>
                  <a:cs typeface="Times New Roman"/>
                </a:rPr>
                <a:t>n</a:t>
              </a:r>
              <a:r>
                <a:rPr lang="is-IS" sz="2400" dirty="0" smtClean="0">
                  <a:latin typeface="Times New Roman"/>
                  <a:cs typeface="Times New Roman"/>
                </a:rPr>
                <a:t> ...</a:t>
              </a:r>
              <a:endParaRPr lang="en-US" sz="2400" dirty="0">
                <a:latin typeface="Times New Roman"/>
                <a:cs typeface="Times New Roman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3204038" y="2880366"/>
              <a:ext cx="404753" cy="365756"/>
              <a:chOff x="2978540" y="5989292"/>
              <a:chExt cx="404753" cy="365756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3017537" y="5989292"/>
                <a:ext cx="91439" cy="182878"/>
                <a:chOff x="2468903" y="2971805"/>
                <a:chExt cx="91439" cy="182878"/>
              </a:xfrm>
            </p:grpSpPr>
            <p:cxnSp>
              <p:nvCxnSpPr>
                <p:cNvPr id="8" name="Straight Connector 7"/>
                <p:cNvCxnSpPr/>
                <p:nvPr/>
              </p:nvCxnSpPr>
              <p:spPr bwMode="auto">
                <a:xfrm>
                  <a:off x="2468903" y="2971805"/>
                  <a:ext cx="0" cy="182878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" name="Straight Connector 8"/>
                <p:cNvCxnSpPr/>
                <p:nvPr/>
              </p:nvCxnSpPr>
              <p:spPr bwMode="auto">
                <a:xfrm>
                  <a:off x="2468903" y="3063244"/>
                  <a:ext cx="91439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11" name="TextBox 10"/>
              <p:cNvSpPr txBox="1"/>
              <p:nvPr/>
            </p:nvSpPr>
            <p:spPr>
              <a:xfrm>
                <a:off x="2978540" y="6047271"/>
                <a:ext cx="4047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i="1" dirty="0" smtClean="0">
                    <a:latin typeface="Times New Roman"/>
                    <a:cs typeface="Times New Roman"/>
                  </a:rPr>
                  <a:t>M</a:t>
                </a:r>
                <a:endParaRPr lang="en-US" sz="1400" i="1" dirty="0"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892930" y="2880366"/>
              <a:ext cx="404753" cy="365756"/>
              <a:chOff x="2978540" y="5989292"/>
              <a:chExt cx="404753" cy="365756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3017537" y="5989292"/>
                <a:ext cx="91439" cy="182878"/>
                <a:chOff x="2468903" y="2971805"/>
                <a:chExt cx="91439" cy="182878"/>
              </a:xfrm>
            </p:grpSpPr>
            <p:cxnSp>
              <p:nvCxnSpPr>
                <p:cNvPr id="16" name="Straight Connector 15"/>
                <p:cNvCxnSpPr/>
                <p:nvPr/>
              </p:nvCxnSpPr>
              <p:spPr bwMode="auto">
                <a:xfrm>
                  <a:off x="2468903" y="2971805"/>
                  <a:ext cx="0" cy="182878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" name="Straight Connector 16"/>
                <p:cNvCxnSpPr/>
                <p:nvPr/>
              </p:nvCxnSpPr>
              <p:spPr bwMode="auto">
                <a:xfrm>
                  <a:off x="2468903" y="3063244"/>
                  <a:ext cx="91439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15" name="TextBox 14"/>
              <p:cNvSpPr txBox="1"/>
              <p:nvPr/>
            </p:nvSpPr>
            <p:spPr>
              <a:xfrm>
                <a:off x="2978540" y="6047271"/>
                <a:ext cx="4047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i="1" dirty="0" smtClean="0">
                    <a:latin typeface="Times New Roman"/>
                    <a:cs typeface="Times New Roman"/>
                  </a:rPr>
                  <a:t>M</a:t>
                </a:r>
                <a:endParaRPr lang="en-US" sz="1400" i="1" dirty="0">
                  <a:latin typeface="Times New Roman"/>
                  <a:cs typeface="Times New Roman"/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4692634" y="2880366"/>
              <a:ext cx="404753" cy="365756"/>
              <a:chOff x="2978540" y="5989292"/>
              <a:chExt cx="404753" cy="365756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3017537" y="5989292"/>
                <a:ext cx="91439" cy="182878"/>
                <a:chOff x="2468903" y="2971805"/>
                <a:chExt cx="91439" cy="182878"/>
              </a:xfrm>
            </p:grpSpPr>
            <p:cxnSp>
              <p:nvCxnSpPr>
                <p:cNvPr id="21" name="Straight Connector 20"/>
                <p:cNvCxnSpPr/>
                <p:nvPr/>
              </p:nvCxnSpPr>
              <p:spPr bwMode="auto">
                <a:xfrm>
                  <a:off x="2468903" y="2971805"/>
                  <a:ext cx="0" cy="182878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2" name="Straight Connector 21"/>
                <p:cNvCxnSpPr/>
                <p:nvPr/>
              </p:nvCxnSpPr>
              <p:spPr bwMode="auto">
                <a:xfrm>
                  <a:off x="2468903" y="3063244"/>
                  <a:ext cx="91439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20" name="TextBox 19"/>
              <p:cNvSpPr txBox="1"/>
              <p:nvPr/>
            </p:nvSpPr>
            <p:spPr>
              <a:xfrm>
                <a:off x="2978540" y="6047271"/>
                <a:ext cx="4047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i="1" dirty="0" smtClean="0">
                    <a:latin typeface="Times New Roman"/>
                    <a:cs typeface="Times New Roman"/>
                  </a:rPr>
                  <a:t>M</a:t>
                </a:r>
                <a:endParaRPr lang="en-US" sz="1400" i="1" dirty="0">
                  <a:latin typeface="Times New Roman"/>
                  <a:cs typeface="Times New Roman"/>
                </a:endParaRPr>
              </a:p>
            </p:txBody>
          </p:sp>
        </p:grpSp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21577"/>
              </p:ext>
            </p:extLst>
          </p:nvPr>
        </p:nvGraphicFramePr>
        <p:xfrm>
          <a:off x="1920269" y="4002393"/>
          <a:ext cx="457195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" name="Equation" r:id="rId5" imgW="203200" imgH="203200" progId="Equation.3">
                  <p:embed/>
                </p:oleObj>
              </mc:Choice>
              <mc:Fallback>
                <p:oleObj name="Equation" r:id="rId5" imgW="2032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20269" y="4002393"/>
                        <a:ext cx="457195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" name="Group 65"/>
          <p:cNvGrpSpPr/>
          <p:nvPr/>
        </p:nvGrpSpPr>
        <p:grpSpPr>
          <a:xfrm>
            <a:off x="3291854" y="4459588"/>
            <a:ext cx="2767264" cy="522508"/>
            <a:chOff x="3200415" y="4892024"/>
            <a:chExt cx="2767264" cy="522508"/>
          </a:xfrm>
        </p:grpSpPr>
        <p:graphicFrame>
          <p:nvGraphicFramePr>
            <p:cNvPr id="43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26214619"/>
                </p:ext>
              </p:extLst>
            </p:nvPr>
          </p:nvGraphicFramePr>
          <p:xfrm>
            <a:off x="3200415" y="4892024"/>
            <a:ext cx="365756" cy="522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" name="Equation" r:id="rId6" imgW="177800" imgH="254000" progId="Equation.3">
                    <p:embed/>
                  </p:oleObj>
                </mc:Choice>
                <mc:Fallback>
                  <p:oleObj name="Equation" r:id="rId6" imgW="177800" imgH="2540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200415" y="4892024"/>
                          <a:ext cx="365756" cy="52250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329907"/>
                </p:ext>
              </p:extLst>
            </p:nvPr>
          </p:nvGraphicFramePr>
          <p:xfrm>
            <a:off x="3862465" y="4892024"/>
            <a:ext cx="339725" cy="496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8" name="Equation" r:id="rId8" imgW="165100" imgH="241300" progId="Equation.3">
                    <p:embed/>
                  </p:oleObj>
                </mc:Choice>
                <mc:Fallback>
                  <p:oleObj name="Equation" r:id="rId8" imgW="165100" imgH="2413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3862465" y="4892024"/>
                          <a:ext cx="339725" cy="4968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92352968"/>
                </p:ext>
              </p:extLst>
            </p:nvPr>
          </p:nvGraphicFramePr>
          <p:xfrm>
            <a:off x="5212073" y="4892024"/>
            <a:ext cx="365756" cy="522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9" name="Equation" r:id="rId10" imgW="177800" imgH="254000" progId="Equation.3">
                    <p:embed/>
                  </p:oleObj>
                </mc:Choice>
                <mc:Fallback>
                  <p:oleObj name="Equation" r:id="rId10" imgW="177800" imgH="2540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5212073" y="4892024"/>
                          <a:ext cx="365756" cy="52250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8" name="Group 47"/>
            <p:cNvGrpSpPr/>
            <p:nvPr/>
          </p:nvGrpSpPr>
          <p:grpSpPr>
            <a:xfrm>
              <a:off x="3605196" y="4892024"/>
              <a:ext cx="286436" cy="462285"/>
              <a:chOff x="6348338" y="5940690"/>
              <a:chExt cx="286436" cy="462285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6348338" y="6114191"/>
                <a:ext cx="91439" cy="182878"/>
                <a:chOff x="2468903" y="2971805"/>
                <a:chExt cx="91439" cy="182878"/>
              </a:xfrm>
            </p:grpSpPr>
            <p:cxnSp>
              <p:nvCxnSpPr>
                <p:cNvPr id="41" name="Straight Connector 40"/>
                <p:cNvCxnSpPr/>
                <p:nvPr/>
              </p:nvCxnSpPr>
              <p:spPr bwMode="auto">
                <a:xfrm>
                  <a:off x="2468903" y="2971805"/>
                  <a:ext cx="0" cy="182878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" name="Straight Connector 41"/>
                <p:cNvCxnSpPr/>
                <p:nvPr/>
              </p:nvCxnSpPr>
              <p:spPr bwMode="auto">
                <a:xfrm>
                  <a:off x="2468903" y="3063244"/>
                  <a:ext cx="91439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graphicFrame>
            <p:nvGraphicFramePr>
              <p:cNvPr id="46" name="Object 4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34636599"/>
                  </p:ext>
                </p:extLst>
              </p:nvPr>
            </p:nvGraphicFramePr>
            <p:xfrm>
              <a:off x="6383731" y="6172170"/>
              <a:ext cx="230805" cy="2308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50" name="Equation" r:id="rId12" imgW="203200" imgH="203200" progId="Equation.3">
                      <p:embed/>
                    </p:oleObj>
                  </mc:Choice>
                  <mc:Fallback>
                    <p:oleObj name="Equation" r:id="rId12" imgW="203200" imgH="20320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6383731" y="6172170"/>
                            <a:ext cx="230805" cy="23080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7" name="TextBox 46"/>
              <p:cNvSpPr txBox="1"/>
              <p:nvPr/>
            </p:nvSpPr>
            <p:spPr>
              <a:xfrm>
                <a:off x="6350296" y="5940690"/>
                <a:ext cx="2844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*</a:t>
                </a:r>
                <a:endParaRPr lang="en-US" sz="2000" dirty="0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4228221" y="4892024"/>
              <a:ext cx="286436" cy="462285"/>
              <a:chOff x="6348338" y="5940690"/>
              <a:chExt cx="286436" cy="462285"/>
            </a:xfrm>
          </p:grpSpPr>
          <p:grpSp>
            <p:nvGrpSpPr>
              <p:cNvPr id="50" name="Group 49"/>
              <p:cNvGrpSpPr/>
              <p:nvPr/>
            </p:nvGrpSpPr>
            <p:grpSpPr>
              <a:xfrm>
                <a:off x="6348338" y="6114191"/>
                <a:ext cx="91439" cy="182878"/>
                <a:chOff x="2468903" y="2971805"/>
                <a:chExt cx="91439" cy="182878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auto">
                <a:xfrm>
                  <a:off x="2468903" y="2971805"/>
                  <a:ext cx="0" cy="182878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4" name="Straight Connector 53"/>
                <p:cNvCxnSpPr/>
                <p:nvPr/>
              </p:nvCxnSpPr>
              <p:spPr bwMode="auto">
                <a:xfrm>
                  <a:off x="2468903" y="3063244"/>
                  <a:ext cx="91439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graphicFrame>
            <p:nvGraphicFramePr>
              <p:cNvPr id="51" name="Object 5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34636599"/>
                  </p:ext>
                </p:extLst>
              </p:nvPr>
            </p:nvGraphicFramePr>
            <p:xfrm>
              <a:off x="6383731" y="6172170"/>
              <a:ext cx="230805" cy="2308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51" name="Equation" r:id="rId13" imgW="203200" imgH="203200" progId="Equation.3">
                      <p:embed/>
                    </p:oleObj>
                  </mc:Choice>
                  <mc:Fallback>
                    <p:oleObj name="Equation" r:id="rId13" imgW="203200" imgH="20320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6383731" y="6172170"/>
                            <a:ext cx="230805" cy="23080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2" name="TextBox 51"/>
              <p:cNvSpPr txBox="1"/>
              <p:nvPr/>
            </p:nvSpPr>
            <p:spPr>
              <a:xfrm>
                <a:off x="6350296" y="5940690"/>
                <a:ext cx="2844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*</a:t>
                </a:r>
                <a:endParaRPr lang="en-US" sz="2000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4921763" y="4892024"/>
              <a:ext cx="286436" cy="462285"/>
              <a:chOff x="6348338" y="5940690"/>
              <a:chExt cx="286436" cy="462285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6348338" y="6114191"/>
                <a:ext cx="91439" cy="182878"/>
                <a:chOff x="2468903" y="2971805"/>
                <a:chExt cx="91439" cy="182878"/>
              </a:xfrm>
            </p:grpSpPr>
            <p:cxnSp>
              <p:nvCxnSpPr>
                <p:cNvPr id="59" name="Straight Connector 58"/>
                <p:cNvCxnSpPr/>
                <p:nvPr/>
              </p:nvCxnSpPr>
              <p:spPr bwMode="auto">
                <a:xfrm>
                  <a:off x="2468903" y="2971805"/>
                  <a:ext cx="0" cy="182878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60" name="Straight Connector 59"/>
                <p:cNvCxnSpPr/>
                <p:nvPr/>
              </p:nvCxnSpPr>
              <p:spPr bwMode="auto">
                <a:xfrm>
                  <a:off x="2468903" y="3063244"/>
                  <a:ext cx="91439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graphicFrame>
            <p:nvGraphicFramePr>
              <p:cNvPr id="57" name="Object 5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34636599"/>
                  </p:ext>
                </p:extLst>
              </p:nvPr>
            </p:nvGraphicFramePr>
            <p:xfrm>
              <a:off x="6383731" y="6172170"/>
              <a:ext cx="230805" cy="2308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52" name="Equation" r:id="rId14" imgW="203200" imgH="203200" progId="Equation.3">
                      <p:embed/>
                    </p:oleObj>
                  </mc:Choice>
                  <mc:Fallback>
                    <p:oleObj name="Equation" r:id="rId14" imgW="203200" imgH="20320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6383731" y="6172170"/>
                            <a:ext cx="230805" cy="23080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8" name="TextBox 57"/>
              <p:cNvSpPr txBox="1"/>
              <p:nvPr/>
            </p:nvSpPr>
            <p:spPr>
              <a:xfrm>
                <a:off x="6350296" y="5940690"/>
                <a:ext cx="2844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*</a:t>
                </a:r>
                <a:endParaRPr lang="en-US" sz="2000" dirty="0"/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4462121" y="4969695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dirty="0" smtClean="0"/>
                <a:t>…</a:t>
              </a:r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577829" y="4969695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dirty="0" smtClean="0"/>
                <a:t>…</a:t>
              </a:r>
              <a:endParaRPr lang="en-US" dirty="0"/>
            </a:p>
          </p:txBody>
        </p:sp>
      </p:grpSp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673265"/>
              </p:ext>
            </p:extLst>
          </p:nvPr>
        </p:nvGraphicFramePr>
        <p:xfrm>
          <a:off x="2926098" y="4916783"/>
          <a:ext cx="3143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" name="Equation" r:id="rId15" imgW="152400" imgH="254000" progId="Equation.3">
                  <p:embed/>
                </p:oleObj>
              </mc:Choice>
              <mc:Fallback>
                <p:oleObj name="Equation" r:id="rId15" imgW="1524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926098" y="4916783"/>
                        <a:ext cx="314325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0" name="Group 69"/>
          <p:cNvGrpSpPr/>
          <p:nvPr/>
        </p:nvGrpSpPr>
        <p:grpSpPr>
          <a:xfrm>
            <a:off x="6299699" y="4726192"/>
            <a:ext cx="2569934" cy="923330"/>
            <a:chOff x="6349930" y="4709146"/>
            <a:chExt cx="2569934" cy="923330"/>
          </a:xfrm>
        </p:grpSpPr>
        <p:sp>
          <p:nvSpPr>
            <p:cNvPr id="68" name="TextBox 67"/>
            <p:cNvSpPr txBox="1"/>
            <p:nvPr/>
          </p:nvSpPr>
          <p:spPr>
            <a:xfrm>
              <a:off x="6349930" y="4709146"/>
              <a:ext cx="2569934" cy="923330"/>
            </a:xfrm>
            <a:prstGeom prst="rect">
              <a:avLst/>
            </a:prstGeom>
            <a:solidFill>
              <a:srgbClr val="FFFFC2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Each single move of </a:t>
              </a:r>
              <a:r>
                <a:rPr lang="en-US" sz="1800" i="1" dirty="0" smtClean="0">
                  <a:latin typeface="Times New Roman"/>
                  <a:cs typeface="Times New Roman"/>
                </a:rPr>
                <a:t>M</a:t>
              </a:r>
              <a:r>
                <a:rPr lang="en-US" sz="1800" dirty="0" smtClean="0"/>
                <a:t> </a:t>
              </a:r>
            </a:p>
            <a:p>
              <a:r>
                <a:rPr lang="en-US" sz="1800" dirty="0" smtClean="0"/>
                <a:t>may</a:t>
              </a:r>
              <a:r>
                <a:rPr lang="en-US" sz="1800" dirty="0"/>
                <a:t> </a:t>
              </a:r>
              <a:r>
                <a:rPr lang="en-US" sz="1800" dirty="0" smtClean="0"/>
                <a:t>involve several </a:t>
              </a:r>
            </a:p>
            <a:p>
              <a:r>
                <a:rPr lang="en-US" sz="1800" dirty="0" smtClean="0"/>
                <a:t>moves of     .</a:t>
              </a:r>
              <a:endParaRPr lang="en-US" sz="1800" dirty="0"/>
            </a:p>
          </p:txBody>
        </p:sp>
        <p:graphicFrame>
          <p:nvGraphicFramePr>
            <p:cNvPr id="69" name="Object 6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2615688"/>
                </p:ext>
              </p:extLst>
            </p:nvPr>
          </p:nvGraphicFramePr>
          <p:xfrm>
            <a:off x="7439162" y="5246211"/>
            <a:ext cx="309052" cy="3090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4" name="Equation" r:id="rId17" imgW="203200" imgH="203200" progId="Equation.3">
                    <p:embed/>
                  </p:oleObj>
                </mc:Choice>
                <mc:Fallback>
                  <p:oleObj name="Equation" r:id="rId17" imgW="203200" imgH="203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7439162" y="5246211"/>
                          <a:ext cx="309052" cy="30905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540499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Machine     can simulate machine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     can simulate every computation of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 smtClean="0"/>
              <a:t>If     can simulate </a:t>
            </a:r>
            <a:r>
              <a:rPr lang="en-US" i="1" dirty="0" smtClean="0">
                <a:latin typeface="Times New Roman"/>
                <a:cs typeface="Times New Roman"/>
              </a:rPr>
              <a:t>M </a:t>
            </a:r>
            <a:r>
              <a:rPr lang="en-US" dirty="0"/>
              <a:t>and vice versa</a:t>
            </a:r>
            <a:r>
              <a:rPr lang="en-US" dirty="0" smtClean="0"/>
              <a:t>, then </a:t>
            </a:r>
            <a:br>
              <a:rPr lang="en-US" dirty="0" smtClean="0"/>
            </a:br>
            <a:r>
              <a:rPr lang="en-US" dirty="0" smtClean="0"/>
              <a:t>they will both accept the same language.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Therefore, they are equivalent.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921900"/>
              </p:ext>
            </p:extLst>
          </p:nvPr>
        </p:nvGraphicFramePr>
        <p:xfrm>
          <a:off x="2428608" y="1283288"/>
          <a:ext cx="457195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Equation" r:id="rId3" imgW="203200" imgH="203200" progId="Equation.3">
                  <p:embed/>
                </p:oleObj>
              </mc:Choice>
              <mc:Fallback>
                <p:oleObj name="Equation" r:id="rId3" imgW="2032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28608" y="1283288"/>
                        <a:ext cx="457195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0641361"/>
              </p:ext>
            </p:extLst>
          </p:nvPr>
        </p:nvGraphicFramePr>
        <p:xfrm>
          <a:off x="1280196" y="1691659"/>
          <a:ext cx="457195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Equation" r:id="rId5" imgW="203200" imgH="203200" progId="Equation.3">
                  <p:embed/>
                </p:oleObj>
              </mc:Choice>
              <mc:Fallback>
                <p:oleObj name="Equation" r:id="rId5" imgW="2032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0196" y="1691659"/>
                        <a:ext cx="457195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857671"/>
              </p:ext>
            </p:extLst>
          </p:nvPr>
        </p:nvGraphicFramePr>
        <p:xfrm>
          <a:off x="1280196" y="2424752"/>
          <a:ext cx="457195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Equation" r:id="rId6" imgW="203200" imgH="203200" progId="Equation.3">
                  <p:embed/>
                </p:oleObj>
              </mc:Choice>
              <mc:Fallback>
                <p:oleObj name="Equation" r:id="rId6" imgW="2032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0196" y="2424752"/>
                        <a:ext cx="457195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4573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Machines with a Stay 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1295399"/>
            <a:ext cx="8595265" cy="4968209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dirty="0" smtClean="0"/>
              <a:t> be a TM with move options </a:t>
            </a:r>
            <a:r>
              <a:rPr lang="en-US" dirty="0" smtClean="0">
                <a:latin typeface="Times New Roman"/>
                <a:cs typeface="Times New Roman"/>
              </a:rPr>
              <a:t>{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smtClean="0">
                <a:latin typeface="Times New Roman"/>
                <a:cs typeface="Times New Roman"/>
              </a:rPr>
              <a:t>R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}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can construct an equivalent TM     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Let      have every transition that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dirty="0" smtClean="0"/>
              <a:t> has with moves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 or </a:t>
            </a:r>
            <a:r>
              <a:rPr lang="en-US" i="1" dirty="0">
                <a:latin typeface="Times New Roman"/>
                <a:cs typeface="Times New Roman"/>
              </a:rPr>
              <a:t>R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Then for each transition                      in </a:t>
            </a:r>
            <a:r>
              <a:rPr lang="en-US" i="1" dirty="0" smtClean="0">
                <a:latin typeface="Times New Roman"/>
                <a:cs typeface="Times New Roman"/>
              </a:rPr>
              <a:t>M,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add the corresponding transitions               </a:t>
            </a:r>
            <a:br>
              <a:rPr lang="en-US" dirty="0" smtClean="0"/>
            </a:br>
            <a:r>
              <a:rPr lang="en-US" dirty="0" smtClean="0"/>
              <a:t>                                               and</a:t>
            </a:r>
            <a:br>
              <a:rPr lang="en-US" dirty="0" smtClean="0"/>
            </a:br>
            <a:r>
              <a:rPr lang="en-US" dirty="0" smtClean="0"/>
              <a:t>in     for all          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Therefore, the stay option adds no power to a TM.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179863"/>
              </p:ext>
            </p:extLst>
          </p:nvPr>
        </p:nvGraphicFramePr>
        <p:xfrm>
          <a:off x="6588752" y="1794878"/>
          <a:ext cx="457195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9" name="Equation" r:id="rId3" imgW="203200" imgH="203200" progId="Equation.3">
                  <p:embed/>
                </p:oleObj>
              </mc:Choice>
              <mc:Fallback>
                <p:oleObj name="Equation" r:id="rId3" imgW="2032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88752" y="1794878"/>
                        <a:ext cx="457195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137927"/>
              </p:ext>
            </p:extLst>
          </p:nvPr>
        </p:nvGraphicFramePr>
        <p:xfrm>
          <a:off x="1482944" y="2536399"/>
          <a:ext cx="457195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0" name="Equation" r:id="rId5" imgW="203200" imgH="203200" progId="Equation.3">
                  <p:embed/>
                </p:oleObj>
              </mc:Choice>
              <mc:Fallback>
                <p:oleObj name="Equation" r:id="rId5" imgW="2032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82944" y="2536399"/>
                        <a:ext cx="457195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410710"/>
              </p:ext>
            </p:extLst>
          </p:nvPr>
        </p:nvGraphicFramePr>
        <p:xfrm>
          <a:off x="4715902" y="3843138"/>
          <a:ext cx="2022620" cy="418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1" name="Equation" r:id="rId6" imgW="1104900" imgH="228600" progId="Equation.3">
                  <p:embed/>
                </p:oleObj>
              </mc:Choice>
              <mc:Fallback>
                <p:oleObj name="Equation" r:id="rId6" imgW="11049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715902" y="3843138"/>
                        <a:ext cx="2022620" cy="4184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3543722"/>
              </p:ext>
            </p:extLst>
          </p:nvPr>
        </p:nvGraphicFramePr>
        <p:xfrm>
          <a:off x="6297888" y="4183939"/>
          <a:ext cx="21145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2" name="Equation" r:id="rId8" imgW="1155700" imgH="266700" progId="Equation.3">
                  <p:embed/>
                </p:oleObj>
              </mc:Choice>
              <mc:Fallback>
                <p:oleObj name="Equation" r:id="rId8" imgW="1155700" imgH="266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297888" y="4183939"/>
                        <a:ext cx="2114550" cy="487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375243"/>
              </p:ext>
            </p:extLst>
          </p:nvPr>
        </p:nvGraphicFramePr>
        <p:xfrm>
          <a:off x="6229716" y="4625975"/>
          <a:ext cx="21145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3" name="Equation" r:id="rId10" imgW="1155700" imgH="266700" progId="Equation.3">
                  <p:embed/>
                </p:oleObj>
              </mc:Choice>
              <mc:Fallback>
                <p:oleObj name="Equation" r:id="rId10" imgW="1155700" imgH="266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229716" y="4625975"/>
                        <a:ext cx="2114550" cy="487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145742"/>
              </p:ext>
            </p:extLst>
          </p:nvPr>
        </p:nvGraphicFramePr>
        <p:xfrm>
          <a:off x="1235751" y="4965518"/>
          <a:ext cx="457195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4" name="Equation" r:id="rId12" imgW="203200" imgH="203200" progId="Equation.3">
                  <p:embed/>
                </p:oleObj>
              </mc:Choice>
              <mc:Fallback>
                <p:oleObj name="Equation" r:id="rId12" imgW="2032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35751" y="4965518"/>
                        <a:ext cx="457195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362832"/>
              </p:ext>
            </p:extLst>
          </p:nvPr>
        </p:nvGraphicFramePr>
        <p:xfrm>
          <a:off x="2637846" y="5076665"/>
          <a:ext cx="824662" cy="369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5" name="Equation" r:id="rId13" imgW="368300" imgH="165100" progId="Equation.3">
                  <p:embed/>
                </p:oleObj>
              </mc:Choice>
              <mc:Fallback>
                <p:oleObj name="Equation" r:id="rId13" imgW="368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37846" y="5076665"/>
                        <a:ext cx="824662" cy="3696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996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Machines with Multiple Heads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standard Turing Machine can simulate a TM with multiple read/write heads.</a:t>
            </a:r>
          </a:p>
          <a:p>
            <a:r>
              <a:rPr lang="en-US" dirty="0" smtClean="0"/>
              <a:t>Add special tape symbols to mark the positions of the “Medusa” heads.</a:t>
            </a:r>
          </a:p>
          <a:p>
            <a:pPr lvl="1"/>
            <a:r>
              <a:rPr lang="en-US" dirty="0" smtClean="0"/>
              <a:t>Example: New symbols #1 and #2 mark the positions of head #1 and head #2.</a:t>
            </a:r>
          </a:p>
          <a:p>
            <a:pPr lvl="1"/>
            <a:r>
              <a:rPr lang="en-US" dirty="0" smtClean="0"/>
              <a:t>So tape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becomes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Now the standard single head must find #1 or #2 in order to update the tape under that Medusa head.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2828401" y="3697059"/>
            <a:ext cx="3487198" cy="923330"/>
            <a:chOff x="2828401" y="3697059"/>
            <a:chExt cx="3487198" cy="923330"/>
          </a:xfrm>
        </p:grpSpPr>
        <p:sp>
          <p:nvSpPr>
            <p:cNvPr id="5" name="TextBox 4"/>
            <p:cNvSpPr txBox="1"/>
            <p:nvPr/>
          </p:nvSpPr>
          <p:spPr>
            <a:xfrm>
              <a:off x="3450269" y="3977634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724586" y="3977634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98903" y="3977634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273220" y="3977634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47537" y="3977634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21854" y="3977634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96171" y="3977634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70488" y="3977634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3998903" y="4343390"/>
              <a:ext cx="274317" cy="276999"/>
              <a:chOff x="6035024" y="4434829"/>
              <a:chExt cx="274317" cy="276999"/>
            </a:xfrm>
          </p:grpSpPr>
          <p:sp>
            <p:nvSpPr>
              <p:cNvPr id="13" name="Regular Pentagon 12"/>
              <p:cNvSpPr/>
              <p:nvPr/>
            </p:nvSpPr>
            <p:spPr bwMode="auto">
              <a:xfrm>
                <a:off x="6035024" y="4434829"/>
                <a:ext cx="274317" cy="274317"/>
              </a:xfrm>
              <a:prstGeom prst="pentagon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035024" y="4434829"/>
                <a:ext cx="2441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5096171" y="4343390"/>
              <a:ext cx="274317" cy="276999"/>
              <a:chOff x="6035024" y="4434829"/>
              <a:chExt cx="274317" cy="276999"/>
            </a:xfrm>
          </p:grpSpPr>
          <p:sp>
            <p:nvSpPr>
              <p:cNvPr id="17" name="Regular Pentagon 16"/>
              <p:cNvSpPr/>
              <p:nvPr/>
            </p:nvSpPr>
            <p:spPr bwMode="auto">
              <a:xfrm>
                <a:off x="6035024" y="4434829"/>
                <a:ext cx="274317" cy="274317"/>
              </a:xfrm>
              <a:prstGeom prst="pentagon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035024" y="4434829"/>
                <a:ext cx="2441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2</a:t>
                </a:r>
                <a:endParaRPr lang="en-US" sz="1200" dirty="0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2828401" y="3697059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sz="3600" dirty="0" smtClean="0"/>
                <a:t>…</a:t>
              </a:r>
              <a:endParaRPr lang="en-US" sz="36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669268" y="3697059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sz="3600" dirty="0" smtClean="0"/>
                <a:t>…</a:t>
              </a:r>
              <a:endParaRPr lang="en-US" sz="36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834659" y="4526268"/>
            <a:ext cx="4395330" cy="646331"/>
            <a:chOff x="2834659" y="4526268"/>
            <a:chExt cx="4395330" cy="646331"/>
          </a:xfrm>
        </p:grpSpPr>
        <p:sp>
          <p:nvSpPr>
            <p:cNvPr id="19" name="TextBox 18"/>
            <p:cNvSpPr txBox="1"/>
            <p:nvPr/>
          </p:nvSpPr>
          <p:spPr>
            <a:xfrm>
              <a:off x="3450269" y="4800585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24586" y="4800585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31635" y="4800585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705952" y="4800585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80269" y="4800585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254586" y="4800585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010561" y="4800585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84878" y="4800585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998903" y="4800585"/>
              <a:ext cx="41289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#1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553366" y="4800585"/>
              <a:ext cx="41289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#2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583658" y="4526268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sz="3600" dirty="0" smtClean="0"/>
                <a:t>…</a:t>
              </a:r>
              <a:endParaRPr lang="en-US" sz="36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34659" y="4526268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sz="3600" dirty="0" smtClean="0"/>
                <a:t>…</a:t>
              </a:r>
              <a:endParaRPr lang="en-US" sz="3600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6309341" y="3786710"/>
            <a:ext cx="2769709" cy="830997"/>
          </a:xfrm>
          <a:prstGeom prst="rect">
            <a:avLst/>
          </a:prstGeom>
          <a:solidFill>
            <a:srgbClr val="FFFFC2"/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12A03"/>
                </a:solidFill>
              </a:rPr>
              <a:t>Obviously, a TM with</a:t>
            </a:r>
          </a:p>
          <a:p>
            <a:r>
              <a:rPr lang="en-US" dirty="0" smtClean="0">
                <a:solidFill>
                  <a:srgbClr val="A12A03"/>
                </a:solidFill>
              </a:rPr>
              <a:t>multiple read/write heads</a:t>
            </a:r>
          </a:p>
          <a:p>
            <a:r>
              <a:rPr lang="en-US" dirty="0" smtClean="0">
                <a:solidFill>
                  <a:srgbClr val="A12A03"/>
                </a:solidFill>
              </a:rPr>
              <a:t>can simulate a standard TM.</a:t>
            </a:r>
            <a:endParaRPr lang="en-US" dirty="0">
              <a:solidFill>
                <a:srgbClr val="A12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538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Multi-Track 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r>
              <a:rPr lang="en-US" dirty="0"/>
              <a:t>We can simulate a multi-track TM with a standard TM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 A two-track tape: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Write the contents of each track on different parts of the single-track tape.</a:t>
            </a:r>
          </a:p>
          <a:p>
            <a:pPr lvl="1"/>
            <a:r>
              <a:rPr lang="en-US" dirty="0" smtClean="0"/>
              <a:t>Then operate the standard TM similarly to the way a multi-headed TM was simulated.</a:t>
            </a:r>
          </a:p>
          <a:p>
            <a:r>
              <a:rPr lang="en-US" dirty="0" smtClean="0"/>
              <a:t>Or write the symbols from the multiple tracks on a single track in an alternating fashion.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2462645" y="2606049"/>
            <a:ext cx="3572379" cy="822951"/>
            <a:chOff x="2462645" y="2880366"/>
            <a:chExt cx="3572379" cy="822951"/>
          </a:xfrm>
        </p:grpSpPr>
        <p:sp>
          <p:nvSpPr>
            <p:cNvPr id="5" name="TextBox 4"/>
            <p:cNvSpPr txBox="1"/>
            <p:nvPr/>
          </p:nvSpPr>
          <p:spPr>
            <a:xfrm>
              <a:off x="3108976" y="2999007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83293" y="2999007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7610" y="2999007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31927" y="2999007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06244" y="2999007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480561" y="2999007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54878" y="2999007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29195" y="2999007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08976" y="3364763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383293" y="3364763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57610" y="3364763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31927" y="3364763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206244" y="3364763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80561" y="3364763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754878" y="3364763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29195" y="3364763"/>
              <a:ext cx="2987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462645" y="288036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sz="3600" dirty="0" smtClean="0"/>
                <a:t>…</a:t>
              </a:r>
              <a:endParaRPr lang="en-US" sz="36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388693" y="288036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sz="3600" dirty="0" smtClean="0"/>
                <a:t>…</a:t>
              </a:r>
              <a:endParaRPr lang="en-US" sz="3600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126463" y="2752785"/>
            <a:ext cx="2769709" cy="584776"/>
          </a:xfrm>
          <a:prstGeom prst="rect">
            <a:avLst/>
          </a:prstGeom>
          <a:solidFill>
            <a:srgbClr val="FFFFC2"/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12A03"/>
                </a:solidFill>
              </a:rPr>
              <a:t>Obviously, a multi-track TM</a:t>
            </a:r>
          </a:p>
          <a:p>
            <a:r>
              <a:rPr lang="en-US" dirty="0" smtClean="0">
                <a:solidFill>
                  <a:srgbClr val="A12A03"/>
                </a:solidFill>
              </a:rPr>
              <a:t>can simulate a standard TM.</a:t>
            </a:r>
            <a:endParaRPr lang="en-US" dirty="0">
              <a:solidFill>
                <a:srgbClr val="A12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578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64253</TotalTime>
  <Words>704</Words>
  <Application>Microsoft Macintosh PowerPoint</Application>
  <PresentationFormat>On-screen Show (4:3)</PresentationFormat>
  <Paragraphs>241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Quadrant</vt:lpstr>
      <vt:lpstr>Equation</vt:lpstr>
      <vt:lpstr>CS 154 Formal Languages and Computability April 14 Class Meeting</vt:lpstr>
      <vt:lpstr>Recap: Turing’s Thesis</vt:lpstr>
      <vt:lpstr>Other Models of Turing Machines</vt:lpstr>
      <vt:lpstr>Equivalent Classes of Automata</vt:lpstr>
      <vt:lpstr>Simulation</vt:lpstr>
      <vt:lpstr>Simulation, cont’d</vt:lpstr>
      <vt:lpstr>Turing Machines with a Stay Option</vt:lpstr>
      <vt:lpstr>Turing Machines with Multiple Heads</vt:lpstr>
      <vt:lpstr>Multi-Track Turing Machines</vt:lpstr>
      <vt:lpstr>Multi-Tape Turing Machines</vt:lpstr>
      <vt:lpstr>Turing Machines with Semi-Infinite Tape</vt:lpstr>
      <vt:lpstr>Turing Machine with an Input File</vt:lpstr>
      <vt:lpstr>Turing Machine with an Input File, cont’d</vt:lpstr>
      <vt:lpstr>Multidimensional Turing Machines</vt:lpstr>
      <vt:lpstr>Nondeterministic Turing Machines</vt:lpstr>
      <vt:lpstr>Nondeterministic Turing Machines, cont’d</vt:lpstr>
      <vt:lpstr>Nondeterministic Turing Machines, cont’d</vt:lpstr>
      <vt:lpstr>A Universal Turing Machine</vt:lpstr>
      <vt:lpstr>A Universal Turing Machine, cont’d</vt:lpstr>
      <vt:lpstr>A Universal Turing Machine, cont’d</vt:lpstr>
      <vt:lpstr>A Homemade Turing Machine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1342</cp:revision>
  <cp:lastPrinted>2016-02-09T05:58:45Z</cp:lastPrinted>
  <dcterms:created xsi:type="dcterms:W3CDTF">2008-01-12T03:52:55Z</dcterms:created>
  <dcterms:modified xsi:type="dcterms:W3CDTF">2016-04-16T04:33:30Z</dcterms:modified>
  <cp:category/>
</cp:coreProperties>
</file>