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622" r:id="rId3"/>
    <p:sldId id="623" r:id="rId4"/>
    <p:sldId id="624" r:id="rId5"/>
    <p:sldId id="625" r:id="rId6"/>
    <p:sldId id="626" r:id="rId7"/>
    <p:sldId id="627" r:id="rId8"/>
    <p:sldId id="628" r:id="rId9"/>
    <p:sldId id="630" r:id="rId10"/>
    <p:sldId id="629" r:id="rId11"/>
    <p:sldId id="631" r:id="rId12"/>
    <p:sldId id="632" r:id="rId13"/>
    <p:sldId id="633" r:id="rId14"/>
    <p:sldId id="634" r:id="rId15"/>
    <p:sldId id="636" r:id="rId16"/>
    <p:sldId id="637" r:id="rId17"/>
    <p:sldId id="63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1E754"/>
    <a:srgbClr val="400080"/>
    <a:srgbClr val="66CCFF"/>
    <a:srgbClr val="A12A03"/>
    <a:srgbClr val="B23C00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3" autoAdjust="0"/>
    <p:restoredTop sz="98450" autoAdjust="0"/>
  </p:normalViewPr>
  <p:slideViewPr>
    <p:cSldViewPr>
      <p:cViewPr varScale="1">
        <p:scale>
          <a:sx n="145" d="100"/>
          <a:sy n="145" d="100"/>
        </p:scale>
        <p:origin x="-96" y="-46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0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</a:t>
            </a:r>
            <a:r>
              <a:rPr lang="en-US" sz="1000" baseline="0" dirty="0" smtClean="0"/>
              <a:t>April 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hyperlink" Target="http://science.slc.edu/~jmarshall/courses/2002/fall/cs30/Lectures/week08/Computation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9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5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Alan Turing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Prosecuted for homosexuality in 1952.</a:t>
            </a:r>
          </a:p>
          <a:p>
            <a:pPr lvl="4"/>
            <a:endParaRPr lang="en-US" dirty="0"/>
          </a:p>
          <a:p>
            <a:r>
              <a:rPr lang="en-US" dirty="0"/>
              <a:t>Died in 1954 of cyanide poisoning.</a:t>
            </a:r>
          </a:p>
          <a:p>
            <a:pPr lvl="1"/>
            <a:r>
              <a:rPr lang="en-US" dirty="0"/>
              <a:t>Controversy: Was it suicide or an accident?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Recognized today as the father of theoretical computer science and artificial intelligence.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2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54654"/>
              </p:ext>
            </p:extLst>
          </p:nvPr>
        </p:nvGraphicFramePr>
        <p:xfrm>
          <a:off x="457245" y="1325903"/>
          <a:ext cx="795519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0219"/>
                <a:gridCol w="1907460"/>
                <a:gridCol w="1201466"/>
                <a:gridCol w="2926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Machine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Memory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Language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Finite automaton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Machine</a:t>
                      </a:r>
                      <a:r>
                        <a:rPr lang="en-US" sz="1400" baseline="0" dirty="0" smtClean="0"/>
                        <a:t> states only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Regular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Text searching, text</a:t>
                      </a:r>
                      <a:r>
                        <a:rPr lang="en-US" sz="1400" baseline="0" dirty="0" smtClean="0"/>
                        <a:t> editors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Pushdown automaton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States + stack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Context-free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Programming language compilers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Turing machine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States + infinite tape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Type 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Computers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Shot 2016-04-04 at 4.19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978" y="2971806"/>
            <a:ext cx="5342436" cy="329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308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Turing Machine </a:t>
            </a:r>
            <a:r>
              <a:rPr lang="en-US" dirty="0" smtClean="0"/>
              <a:t>(TM) is a model </a:t>
            </a:r>
            <a:br>
              <a:rPr lang="en-US" dirty="0" smtClean="0"/>
            </a:br>
            <a:r>
              <a:rPr lang="en-US" dirty="0" smtClean="0"/>
              <a:t>of a real-world computer.</a:t>
            </a:r>
          </a:p>
          <a:p>
            <a:pPr lvl="4"/>
            <a:endParaRPr lang="en-US" dirty="0" smtClean="0"/>
          </a:p>
          <a:p>
            <a:r>
              <a:rPr lang="en-US" dirty="0"/>
              <a:t>A </a:t>
            </a:r>
            <a:r>
              <a:rPr lang="en-US" dirty="0" smtClean="0"/>
              <a:t>TM has the same </a:t>
            </a:r>
            <a:r>
              <a:rPr lang="en-US" u="sng" dirty="0" smtClean="0"/>
              <a:t>abilities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>the same </a:t>
            </a:r>
            <a:r>
              <a:rPr lang="en-US" u="sng" dirty="0" smtClean="0"/>
              <a:t>inabilities</a:t>
            </a:r>
            <a:r>
              <a:rPr lang="en-US" dirty="0" smtClean="0"/>
              <a:t> of any computer.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Turing Thesis</a:t>
            </a:r>
            <a:r>
              <a:rPr lang="en-US" dirty="0" smtClean="0"/>
              <a:t>: Any computational process, such as those carried out by present-day computers, can be done on a Turing machine.</a:t>
            </a:r>
          </a:p>
          <a:p>
            <a:pPr lvl="1"/>
            <a:r>
              <a:rPr lang="en-US" dirty="0" smtClean="0"/>
              <a:t>AKA </a:t>
            </a:r>
            <a:r>
              <a:rPr lang="en-US" dirty="0" smtClean="0">
                <a:solidFill>
                  <a:srgbClr val="A12A03"/>
                </a:solidFill>
              </a:rPr>
              <a:t>Church-Turing Thesis</a:t>
            </a:r>
          </a:p>
          <a:p>
            <a:pPr lvl="1"/>
            <a:r>
              <a:rPr lang="en-US" dirty="0" smtClean="0"/>
              <a:t>Church’s lambda notation and Turing’s machines </a:t>
            </a:r>
            <a:br>
              <a:rPr lang="en-US" dirty="0" smtClean="0"/>
            </a:br>
            <a:r>
              <a:rPr lang="en-US" dirty="0" smtClean="0"/>
              <a:t>are equivalent.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83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</a:t>
            </a:r>
            <a:r>
              <a:rPr lang="en-US" dirty="0" smtClean="0"/>
              <a:t>Machine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4" y="3977634"/>
            <a:ext cx="8320949" cy="2103097"/>
          </a:xfrm>
        </p:spPr>
        <p:txBody>
          <a:bodyPr/>
          <a:lstStyle/>
          <a:p>
            <a:r>
              <a:rPr lang="en-US" sz="2400" dirty="0" smtClean="0"/>
              <a:t>Each tape cell holds one input symbol.</a:t>
            </a:r>
          </a:p>
          <a:p>
            <a:pPr lvl="1"/>
            <a:r>
              <a:rPr lang="en-US" sz="2000" dirty="0" smtClean="0"/>
              <a:t>Blanks precede and follow the input string.</a:t>
            </a:r>
          </a:p>
          <a:p>
            <a:r>
              <a:rPr lang="en-US" sz="2400" dirty="0" smtClean="0"/>
              <a:t>On each step:</a:t>
            </a:r>
          </a:p>
          <a:p>
            <a:pPr lvl="1"/>
            <a:r>
              <a:rPr lang="en-US" sz="2000" dirty="0" smtClean="0"/>
              <a:t>The read/write head can overwrite the current symbol.</a:t>
            </a:r>
          </a:p>
          <a:p>
            <a:pPr lvl="1"/>
            <a:r>
              <a:rPr lang="en-US" sz="2000" dirty="0" smtClean="0"/>
              <a:t>Then the read/write head can move one cell left or right, or stay.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 descr="Screen Shot 2016-04-04 at 6.58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92" y="1209034"/>
            <a:ext cx="5321300" cy="2768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63" y="6172170"/>
            <a:ext cx="2103097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3"/>
              </a:rPr>
              <a:t>http://science.slc.edu/~jmarshall/courses/2002/fall/cs30/Lectures/week08/</a:t>
            </a:r>
            <a:r>
              <a:rPr lang="en-US" sz="1000" dirty="0" smtClean="0">
                <a:hlinkClick r:id="rId3"/>
              </a:rPr>
              <a:t>Computation.html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6811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</a:t>
            </a:r>
            <a:r>
              <a:rPr lang="en-US" dirty="0" smtClean="0"/>
              <a:t>Machine</a:t>
            </a:r>
            <a:r>
              <a:rPr lang="en-US" i="1" dirty="0"/>
              <a:t> </a:t>
            </a:r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962380"/>
          </a:xfrm>
        </p:spPr>
        <p:txBody>
          <a:bodyPr/>
          <a:lstStyle/>
          <a:p>
            <a:r>
              <a:rPr lang="en-US" dirty="0" smtClean="0"/>
              <a:t>Turing Machine                                    where:</a:t>
            </a:r>
          </a:p>
          <a:p>
            <a:pPr lvl="4"/>
            <a:endParaRPr lang="en-US" dirty="0" smtClean="0"/>
          </a:p>
          <a:p>
            <a:pPr lvl="1">
              <a:tabLst>
                <a:tab pos="1946275" algn="l"/>
              </a:tabLst>
            </a:pP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dirty="0" smtClean="0"/>
              <a:t>	is the set of internal states</a:t>
            </a:r>
          </a:p>
          <a:p>
            <a:pPr lvl="1">
              <a:tabLst>
                <a:tab pos="1946275" algn="l"/>
              </a:tabLst>
            </a:pP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/>
              <a:t> 	is the input alphabet</a:t>
            </a:r>
          </a:p>
          <a:p>
            <a:pPr lvl="1">
              <a:tabLst>
                <a:tab pos="1946275" algn="l"/>
              </a:tabLst>
            </a:pPr>
            <a:r>
              <a:rPr lang="en-US" dirty="0" err="1">
                <a:latin typeface="Times New Roman"/>
                <a:cs typeface="Times New Roman"/>
              </a:rPr>
              <a:t>Γ</a:t>
            </a:r>
            <a:r>
              <a:rPr lang="en-US" dirty="0" smtClean="0"/>
              <a:t>	is the </a:t>
            </a:r>
            <a:r>
              <a:rPr lang="en-US" dirty="0" smtClean="0">
                <a:solidFill>
                  <a:srgbClr val="A12A03"/>
                </a:solidFill>
              </a:rPr>
              <a:t>tape alphabet</a:t>
            </a:r>
          </a:p>
          <a:p>
            <a:pPr lvl="1">
              <a:tabLst>
                <a:tab pos="1946275" algn="l"/>
              </a:tabLst>
            </a:pPr>
            <a:r>
              <a:rPr lang="en-US" i="1" dirty="0" err="1">
                <a:latin typeface="Times New Roman"/>
                <a:cs typeface="Times New Roman"/>
              </a:rPr>
              <a:t>δ</a:t>
            </a:r>
            <a:r>
              <a:rPr lang="en-US" dirty="0" smtClean="0"/>
              <a:t>	is the transition function</a:t>
            </a:r>
          </a:p>
          <a:p>
            <a:pPr lvl="1">
              <a:tabLst>
                <a:tab pos="1946275" algn="l"/>
              </a:tabLst>
            </a:pPr>
            <a:r>
              <a:rPr lang="en-US" dirty="0"/>
              <a:t> 	</a:t>
            </a:r>
            <a:r>
              <a:rPr lang="en-US" dirty="0" smtClean="0"/>
              <a:t>is the special </a:t>
            </a:r>
            <a:r>
              <a:rPr lang="en-US" dirty="0" smtClean="0">
                <a:solidFill>
                  <a:srgbClr val="A12A03"/>
                </a:solidFill>
              </a:rPr>
              <a:t>blank symbol</a:t>
            </a:r>
          </a:p>
          <a:p>
            <a:pPr lvl="1">
              <a:tabLst>
                <a:tab pos="1946275" algn="l"/>
              </a:tabLst>
            </a:pPr>
            <a:r>
              <a:rPr lang="en-US" dirty="0"/>
              <a:t> 	</a:t>
            </a:r>
            <a:r>
              <a:rPr lang="en-US" dirty="0" smtClean="0"/>
              <a:t>is the initial state</a:t>
            </a:r>
          </a:p>
          <a:p>
            <a:pPr lvl="1">
              <a:tabLst>
                <a:tab pos="1946275" algn="l"/>
              </a:tabLst>
            </a:pPr>
            <a:r>
              <a:rPr lang="en-US" dirty="0"/>
              <a:t> </a:t>
            </a:r>
            <a:r>
              <a:rPr lang="en-US" dirty="0" smtClean="0"/>
              <a:t>	is the set of final states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407781"/>
              </p:ext>
            </p:extLst>
          </p:nvPr>
        </p:nvGraphicFramePr>
        <p:xfrm>
          <a:off x="3566171" y="1374887"/>
          <a:ext cx="3291804" cy="499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3" imgW="1422400" imgH="215900" progId="Equation.3">
                  <p:embed/>
                </p:oleObj>
              </mc:Choice>
              <mc:Fallback>
                <p:oleObj name="Equation" r:id="rId3" imgW="1422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6171" y="1374887"/>
                        <a:ext cx="3291804" cy="499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999416"/>
              </p:ext>
            </p:extLst>
          </p:nvPr>
        </p:nvGraphicFramePr>
        <p:xfrm>
          <a:off x="1371635" y="3794756"/>
          <a:ext cx="914390" cy="371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5" imgW="406400" imgH="165100" progId="Equation.3">
                  <p:embed/>
                </p:oleObj>
              </mc:Choice>
              <mc:Fallback>
                <p:oleObj name="Equation" r:id="rId5" imgW="4064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35" y="3794756"/>
                        <a:ext cx="914390" cy="371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760723"/>
              </p:ext>
            </p:extLst>
          </p:nvPr>
        </p:nvGraphicFramePr>
        <p:xfrm>
          <a:off x="1371635" y="4194175"/>
          <a:ext cx="1057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7" imgW="469900" imgH="215900" progId="Equation.3">
                  <p:embed/>
                </p:oleObj>
              </mc:Choice>
              <mc:Fallback>
                <p:oleObj name="Equation" r:id="rId7" imgW="4699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1635" y="4194175"/>
                        <a:ext cx="105727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93513"/>
              </p:ext>
            </p:extLst>
          </p:nvPr>
        </p:nvGraphicFramePr>
        <p:xfrm>
          <a:off x="1371635" y="4722813"/>
          <a:ext cx="971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9" imgW="431800" imgH="203200" progId="Equation.3">
                  <p:embed/>
                </p:oleObj>
              </mc:Choice>
              <mc:Fallback>
                <p:oleObj name="Equation" r:id="rId9" imgW="431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71635" y="4722813"/>
                        <a:ext cx="9715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43585" y="4251951"/>
            <a:ext cx="274746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I use </a:t>
            </a:r>
            <a:r>
              <a:rPr lang="en-US" dirty="0" err="1" smtClean="0">
                <a:solidFill>
                  <a:srgbClr val="0033CC"/>
                </a:solidFill>
              </a:rPr>
              <a:t>Δ</a:t>
            </a:r>
            <a:r>
              <a:rPr lang="en-US" dirty="0" smtClean="0">
                <a:solidFill>
                  <a:srgbClr val="0033CC"/>
                </a:solidFill>
              </a:rPr>
              <a:t> for the blank symbol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instead of the book’s square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for ease of typing.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4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Transition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transition function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has two arguments:</a:t>
            </a:r>
          </a:p>
          <a:p>
            <a:pPr lvl="1"/>
            <a:r>
              <a:rPr lang="en-US" dirty="0" smtClean="0"/>
              <a:t>the current state</a:t>
            </a:r>
          </a:p>
          <a:p>
            <a:pPr lvl="1"/>
            <a:r>
              <a:rPr lang="en-US" dirty="0" smtClean="0"/>
              <a:t>the current tape symbol being read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a new state</a:t>
            </a:r>
          </a:p>
          <a:p>
            <a:pPr lvl="1"/>
            <a:r>
              <a:rPr lang="en-US" dirty="0" smtClean="0"/>
              <a:t>a new tape symbol that replaces the current one</a:t>
            </a:r>
          </a:p>
          <a:p>
            <a:pPr lvl="1"/>
            <a:r>
              <a:rPr lang="en-US" dirty="0" smtClean="0"/>
              <a:t>a head move to the left (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), right (</a:t>
            </a:r>
            <a:r>
              <a:rPr lang="en-US" i="1" dirty="0">
                <a:latin typeface="Times New Roman"/>
                <a:cs typeface="Times New Roman"/>
              </a:rPr>
              <a:t>R</a:t>
            </a:r>
            <a:r>
              <a:rPr lang="en-US" dirty="0" smtClean="0"/>
              <a:t>), or stay (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833534"/>
              </p:ext>
            </p:extLst>
          </p:nvPr>
        </p:nvGraphicFramePr>
        <p:xfrm>
          <a:off x="2554288" y="1782763"/>
          <a:ext cx="38560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9" name="Equation" r:id="rId3" imgW="1689100" imgH="203200" progId="Equation.3">
                  <p:embed/>
                </p:oleObj>
              </mc:Choice>
              <mc:Fallback>
                <p:oleObj name="Equation" r:id="rId3" imgW="1689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4288" y="1782763"/>
                        <a:ext cx="3856037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0793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</a:t>
            </a: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 smtClean="0"/>
              <a:t>A TM that accepts the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i="1" dirty="0" err="1" smtClean="0">
                <a:latin typeface="Times New Roman"/>
                <a:cs typeface="Times New Roman"/>
              </a:rPr>
              <a:t>b</a:t>
            </a:r>
            <a:r>
              <a:rPr lang="en-US" i="1" baseline="30000" dirty="0" err="1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: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≥ 1}</a:t>
            </a:r>
          </a:p>
          <a:p>
            <a:pPr lvl="4"/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/>
              <a:t>Pseudocode: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If the current input symbol (CIS) =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write </a:t>
            </a:r>
            <a:r>
              <a:rPr lang="en-US" dirty="0" err="1" smtClean="0"/>
              <a:t>Δ</a:t>
            </a:r>
            <a:r>
              <a:rPr lang="en-US" dirty="0" smtClean="0"/>
              <a:t>, else REJECT.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Move head right until CIS = </a:t>
            </a:r>
            <a:r>
              <a:rPr lang="en-US" dirty="0" err="1" smtClean="0"/>
              <a:t>Δ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Move head left.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If CIS =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 then write </a:t>
            </a:r>
            <a:r>
              <a:rPr lang="en-US" dirty="0" err="1" smtClean="0"/>
              <a:t>Δ</a:t>
            </a:r>
            <a:r>
              <a:rPr lang="en-US" dirty="0" smtClean="0"/>
              <a:t>, else </a:t>
            </a:r>
            <a:r>
              <a:rPr lang="en-US" dirty="0"/>
              <a:t>REJECT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Move head left until CIS = </a:t>
            </a:r>
            <a:r>
              <a:rPr lang="en-US" dirty="0" err="1" smtClean="0"/>
              <a:t>Δ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Move head right.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If CIS = </a:t>
            </a:r>
            <a:r>
              <a:rPr lang="en-US" dirty="0" err="1" smtClean="0"/>
              <a:t>Δ</a:t>
            </a:r>
            <a:r>
              <a:rPr lang="en-US" dirty="0" smtClean="0"/>
              <a:t> then ACCEPT, else go to step 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67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</a:t>
            </a:r>
            <a:r>
              <a:rPr lang="en-US" dirty="0" smtClean="0"/>
              <a:t>Example #1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Screen Shot 2016-04-04 at 8.03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33" y="1234464"/>
            <a:ext cx="5295900" cy="322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1927" y="4540954"/>
            <a:ext cx="47509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q</a:t>
            </a:r>
            <a:r>
              <a:rPr lang="en-US" sz="2000" baseline="-25000" dirty="0" smtClean="0">
                <a:latin typeface="Times New Roman"/>
                <a:cs typeface="Times New Roman"/>
              </a:rPr>
              <a:t>0</a:t>
            </a:r>
            <a:r>
              <a:rPr lang="en-US" sz="2000" dirty="0" smtClean="0"/>
              <a:t>: Replace the leftmost </a:t>
            </a:r>
            <a:r>
              <a:rPr lang="en-US" sz="2000" i="1" dirty="0" smtClean="0">
                <a:latin typeface="Times New Roman"/>
                <a:cs typeface="Times New Roman"/>
              </a:rPr>
              <a:t>a </a:t>
            </a:r>
            <a:r>
              <a:rPr lang="en-US" sz="2000" dirty="0"/>
              <a:t>with a blank</a:t>
            </a:r>
            <a:endParaRPr lang="en-US" sz="2000" i="1" dirty="0" smtClean="0">
              <a:latin typeface="Times New Roman"/>
              <a:cs typeface="Times New Roman"/>
            </a:endParaRPr>
          </a:p>
          <a:p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1</a:t>
            </a:r>
            <a:r>
              <a:rPr lang="en-US" sz="2000" dirty="0" smtClean="0"/>
              <a:t>: Skip right to a blank</a:t>
            </a:r>
          </a:p>
          <a:p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2</a:t>
            </a:r>
            <a:r>
              <a:rPr lang="en-US" sz="2000" dirty="0" smtClean="0"/>
              <a:t>: Replace the rightmost </a:t>
            </a:r>
            <a:r>
              <a:rPr lang="en-US" sz="2000" i="1" dirty="0" smtClean="0">
                <a:latin typeface="Times New Roman"/>
                <a:cs typeface="Times New Roman"/>
              </a:rPr>
              <a:t>b </a:t>
            </a:r>
            <a:r>
              <a:rPr lang="en-US" sz="2000" dirty="0"/>
              <a:t>with a blank</a:t>
            </a:r>
            <a:endParaRPr lang="en-US" sz="2000" i="1" dirty="0">
              <a:latin typeface="Times New Roman"/>
              <a:cs typeface="Times New Roman"/>
            </a:endParaRPr>
          </a:p>
          <a:p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3</a:t>
            </a:r>
            <a:r>
              <a:rPr lang="en-US" sz="2000" dirty="0" smtClean="0"/>
              <a:t>: Skip left to a blank</a:t>
            </a:r>
          </a:p>
          <a:p>
            <a:r>
              <a:rPr lang="en-US" sz="2000" i="1" dirty="0">
                <a:latin typeface="Times New Roman"/>
                <a:cs typeface="Times New Roman"/>
              </a:rPr>
              <a:t>q</a:t>
            </a:r>
            <a:r>
              <a:rPr lang="en-US" sz="2000" baseline="-25000" dirty="0">
                <a:latin typeface="Times New Roman"/>
                <a:cs typeface="Times New Roman"/>
              </a:rPr>
              <a:t>4</a:t>
            </a:r>
            <a:r>
              <a:rPr lang="en-US" sz="2000" dirty="0" smtClean="0"/>
              <a:t>: ACCEPT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74367" y="1325903"/>
            <a:ext cx="3236784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1313" lvl="1" indent="-341313">
              <a:buFont typeface="+mj-lt"/>
              <a:buAutoNum type="arabicPeriod"/>
            </a:pPr>
            <a:r>
              <a:rPr lang="en-US" dirty="0" smtClean="0"/>
              <a:t>If CIS </a:t>
            </a:r>
            <a:r>
              <a:rPr lang="en-US" dirty="0"/>
              <a:t>=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then </a:t>
            </a:r>
            <a:r>
              <a:rPr lang="en-US" dirty="0"/>
              <a:t>write </a:t>
            </a:r>
            <a:r>
              <a:rPr lang="en-US" dirty="0" err="1"/>
              <a:t>Δ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else </a:t>
            </a:r>
            <a:r>
              <a:rPr lang="en-US" dirty="0"/>
              <a:t>REJECT.</a:t>
            </a:r>
          </a:p>
          <a:p>
            <a:pPr marL="341313" lvl="1" indent="-341313">
              <a:buFont typeface="+mj-lt"/>
              <a:buAutoNum type="arabicPeriod"/>
            </a:pPr>
            <a:r>
              <a:rPr lang="en-US" dirty="0"/>
              <a:t>Move head right until CIS = </a:t>
            </a:r>
            <a:r>
              <a:rPr lang="en-US" dirty="0" err="1"/>
              <a:t>Δ</a:t>
            </a:r>
            <a:r>
              <a:rPr lang="en-US" dirty="0"/>
              <a:t>.</a:t>
            </a:r>
          </a:p>
          <a:p>
            <a:pPr marL="341313" lvl="1" indent="-341313">
              <a:buFont typeface="+mj-lt"/>
              <a:buAutoNum type="arabicPeriod"/>
            </a:pPr>
            <a:r>
              <a:rPr lang="en-US" dirty="0"/>
              <a:t>Move head left.</a:t>
            </a:r>
          </a:p>
          <a:p>
            <a:pPr marL="341313" lvl="1" indent="-341313">
              <a:buFont typeface="+mj-lt"/>
              <a:buAutoNum type="arabicPeriod"/>
            </a:pPr>
            <a:r>
              <a:rPr lang="en-US" dirty="0"/>
              <a:t>If CIS =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/>
              <a:t> then write </a:t>
            </a:r>
            <a:r>
              <a:rPr lang="en-US" dirty="0" err="1"/>
              <a:t>Δ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smtClean="0"/>
              <a:t>else </a:t>
            </a:r>
            <a:r>
              <a:rPr lang="en-US" dirty="0"/>
              <a:t>REJECT.</a:t>
            </a:r>
          </a:p>
          <a:p>
            <a:pPr marL="341313" lvl="1" indent="-341313">
              <a:buFont typeface="+mj-lt"/>
              <a:buAutoNum type="arabicPeriod"/>
            </a:pPr>
            <a:r>
              <a:rPr lang="en-US" dirty="0"/>
              <a:t>Move head left until CIS = </a:t>
            </a:r>
            <a:r>
              <a:rPr lang="en-US" dirty="0" err="1"/>
              <a:t>Δ</a:t>
            </a:r>
            <a:r>
              <a:rPr lang="en-US" dirty="0"/>
              <a:t>.</a:t>
            </a:r>
          </a:p>
          <a:p>
            <a:pPr marL="341313" lvl="1" indent="-341313">
              <a:buFont typeface="+mj-lt"/>
              <a:buAutoNum type="arabicPeriod"/>
            </a:pPr>
            <a:r>
              <a:rPr lang="en-US" dirty="0"/>
              <a:t>Move head right.</a:t>
            </a:r>
          </a:p>
          <a:p>
            <a:pPr marL="341313" lvl="1" indent="-341313">
              <a:buFont typeface="+mj-lt"/>
              <a:buAutoNum type="arabicPeriod"/>
            </a:pPr>
            <a:r>
              <a:rPr lang="en-US" dirty="0"/>
              <a:t>If CIS = </a:t>
            </a:r>
            <a:r>
              <a:rPr lang="en-US" dirty="0" err="1"/>
              <a:t>Δ</a:t>
            </a:r>
            <a:r>
              <a:rPr lang="en-US" dirty="0"/>
              <a:t> then ACCEPT,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else </a:t>
            </a:r>
            <a:r>
              <a:rPr lang="en-US" dirty="0"/>
              <a:t>go to step 1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68739" y="5641898"/>
            <a:ext cx="1332717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Demo G11.2</a:t>
            </a:r>
            <a:endParaRPr lang="en-US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1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Decidable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5" cy="4835525"/>
          </a:xfrm>
        </p:spPr>
        <p:txBody>
          <a:bodyPr/>
          <a:lstStyle/>
          <a:p>
            <a:r>
              <a:rPr lang="en-US" dirty="0" smtClean="0"/>
              <a:t>There is an algorithm to decide whether or not </a:t>
            </a:r>
            <a:br>
              <a:rPr lang="en-US" dirty="0" smtClean="0"/>
            </a:br>
            <a:r>
              <a:rPr lang="en-US" dirty="0" smtClean="0"/>
              <a:t>a given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can be derived from a context-free grammar </a:t>
            </a:r>
            <a:r>
              <a:rPr lang="en-US" i="1" dirty="0" smtClean="0">
                <a:latin typeface="Times New Roman"/>
                <a:cs typeface="Times New Roman"/>
              </a:rPr>
              <a:t>G.</a:t>
            </a:r>
          </a:p>
          <a:p>
            <a:pPr lvl="1"/>
            <a:r>
              <a:rPr lang="en-US" dirty="0" smtClean="0"/>
              <a:t>Membership</a:t>
            </a:r>
          </a:p>
          <a:p>
            <a:pPr lvl="1"/>
            <a:r>
              <a:rPr lang="en-US" dirty="0" smtClean="0"/>
              <a:t>Is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cs typeface="Times New Roman"/>
              </a:rPr>
              <a:t>?</a:t>
            </a:r>
          </a:p>
          <a:p>
            <a:pPr lvl="5"/>
            <a:endParaRPr lang="en-US" dirty="0">
              <a:cs typeface="Times New Roman"/>
            </a:endParaRPr>
          </a:p>
          <a:p>
            <a:r>
              <a:rPr lang="en-US" dirty="0"/>
              <a:t>There is an algorithm to </a:t>
            </a:r>
            <a:r>
              <a:rPr lang="en-US" dirty="0" smtClean="0"/>
              <a:t>decide whether or not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is empty for 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 is an algorithm to decide whether or not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/>
              <a:t> is </a:t>
            </a:r>
            <a:r>
              <a:rPr lang="en-US" dirty="0" smtClean="0"/>
              <a:t>infinite for </a:t>
            </a:r>
            <a:r>
              <a:rPr lang="en-US" dirty="0"/>
              <a:t>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31927" y="2240293"/>
            <a:ext cx="59523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46682" y="4343390"/>
            <a:ext cx="59523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6682" y="5532097"/>
            <a:ext cx="59523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4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Context-Free 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an algorithm to decide whether or not a given context-free grammar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/>
              <a:t> is ambiguous.</a:t>
            </a:r>
          </a:p>
          <a:p>
            <a:pPr lvl="4"/>
            <a:endParaRPr lang="en-US" dirty="0" smtClean="0"/>
          </a:p>
          <a:p>
            <a:r>
              <a:rPr lang="en-US" dirty="0"/>
              <a:t>There is an algorithm to decide whether or not </a:t>
            </a:r>
            <a:r>
              <a:rPr lang="en-US" dirty="0" smtClean="0"/>
              <a:t>two </a:t>
            </a:r>
            <a:r>
              <a:rPr lang="en-US" dirty="0"/>
              <a:t>given context-free </a:t>
            </a:r>
            <a:r>
              <a:rPr lang="en-US" dirty="0" smtClean="0"/>
              <a:t>languages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share a common word.</a:t>
            </a:r>
          </a:p>
          <a:p>
            <a:pPr lvl="4"/>
            <a:endParaRPr lang="en-US" dirty="0" smtClean="0"/>
          </a:p>
          <a:p>
            <a:r>
              <a:rPr lang="en-US" dirty="0"/>
              <a:t>There is an algorithm to decide whether or not two given context-free </a:t>
            </a:r>
            <a:r>
              <a:rPr lang="en-US" dirty="0" smtClean="0"/>
              <a:t>grammars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generate the same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60707" y="5074902"/>
            <a:ext cx="492443" cy="338554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78" y="3429000"/>
            <a:ext cx="492443" cy="338554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38121" y="1874537"/>
            <a:ext cx="492443" cy="338554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1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Undecidable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that </a:t>
            </a:r>
            <a:r>
              <a:rPr lang="en-US" u="sng" dirty="0" smtClean="0"/>
              <a:t>cannot</a:t>
            </a:r>
            <a:r>
              <a:rPr lang="en-US" dirty="0" smtClean="0"/>
              <a:t> be solved by computer.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 the early to mid 1930’s several prominent mathematicians were defining the notion of an “effective procedure” (i.e., algorithm) to solve problems.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Kurt Gödel</a:t>
            </a:r>
          </a:p>
          <a:p>
            <a:pPr lvl="1"/>
            <a:r>
              <a:rPr lang="en-US" dirty="0" smtClean="0"/>
              <a:t>Alonzo Church</a:t>
            </a:r>
          </a:p>
          <a:p>
            <a:pPr lvl="1"/>
            <a:r>
              <a:rPr lang="en-US" dirty="0" smtClean="0"/>
              <a:t>Emil Post</a:t>
            </a:r>
          </a:p>
          <a:p>
            <a:pPr lvl="1"/>
            <a:r>
              <a:rPr lang="en-US" dirty="0" smtClean="0"/>
              <a:t>Alan Turing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02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Alan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British mathematician, 1912-1954.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Contributed three principal ideas </a:t>
            </a:r>
            <a:br>
              <a:rPr lang="en-US" dirty="0" smtClean="0"/>
            </a:br>
            <a:r>
              <a:rPr lang="en-US" dirty="0" smtClean="0"/>
              <a:t>for problem-solving: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Logical instructions to define a methodical process (i.e., an algorithm).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State transitions of a human mind </a:t>
            </a:r>
            <a:br>
              <a:rPr lang="en-US" dirty="0" smtClean="0"/>
            </a:br>
            <a:r>
              <a:rPr lang="en-US" dirty="0" smtClean="0"/>
              <a:t>while performing a </a:t>
            </a:r>
            <a:r>
              <a:rPr lang="en-US" dirty="0"/>
              <a:t>methodical </a:t>
            </a:r>
            <a:r>
              <a:rPr lang="en-US" dirty="0" smtClean="0"/>
              <a:t>process.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 mechanical machine that can perform the process (the Turing machine).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58" y="868708"/>
            <a:ext cx="2270756" cy="227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38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Alan </a:t>
            </a:r>
            <a:r>
              <a:rPr lang="en-US" dirty="0" smtClean="0"/>
              <a:t>Turing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1935, Turing wrote </a:t>
            </a:r>
            <a:r>
              <a:rPr lang="en-US" dirty="0" smtClean="0"/>
              <a:t>his famous paper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On Computable Numbers with an </a:t>
            </a:r>
            <a:r>
              <a:rPr lang="en-US" dirty="0" smtClean="0"/>
              <a:t>Application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err="1"/>
              <a:t>Entscheidungsproblem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Entscheidungsproblem</a:t>
            </a:r>
            <a:r>
              <a:rPr lang="en-US" dirty="0" smtClean="0"/>
              <a:t> = decision problem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In his paper, Turing proved that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cannot exist any universal algorithmic method of determining truth in </a:t>
            </a:r>
            <a:r>
              <a:rPr lang="en-US" dirty="0" smtClean="0"/>
              <a:t>mathematics.</a:t>
            </a:r>
          </a:p>
          <a:p>
            <a:pPr lvl="1"/>
            <a:r>
              <a:rPr lang="en-US" dirty="0" smtClean="0"/>
              <a:t>Mathematics </a:t>
            </a:r>
            <a:r>
              <a:rPr lang="en-US" dirty="0"/>
              <a:t>will always contain </a:t>
            </a:r>
            <a:r>
              <a:rPr lang="en-US" dirty="0" err="1"/>
              <a:t>undecidable</a:t>
            </a:r>
            <a:r>
              <a:rPr lang="en-US" dirty="0"/>
              <a:t> </a:t>
            </a:r>
            <a:r>
              <a:rPr lang="en-US" dirty="0" smtClean="0"/>
              <a:t>propositions.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His paper also introduced the </a:t>
            </a:r>
            <a:r>
              <a:rPr lang="en-US" dirty="0" smtClean="0">
                <a:solidFill>
                  <a:srgbClr val="B23C00"/>
                </a:solidFill>
              </a:rPr>
              <a:t>Turing machine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76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Alan Turing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receiving his Ph.D. from Princeton University in 1938, he returned to Cambridge.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Took </a:t>
            </a:r>
            <a:r>
              <a:rPr lang="en-US" dirty="0"/>
              <a:t>a part-time position with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Government </a:t>
            </a:r>
            <a:r>
              <a:rPr lang="en-US" dirty="0"/>
              <a:t>Code and Cypher </a:t>
            </a:r>
            <a:r>
              <a:rPr lang="en-US" dirty="0" smtClean="0"/>
              <a:t>School.</a:t>
            </a:r>
          </a:p>
          <a:p>
            <a:pPr lvl="1"/>
            <a:r>
              <a:rPr lang="en-US" dirty="0" smtClean="0"/>
              <a:t>A British </a:t>
            </a:r>
            <a:r>
              <a:rPr lang="en-US" dirty="0"/>
              <a:t>code-breaking </a:t>
            </a:r>
            <a:r>
              <a:rPr lang="en-US" dirty="0" smtClean="0"/>
              <a:t>organization.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A leading participant at </a:t>
            </a:r>
            <a:r>
              <a:rPr lang="en-US" dirty="0"/>
              <a:t>Bletchley </a:t>
            </a:r>
            <a:r>
              <a:rPr lang="en-US" dirty="0" smtClean="0"/>
              <a:t>Park during World War II to break German ciphers.</a:t>
            </a:r>
          </a:p>
          <a:p>
            <a:pPr lvl="1"/>
            <a:r>
              <a:rPr lang="en-US" dirty="0" smtClean="0"/>
              <a:t>Helped design an electromechanical device to decipher messages encrypted by the German Enigma machine.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9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Alan Turing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Turing’s work </a:t>
            </a:r>
            <a:r>
              <a:rPr lang="en-US" dirty="0"/>
              <a:t>enabled the Allies to defeat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Nazis </a:t>
            </a:r>
            <a:r>
              <a:rPr lang="en-US" dirty="0"/>
              <a:t>in many crucial engagements, including the Battle of the </a:t>
            </a:r>
            <a:r>
              <a:rPr lang="en-US" dirty="0" smtClean="0"/>
              <a:t>Atlantic.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His work may have shortened the war in Europe </a:t>
            </a:r>
            <a:br>
              <a:rPr lang="en-US" dirty="0" smtClean="0"/>
            </a:br>
            <a:r>
              <a:rPr lang="en-US" dirty="0" smtClean="0"/>
              <a:t>by two to four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1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Alan Turing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 smtClean="0"/>
              <a:t>In 1950, wrote “Computing </a:t>
            </a:r>
            <a:r>
              <a:rPr lang="en-US" dirty="0"/>
              <a:t>Machinery and </a:t>
            </a:r>
            <a:r>
              <a:rPr lang="en-US" dirty="0" smtClean="0"/>
              <a:t>Intelligence” in which he introduced what is known today as the </a:t>
            </a:r>
            <a:r>
              <a:rPr lang="en-US" dirty="0" smtClean="0">
                <a:solidFill>
                  <a:srgbClr val="B23C00"/>
                </a:solidFill>
              </a:rPr>
              <a:t>Turing Test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cannot tell that you are having a conversation with a computer, then the computer is exhibiting intelligent behavior.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His paper asked the question, </a:t>
            </a:r>
            <a:br>
              <a:rPr lang="en-US" dirty="0" smtClean="0"/>
            </a:br>
            <a:r>
              <a:rPr lang="en-US" dirty="0" smtClean="0"/>
              <a:t>“Can machines think?”</a:t>
            </a:r>
          </a:p>
          <a:p>
            <a:pPr lvl="1"/>
            <a:r>
              <a:rPr lang="en-US" dirty="0"/>
              <a:t>Can a computer convincingly imitate a human?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Are there imaginable digital computers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dirty="0"/>
              <a:t>would do well in the </a:t>
            </a:r>
            <a:r>
              <a:rPr lang="en-US" dirty="0">
                <a:solidFill>
                  <a:srgbClr val="A12A03"/>
                </a:solidFill>
              </a:rPr>
              <a:t>imitation game</a:t>
            </a:r>
            <a:r>
              <a:rPr lang="en-US" dirty="0" smtClean="0"/>
              <a:t>?”</a:t>
            </a:r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09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61528</TotalTime>
  <Words>562</Words>
  <Application>Microsoft Macintosh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Quadrant</vt:lpstr>
      <vt:lpstr>Equation</vt:lpstr>
      <vt:lpstr>CS 154 Formal Languages and Computability April 5 Class Meeting</vt:lpstr>
      <vt:lpstr>Context-Free Decidable Properties</vt:lpstr>
      <vt:lpstr>More Context-Free Decision Problems</vt:lpstr>
      <vt:lpstr>Theory of Undecidable Problems</vt:lpstr>
      <vt:lpstr>Alan Turing</vt:lpstr>
      <vt:lpstr>Alan Turing, cont’d</vt:lpstr>
      <vt:lpstr>Alan Turing, cont’d</vt:lpstr>
      <vt:lpstr>Alan Turing, cont’d</vt:lpstr>
      <vt:lpstr>Alan Turing, cont’d</vt:lpstr>
      <vt:lpstr>Alan Turing, cont’d</vt:lpstr>
      <vt:lpstr>Models of Computation</vt:lpstr>
      <vt:lpstr>Turing Machine</vt:lpstr>
      <vt:lpstr>Turing Machine, cont’d</vt:lpstr>
      <vt:lpstr>Turing Machine Definition</vt:lpstr>
      <vt:lpstr>Turing Machine Transition Function</vt:lpstr>
      <vt:lpstr>Turing Machine Example #1</vt:lpstr>
      <vt:lpstr>Turing Machine Example #1,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1219</cp:revision>
  <cp:lastPrinted>2016-02-09T05:58:45Z</cp:lastPrinted>
  <dcterms:created xsi:type="dcterms:W3CDTF">2008-01-12T03:52:55Z</dcterms:created>
  <dcterms:modified xsi:type="dcterms:W3CDTF">2016-04-07T02:15:40Z</dcterms:modified>
  <cp:category/>
</cp:coreProperties>
</file>