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622" r:id="rId3"/>
    <p:sldId id="623" r:id="rId4"/>
    <p:sldId id="624" r:id="rId5"/>
    <p:sldId id="625" r:id="rId6"/>
    <p:sldId id="626" r:id="rId7"/>
    <p:sldId id="627" r:id="rId8"/>
    <p:sldId id="628" r:id="rId9"/>
    <p:sldId id="631" r:id="rId10"/>
    <p:sldId id="630" r:id="rId11"/>
    <p:sldId id="632" r:id="rId12"/>
    <p:sldId id="633" r:id="rId13"/>
    <p:sldId id="634" r:id="rId14"/>
    <p:sldId id="635" r:id="rId15"/>
    <p:sldId id="640" r:id="rId16"/>
    <p:sldId id="636" r:id="rId17"/>
    <p:sldId id="638" r:id="rId18"/>
    <p:sldId id="637" r:id="rId19"/>
    <p:sldId id="639" r:id="rId20"/>
    <p:sldId id="641" r:id="rId21"/>
    <p:sldId id="642" r:id="rId22"/>
    <p:sldId id="64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1E754"/>
    <a:srgbClr val="400080"/>
    <a:srgbClr val="66CCFF"/>
    <a:srgbClr val="A12A03"/>
    <a:srgbClr val="B23C00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3" autoAdjust="0"/>
    <p:restoredTop sz="98450" autoAdjust="0"/>
  </p:normalViewPr>
  <p:slideViewPr>
    <p:cSldViewPr>
      <p:cViewPr varScale="1">
        <p:scale>
          <a:sx n="150" d="100"/>
          <a:sy n="150" d="100"/>
        </p:scale>
        <p:origin x="-120" y="-3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March 22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22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838165"/>
          </a:xfrm>
        </p:spPr>
        <p:txBody>
          <a:bodyPr/>
          <a:lstStyle/>
          <a:p>
            <a:pPr algn="l"/>
            <a:r>
              <a:rPr lang="en-US" sz="2600" dirty="0"/>
              <a:t>Shift-Reduce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Parsing </a:t>
            </a:r>
            <a:r>
              <a:rPr lang="en-US" sz="2600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252198"/>
              </p:ext>
            </p:extLst>
          </p:nvPr>
        </p:nvGraphicFramePr>
        <p:xfrm>
          <a:off x="1005879" y="1325903"/>
          <a:ext cx="14271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6" name="Equation" r:id="rId3" imgW="863600" imgH="660400" progId="Equation.3">
                  <p:embed/>
                </p:oleObj>
              </mc:Choice>
              <mc:Fallback>
                <p:oleObj name="Equation" r:id="rId3" imgW="8636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879" y="1325903"/>
                        <a:ext cx="1427163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924712"/>
              </p:ext>
            </p:extLst>
          </p:nvPr>
        </p:nvGraphicFramePr>
        <p:xfrm>
          <a:off x="3285052" y="411445"/>
          <a:ext cx="3965760" cy="63093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2568"/>
                <a:gridCol w="1229625"/>
                <a:gridCol w="929762"/>
                <a:gridCol w="783805"/>
              </a:tblGrid>
              <a:tr h="26844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Operation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Stack</a:t>
                      </a:r>
                      <a:br>
                        <a:rPr lang="en-US" sz="1400" b="0" dirty="0" smtClean="0">
                          <a:latin typeface="+mn-lt"/>
                          <a:cs typeface="Courier New"/>
                        </a:rPr>
                      </a:br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(top at right)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Input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Rule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n+n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n+n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+n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0" dirty="0" smtClean="0">
                          <a:latin typeface="Times New Roman"/>
                          <a:cs typeface="Times New Roman"/>
                          <a:sym typeface="Wingdings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E</a:t>
                      </a:r>
                      <a:r>
                        <a:rPr lang="en-US" sz="1400" b="0" i="0" dirty="0" smtClean="0">
                          <a:latin typeface="Times New Roman"/>
                          <a:cs typeface="Times New Roman"/>
                          <a:sym typeface="Wingdings"/>
                        </a:rPr>
                        <a:t>)</a:t>
                      </a:r>
                      <a:endParaRPr lang="en-US" sz="1400" b="0" i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r>
                        <a:rPr lang="en-US" sz="1400" b="0" dirty="0" err="1" smtClean="0">
                          <a:latin typeface="+mn-lt"/>
                          <a:cs typeface="Times New Roman"/>
                          <a:sym typeface="Wingdings"/>
                        </a:rPr>
                        <a:t>x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3001" y="3794756"/>
            <a:ext cx="184377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n+n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)*n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syntactically</a:t>
            </a:r>
          </a:p>
          <a:p>
            <a:r>
              <a:rPr lang="en-US" sz="2400" dirty="0" smtClean="0"/>
              <a:t>correct?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1631" y="3977634"/>
            <a:ext cx="944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 smtClean="0">
                <a:latin typeface="Times New Roman"/>
                <a:cs typeface="Times New Roman"/>
              </a:rPr>
              <a:t>E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 smtClean="0">
                <a:latin typeface="Times New Roman"/>
                <a:cs typeface="Times New Roman"/>
              </a:rPr>
              <a:t>T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1631" y="5166341"/>
            <a:ext cx="944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 smtClean="0">
                <a:latin typeface="Times New Roman"/>
                <a:cs typeface="Times New Roman"/>
              </a:rPr>
              <a:t>E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 smtClean="0">
                <a:latin typeface="Times New Roman"/>
                <a:cs typeface="Times New Roman"/>
              </a:rPr>
              <a:t>T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1631" y="6080731"/>
            <a:ext cx="947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>
                <a:latin typeface="Times New Roman"/>
                <a:cs typeface="Times New Roman"/>
              </a:rPr>
              <a:t>T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>
                <a:latin typeface="Times New Roman"/>
                <a:cs typeface="Times New Roman"/>
                <a:sym typeface="Wingdings"/>
              </a:rPr>
              <a:t>F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123" y="2597109"/>
            <a:ext cx="2210862" cy="923330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A12A03"/>
                </a:solidFill>
              </a:rPr>
              <a:t>This grammar uses</a:t>
            </a:r>
          </a:p>
          <a:p>
            <a:r>
              <a:rPr lang="en-US" sz="1800" dirty="0" smtClean="0">
                <a:solidFill>
                  <a:srgbClr val="A12A03"/>
                </a:solidFill>
              </a:rPr>
              <a:t>recursion</a:t>
            </a:r>
            <a:r>
              <a:rPr lang="en-US" sz="1800" dirty="0">
                <a:solidFill>
                  <a:srgbClr val="A12A03"/>
                </a:solidFill>
              </a:rPr>
              <a:t> </a:t>
            </a:r>
            <a:r>
              <a:rPr lang="en-US" sz="1800" dirty="0" smtClean="0">
                <a:solidFill>
                  <a:srgbClr val="A12A03"/>
                </a:solidFill>
              </a:rPr>
              <a:t>instead of </a:t>
            </a:r>
          </a:p>
          <a:p>
            <a:r>
              <a:rPr lang="en-US" sz="1800" dirty="0" smtClean="0">
                <a:solidFill>
                  <a:srgbClr val="A12A03"/>
                </a:solidFill>
              </a:rPr>
              <a:t>iteration.</a:t>
            </a:r>
            <a:endParaRPr lang="en-US" sz="1800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1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Table-Driven Shift-Reduce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an LR(1) grammar, </a:t>
            </a:r>
            <a:r>
              <a:rPr lang="en-US" dirty="0" smtClean="0">
                <a:solidFill>
                  <a:srgbClr val="B23C00"/>
                </a:solidFill>
              </a:rPr>
              <a:t>one symbol lookahead </a:t>
            </a:r>
            <a:r>
              <a:rPr lang="en-US" dirty="0" smtClean="0"/>
              <a:t>of the input is enough for the parser to decide whether to shift or to reduce.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decisions can be encoded in a table: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Is the next operation a shift or a reduce?</a:t>
            </a:r>
          </a:p>
          <a:p>
            <a:pPr lvl="1"/>
            <a:r>
              <a:rPr lang="en-US" dirty="0" smtClean="0"/>
              <a:t>What is the next state of the parser?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Shift-Reduce </a:t>
            </a:r>
            <a:r>
              <a:rPr lang="en-US" dirty="0" smtClean="0"/>
              <a:t>Parsing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PDA</a:t>
            </a:r>
            <a:r>
              <a:rPr lang="en-US" dirty="0" smtClean="0"/>
              <a:t> that underlies the parser has a stack where the entries alternate between symbols (both terminals and variables) and states.</a:t>
            </a:r>
          </a:p>
          <a:p>
            <a:pPr lvl="1"/>
            <a:r>
              <a:rPr lang="en-US" dirty="0" smtClean="0"/>
              <a:t>Example (top at right):</a:t>
            </a:r>
            <a:endParaRPr lang="is-IS" i="1" dirty="0" smtClean="0">
              <a:latin typeface="Times New Roman"/>
              <a:cs typeface="Times New Roman"/>
            </a:endParaRPr>
          </a:p>
          <a:p>
            <a:pPr lvl="4"/>
            <a:endParaRPr lang="is-IS" dirty="0" smtClean="0"/>
          </a:p>
          <a:p>
            <a:r>
              <a:rPr lang="is-IS" dirty="0" smtClean="0"/>
              <a:t>Given the current state of the parser and the next input symbol, the table specifies one of four possible actions: </a:t>
            </a:r>
            <a:r>
              <a:rPr lang="is-IS" dirty="0" smtClean="0">
                <a:solidFill>
                  <a:srgbClr val="B23C00"/>
                </a:solidFill>
              </a:rPr>
              <a:t>shift</a:t>
            </a:r>
            <a:r>
              <a:rPr lang="is-IS" dirty="0" smtClean="0"/>
              <a:t>, </a:t>
            </a:r>
            <a:r>
              <a:rPr lang="is-IS" dirty="0" smtClean="0">
                <a:solidFill>
                  <a:srgbClr val="B23C00"/>
                </a:solidFill>
              </a:rPr>
              <a:t>reduce</a:t>
            </a:r>
            <a:r>
              <a:rPr lang="is-IS" dirty="0" smtClean="0"/>
              <a:t>, </a:t>
            </a:r>
            <a:r>
              <a:rPr lang="is-IS" dirty="0" smtClean="0">
                <a:solidFill>
                  <a:srgbClr val="B23C00"/>
                </a:solidFill>
              </a:rPr>
              <a:t>accept</a:t>
            </a:r>
            <a:r>
              <a:rPr lang="is-IS" dirty="0" smtClean="0"/>
              <a:t>, </a:t>
            </a:r>
            <a:br>
              <a:rPr lang="is-IS" dirty="0" smtClean="0"/>
            </a:br>
            <a:r>
              <a:rPr lang="is-IS" dirty="0" smtClean="0"/>
              <a:t>or </a:t>
            </a:r>
            <a:r>
              <a:rPr lang="is-IS" dirty="0" smtClean="0">
                <a:solidFill>
                  <a:srgbClr val="B23C00"/>
                </a:solidFill>
              </a:rPr>
              <a:t>error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2697488"/>
            <a:ext cx="12929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400" dirty="0" smtClean="0"/>
              <a:t>… </a:t>
            </a:r>
            <a:r>
              <a:rPr lang="is-IS" sz="2400" dirty="0"/>
              <a:t>4</a:t>
            </a:r>
            <a:r>
              <a:rPr lang="is-IS" sz="2400" i="1" dirty="0">
                <a:latin typeface="Times New Roman"/>
                <a:cs typeface="Times New Roman"/>
              </a:rPr>
              <a:t>B</a:t>
            </a:r>
            <a:r>
              <a:rPr lang="is-IS" sz="2400" dirty="0"/>
              <a:t>7</a:t>
            </a:r>
            <a:r>
              <a:rPr lang="is-IS" sz="2400" b="1" dirty="0">
                <a:latin typeface="Courier New"/>
                <a:cs typeface="Courier New"/>
              </a:rPr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93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Shift-Reduce Parsing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098"/>
            <a:ext cx="8320994" cy="4347827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Shift</a:t>
            </a:r>
          </a:p>
          <a:p>
            <a:pPr lvl="4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Push the current state onto the stack (e.g., 7).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Push the next input symbol onto the stack (e.g., </a:t>
            </a:r>
            <a:r>
              <a:rPr lang="en-US" b="1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/>
              <a:t>).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Change to the state specified in the table.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Do next operation specified in the table based on </a:t>
            </a:r>
            <a:br>
              <a:rPr lang="en-US" dirty="0" smtClean="0"/>
            </a:br>
            <a:r>
              <a:rPr lang="en-US" dirty="0" smtClean="0"/>
              <a:t>the new state and the next input symbol.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Example: “s3” in the table means to shift </a:t>
            </a:r>
            <a:br>
              <a:rPr lang="en-US" dirty="0" smtClean="0"/>
            </a:br>
            <a:r>
              <a:rPr lang="en-US" dirty="0" smtClean="0"/>
              <a:t>and change to state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40488" y="1234464"/>
            <a:ext cx="12929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400" dirty="0" smtClean="0"/>
              <a:t>… </a:t>
            </a:r>
            <a:r>
              <a:rPr lang="is-IS" sz="2400" dirty="0"/>
              <a:t>4</a:t>
            </a:r>
            <a:r>
              <a:rPr lang="is-IS" sz="2400" i="1" dirty="0">
                <a:latin typeface="Times New Roman"/>
                <a:cs typeface="Times New Roman"/>
              </a:rPr>
              <a:t>B</a:t>
            </a:r>
            <a:r>
              <a:rPr lang="is-IS" sz="2400" dirty="0"/>
              <a:t>7</a:t>
            </a:r>
            <a:r>
              <a:rPr lang="is-IS" sz="2400" b="1" dirty="0">
                <a:latin typeface="Courier New"/>
                <a:cs typeface="Courier New"/>
              </a:rPr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75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Shift-Reduce Parsing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3098"/>
            <a:ext cx="8412433" cy="4389072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Reduce </a:t>
            </a:r>
            <a:r>
              <a:rPr lang="en-US" dirty="0" smtClean="0"/>
              <a:t>by the specified production</a:t>
            </a:r>
          </a:p>
          <a:p>
            <a:pPr lvl="4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Example: “R1” in the table means to use production 1.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Assume it’s </a:t>
            </a:r>
            <a:r>
              <a:rPr lang="en-US" i="1" dirty="0" err="1">
                <a:latin typeface="Times New Roman"/>
                <a:cs typeface="Times New Roman"/>
              </a:rPr>
              <a:t>C</a:t>
            </a:r>
            <a:r>
              <a:rPr lang="en-US" dirty="0" err="1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i="1" dirty="0" err="1" smtClean="0">
                <a:latin typeface="Times New Roman"/>
                <a:cs typeface="Times New Roman"/>
                <a:sym typeface="Wingdings"/>
              </a:rPr>
              <a:t>B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>
                <a:sym typeface="Wingdings"/>
              </a:rPr>
              <a:t>.</a:t>
            </a:r>
          </a:p>
          <a:p>
            <a:pPr lvl="5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Pop off the right-hand-side symbols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and </a:t>
            </a:r>
            <a:r>
              <a:rPr lang="en-US" b="1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the intervening state 7 and push </a:t>
            </a:r>
            <a:r>
              <a:rPr lang="en-US" i="1" dirty="0" smtClean="0">
                <a:latin typeface="Times New Roman"/>
                <a:cs typeface="Times New Roman"/>
              </a:rPr>
              <a:t>C.</a:t>
            </a:r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Change to the new state in the table based on</a:t>
            </a:r>
            <a:br>
              <a:rPr lang="en-US" dirty="0" smtClean="0"/>
            </a:br>
            <a:r>
              <a:rPr lang="en-US" dirty="0" smtClean="0"/>
              <a:t>the top two items on the stack, 4 and </a:t>
            </a:r>
            <a:r>
              <a:rPr lang="en-US" i="1" dirty="0">
                <a:latin typeface="Times New Roman"/>
                <a:cs typeface="Times New Roman"/>
              </a:rPr>
              <a:t>C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Do next operation in the table based on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new state </a:t>
            </a:r>
            <a:r>
              <a:rPr lang="en-US" dirty="0"/>
              <a:t>and the next input </a:t>
            </a:r>
            <a:r>
              <a:rPr lang="en-US" dirty="0" smtClean="0"/>
              <a:t>symbol.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0488" y="1234464"/>
            <a:ext cx="12929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s-IS" sz="2400" dirty="0" smtClean="0"/>
              <a:t>… 4</a:t>
            </a:r>
            <a:r>
              <a:rPr lang="is-IS" sz="2400" i="1" dirty="0" smtClean="0">
                <a:latin typeface="Times New Roman"/>
                <a:cs typeface="Times New Roman"/>
              </a:rPr>
              <a:t>B</a:t>
            </a:r>
            <a:r>
              <a:rPr lang="is-IS" sz="2400" dirty="0" smtClean="0"/>
              <a:t>7</a:t>
            </a:r>
            <a:r>
              <a:rPr lang="is-IS" sz="2400" b="1" dirty="0">
                <a:latin typeface="Courier New"/>
                <a:cs typeface="Courier New"/>
              </a:rPr>
              <a:t>a</a:t>
            </a:r>
            <a:endParaRPr lang="en-US" sz="2400" b="1" dirty="0"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94951" y="1234464"/>
            <a:ext cx="1503042" cy="461665"/>
            <a:chOff x="5394951" y="1234464"/>
            <a:chExt cx="150304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5943585" y="1234464"/>
              <a:ext cx="95440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s-IS" sz="2400" dirty="0" smtClean="0"/>
                <a:t>… 4</a:t>
              </a:r>
              <a:r>
                <a:rPr lang="is-IS" sz="2400" i="1" dirty="0">
                  <a:latin typeface="Times New Roman"/>
                  <a:cs typeface="Times New Roman"/>
                </a:rPr>
                <a:t>C</a:t>
              </a:r>
              <a:endParaRPr lang="en-US" sz="2400" dirty="0"/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5394951" y="1325903"/>
              <a:ext cx="365756" cy="274317"/>
            </a:xfrm>
            <a:prstGeom prst="rightArrow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29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Table-Driven Shift-Reduce Parsing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12A03"/>
                </a:solidFill>
              </a:rPr>
              <a:t>Accept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Stop and accept the input string </a:t>
            </a:r>
            <a:br>
              <a:rPr lang="en-US" dirty="0" smtClean="0"/>
            </a:br>
            <a:r>
              <a:rPr lang="en-US" dirty="0" smtClean="0"/>
              <a:t>(i.e., it’s syntactically correct)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A12A03"/>
                </a:solidFill>
              </a:rPr>
              <a:t>Error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 blank table entry indicates an error in the input</a:t>
            </a:r>
            <a:br>
              <a:rPr lang="en-US" dirty="0" smtClean="0"/>
            </a:br>
            <a:r>
              <a:rPr lang="en-US" dirty="0" smtClean="0"/>
              <a:t>(i.e., it’s syntactically incorrect)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3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</a:t>
            </a:r>
            <a:r>
              <a:rPr lang="en-US" dirty="0" smtClean="0"/>
              <a:t>Parsing Example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1325903"/>
            <a:ext cx="2960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</a:rPr>
              <a:t>&lt;</a:t>
            </a:r>
            <a:r>
              <a:rPr lang="en-US" sz="1800" dirty="0" err="1" smtClean="0">
                <a:latin typeface="Times New Roman"/>
                <a:cs typeface="Times New Roman"/>
              </a:rPr>
              <a:t>stmt</a:t>
            </a:r>
            <a:r>
              <a:rPr lang="en-US" sz="1800" dirty="0" smtClean="0">
                <a:latin typeface="Times New Roman"/>
                <a:cs typeface="Times New Roman"/>
              </a:rPr>
              <a:t>&gt;  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real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&lt;</a:t>
            </a:r>
            <a:r>
              <a:rPr lang="en-US" sz="1800" dirty="0" err="1" smtClean="0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,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     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A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B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C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D</a:t>
            </a:r>
            <a:endParaRPr lang="en-US" sz="1800" b="1" dirty="0">
              <a:latin typeface="Courier New"/>
              <a:cs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66853"/>
              </p:ext>
            </p:extLst>
          </p:nvPr>
        </p:nvGraphicFramePr>
        <p:xfrm>
          <a:off x="1371635" y="2743171"/>
          <a:ext cx="6333357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1878"/>
                <a:gridCol w="731609"/>
                <a:gridCol w="677333"/>
                <a:gridCol w="882632"/>
                <a:gridCol w="706730"/>
                <a:gridCol w="932527"/>
                <a:gridCol w="677333"/>
                <a:gridCol w="983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State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real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,</a:t>
                      </a:r>
                      <a:endParaRPr lang="en-US" sz="18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A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B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C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D</a:t>
                      </a:r>
                      <a:endParaRPr lang="en-US" sz="18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 smtClean="0">
                          <a:latin typeface="Times New Roman"/>
                          <a:cs typeface="Times New Roman"/>
                        </a:rPr>
                        <a:t>λ</a:t>
                      </a:r>
                      <a:endParaRPr lang="en-US" b="1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stmt</a:t>
                      </a:r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</a:t>
                      </a:r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idlist</a:t>
                      </a:r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accept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58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 Example #</a:t>
            </a:r>
            <a:r>
              <a:rPr lang="en-US" dirty="0" smtClean="0"/>
              <a:t>2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325903"/>
            <a:ext cx="2960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</a:rPr>
              <a:t>&lt;</a:t>
            </a:r>
            <a:r>
              <a:rPr lang="en-US" sz="1800" dirty="0" err="1" smtClean="0">
                <a:latin typeface="Times New Roman"/>
                <a:cs typeface="Times New Roman"/>
              </a:rPr>
              <a:t>stmt</a:t>
            </a:r>
            <a:r>
              <a:rPr lang="en-US" sz="1800" dirty="0" smtClean="0">
                <a:latin typeface="Times New Roman"/>
                <a:cs typeface="Times New Roman"/>
              </a:rPr>
              <a:t>&gt;  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real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&lt;</a:t>
            </a:r>
            <a:r>
              <a:rPr lang="en-US" sz="1800" dirty="0" err="1" smtClean="0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,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     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A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B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C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D</a:t>
            </a:r>
            <a:endParaRPr lang="en-US" sz="1800" b="1" dirty="0">
              <a:latin typeface="Courier New"/>
              <a:cs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58990"/>
              </p:ext>
            </p:extLst>
          </p:nvPr>
        </p:nvGraphicFramePr>
        <p:xfrm>
          <a:off x="4114805" y="1234437"/>
          <a:ext cx="4513496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546"/>
                <a:gridCol w="548700"/>
                <a:gridCol w="377696"/>
                <a:gridCol w="649382"/>
                <a:gridCol w="631894"/>
                <a:gridCol w="617310"/>
                <a:gridCol w="473318"/>
                <a:gridCol w="659650"/>
              </a:tblGrid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State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real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,</a:t>
                      </a:r>
                      <a:endParaRPr lang="en-US" sz="12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A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B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C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D</a:t>
                      </a:r>
                      <a:endParaRPr lang="en-US" sz="12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latin typeface="Times New Roman"/>
                          <a:cs typeface="Times New Roman"/>
                        </a:rPr>
                        <a:t>λ</a:t>
                      </a:r>
                      <a:endParaRPr lang="en-US" sz="1200" b="1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stmt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idlist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953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67746"/>
              </p:ext>
            </p:extLst>
          </p:nvPr>
        </p:nvGraphicFramePr>
        <p:xfrm>
          <a:off x="3383293" y="3794723"/>
          <a:ext cx="4435404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728"/>
                <a:gridCol w="2038544"/>
                <a:gridCol w="1005972"/>
                <a:gridCol w="852160"/>
              </a:tblGrid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State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Stack (top at right)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Input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Operation</a:t>
                      </a:r>
                      <a:endParaRPr lang="en-US" sz="1200" b="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real A,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r>
                        <a:rPr lang="en-US" sz="1200" b="0" baseline="0" dirty="0" smtClean="0">
                          <a:latin typeface="+mn-lt"/>
                        </a:rPr>
                        <a:t>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real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A,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r>
                        <a:rPr lang="en-US" sz="1200" b="0" baseline="0" dirty="0" smtClean="0">
                          <a:latin typeface="+mn-lt"/>
                        </a:rPr>
                        <a:t>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b="0" i="0" baseline="0" dirty="0" smtClean="0">
                          <a:latin typeface="+mn-lt"/>
                          <a:cs typeface="Courier New"/>
                        </a:rPr>
                        <a:t> 1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&lt;id&gt;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s6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endParaRPr lang="en-US" sz="1200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200" baseline="0" dirty="0" smtClean="0"/>
                        <a:t> 6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1200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200" baseline="0" dirty="0" smtClean="0"/>
                        <a:t> 6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&lt;id&gt;</a:t>
                      </a:r>
                      <a:endParaRPr lang="en-US" sz="12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stmt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accept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40" y="2788927"/>
            <a:ext cx="184693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real A, B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syntactically</a:t>
            </a:r>
          </a:p>
          <a:p>
            <a:r>
              <a:rPr lang="en-US" sz="2400" dirty="0" smtClean="0"/>
              <a:t>correct?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383293" y="4343390"/>
            <a:ext cx="4480511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83293" y="4617707"/>
            <a:ext cx="4480511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40488" y="4892024"/>
            <a:ext cx="3200365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291853" y="4892024"/>
            <a:ext cx="640073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40488" y="5166341"/>
            <a:ext cx="3200365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91853" y="5166341"/>
            <a:ext cx="640073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83293" y="5440658"/>
            <a:ext cx="4480511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83293" y="5714975"/>
            <a:ext cx="4480511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40488" y="5989292"/>
            <a:ext cx="3200365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91853" y="5989292"/>
            <a:ext cx="640073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40488" y="6263609"/>
            <a:ext cx="3200365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40488" y="6537926"/>
            <a:ext cx="3200365" cy="2743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91853" y="6263609"/>
            <a:ext cx="640073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91853" y="6549168"/>
            <a:ext cx="640073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949415" y="4892024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49415" y="5166341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949415" y="5989292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949415" y="6263609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49415" y="6537926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949414" y="4069073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49414" y="4343390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49414" y="4617707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949415" y="5440658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949415" y="5714975"/>
            <a:ext cx="914390" cy="2743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383293" y="3794756"/>
            <a:ext cx="4480511" cy="54863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7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 Example #2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1325903"/>
            <a:ext cx="29605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</a:rPr>
              <a:t>&lt;</a:t>
            </a:r>
            <a:r>
              <a:rPr lang="en-US" sz="1800" dirty="0" err="1" smtClean="0">
                <a:latin typeface="Times New Roman"/>
                <a:cs typeface="Times New Roman"/>
              </a:rPr>
              <a:t>stmt</a:t>
            </a:r>
            <a:r>
              <a:rPr lang="en-US" sz="1800" dirty="0" smtClean="0">
                <a:latin typeface="Times New Roman"/>
                <a:cs typeface="Times New Roman"/>
              </a:rPr>
              <a:t>&gt;  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real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&lt;</a:t>
            </a:r>
            <a:r>
              <a:rPr lang="en-US" sz="1800" dirty="0" err="1" smtClean="0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  <a:r>
              <a:rPr lang="en-US" sz="1800" b="1" dirty="0" smtClean="0">
                <a:latin typeface="Courier New"/>
                <a:cs typeface="Courier New"/>
                <a:sym typeface="Wingdings"/>
              </a:rPr>
              <a:t>,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 err="1">
                <a:latin typeface="Times New Roman"/>
                <a:cs typeface="Times New Roman"/>
                <a:sym typeface="Wingdings"/>
              </a:rPr>
              <a:t>idlist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 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&lt;</a:t>
            </a:r>
            <a:r>
              <a:rPr lang="en-US" sz="1800" dirty="0">
                <a:latin typeface="Times New Roman"/>
                <a:cs typeface="Times New Roman"/>
                <a:sym typeface="Wingdings"/>
              </a:rPr>
              <a:t>id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&gt;      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A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B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C</a:t>
            </a:r>
            <a:r>
              <a:rPr lang="en-US" sz="1800" dirty="0" smtClean="0">
                <a:latin typeface="Times New Roman"/>
                <a:cs typeface="Times New Roman"/>
                <a:sym typeface="Wingdings"/>
              </a:rPr>
              <a:t> | </a:t>
            </a:r>
            <a:r>
              <a:rPr lang="en-US" sz="1800" b="1" dirty="0">
                <a:latin typeface="Courier New"/>
                <a:cs typeface="Courier New"/>
                <a:sym typeface="Wingdings"/>
              </a:rPr>
              <a:t>D</a:t>
            </a:r>
            <a:endParaRPr lang="en-US" sz="1800" b="1" dirty="0">
              <a:latin typeface="Courier New"/>
              <a:cs typeface="Courier New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87498"/>
              </p:ext>
            </p:extLst>
          </p:nvPr>
        </p:nvGraphicFramePr>
        <p:xfrm>
          <a:off x="4114805" y="1234437"/>
          <a:ext cx="4513496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546"/>
                <a:gridCol w="548700"/>
                <a:gridCol w="377696"/>
                <a:gridCol w="649382"/>
                <a:gridCol w="631894"/>
                <a:gridCol w="617310"/>
                <a:gridCol w="473318"/>
                <a:gridCol w="659650"/>
              </a:tblGrid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State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real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,</a:t>
                      </a:r>
                      <a:endParaRPr lang="en-US" sz="12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A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B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C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|</a:t>
                      </a: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latin typeface="Courier New"/>
                          <a:ea typeface="+mn-ea"/>
                          <a:cs typeface="Courier New"/>
                        </a:rPr>
                        <a:t>D</a:t>
                      </a:r>
                      <a:endParaRPr lang="en-US" sz="1200" b="1" i="0" kern="1200" dirty="0">
                        <a:solidFill>
                          <a:schemeClr val="lt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 err="1" smtClean="0">
                          <a:latin typeface="Times New Roman"/>
                          <a:cs typeface="Times New Roman"/>
                        </a:rPr>
                        <a:t>λ</a:t>
                      </a:r>
                      <a:endParaRPr lang="en-US" sz="1200" b="1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stmt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b="0" i="0" kern="1200" dirty="0" err="1" smtClean="0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idlist</a:t>
                      </a:r>
                      <a:r>
                        <a:rPr lang="en-US" sz="1200" b="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953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B1E754"/>
                    </a:solidFill>
                  </a:tcPr>
                </a:tc>
              </a:tr>
              <a:tr h="1584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23616"/>
              </p:ext>
            </p:extLst>
          </p:nvPr>
        </p:nvGraphicFramePr>
        <p:xfrm>
          <a:off x="3383293" y="3794723"/>
          <a:ext cx="4435404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728"/>
                <a:gridCol w="2038544"/>
                <a:gridCol w="1005972"/>
                <a:gridCol w="852160"/>
              </a:tblGrid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State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Stack (top at right)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Input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Operation</a:t>
                      </a:r>
                      <a:endParaRPr lang="en-US" sz="1200" b="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real A,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r>
                        <a:rPr lang="en-US" sz="1200" b="0" baseline="0" dirty="0" smtClean="0">
                          <a:latin typeface="+mn-lt"/>
                        </a:rPr>
                        <a:t>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real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A,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0</a:t>
                      </a:r>
                      <a:r>
                        <a:rPr lang="en-US" sz="1200" b="0" baseline="0" dirty="0" smtClean="0">
                          <a:latin typeface="+mn-lt"/>
                        </a:rPr>
                        <a:t>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b="0" i="0" baseline="0" dirty="0" smtClean="0">
                          <a:latin typeface="+mn-lt"/>
                          <a:cs typeface="Courier New"/>
                        </a:rPr>
                        <a:t> 1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1200" b="1" i="0" kern="1200" baseline="0" dirty="0">
                        <a:solidFill>
                          <a:schemeClr val="dk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&lt;id&gt;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, 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s6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endParaRPr lang="en-US" sz="1200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0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s3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200" baseline="0" dirty="0" smtClean="0"/>
                        <a:t> 6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1200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200" baseline="0" dirty="0" smtClean="0"/>
                        <a:t>5 </a:t>
                      </a:r>
                      <a:r>
                        <a:rPr lang="en-US" sz="1200" b="1" i="0" baseline="0" dirty="0" smtClean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lang="en-US" sz="1200" baseline="0" dirty="0" smtClean="0"/>
                        <a:t> 6 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&lt;id&gt;</a:t>
                      </a:r>
                      <a:endParaRPr lang="en-US" sz="12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 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real</a:t>
                      </a:r>
                      <a:r>
                        <a:rPr lang="en-US" sz="1200" dirty="0" smtClean="0"/>
                        <a:t> 1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idlist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</a:tr>
              <a:tr h="2212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en-US" sz="1200" dirty="0" err="1" smtClean="0">
                          <a:latin typeface="Times New Roman"/>
                          <a:cs typeface="Times New Roman"/>
                        </a:rPr>
                        <a:t>stmt</a:t>
                      </a:r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&gt;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accept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40" y="2788927"/>
            <a:ext cx="184693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real A, B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syntactically</a:t>
            </a:r>
          </a:p>
          <a:p>
            <a:r>
              <a:rPr lang="en-US" sz="2400" dirty="0" smtClean="0"/>
              <a:t>correct?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19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Construct an LR(1) Parsing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 smtClean="0"/>
              <a:t>Constructing a table for an LR(1) parser is tantamount to building a deterministic PDA </a:t>
            </a:r>
            <a:br>
              <a:rPr lang="en-US" dirty="0" smtClean="0"/>
            </a:br>
            <a:r>
              <a:rPr lang="en-US" dirty="0" smtClean="0"/>
              <a:t>for the parser.</a:t>
            </a:r>
          </a:p>
          <a:p>
            <a:pPr marL="2286000" lvl="5" indent="0">
              <a:buNone/>
            </a:pPr>
            <a:endParaRPr lang="en-US" dirty="0"/>
          </a:p>
          <a:p>
            <a:r>
              <a:rPr lang="en-US" dirty="0" smtClean="0"/>
              <a:t>The construction algorithm first determines </a:t>
            </a:r>
            <a:br>
              <a:rPr lang="en-US" dirty="0" smtClean="0"/>
            </a:br>
            <a:r>
              <a:rPr lang="en-US" dirty="0" smtClean="0"/>
              <a:t>the state change and shift operations, and </a:t>
            </a:r>
            <a:br>
              <a:rPr lang="en-US" dirty="0" smtClean="0"/>
            </a:br>
            <a:r>
              <a:rPr lang="en-US" dirty="0" smtClean="0"/>
              <a:t>then it determines the reduction operations.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Compiler construction utilities like Unix’s </a:t>
            </a:r>
            <a:r>
              <a:rPr lang="en-US" dirty="0" err="1" smtClean="0">
                <a:solidFill>
                  <a:srgbClr val="0033CC"/>
                </a:solidFill>
              </a:rPr>
              <a:t>yacc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(yet another compiler-compiler) or Linux’s </a:t>
            </a:r>
            <a:r>
              <a:rPr lang="en-US" dirty="0" smtClean="0">
                <a:solidFill>
                  <a:srgbClr val="0033CC"/>
                </a:solidFill>
              </a:rPr>
              <a:t>bison</a:t>
            </a:r>
            <a:r>
              <a:rPr lang="en-US" dirty="0" smtClean="0"/>
              <a:t> will build these tables based on grammar files that you provide.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4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Context-Free Decidable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5" cy="4835525"/>
          </a:xfrm>
        </p:spPr>
        <p:txBody>
          <a:bodyPr/>
          <a:lstStyle/>
          <a:p>
            <a:r>
              <a:rPr lang="en-US" dirty="0" smtClean="0"/>
              <a:t>There is an algorithm to decide whether or not </a:t>
            </a:r>
            <a:br>
              <a:rPr lang="en-US" dirty="0" smtClean="0"/>
            </a:br>
            <a:r>
              <a:rPr lang="en-US" dirty="0" smtClean="0"/>
              <a:t>a given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can be derived from a context-free grammar </a:t>
            </a:r>
            <a:r>
              <a:rPr lang="en-US" i="1" dirty="0" smtClean="0">
                <a:latin typeface="Times New Roman"/>
                <a:cs typeface="Times New Roman"/>
              </a:rPr>
              <a:t>G.</a:t>
            </a:r>
          </a:p>
          <a:p>
            <a:pPr lvl="1"/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Is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in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>
                <a:cs typeface="Times New Roman"/>
              </a:rPr>
              <a:t>?</a:t>
            </a:r>
          </a:p>
          <a:p>
            <a:pPr lvl="5"/>
            <a:endParaRPr lang="en-US" dirty="0">
              <a:cs typeface="Times New Roman"/>
            </a:endParaRPr>
          </a:p>
          <a:p>
            <a:r>
              <a:rPr lang="en-US" dirty="0"/>
              <a:t>There is an algorithm to </a:t>
            </a:r>
            <a:r>
              <a:rPr lang="en-US" dirty="0" smtClean="0"/>
              <a:t>decide whether or not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is empty for 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is an algorithm to decide whether or not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/>
              <a:t> is </a:t>
            </a:r>
            <a:r>
              <a:rPr lang="en-US" dirty="0" smtClean="0"/>
              <a:t>infinite for </a:t>
            </a:r>
            <a:r>
              <a:rPr lang="en-US" dirty="0"/>
              <a:t>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1927" y="2240293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6682" y="4343390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6682" y="5532097"/>
            <a:ext cx="59523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 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egular languages</a:t>
            </a:r>
          </a:p>
          <a:p>
            <a:pPr lvl="4"/>
            <a:endParaRPr lang="en-US" dirty="0" smtClean="0"/>
          </a:p>
          <a:p>
            <a:pPr lvl="1"/>
            <a:r>
              <a:rPr lang="en-US" dirty="0" err="1" smtClean="0"/>
              <a:t>Kleene’s</a:t>
            </a:r>
            <a:r>
              <a:rPr lang="en-US" dirty="0" smtClean="0"/>
              <a:t> theorem</a:t>
            </a:r>
          </a:p>
          <a:p>
            <a:pPr lvl="1"/>
            <a:r>
              <a:rPr lang="en-US" dirty="0" smtClean="0"/>
              <a:t>closure properties</a:t>
            </a:r>
          </a:p>
          <a:p>
            <a:pPr lvl="1"/>
            <a:r>
              <a:rPr lang="en-US" dirty="0" smtClean="0"/>
              <a:t>pumping lemma</a:t>
            </a:r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</a:t>
            </a:r>
            <a:r>
              <a:rPr lang="en-US" dirty="0" smtClean="0"/>
              <a:t>Midterm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Context-free grammars and </a:t>
            </a:r>
            <a:r>
              <a:rPr lang="en-US" dirty="0" smtClean="0"/>
              <a:t>languages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leftmost and rightmost derivations</a:t>
            </a:r>
          </a:p>
          <a:p>
            <a:pPr lvl="1"/>
            <a:r>
              <a:rPr lang="en-US" dirty="0"/>
              <a:t>derivation trees</a:t>
            </a:r>
          </a:p>
          <a:p>
            <a:pPr lvl="1"/>
            <a:r>
              <a:rPr lang="en-US" dirty="0"/>
              <a:t>ambiguity</a:t>
            </a:r>
          </a:p>
          <a:p>
            <a:pPr lvl="1"/>
            <a:r>
              <a:rPr lang="en-US" dirty="0"/>
              <a:t>transforming and simplifying grammars</a:t>
            </a:r>
          </a:p>
          <a:p>
            <a:pPr lvl="1"/>
            <a:r>
              <a:rPr lang="en-US" dirty="0"/>
              <a:t>Chomsky and </a:t>
            </a:r>
            <a:r>
              <a:rPr lang="en-US" dirty="0" err="1"/>
              <a:t>Greibach</a:t>
            </a:r>
            <a:r>
              <a:rPr lang="en-US" dirty="0"/>
              <a:t> normal forms</a:t>
            </a:r>
          </a:p>
          <a:p>
            <a:pPr lvl="1"/>
            <a:r>
              <a:rPr lang="en-US" dirty="0" smtClean="0"/>
              <a:t>closure properties</a:t>
            </a:r>
          </a:p>
          <a:p>
            <a:pPr lvl="1"/>
            <a:r>
              <a:rPr lang="en-US" dirty="0" smtClean="0"/>
              <a:t>pumping lemma</a:t>
            </a:r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8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for the Midterm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Nondeterministic pushdown automata (NPDA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flowchart programming</a:t>
            </a:r>
          </a:p>
          <a:p>
            <a:pPr lvl="1"/>
            <a:r>
              <a:rPr lang="en-US" dirty="0"/>
              <a:t>transition function</a:t>
            </a:r>
          </a:p>
          <a:p>
            <a:pPr lvl="1"/>
            <a:r>
              <a:rPr lang="en-US" dirty="0"/>
              <a:t>relationship to context-free languages</a:t>
            </a:r>
          </a:p>
          <a:p>
            <a:pPr lvl="1"/>
            <a:r>
              <a:rPr lang="en-US" dirty="0"/>
              <a:t>parsers for context-free </a:t>
            </a:r>
            <a:r>
              <a:rPr lang="en-US" dirty="0" smtClean="0"/>
              <a:t>languages</a:t>
            </a:r>
          </a:p>
          <a:p>
            <a:pPr lvl="5"/>
            <a:endParaRPr lang="en-US" dirty="0"/>
          </a:p>
          <a:p>
            <a:r>
              <a:rPr lang="en-US" dirty="0" err="1" smtClean="0"/>
              <a:t>JavaCC</a:t>
            </a:r>
            <a:endParaRPr lang="en-US" dirty="0" smtClean="0"/>
          </a:p>
          <a:p>
            <a:pPr lvl="4"/>
            <a:endParaRPr lang="en-US" dirty="0"/>
          </a:p>
          <a:p>
            <a:pPr lvl="1"/>
            <a:r>
              <a:rPr lang="en-US" dirty="0"/>
              <a:t>BNF</a:t>
            </a:r>
          </a:p>
          <a:p>
            <a:pPr lvl="1"/>
            <a:r>
              <a:rPr lang="en-US" dirty="0"/>
              <a:t>expression grammars</a:t>
            </a:r>
          </a:p>
          <a:p>
            <a:pPr lvl="1"/>
            <a:r>
              <a:rPr lang="en-US" dirty="0" smtClean="0"/>
              <a:t>calculators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Context-Free Decision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algorithm to decide whether or not a given context-free grammar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is ambiguous.</a:t>
            </a:r>
          </a:p>
          <a:p>
            <a:pPr lvl="4"/>
            <a:endParaRPr lang="en-US" dirty="0" smtClean="0"/>
          </a:p>
          <a:p>
            <a:r>
              <a:rPr lang="en-US" dirty="0"/>
              <a:t>There is an algorithm to decide whether or not </a:t>
            </a:r>
            <a:r>
              <a:rPr lang="en-US" dirty="0" smtClean="0"/>
              <a:t>two </a:t>
            </a:r>
            <a:r>
              <a:rPr lang="en-US" dirty="0"/>
              <a:t>given context-free </a:t>
            </a:r>
            <a:r>
              <a:rPr lang="en-US" dirty="0" smtClean="0"/>
              <a:t>languages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share a common word.</a:t>
            </a:r>
          </a:p>
          <a:p>
            <a:pPr lvl="4"/>
            <a:endParaRPr lang="en-US" dirty="0" smtClean="0"/>
          </a:p>
          <a:p>
            <a:r>
              <a:rPr lang="en-US" dirty="0"/>
              <a:t>There is an algorithm to decide whether or not two given context-free </a:t>
            </a:r>
            <a:r>
              <a:rPr lang="en-US" dirty="0" smtClean="0"/>
              <a:t>grammars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generate the same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60707" y="5074902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4878" y="3429000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8121" y="1874537"/>
            <a:ext cx="492443" cy="338554"/>
          </a:xfrm>
          <a:prstGeom prst="rect">
            <a:avLst/>
          </a:prstGeom>
          <a:solidFill>
            <a:srgbClr val="B23C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parser uses a context-free grammar for a programming language.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parser analyzes source program statements to determine if they can be generated by the grammar.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Are the statements syntactically correct?</a:t>
            </a:r>
          </a:p>
          <a:p>
            <a:pPr lvl="1"/>
            <a:r>
              <a:rPr lang="en-US" dirty="0" smtClean="0"/>
              <a:t>A parser is a major component of a compiler.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Parsers use either a </a:t>
            </a:r>
            <a:r>
              <a:rPr lang="en-US" dirty="0" smtClean="0">
                <a:solidFill>
                  <a:srgbClr val="B23C00"/>
                </a:solidFill>
              </a:rPr>
              <a:t>top-down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a </a:t>
            </a:r>
            <a:r>
              <a:rPr lang="en-US" dirty="0" smtClean="0">
                <a:solidFill>
                  <a:srgbClr val="B23C00"/>
                </a:solidFill>
              </a:rPr>
              <a:t>bottom-up </a:t>
            </a:r>
            <a:r>
              <a:rPr lang="en-US" dirty="0" smtClean="0"/>
              <a:t>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3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A top-down parser starts with the higher-level productions and works its way down to the lower-level productions.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Example: When Simple Calculator parses an expression, it starts at the highest level:</a:t>
            </a:r>
          </a:p>
          <a:p>
            <a:endParaRPr lang="en-US" dirty="0"/>
          </a:p>
          <a:p>
            <a:r>
              <a:rPr lang="en-US" dirty="0" smtClean="0"/>
              <a:t>Top-down parsers are relatively easy to understand, write, and debug.</a:t>
            </a:r>
          </a:p>
          <a:p>
            <a:pPr lvl="1"/>
            <a:r>
              <a:rPr lang="en-US" dirty="0" smtClean="0"/>
              <a:t>But they are not very efficient.</a:t>
            </a:r>
          </a:p>
          <a:p>
            <a:pPr lvl="1"/>
            <a:r>
              <a:rPr lang="en-US" dirty="0" smtClean="0"/>
              <a:t>Lots of recursive calls.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3886195"/>
            <a:ext cx="85836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&lt;expression&gt; </a:t>
            </a:r>
            <a:r>
              <a:rPr lang="en-US" sz="1700" dirty="0" smtClean="0">
                <a:sym typeface="Wingdings"/>
              </a:rPr>
              <a:t> &lt;simple expression&gt;  &lt;term&gt;  &lt;factor&gt;  &lt;primary&gt;  &lt;number&gt;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4870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Bottom-up parsers can be very efficient.</a:t>
            </a:r>
          </a:p>
          <a:p>
            <a:pPr lvl="1"/>
            <a:r>
              <a:rPr lang="en-US" dirty="0" smtClean="0"/>
              <a:t>But they can also be hard to understand and debug. 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Given a context-free grammar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 smtClean="0"/>
              <a:t>, we can create</a:t>
            </a:r>
            <a:br>
              <a:rPr lang="en-US" dirty="0" smtClean="0"/>
            </a:br>
            <a:r>
              <a:rPr lang="en-US" dirty="0" smtClean="0"/>
              <a:t>a PDA that implements a bottom-up parser for the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parser should be </a:t>
            </a:r>
            <a:r>
              <a:rPr lang="en-US" dirty="0" smtClean="0">
                <a:solidFill>
                  <a:srgbClr val="B23C00"/>
                </a:solidFill>
              </a:rPr>
              <a:t>deterministic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We will only consider deterministic context-free languages defined by </a:t>
            </a:r>
            <a:r>
              <a:rPr lang="en-US" dirty="0" smtClean="0">
                <a:solidFill>
                  <a:srgbClr val="B23C00"/>
                </a:solidFill>
              </a:rPr>
              <a:t>LR(1)</a:t>
            </a:r>
            <a:r>
              <a:rPr lang="en-US" dirty="0" smtClean="0"/>
              <a:t> grammars.</a:t>
            </a:r>
          </a:p>
          <a:p>
            <a:pPr lvl="1"/>
            <a:r>
              <a:rPr lang="en-US" dirty="0" smtClean="0"/>
              <a:t>Parsed </a:t>
            </a:r>
            <a:r>
              <a:rPr lang="en-US" u="sng" dirty="0" smtClean="0"/>
              <a:t>l</a:t>
            </a:r>
            <a:r>
              <a:rPr lang="en-US" dirty="0" smtClean="0"/>
              <a:t>eft to right with only </a:t>
            </a:r>
            <a:r>
              <a:rPr lang="en-US" u="sng" dirty="0" smtClean="0"/>
              <a:t>one</a:t>
            </a:r>
            <a:r>
              <a:rPr lang="en-US" dirty="0" smtClean="0"/>
              <a:t> symbol lookahead.</a:t>
            </a:r>
          </a:p>
          <a:p>
            <a:pPr lvl="1"/>
            <a:r>
              <a:rPr lang="en-US" u="sng" dirty="0" smtClean="0"/>
              <a:t>Rightmost</a:t>
            </a:r>
            <a:r>
              <a:rPr lang="en-US" dirty="0" smtClean="0"/>
              <a:t> derivations.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Shift-Reduce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shift-reduce </a:t>
            </a:r>
            <a:r>
              <a:rPr lang="en-US" dirty="0" smtClean="0"/>
              <a:t>bottom-up parser is a PDA.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has two repeated operations: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Shift</a:t>
            </a:r>
            <a:r>
              <a:rPr lang="en-US" dirty="0" smtClean="0"/>
              <a:t>: Push the next input symbol onto the stack.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Reduce</a:t>
            </a:r>
            <a:r>
              <a:rPr lang="en-US" dirty="0" smtClean="0"/>
              <a:t>: If the symbols on top of the stack match </a:t>
            </a:r>
            <a:br>
              <a:rPr lang="en-US" dirty="0" smtClean="0"/>
            </a:br>
            <a:r>
              <a:rPr lang="en-US" dirty="0" smtClean="0"/>
              <a:t>the right side of a production, replace those symbols on the stack by the variable on the left side of the production.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Terminate and </a:t>
            </a:r>
            <a:r>
              <a:rPr lang="en-US" dirty="0" smtClean="0"/>
              <a:t>accept when only </a:t>
            </a:r>
            <a:br>
              <a:rPr lang="en-US" dirty="0" smtClean="0"/>
            </a:br>
            <a:r>
              <a:rPr lang="en-US" dirty="0" smtClean="0"/>
              <a:t>the start variable is left on the stack.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5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</a:t>
            </a:r>
            <a:r>
              <a:rPr lang="en-US" dirty="0" smtClean="0"/>
              <a:t>Parsing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Should you reduce now, or read and shift </a:t>
            </a:r>
            <a:br>
              <a:rPr lang="en-US" dirty="0" smtClean="0"/>
            </a:br>
            <a:r>
              <a:rPr lang="en-US" dirty="0" smtClean="0"/>
              <a:t>more symbols from the input?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Use which production to reduce?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838165"/>
          </a:xfrm>
        </p:spPr>
        <p:txBody>
          <a:bodyPr/>
          <a:lstStyle/>
          <a:p>
            <a:pPr algn="l"/>
            <a:r>
              <a:rPr lang="en-US" sz="2600" dirty="0"/>
              <a:t>Shift-Reduce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Parsing </a:t>
            </a:r>
            <a:r>
              <a:rPr lang="en-US" sz="2600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725190"/>
              </p:ext>
            </p:extLst>
          </p:nvPr>
        </p:nvGraphicFramePr>
        <p:xfrm>
          <a:off x="1005879" y="1325903"/>
          <a:ext cx="14271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7" name="Equation" r:id="rId3" imgW="863600" imgH="660400" progId="Equation.3">
                  <p:embed/>
                </p:oleObj>
              </mc:Choice>
              <mc:Fallback>
                <p:oleObj name="Equation" r:id="rId3" imgW="8636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879" y="1325903"/>
                        <a:ext cx="1427163" cy="1090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31462"/>
              </p:ext>
            </p:extLst>
          </p:nvPr>
        </p:nvGraphicFramePr>
        <p:xfrm>
          <a:off x="3285052" y="411445"/>
          <a:ext cx="3965760" cy="63093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2568"/>
                <a:gridCol w="1229625"/>
                <a:gridCol w="929762"/>
                <a:gridCol w="783805"/>
              </a:tblGrid>
              <a:tr h="268441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Operation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Stack</a:t>
                      </a:r>
                      <a:br>
                        <a:rPr lang="en-US" sz="1400" b="0" dirty="0" smtClean="0">
                          <a:latin typeface="+mn-lt"/>
                          <a:cs typeface="Courier New"/>
                        </a:rPr>
                      </a:br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(top at right)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Input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+mn-lt"/>
                          <a:cs typeface="Courier New"/>
                        </a:rPr>
                        <a:t>Rule</a:t>
                      </a:r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n+n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n+n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n)*n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err="1" smtClean="0">
                          <a:latin typeface="Courier New"/>
                          <a:cs typeface="Courier New"/>
                        </a:rPr>
                        <a:t>+n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)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0" dirty="0" smtClean="0">
                          <a:latin typeface="Times New Roman"/>
                          <a:cs typeface="Times New Roman"/>
                          <a:sym typeface="Wingdings"/>
                        </a:rPr>
                        <a:t>(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E</a:t>
                      </a:r>
                      <a:r>
                        <a:rPr lang="en-US" sz="1400" b="0" i="0" dirty="0" smtClean="0">
                          <a:latin typeface="Times New Roman"/>
                          <a:cs typeface="Times New Roman"/>
                          <a:sym typeface="Wingdings"/>
                        </a:rPr>
                        <a:t>)</a:t>
                      </a:r>
                      <a:endParaRPr lang="en-US" sz="1400" b="0" i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shift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1" dirty="0" smtClean="0">
                          <a:latin typeface="Courier New"/>
                          <a:cs typeface="Courier New"/>
                        </a:rPr>
                        <a:t>*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F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n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lang="en-US" sz="1400" b="0" dirty="0" err="1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r>
                        <a:rPr lang="en-US" sz="1400" b="0" dirty="0" err="1" smtClean="0">
                          <a:latin typeface="+mn-lt"/>
                          <a:cs typeface="Times New Roman"/>
                          <a:sym typeface="Wingdings"/>
                        </a:rPr>
                        <a:t>x</a:t>
                      </a:r>
                      <a:r>
                        <a:rPr lang="en-US" sz="1400" b="0" i="1" dirty="0" err="1" smtClean="0">
                          <a:latin typeface="Times New Roman"/>
                          <a:cs typeface="Times New Roman"/>
                          <a:sym typeface="Wingdings"/>
                        </a:rPr>
                        <a:t>F</a:t>
                      </a:r>
                      <a:endParaRPr lang="en-US" sz="1400" b="0" i="1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endParaRPr lang="en-US" sz="14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lang="en-US" sz="1400" b="0" dirty="0" smtClean="0">
                          <a:latin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400" b="0" i="1" dirty="0" smtClean="0">
                          <a:latin typeface="Times New Roman"/>
                          <a:cs typeface="Times New Roman"/>
                          <a:sym typeface="Wingdings"/>
                        </a:rPr>
                        <a:t>T</a:t>
                      </a:r>
                      <a:endParaRPr lang="en-US" sz="1400" b="0" i="1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281631" y="3977634"/>
            <a:ext cx="944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 smtClean="0">
                <a:latin typeface="Times New Roman"/>
                <a:cs typeface="Times New Roman"/>
              </a:rPr>
              <a:t>E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 smtClean="0">
                <a:latin typeface="Times New Roman"/>
                <a:cs typeface="Times New Roman"/>
              </a:rPr>
              <a:t>T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1631" y="5166341"/>
            <a:ext cx="944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 smtClean="0">
                <a:latin typeface="Times New Roman"/>
                <a:cs typeface="Times New Roman"/>
              </a:rPr>
              <a:t>E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 smtClean="0">
                <a:latin typeface="Times New Roman"/>
                <a:cs typeface="Times New Roman"/>
              </a:rPr>
              <a:t>T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1631" y="6080731"/>
            <a:ext cx="947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</a:t>
            </a:r>
            <a:r>
              <a:rPr lang="en-US" sz="1400" i="1" dirty="0">
                <a:latin typeface="Times New Roman"/>
                <a:cs typeface="Times New Roman"/>
              </a:rPr>
              <a:t>T</a:t>
            </a:r>
            <a:r>
              <a:rPr lang="en-US" sz="1400" dirty="0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sz="1400" i="1" dirty="0">
                <a:latin typeface="Times New Roman"/>
                <a:cs typeface="Times New Roman"/>
                <a:sym typeface="Wingdings"/>
              </a:rPr>
              <a:t>F</a:t>
            </a:r>
            <a:endParaRPr lang="en-US" sz="1400" i="1" dirty="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291854" y="635504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91854" y="608073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91854" y="580641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91854" y="544065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91854" y="516634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91854" y="489202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91854" y="452626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91854" y="425195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91854" y="397763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91854" y="361187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91854" y="333756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91854" y="306324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91854" y="269748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91854" y="242317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91854" y="214885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91854" y="1783098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291854" y="1508781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91854" y="1234464"/>
            <a:ext cx="4023316" cy="3657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3001" y="3794756"/>
            <a:ext cx="184377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(</a:t>
            </a:r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n+n</a:t>
            </a:r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)*n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syntactically</a:t>
            </a:r>
          </a:p>
          <a:p>
            <a:r>
              <a:rPr lang="en-US" sz="2400" dirty="0" smtClean="0"/>
              <a:t>correct?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40123" y="2597109"/>
            <a:ext cx="2210862" cy="923330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A12A03"/>
                </a:solidFill>
              </a:rPr>
              <a:t>This grammar uses</a:t>
            </a:r>
          </a:p>
          <a:p>
            <a:r>
              <a:rPr lang="en-US" sz="1800" dirty="0" smtClean="0">
                <a:solidFill>
                  <a:srgbClr val="A12A03"/>
                </a:solidFill>
              </a:rPr>
              <a:t>recursion</a:t>
            </a:r>
            <a:r>
              <a:rPr lang="en-US" sz="1800" dirty="0">
                <a:solidFill>
                  <a:srgbClr val="A12A03"/>
                </a:solidFill>
              </a:rPr>
              <a:t> </a:t>
            </a:r>
            <a:r>
              <a:rPr lang="en-US" sz="1800" dirty="0" smtClean="0">
                <a:solidFill>
                  <a:srgbClr val="A12A03"/>
                </a:solidFill>
              </a:rPr>
              <a:t>instead of </a:t>
            </a:r>
          </a:p>
          <a:p>
            <a:r>
              <a:rPr lang="en-US" sz="1800" dirty="0" smtClean="0">
                <a:solidFill>
                  <a:srgbClr val="A12A03"/>
                </a:solidFill>
              </a:rPr>
              <a:t>iteration.</a:t>
            </a:r>
            <a:endParaRPr lang="en-US" sz="1800" dirty="0">
              <a:solidFill>
                <a:srgbClr val="A12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00415" y="411513"/>
            <a:ext cx="4114755" cy="8229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5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58721</TotalTime>
  <Words>1561</Words>
  <Application>Microsoft Macintosh PowerPoint</Application>
  <PresentationFormat>On-screen Show (4:3)</PresentationFormat>
  <Paragraphs>511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Quadrant</vt:lpstr>
      <vt:lpstr>Equation</vt:lpstr>
      <vt:lpstr>CS 154 Formal Languages and Computability March 22 Class Meeting</vt:lpstr>
      <vt:lpstr>Context-Free Decidable Properties</vt:lpstr>
      <vt:lpstr>More Context-Free Decision Problems</vt:lpstr>
      <vt:lpstr>Programming Language Parsers</vt:lpstr>
      <vt:lpstr>Top-Down Parsers</vt:lpstr>
      <vt:lpstr>Bottom-Up Parsers</vt:lpstr>
      <vt:lpstr>Shift-Reduce Parsing</vt:lpstr>
      <vt:lpstr>Shift-Reduce Parsing, cont’d</vt:lpstr>
      <vt:lpstr>Shift-Reduce  Parsing Example</vt:lpstr>
      <vt:lpstr>Shift-Reduce  Parsing Example</vt:lpstr>
      <vt:lpstr>Table-Driven Shift-Reduce Parsing</vt:lpstr>
      <vt:lpstr>Table-Driven Shift-Reduce Parsing, cont’d</vt:lpstr>
      <vt:lpstr>Table-Driven Shift-Reduce Parsing, cont’d</vt:lpstr>
      <vt:lpstr>Table-Driven Shift-Reduce Parsing, cont’d</vt:lpstr>
      <vt:lpstr>Table-Driven Shift-Reduce Parsing, cont’d</vt:lpstr>
      <vt:lpstr>Shift-Reduce Parsing Example #2</vt:lpstr>
      <vt:lpstr>Shift-Reduce Parsing Example #2, cont’d</vt:lpstr>
      <vt:lpstr>Shift-Reduce Parsing Example #2, cont’d</vt:lpstr>
      <vt:lpstr>How to Construct an LR(1) Parsing Table</vt:lpstr>
      <vt:lpstr>Review for the Midterm</vt:lpstr>
      <vt:lpstr>Review for the Midterm, cont’d</vt:lpstr>
      <vt:lpstr>Review for the Midterm,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1180</cp:revision>
  <cp:lastPrinted>2016-02-09T05:58:45Z</cp:lastPrinted>
  <dcterms:created xsi:type="dcterms:W3CDTF">2008-01-12T03:52:55Z</dcterms:created>
  <dcterms:modified xsi:type="dcterms:W3CDTF">2016-03-26T08:25:37Z</dcterms:modified>
  <cp:category/>
</cp:coreProperties>
</file>