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256" r:id="rId2"/>
    <p:sldId id="622" r:id="rId3"/>
    <p:sldId id="623" r:id="rId4"/>
    <p:sldId id="624" r:id="rId5"/>
    <p:sldId id="625" r:id="rId6"/>
    <p:sldId id="626" r:id="rId7"/>
    <p:sldId id="627" r:id="rId8"/>
    <p:sldId id="628" r:id="rId9"/>
    <p:sldId id="631" r:id="rId10"/>
    <p:sldId id="630" r:id="rId11"/>
    <p:sldId id="632" r:id="rId12"/>
    <p:sldId id="633" r:id="rId13"/>
    <p:sldId id="634" r:id="rId14"/>
    <p:sldId id="635" r:id="rId15"/>
    <p:sldId id="640" r:id="rId16"/>
    <p:sldId id="636" r:id="rId17"/>
    <p:sldId id="638" r:id="rId18"/>
    <p:sldId id="637" r:id="rId19"/>
    <p:sldId id="639" r:id="rId20"/>
    <p:sldId id="641" r:id="rId21"/>
    <p:sldId id="642" r:id="rId22"/>
    <p:sldId id="643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1E754"/>
    <a:srgbClr val="400080"/>
    <a:srgbClr val="66CCFF"/>
    <a:srgbClr val="A12A03"/>
    <a:srgbClr val="B23C00"/>
    <a:srgbClr val="A40000"/>
    <a:srgbClr val="0033CC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633" autoAdjust="0"/>
    <p:restoredTop sz="98450" autoAdjust="0"/>
  </p:normalViewPr>
  <p:slideViewPr>
    <p:cSldViewPr>
      <p:cViewPr varScale="1">
        <p:scale>
          <a:sx n="150" d="100"/>
          <a:sy n="150" d="100"/>
        </p:scale>
        <p:origin x="-120" y="-392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3/26/16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29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2016: March 22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03449" y="6263609"/>
            <a:ext cx="2815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154: Formal Languages and Computability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154</a:t>
            </a:r>
            <a:br>
              <a:rPr lang="en-US" sz="3200" dirty="0" smtClean="0"/>
            </a:br>
            <a:r>
              <a:rPr lang="en-US" sz="3200" dirty="0" smtClean="0"/>
              <a:t>Formal Languages and Computability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March 22 Class Meeting</a:t>
            </a:r>
            <a:endParaRPr lang="en-US" sz="2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2016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35"/>
            <a:ext cx="8229600" cy="838165"/>
          </a:xfrm>
        </p:spPr>
        <p:txBody>
          <a:bodyPr/>
          <a:lstStyle/>
          <a:p>
            <a:pPr algn="l"/>
            <a:r>
              <a:rPr lang="en-US" sz="2600" dirty="0"/>
              <a:t>Shift-Reduce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Parsing </a:t>
            </a:r>
            <a:r>
              <a:rPr lang="en-US" sz="2600" dirty="0"/>
              <a:t>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252198"/>
              </p:ext>
            </p:extLst>
          </p:nvPr>
        </p:nvGraphicFramePr>
        <p:xfrm>
          <a:off x="1005879" y="1325903"/>
          <a:ext cx="1427163" cy="109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66" name="Equation" r:id="rId3" imgW="863600" imgH="660400" progId="Equation.3">
                  <p:embed/>
                </p:oleObj>
              </mc:Choice>
              <mc:Fallback>
                <p:oleObj name="Equation" r:id="rId3" imgW="863600" imgH="660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05879" y="1325903"/>
                        <a:ext cx="1427163" cy="1090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924712"/>
              </p:ext>
            </p:extLst>
          </p:nvPr>
        </p:nvGraphicFramePr>
        <p:xfrm>
          <a:off x="3285052" y="411445"/>
          <a:ext cx="3965760" cy="630935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22568"/>
                <a:gridCol w="1229625"/>
                <a:gridCol w="929762"/>
                <a:gridCol w="783805"/>
              </a:tblGrid>
              <a:tr h="268441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Operation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latin typeface="+mn-lt"/>
                          <a:cs typeface="Courier New"/>
                        </a:rPr>
                        <a:t>Stack</a:t>
                      </a:r>
                      <a:br>
                        <a:rPr lang="en-US" sz="1400" b="0" dirty="0" smtClean="0">
                          <a:latin typeface="+mn-lt"/>
                          <a:cs typeface="Courier New"/>
                        </a:rPr>
                      </a:br>
                      <a:r>
                        <a:rPr lang="en-US" sz="1400" b="0" dirty="0" smtClean="0">
                          <a:latin typeface="+mn-lt"/>
                          <a:cs typeface="Courier New"/>
                        </a:rPr>
                        <a:t>(top at right)</a:t>
                      </a:r>
                      <a:endParaRPr lang="en-US" sz="1400" b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latin typeface="+mn-lt"/>
                          <a:cs typeface="Courier New"/>
                        </a:rPr>
                        <a:t>Input</a:t>
                      </a:r>
                      <a:endParaRPr lang="en-US" sz="1400" b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latin typeface="+mn-lt"/>
                          <a:cs typeface="Courier New"/>
                        </a:rPr>
                        <a:t>Rule</a:t>
                      </a:r>
                      <a:endParaRPr lang="en-US" sz="1400" b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(</a:t>
                      </a:r>
                      <a:r>
                        <a:rPr lang="en-US" sz="1400" b="1" dirty="0" err="1" smtClean="0">
                          <a:latin typeface="Courier New"/>
                          <a:cs typeface="Courier New"/>
                        </a:rPr>
                        <a:t>n+n</a:t>
                      </a: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)*n</a:t>
                      </a:r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shift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(</a:t>
                      </a:r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>
                          <a:latin typeface="Courier New"/>
                          <a:cs typeface="Courier New"/>
                        </a:rPr>
                        <a:t>n+n</a:t>
                      </a: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)*n</a:t>
                      </a:r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shift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(n</a:t>
                      </a:r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+n)*n</a:t>
                      </a:r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Reduce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(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F</a:t>
                      </a:r>
                      <a:endParaRPr lang="en-US" sz="1400" b="0" i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+n)*n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1" dirty="0" err="1" smtClean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lang="en-US" sz="1400" b="0" dirty="0" err="1" smtClean="0">
                          <a:latin typeface="Times New Roman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en-US" sz="1400" b="0" i="1" dirty="0" err="1" smtClean="0">
                          <a:latin typeface="Times New Roman"/>
                          <a:cs typeface="Times New Roman"/>
                          <a:sym typeface="Wingdings"/>
                        </a:rPr>
                        <a:t>n</a:t>
                      </a:r>
                      <a:endParaRPr lang="en-US" sz="1400" b="0" i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Reduce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(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T</a:t>
                      </a:r>
                      <a:endParaRPr lang="en-US" sz="1400" b="0" i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+n)*n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lang="en-US" sz="1400" b="0" dirty="0" smtClean="0">
                          <a:latin typeface="Times New Roman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  <a:sym typeface="Wingdings"/>
                        </a:rPr>
                        <a:t>F</a:t>
                      </a:r>
                      <a:endParaRPr lang="en-US" sz="1400" b="0" i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Reduce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(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E</a:t>
                      </a:r>
                      <a:endParaRPr lang="en-US" sz="1400" b="0" i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+n)*n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lang="en-US" sz="1400" b="0" dirty="0" smtClean="0">
                          <a:latin typeface="Times New Roman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  <a:sym typeface="Wingdings"/>
                        </a:rPr>
                        <a:t>T</a:t>
                      </a:r>
                      <a:endParaRPr lang="en-US" sz="1400" b="0" i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shift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(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+</a:t>
                      </a:r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n)*n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shift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(</a:t>
                      </a:r>
                      <a:r>
                        <a:rPr lang="en-US" sz="1400" b="0" i="1" dirty="0" err="1" smtClean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lang="en-US" sz="1400" b="1" dirty="0" err="1" smtClean="0">
                          <a:latin typeface="Courier New"/>
                          <a:cs typeface="Courier New"/>
                        </a:rPr>
                        <a:t>+n</a:t>
                      </a:r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)*n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Reduce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(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+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F</a:t>
                      </a:r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)*n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 err="1" smtClean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lang="en-US" sz="1400" b="0" dirty="0" err="1" smtClean="0">
                          <a:latin typeface="Times New Roman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en-US" sz="1400" b="0" i="1" dirty="0" err="1" smtClean="0">
                          <a:latin typeface="Times New Roman"/>
                          <a:cs typeface="Times New Roman"/>
                          <a:sym typeface="Wingdings"/>
                        </a:rPr>
                        <a:t>n</a:t>
                      </a:r>
                      <a:endParaRPr lang="en-US" sz="1400" b="0" i="1" dirty="0" smtClean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Reduce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(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+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T</a:t>
                      </a:r>
                      <a:endParaRPr lang="en-US" sz="1400" b="1" dirty="0" smtClean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)*n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lang="en-US" sz="1400" b="0" dirty="0" smtClean="0">
                          <a:latin typeface="Times New Roman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  <a:sym typeface="Wingdings"/>
                        </a:rPr>
                        <a:t>F</a:t>
                      </a:r>
                      <a:endParaRPr lang="en-US" sz="1400" b="0" i="1" dirty="0" smtClean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Reduce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(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E</a:t>
                      </a:r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)*n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lang="en-US" sz="1400" b="0" dirty="0" smtClean="0">
                          <a:latin typeface="Times New Roman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  <a:sym typeface="Wingdings"/>
                        </a:rPr>
                        <a:t>E</a:t>
                      </a:r>
                      <a:r>
                        <a:rPr lang="en-US" sz="1400" b="0" dirty="0" smtClean="0">
                          <a:latin typeface="Times New Roman"/>
                          <a:cs typeface="Times New Roman"/>
                          <a:sym typeface="Wingdings"/>
                        </a:rPr>
                        <a:t>+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  <a:sym typeface="Wingdings"/>
                        </a:rPr>
                        <a:t>T</a:t>
                      </a:r>
                      <a:endParaRPr lang="en-US" sz="1400" b="0" i="1" dirty="0" smtClean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shift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(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)</a:t>
                      </a:r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*n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Reduce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F</a:t>
                      </a:r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*n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lang="en-US" sz="1400" b="0" dirty="0" smtClean="0">
                          <a:latin typeface="Times New Roman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en-US" sz="1400" b="0" i="0" dirty="0" smtClean="0">
                          <a:latin typeface="Times New Roman"/>
                          <a:cs typeface="Times New Roman"/>
                          <a:sym typeface="Wingdings"/>
                        </a:rPr>
                        <a:t>(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  <a:sym typeface="Wingdings"/>
                        </a:rPr>
                        <a:t>E</a:t>
                      </a:r>
                      <a:r>
                        <a:rPr lang="en-US" sz="1400" b="0" i="0" dirty="0" smtClean="0">
                          <a:latin typeface="Times New Roman"/>
                          <a:cs typeface="Times New Roman"/>
                          <a:sym typeface="Wingdings"/>
                        </a:rPr>
                        <a:t>)</a:t>
                      </a:r>
                      <a:endParaRPr lang="en-US" sz="1400" b="0" i="0" dirty="0" smtClean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Reduce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T</a:t>
                      </a:r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*n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lang="en-US" sz="1400" b="0" dirty="0" smtClean="0">
                          <a:latin typeface="Times New Roman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  <a:sym typeface="Wingdings"/>
                        </a:rPr>
                        <a:t>F</a:t>
                      </a:r>
                      <a:endParaRPr lang="en-US" sz="1400" b="0" i="1" dirty="0" smtClean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shift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*</a:t>
                      </a:r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shift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*n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Reduce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*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F</a:t>
                      </a:r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 err="1" smtClean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lang="en-US" sz="1400" b="0" dirty="0" err="1" smtClean="0">
                          <a:latin typeface="Times New Roman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en-US" sz="1400" b="0" i="1" dirty="0" err="1" smtClean="0">
                          <a:latin typeface="Times New Roman"/>
                          <a:cs typeface="Times New Roman"/>
                          <a:sym typeface="Wingdings"/>
                        </a:rPr>
                        <a:t>n</a:t>
                      </a:r>
                      <a:endParaRPr lang="en-US" sz="1400" b="0" i="1" dirty="0" smtClean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Reduce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T</a:t>
                      </a:r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 err="1" smtClean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lang="en-US" sz="1400" b="0" dirty="0" err="1" smtClean="0">
                          <a:latin typeface="Times New Roman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en-US" sz="1400" b="0" i="1" dirty="0" err="1" smtClean="0">
                          <a:latin typeface="Times New Roman"/>
                          <a:cs typeface="Times New Roman"/>
                          <a:sym typeface="Wingdings"/>
                        </a:rPr>
                        <a:t>T</a:t>
                      </a:r>
                      <a:r>
                        <a:rPr lang="en-US" sz="1400" b="0" dirty="0" err="1" smtClean="0">
                          <a:latin typeface="+mn-lt"/>
                          <a:cs typeface="Times New Roman"/>
                          <a:sym typeface="Wingdings"/>
                        </a:rPr>
                        <a:t>x</a:t>
                      </a:r>
                      <a:r>
                        <a:rPr lang="en-US" sz="1400" b="0" i="1" dirty="0" err="1" smtClean="0">
                          <a:latin typeface="Times New Roman"/>
                          <a:cs typeface="Times New Roman"/>
                          <a:sym typeface="Wingdings"/>
                        </a:rPr>
                        <a:t>F</a:t>
                      </a:r>
                      <a:endParaRPr lang="en-US" sz="1400" b="0" i="1" dirty="0" smtClean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Reduce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E</a:t>
                      </a:r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lang="en-US" sz="1400" b="0" dirty="0" smtClean="0">
                          <a:latin typeface="Times New Roman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  <a:sym typeface="Wingdings"/>
                        </a:rPr>
                        <a:t>T</a:t>
                      </a:r>
                      <a:endParaRPr lang="en-US" sz="1400" b="0" i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23001" y="3794756"/>
            <a:ext cx="1843774" cy="1200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Is </a:t>
            </a:r>
            <a:r>
              <a:rPr lang="en-US" sz="2400" b="1" dirty="0" smtClean="0">
                <a:solidFill>
                  <a:srgbClr val="0033CC"/>
                </a:solidFill>
                <a:latin typeface="Courier New"/>
                <a:cs typeface="Courier New"/>
              </a:rPr>
              <a:t>(</a:t>
            </a:r>
            <a:r>
              <a:rPr lang="en-US" sz="2400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n+n</a:t>
            </a:r>
            <a:r>
              <a:rPr lang="en-US" sz="2400" b="1" dirty="0" smtClean="0">
                <a:solidFill>
                  <a:srgbClr val="0033CC"/>
                </a:solidFill>
                <a:latin typeface="Courier New"/>
                <a:cs typeface="Courier New"/>
              </a:rPr>
              <a:t>)*n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syntactically</a:t>
            </a:r>
          </a:p>
          <a:p>
            <a:r>
              <a:rPr lang="en-US" sz="2400" dirty="0" smtClean="0"/>
              <a:t>correct?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281631" y="3977634"/>
            <a:ext cx="944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Not </a:t>
            </a:r>
            <a:r>
              <a:rPr lang="en-US" sz="1400" i="1" dirty="0" smtClean="0">
                <a:latin typeface="Times New Roman"/>
                <a:cs typeface="Times New Roman"/>
              </a:rPr>
              <a:t>E</a:t>
            </a:r>
            <a:r>
              <a:rPr lang="en-US" sz="1400" dirty="0" smtClean="0">
                <a:latin typeface="Times New Roman"/>
                <a:cs typeface="Times New Roman"/>
                <a:sym typeface="Wingdings"/>
              </a:rPr>
              <a:t></a:t>
            </a:r>
            <a:r>
              <a:rPr lang="en-US" sz="1400" i="1" dirty="0" smtClean="0">
                <a:latin typeface="Times New Roman"/>
                <a:cs typeface="Times New Roman"/>
              </a:rPr>
              <a:t>T</a:t>
            </a:r>
            <a:endParaRPr lang="en-US" sz="1400" i="1" dirty="0">
              <a:latin typeface="Times New Roman"/>
              <a:cs typeface="Times New Roman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81631" y="5166341"/>
            <a:ext cx="944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Not </a:t>
            </a:r>
            <a:r>
              <a:rPr lang="en-US" sz="1400" i="1" dirty="0" smtClean="0">
                <a:latin typeface="Times New Roman"/>
                <a:cs typeface="Times New Roman"/>
              </a:rPr>
              <a:t>E</a:t>
            </a:r>
            <a:r>
              <a:rPr lang="en-US" sz="1400" dirty="0" smtClean="0">
                <a:latin typeface="Times New Roman"/>
                <a:cs typeface="Times New Roman"/>
                <a:sym typeface="Wingdings"/>
              </a:rPr>
              <a:t></a:t>
            </a:r>
            <a:r>
              <a:rPr lang="en-US" sz="1400" i="1" dirty="0" smtClean="0">
                <a:latin typeface="Times New Roman"/>
                <a:cs typeface="Times New Roman"/>
              </a:rPr>
              <a:t>T</a:t>
            </a:r>
            <a:endParaRPr lang="en-US" sz="1400" i="1" dirty="0">
              <a:latin typeface="Times New Roman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81631" y="6080731"/>
            <a:ext cx="9479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Not </a:t>
            </a:r>
            <a:r>
              <a:rPr lang="en-US" sz="1400" i="1" dirty="0">
                <a:latin typeface="Times New Roman"/>
                <a:cs typeface="Times New Roman"/>
              </a:rPr>
              <a:t>T</a:t>
            </a:r>
            <a:r>
              <a:rPr lang="en-US" sz="1400" dirty="0" smtClean="0">
                <a:latin typeface="Times New Roman"/>
                <a:cs typeface="Times New Roman"/>
                <a:sym typeface="Wingdings"/>
              </a:rPr>
              <a:t></a:t>
            </a:r>
            <a:r>
              <a:rPr lang="en-US" sz="1400" i="1" dirty="0">
                <a:latin typeface="Times New Roman"/>
                <a:cs typeface="Times New Roman"/>
                <a:sym typeface="Wingdings"/>
              </a:rPr>
              <a:t>F</a:t>
            </a:r>
            <a:endParaRPr lang="en-US" sz="1400" i="1" dirty="0">
              <a:latin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0123" y="2597109"/>
            <a:ext cx="2210862" cy="923330"/>
          </a:xfrm>
          <a:prstGeom prst="rect">
            <a:avLst/>
          </a:prstGeom>
          <a:solidFill>
            <a:srgbClr val="FFFFC2"/>
          </a:solidFill>
          <a:ln>
            <a:solidFill>
              <a:srgbClr val="A12A03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A12A03"/>
                </a:solidFill>
              </a:rPr>
              <a:t>This grammar uses</a:t>
            </a:r>
          </a:p>
          <a:p>
            <a:r>
              <a:rPr lang="en-US" sz="1800" dirty="0" smtClean="0">
                <a:solidFill>
                  <a:srgbClr val="A12A03"/>
                </a:solidFill>
              </a:rPr>
              <a:t>recursion</a:t>
            </a:r>
            <a:r>
              <a:rPr lang="en-US" sz="1800" dirty="0">
                <a:solidFill>
                  <a:srgbClr val="A12A03"/>
                </a:solidFill>
              </a:rPr>
              <a:t> </a:t>
            </a:r>
            <a:r>
              <a:rPr lang="en-US" sz="1800" dirty="0" smtClean="0">
                <a:solidFill>
                  <a:srgbClr val="A12A03"/>
                </a:solidFill>
              </a:rPr>
              <a:t>instead of </a:t>
            </a:r>
          </a:p>
          <a:p>
            <a:r>
              <a:rPr lang="en-US" sz="1800" dirty="0" smtClean="0">
                <a:solidFill>
                  <a:srgbClr val="A12A03"/>
                </a:solidFill>
              </a:rPr>
              <a:t>iteration.</a:t>
            </a:r>
            <a:endParaRPr lang="en-US" sz="1800" dirty="0">
              <a:solidFill>
                <a:srgbClr val="A12A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516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Table-Driven Shift-Reduce Parsing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an LR(1) grammar, </a:t>
            </a:r>
            <a:r>
              <a:rPr lang="en-US" dirty="0" smtClean="0">
                <a:solidFill>
                  <a:srgbClr val="B23C00"/>
                </a:solidFill>
              </a:rPr>
              <a:t>one symbol lookahead </a:t>
            </a:r>
            <a:r>
              <a:rPr lang="en-US" dirty="0" smtClean="0"/>
              <a:t>of the input is enough for the parser to decide whether to shift or to reduce.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The decisions can be encoded in a table: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Is the next operation a shift or a reduce?</a:t>
            </a:r>
          </a:p>
          <a:p>
            <a:pPr lvl="1"/>
            <a:r>
              <a:rPr lang="en-US" dirty="0" smtClean="0"/>
              <a:t>What is the next state of the parser?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816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Table-Driven Shift-Reduce </a:t>
            </a:r>
            <a:r>
              <a:rPr lang="en-US" dirty="0" smtClean="0"/>
              <a:t>Parsing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B23C00"/>
                </a:solidFill>
              </a:rPr>
              <a:t>PDA</a:t>
            </a:r>
            <a:r>
              <a:rPr lang="en-US" dirty="0" smtClean="0"/>
              <a:t> that underlies the parser has a stack where the entries alternate between symbols (both terminals and variables) and states.</a:t>
            </a:r>
          </a:p>
          <a:p>
            <a:pPr lvl="1"/>
            <a:r>
              <a:rPr lang="en-US" dirty="0" smtClean="0"/>
              <a:t>Example (top at right):</a:t>
            </a:r>
            <a:endParaRPr lang="is-IS" i="1" dirty="0" smtClean="0">
              <a:latin typeface="Times New Roman"/>
              <a:cs typeface="Times New Roman"/>
            </a:endParaRPr>
          </a:p>
          <a:p>
            <a:pPr lvl="4"/>
            <a:endParaRPr lang="is-IS" dirty="0" smtClean="0"/>
          </a:p>
          <a:p>
            <a:r>
              <a:rPr lang="is-IS" dirty="0" smtClean="0"/>
              <a:t>Given the current state of the parser and the next input symbol, the table specifies one of four possible actions: </a:t>
            </a:r>
            <a:r>
              <a:rPr lang="is-IS" dirty="0" smtClean="0">
                <a:solidFill>
                  <a:srgbClr val="B23C00"/>
                </a:solidFill>
              </a:rPr>
              <a:t>shift</a:t>
            </a:r>
            <a:r>
              <a:rPr lang="is-IS" dirty="0" smtClean="0"/>
              <a:t>, </a:t>
            </a:r>
            <a:r>
              <a:rPr lang="is-IS" dirty="0" smtClean="0">
                <a:solidFill>
                  <a:srgbClr val="B23C00"/>
                </a:solidFill>
              </a:rPr>
              <a:t>reduce</a:t>
            </a:r>
            <a:r>
              <a:rPr lang="is-IS" dirty="0" smtClean="0"/>
              <a:t>, </a:t>
            </a:r>
            <a:r>
              <a:rPr lang="is-IS" dirty="0" smtClean="0">
                <a:solidFill>
                  <a:srgbClr val="B23C00"/>
                </a:solidFill>
              </a:rPr>
              <a:t>accept</a:t>
            </a:r>
            <a:r>
              <a:rPr lang="is-IS" dirty="0" smtClean="0"/>
              <a:t>, </a:t>
            </a:r>
            <a:br>
              <a:rPr lang="is-IS" dirty="0" smtClean="0"/>
            </a:br>
            <a:r>
              <a:rPr lang="is-IS" dirty="0" smtClean="0"/>
              <a:t>or </a:t>
            </a:r>
            <a:r>
              <a:rPr lang="is-IS" dirty="0" smtClean="0">
                <a:solidFill>
                  <a:srgbClr val="B23C00"/>
                </a:solidFill>
              </a:rPr>
              <a:t>error</a:t>
            </a:r>
            <a:r>
              <a:rPr lang="is-I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0" y="2697488"/>
            <a:ext cx="129299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s-IS" sz="2400" dirty="0" smtClean="0"/>
              <a:t>… </a:t>
            </a:r>
            <a:r>
              <a:rPr lang="is-IS" sz="2400" dirty="0"/>
              <a:t>4</a:t>
            </a:r>
            <a:r>
              <a:rPr lang="is-IS" sz="2400" i="1" dirty="0">
                <a:latin typeface="Times New Roman"/>
                <a:cs typeface="Times New Roman"/>
              </a:rPr>
              <a:t>B</a:t>
            </a:r>
            <a:r>
              <a:rPr lang="is-IS" sz="2400" dirty="0"/>
              <a:t>7</a:t>
            </a:r>
            <a:r>
              <a:rPr lang="is-IS" sz="2400" b="1" dirty="0">
                <a:latin typeface="Courier New"/>
                <a:cs typeface="Courier New"/>
              </a:rPr>
              <a:t>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90933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Table-Driven Shift-Reduce Parsing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3098"/>
            <a:ext cx="8320994" cy="4347827"/>
          </a:xfrm>
        </p:spPr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Shift</a:t>
            </a:r>
          </a:p>
          <a:p>
            <a:pPr lvl="4"/>
            <a:endParaRPr lang="en-US" dirty="0" smtClean="0"/>
          </a:p>
          <a:p>
            <a:pPr marL="928687" lvl="1" indent="-457200">
              <a:buFont typeface="+mj-lt"/>
              <a:buAutoNum type="arabicPeriod"/>
            </a:pPr>
            <a:r>
              <a:rPr lang="en-US" dirty="0" smtClean="0"/>
              <a:t>Push the current state onto the stack (e.g., 7).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 smtClean="0"/>
              <a:t>Push the next input symbol onto the stack (e.g., </a:t>
            </a:r>
            <a:r>
              <a:rPr lang="en-US" b="1" dirty="0">
                <a:latin typeface="Courier New"/>
                <a:cs typeface="Courier New"/>
                <a:sym typeface="Wingdings"/>
              </a:rPr>
              <a:t>a</a:t>
            </a:r>
            <a:r>
              <a:rPr lang="en-US" dirty="0" smtClean="0"/>
              <a:t>).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 smtClean="0"/>
              <a:t>Change to the state specified in the table.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 smtClean="0"/>
              <a:t>Do next operation specified in the table based on </a:t>
            </a:r>
            <a:br>
              <a:rPr lang="en-US" dirty="0" smtClean="0"/>
            </a:br>
            <a:r>
              <a:rPr lang="en-US" dirty="0" smtClean="0"/>
              <a:t>the new state and the next input symbol.</a:t>
            </a:r>
          </a:p>
          <a:p>
            <a:pPr lvl="5"/>
            <a:endParaRPr lang="en-US" dirty="0"/>
          </a:p>
          <a:p>
            <a:pPr lvl="1"/>
            <a:r>
              <a:rPr lang="en-US" dirty="0" smtClean="0"/>
              <a:t>Example: “s3” in the table means to shift </a:t>
            </a:r>
            <a:br>
              <a:rPr lang="en-US" dirty="0" smtClean="0"/>
            </a:br>
            <a:r>
              <a:rPr lang="en-US" dirty="0" smtClean="0"/>
              <a:t>and change to state 3.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40488" y="1234464"/>
            <a:ext cx="129299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s-IS" sz="2400" dirty="0" smtClean="0"/>
              <a:t>… </a:t>
            </a:r>
            <a:r>
              <a:rPr lang="is-IS" sz="2400" dirty="0"/>
              <a:t>4</a:t>
            </a:r>
            <a:r>
              <a:rPr lang="is-IS" sz="2400" i="1" dirty="0">
                <a:latin typeface="Times New Roman"/>
                <a:cs typeface="Times New Roman"/>
              </a:rPr>
              <a:t>B</a:t>
            </a:r>
            <a:r>
              <a:rPr lang="is-IS" sz="2400" dirty="0"/>
              <a:t>7</a:t>
            </a:r>
            <a:r>
              <a:rPr lang="is-IS" sz="2400" b="1" dirty="0">
                <a:latin typeface="Courier New"/>
                <a:cs typeface="Courier New"/>
              </a:rPr>
              <a:t>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57752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Table-Driven Shift-Reduce Parsing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83098"/>
            <a:ext cx="8412433" cy="4389072"/>
          </a:xfrm>
        </p:spPr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Reduce </a:t>
            </a:r>
            <a:r>
              <a:rPr lang="en-US" dirty="0" smtClean="0"/>
              <a:t>by the specified production</a:t>
            </a:r>
          </a:p>
          <a:p>
            <a:pPr lvl="4"/>
            <a:endParaRPr lang="en-US" dirty="0" smtClean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Example: “R1” in the table means to use production 1.</a:t>
            </a:r>
            <a:br>
              <a:rPr lang="en-US" dirty="0" smtClean="0">
                <a:sym typeface="Wingdings"/>
              </a:rPr>
            </a:br>
            <a:r>
              <a:rPr lang="en-US" dirty="0" smtClean="0">
                <a:sym typeface="Wingdings"/>
              </a:rPr>
              <a:t>Assume it’s </a:t>
            </a:r>
            <a:r>
              <a:rPr lang="en-US" i="1" dirty="0" err="1">
                <a:latin typeface="Times New Roman"/>
                <a:cs typeface="Times New Roman"/>
              </a:rPr>
              <a:t>C</a:t>
            </a:r>
            <a:r>
              <a:rPr lang="en-US" dirty="0" err="1" smtClean="0">
                <a:latin typeface="Times New Roman"/>
                <a:cs typeface="Times New Roman"/>
                <a:sym typeface="Wingdings"/>
              </a:rPr>
              <a:t></a:t>
            </a:r>
            <a:r>
              <a:rPr lang="en-US" i="1" dirty="0" err="1" smtClean="0">
                <a:latin typeface="Times New Roman"/>
                <a:cs typeface="Times New Roman"/>
                <a:sym typeface="Wingdings"/>
              </a:rPr>
              <a:t>B</a:t>
            </a:r>
            <a:r>
              <a:rPr lang="en-US" b="1" dirty="0" err="1" smtClean="0">
                <a:latin typeface="Courier New"/>
                <a:cs typeface="Courier New"/>
                <a:sym typeface="Wingdings"/>
              </a:rPr>
              <a:t>a</a:t>
            </a:r>
            <a:r>
              <a:rPr lang="en-US" dirty="0" smtClean="0">
                <a:sym typeface="Wingdings"/>
              </a:rPr>
              <a:t>.</a:t>
            </a:r>
          </a:p>
          <a:p>
            <a:pPr lvl="5"/>
            <a:endParaRPr lang="en-US" dirty="0" smtClean="0"/>
          </a:p>
          <a:p>
            <a:pPr marL="928687" lvl="1" indent="-457200">
              <a:buFont typeface="+mj-lt"/>
              <a:buAutoNum type="arabicPeriod"/>
            </a:pPr>
            <a:r>
              <a:rPr lang="en-US" dirty="0" smtClean="0"/>
              <a:t>Pop off the right-hand-side symbols </a:t>
            </a:r>
            <a:r>
              <a:rPr lang="en-US" i="1" dirty="0">
                <a:latin typeface="Times New Roman"/>
                <a:cs typeface="Times New Roman"/>
              </a:rPr>
              <a:t>B</a:t>
            </a:r>
            <a:r>
              <a:rPr lang="en-US" dirty="0" smtClean="0"/>
              <a:t> and </a:t>
            </a:r>
            <a:r>
              <a:rPr lang="en-US" b="1" dirty="0">
                <a:latin typeface="Courier New"/>
                <a:cs typeface="Courier New"/>
                <a:sym typeface="Wingdings"/>
              </a:rPr>
              <a:t>a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and the intervening state 7 and push </a:t>
            </a:r>
            <a:r>
              <a:rPr lang="en-US" i="1" dirty="0" smtClean="0">
                <a:latin typeface="Times New Roman"/>
                <a:cs typeface="Times New Roman"/>
              </a:rPr>
              <a:t>C.</a:t>
            </a:r>
            <a:endParaRPr lang="en-US" dirty="0" smtClean="0"/>
          </a:p>
          <a:p>
            <a:pPr marL="928687" lvl="1" indent="-457200">
              <a:buFont typeface="+mj-lt"/>
              <a:buAutoNum type="arabicPeriod"/>
            </a:pPr>
            <a:r>
              <a:rPr lang="en-US" dirty="0" smtClean="0"/>
              <a:t>Change to the new state in the table based on</a:t>
            </a:r>
            <a:br>
              <a:rPr lang="en-US" dirty="0" smtClean="0"/>
            </a:br>
            <a:r>
              <a:rPr lang="en-US" dirty="0" smtClean="0"/>
              <a:t>the top two items on the stack, 4 and </a:t>
            </a:r>
            <a:r>
              <a:rPr lang="en-US" i="1" dirty="0">
                <a:latin typeface="Times New Roman"/>
                <a:cs typeface="Times New Roman"/>
              </a:rPr>
              <a:t>C</a:t>
            </a:r>
            <a:r>
              <a:rPr lang="en-US" dirty="0" smtClean="0"/>
              <a:t>.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Do next operation in the table based on </a:t>
            </a:r>
            <a:br>
              <a:rPr lang="en-US" dirty="0"/>
            </a:br>
            <a:r>
              <a:rPr lang="en-US" dirty="0"/>
              <a:t>the </a:t>
            </a:r>
            <a:r>
              <a:rPr lang="en-US" dirty="0" smtClean="0"/>
              <a:t>new state </a:t>
            </a:r>
            <a:r>
              <a:rPr lang="en-US" dirty="0"/>
              <a:t>and the next input </a:t>
            </a:r>
            <a:r>
              <a:rPr lang="en-US" dirty="0" smtClean="0"/>
              <a:t>symbol.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40488" y="1234464"/>
            <a:ext cx="129299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s-IS" sz="2400" dirty="0" smtClean="0"/>
              <a:t>… 4</a:t>
            </a:r>
            <a:r>
              <a:rPr lang="is-IS" sz="2400" i="1" dirty="0" smtClean="0">
                <a:latin typeface="Times New Roman"/>
                <a:cs typeface="Times New Roman"/>
              </a:rPr>
              <a:t>B</a:t>
            </a:r>
            <a:r>
              <a:rPr lang="is-IS" sz="2400" dirty="0" smtClean="0"/>
              <a:t>7</a:t>
            </a:r>
            <a:r>
              <a:rPr lang="is-IS" sz="2400" b="1" dirty="0">
                <a:latin typeface="Courier New"/>
                <a:cs typeface="Courier New"/>
              </a:rPr>
              <a:t>a</a:t>
            </a:r>
            <a:endParaRPr lang="en-US" sz="2400" b="1" dirty="0">
              <a:latin typeface="Courier New"/>
              <a:cs typeface="Courier New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394951" y="1234464"/>
            <a:ext cx="1503042" cy="461665"/>
            <a:chOff x="5394951" y="1234464"/>
            <a:chExt cx="1503042" cy="461665"/>
          </a:xfrm>
        </p:grpSpPr>
        <p:sp>
          <p:nvSpPr>
            <p:cNvPr id="6" name="TextBox 5"/>
            <p:cNvSpPr txBox="1"/>
            <p:nvPr/>
          </p:nvSpPr>
          <p:spPr>
            <a:xfrm>
              <a:off x="5943585" y="1234464"/>
              <a:ext cx="954408" cy="4616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is-IS" sz="2400" dirty="0" smtClean="0"/>
                <a:t>… 4</a:t>
              </a:r>
              <a:r>
                <a:rPr lang="is-IS" sz="2400" i="1" dirty="0">
                  <a:latin typeface="Times New Roman"/>
                  <a:cs typeface="Times New Roman"/>
                </a:rPr>
                <a:t>C</a:t>
              </a:r>
              <a:endParaRPr lang="en-US" sz="2400" dirty="0"/>
            </a:p>
          </p:txBody>
        </p:sp>
        <p:sp>
          <p:nvSpPr>
            <p:cNvPr id="7" name="Right Arrow 6"/>
            <p:cNvSpPr/>
            <p:nvPr/>
          </p:nvSpPr>
          <p:spPr bwMode="auto">
            <a:xfrm>
              <a:off x="5394951" y="1325903"/>
              <a:ext cx="365756" cy="274317"/>
            </a:xfrm>
            <a:prstGeom prst="rightArrow">
              <a:avLst/>
            </a:prstGeom>
            <a:solidFill>
              <a:srgbClr val="0033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6290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Table-Driven Shift-Reduce Parsing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A12A03"/>
                </a:solidFill>
              </a:rPr>
              <a:t>Accept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Stop and accept the input string </a:t>
            </a:r>
            <a:br>
              <a:rPr lang="en-US" dirty="0" smtClean="0"/>
            </a:br>
            <a:r>
              <a:rPr lang="en-US" dirty="0" smtClean="0"/>
              <a:t>(i.e., it’s syntactically correct)</a:t>
            </a:r>
          </a:p>
          <a:p>
            <a:pPr lvl="5"/>
            <a:endParaRPr lang="en-US" dirty="0" smtClean="0"/>
          </a:p>
          <a:p>
            <a:r>
              <a:rPr lang="en-US" dirty="0" smtClean="0">
                <a:solidFill>
                  <a:srgbClr val="A12A03"/>
                </a:solidFill>
              </a:rPr>
              <a:t>Error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A blank table entry indicates an error in the input</a:t>
            </a:r>
            <a:br>
              <a:rPr lang="en-US" dirty="0" smtClean="0"/>
            </a:br>
            <a:r>
              <a:rPr lang="en-US" dirty="0" smtClean="0"/>
              <a:t>(i.e., it’s syntactically incorrect)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437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Shift-Reduce </a:t>
            </a:r>
            <a:r>
              <a:rPr lang="en-US" dirty="0" smtClean="0"/>
              <a:t>Parsing Example #2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00415" y="1325903"/>
            <a:ext cx="29605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Times New Roman"/>
                <a:cs typeface="Times New Roman"/>
              </a:rPr>
              <a:t>&lt;</a:t>
            </a:r>
            <a:r>
              <a:rPr lang="en-US" sz="1800" dirty="0" err="1" smtClean="0">
                <a:latin typeface="Times New Roman"/>
                <a:cs typeface="Times New Roman"/>
              </a:rPr>
              <a:t>stmt</a:t>
            </a:r>
            <a:r>
              <a:rPr lang="en-US" sz="1800" dirty="0" smtClean="0">
                <a:latin typeface="Times New Roman"/>
                <a:cs typeface="Times New Roman"/>
              </a:rPr>
              <a:t>&gt;  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 </a:t>
            </a:r>
            <a:r>
              <a:rPr lang="en-US" sz="1800" b="1" dirty="0" smtClean="0">
                <a:latin typeface="Courier New"/>
                <a:cs typeface="Courier New"/>
                <a:sym typeface="Wingdings"/>
              </a:rPr>
              <a:t>real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 &lt;</a:t>
            </a:r>
            <a:r>
              <a:rPr lang="en-US" sz="1800" dirty="0" err="1" smtClean="0">
                <a:latin typeface="Times New Roman"/>
                <a:cs typeface="Times New Roman"/>
                <a:sym typeface="Wingdings"/>
              </a:rPr>
              <a:t>idlist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&lt;</a:t>
            </a:r>
            <a:r>
              <a:rPr lang="en-US" sz="1800" dirty="0" err="1">
                <a:latin typeface="Times New Roman"/>
                <a:cs typeface="Times New Roman"/>
                <a:sym typeface="Wingdings"/>
              </a:rPr>
              <a:t>idlist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&gt;  &lt;</a:t>
            </a:r>
            <a:r>
              <a:rPr lang="en-US" sz="1800" dirty="0" err="1">
                <a:latin typeface="Times New Roman"/>
                <a:cs typeface="Times New Roman"/>
                <a:sym typeface="Wingdings"/>
              </a:rPr>
              <a:t>idlist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&gt;</a:t>
            </a:r>
            <a:r>
              <a:rPr lang="en-US" sz="1800" b="1" dirty="0" smtClean="0">
                <a:latin typeface="Courier New"/>
                <a:cs typeface="Courier New"/>
                <a:sym typeface="Wingdings"/>
              </a:rPr>
              <a:t>,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&lt;</a:t>
            </a:r>
            <a:r>
              <a:rPr lang="en-US" sz="1800" dirty="0">
                <a:latin typeface="Times New Roman"/>
                <a:cs typeface="Times New Roman"/>
                <a:sym typeface="Wingdings"/>
              </a:rPr>
              <a:t>id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&lt;</a:t>
            </a:r>
            <a:r>
              <a:rPr lang="en-US" sz="1800" dirty="0" err="1">
                <a:latin typeface="Times New Roman"/>
                <a:cs typeface="Times New Roman"/>
                <a:sym typeface="Wingdings"/>
              </a:rPr>
              <a:t>idlist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&gt;  &lt;</a:t>
            </a:r>
            <a:r>
              <a:rPr lang="en-US" sz="1800" dirty="0">
                <a:latin typeface="Times New Roman"/>
                <a:cs typeface="Times New Roman"/>
                <a:sym typeface="Wingdings"/>
              </a:rPr>
              <a:t>id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&lt;</a:t>
            </a:r>
            <a:r>
              <a:rPr lang="en-US" sz="1800" dirty="0">
                <a:latin typeface="Times New Roman"/>
                <a:cs typeface="Times New Roman"/>
                <a:sym typeface="Wingdings"/>
              </a:rPr>
              <a:t>id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&gt;       </a:t>
            </a:r>
            <a:r>
              <a:rPr lang="en-US" sz="1800" b="1" dirty="0">
                <a:latin typeface="Courier New"/>
                <a:cs typeface="Courier New"/>
                <a:sym typeface="Wingdings"/>
              </a:rPr>
              <a:t>A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 | </a:t>
            </a:r>
            <a:r>
              <a:rPr lang="en-US" sz="1800" b="1" dirty="0">
                <a:latin typeface="Courier New"/>
                <a:cs typeface="Courier New"/>
                <a:sym typeface="Wingdings"/>
              </a:rPr>
              <a:t>B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 | </a:t>
            </a:r>
            <a:r>
              <a:rPr lang="en-US" sz="1800" b="1" dirty="0">
                <a:latin typeface="Courier New"/>
                <a:cs typeface="Courier New"/>
                <a:sym typeface="Wingdings"/>
              </a:rPr>
              <a:t>C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 | </a:t>
            </a:r>
            <a:r>
              <a:rPr lang="en-US" sz="1800" b="1" dirty="0">
                <a:latin typeface="Courier New"/>
                <a:cs typeface="Courier New"/>
                <a:sym typeface="Wingdings"/>
              </a:rPr>
              <a:t>D</a:t>
            </a:r>
            <a:endParaRPr lang="en-US" sz="1800" b="1" dirty="0">
              <a:latin typeface="Courier New"/>
              <a:cs typeface="Courier New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166853"/>
              </p:ext>
            </p:extLst>
          </p:nvPr>
        </p:nvGraphicFramePr>
        <p:xfrm>
          <a:off x="1371635" y="2743171"/>
          <a:ext cx="6333357" cy="3337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41878"/>
                <a:gridCol w="731609"/>
                <a:gridCol w="677333"/>
                <a:gridCol w="882632"/>
                <a:gridCol w="706730"/>
                <a:gridCol w="932527"/>
                <a:gridCol w="677333"/>
                <a:gridCol w="98331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State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real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latin typeface="Courier New"/>
                          <a:ea typeface="+mn-ea"/>
                          <a:cs typeface="Courier New"/>
                        </a:rPr>
                        <a:t>,</a:t>
                      </a:r>
                      <a:endParaRPr lang="en-US" sz="1800" b="1" i="0" kern="1200" dirty="0">
                        <a:solidFill>
                          <a:schemeClr val="lt1"/>
                        </a:solidFill>
                        <a:latin typeface="Courier New"/>
                        <a:ea typeface="+mn-ea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latin typeface="Courier New"/>
                          <a:ea typeface="+mn-ea"/>
                          <a:cs typeface="Courier New"/>
                        </a:rPr>
                        <a:t>A</a:t>
                      </a:r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|</a:t>
                      </a:r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latin typeface="Courier New"/>
                          <a:ea typeface="+mn-ea"/>
                          <a:cs typeface="Courier New"/>
                        </a:rPr>
                        <a:t>B</a:t>
                      </a:r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|</a:t>
                      </a:r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latin typeface="Courier New"/>
                          <a:ea typeface="+mn-ea"/>
                          <a:cs typeface="Courier New"/>
                        </a:rPr>
                        <a:t>C</a:t>
                      </a:r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|</a:t>
                      </a:r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latin typeface="Courier New"/>
                          <a:ea typeface="+mn-ea"/>
                          <a:cs typeface="Courier New"/>
                        </a:rPr>
                        <a:t>D</a:t>
                      </a:r>
                      <a:endParaRPr lang="en-US" sz="1800" b="1" i="0" kern="1200" dirty="0">
                        <a:solidFill>
                          <a:schemeClr val="lt1"/>
                        </a:solidFill>
                        <a:latin typeface="Courier New"/>
                        <a:ea typeface="+mn-ea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err="1" smtClean="0">
                          <a:latin typeface="Times New Roman"/>
                          <a:cs typeface="Times New Roman"/>
                        </a:rPr>
                        <a:t>λ</a:t>
                      </a:r>
                      <a:endParaRPr lang="en-US" b="1" i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lang="en-US" sz="1800" b="0" i="0" kern="1200" dirty="0" err="1" smtClean="0">
                          <a:solidFill>
                            <a:schemeClr val="lt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stmt</a:t>
                      </a:r>
                      <a:r>
                        <a:rPr lang="en-US" b="0" dirty="0" smtClean="0">
                          <a:latin typeface="Times New Roman"/>
                          <a:cs typeface="Times New Roman"/>
                        </a:rPr>
                        <a:t>&gt;</a:t>
                      </a:r>
                      <a:endParaRPr lang="en-US" b="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id</a:t>
                      </a:r>
                      <a:r>
                        <a:rPr lang="en-US" b="0" dirty="0" smtClean="0">
                          <a:latin typeface="Times New Roman"/>
                          <a:cs typeface="Times New Roman"/>
                        </a:rPr>
                        <a:t>&gt;</a:t>
                      </a:r>
                      <a:endParaRPr lang="en-US" b="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lang="en-US" sz="1800" b="0" i="0" kern="1200" dirty="0" err="1" smtClean="0">
                          <a:solidFill>
                            <a:schemeClr val="lt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idlist</a:t>
                      </a:r>
                      <a:r>
                        <a:rPr lang="en-US" b="0" dirty="0" smtClean="0">
                          <a:latin typeface="Times New Roman"/>
                          <a:cs typeface="Times New Roman"/>
                        </a:rPr>
                        <a:t>&gt;</a:t>
                      </a:r>
                      <a:endParaRPr lang="en-US" b="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B1E7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B1E7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B1E75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accept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B1E7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B1E7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B1E75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B1E7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B1E7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B1E75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B1E7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B1E7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B1E75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5586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Shift-Reduce Parsing Example #</a:t>
            </a:r>
            <a:r>
              <a:rPr lang="en-US" dirty="0" smtClean="0"/>
              <a:t>2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45" y="1325903"/>
            <a:ext cx="29605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Times New Roman"/>
                <a:cs typeface="Times New Roman"/>
              </a:rPr>
              <a:t>&lt;</a:t>
            </a:r>
            <a:r>
              <a:rPr lang="en-US" sz="1800" dirty="0" err="1" smtClean="0">
                <a:latin typeface="Times New Roman"/>
                <a:cs typeface="Times New Roman"/>
              </a:rPr>
              <a:t>stmt</a:t>
            </a:r>
            <a:r>
              <a:rPr lang="en-US" sz="1800" dirty="0" smtClean="0">
                <a:latin typeface="Times New Roman"/>
                <a:cs typeface="Times New Roman"/>
              </a:rPr>
              <a:t>&gt;  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 </a:t>
            </a:r>
            <a:r>
              <a:rPr lang="en-US" sz="1800" b="1" dirty="0" smtClean="0">
                <a:latin typeface="Courier New"/>
                <a:cs typeface="Courier New"/>
                <a:sym typeface="Wingdings"/>
              </a:rPr>
              <a:t>real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 &lt;</a:t>
            </a:r>
            <a:r>
              <a:rPr lang="en-US" sz="1800" dirty="0" err="1" smtClean="0">
                <a:latin typeface="Times New Roman"/>
                <a:cs typeface="Times New Roman"/>
                <a:sym typeface="Wingdings"/>
              </a:rPr>
              <a:t>idlist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&lt;</a:t>
            </a:r>
            <a:r>
              <a:rPr lang="en-US" sz="1800" dirty="0" err="1">
                <a:latin typeface="Times New Roman"/>
                <a:cs typeface="Times New Roman"/>
                <a:sym typeface="Wingdings"/>
              </a:rPr>
              <a:t>idlist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&gt;  &lt;</a:t>
            </a:r>
            <a:r>
              <a:rPr lang="en-US" sz="1800" dirty="0" err="1">
                <a:latin typeface="Times New Roman"/>
                <a:cs typeface="Times New Roman"/>
                <a:sym typeface="Wingdings"/>
              </a:rPr>
              <a:t>idlist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&gt;</a:t>
            </a:r>
            <a:r>
              <a:rPr lang="en-US" sz="1800" b="1" dirty="0" smtClean="0">
                <a:latin typeface="Courier New"/>
                <a:cs typeface="Courier New"/>
                <a:sym typeface="Wingdings"/>
              </a:rPr>
              <a:t>,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&lt;</a:t>
            </a:r>
            <a:r>
              <a:rPr lang="en-US" sz="1800" dirty="0">
                <a:latin typeface="Times New Roman"/>
                <a:cs typeface="Times New Roman"/>
                <a:sym typeface="Wingdings"/>
              </a:rPr>
              <a:t>id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&lt;</a:t>
            </a:r>
            <a:r>
              <a:rPr lang="en-US" sz="1800" dirty="0" err="1">
                <a:latin typeface="Times New Roman"/>
                <a:cs typeface="Times New Roman"/>
                <a:sym typeface="Wingdings"/>
              </a:rPr>
              <a:t>idlist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&gt;  &lt;</a:t>
            </a:r>
            <a:r>
              <a:rPr lang="en-US" sz="1800" dirty="0">
                <a:latin typeface="Times New Roman"/>
                <a:cs typeface="Times New Roman"/>
                <a:sym typeface="Wingdings"/>
              </a:rPr>
              <a:t>id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&lt;</a:t>
            </a:r>
            <a:r>
              <a:rPr lang="en-US" sz="1800" dirty="0">
                <a:latin typeface="Times New Roman"/>
                <a:cs typeface="Times New Roman"/>
                <a:sym typeface="Wingdings"/>
              </a:rPr>
              <a:t>id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&gt;       </a:t>
            </a:r>
            <a:r>
              <a:rPr lang="en-US" sz="1800" b="1" dirty="0">
                <a:latin typeface="Courier New"/>
                <a:cs typeface="Courier New"/>
                <a:sym typeface="Wingdings"/>
              </a:rPr>
              <a:t>A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 | </a:t>
            </a:r>
            <a:r>
              <a:rPr lang="en-US" sz="1800" b="1" dirty="0">
                <a:latin typeface="Courier New"/>
                <a:cs typeface="Courier New"/>
                <a:sym typeface="Wingdings"/>
              </a:rPr>
              <a:t>B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 | </a:t>
            </a:r>
            <a:r>
              <a:rPr lang="en-US" sz="1800" b="1" dirty="0">
                <a:latin typeface="Courier New"/>
                <a:cs typeface="Courier New"/>
                <a:sym typeface="Wingdings"/>
              </a:rPr>
              <a:t>C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 | </a:t>
            </a:r>
            <a:r>
              <a:rPr lang="en-US" sz="1800" b="1" dirty="0">
                <a:latin typeface="Courier New"/>
                <a:cs typeface="Courier New"/>
                <a:sym typeface="Wingdings"/>
              </a:rPr>
              <a:t>D</a:t>
            </a:r>
            <a:endParaRPr lang="en-US" sz="1800" b="1" dirty="0">
              <a:latin typeface="Courier New"/>
              <a:cs typeface="Courier New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158990"/>
              </p:ext>
            </p:extLst>
          </p:nvPr>
        </p:nvGraphicFramePr>
        <p:xfrm>
          <a:off x="4114805" y="1234437"/>
          <a:ext cx="4513496" cy="2468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55546"/>
                <a:gridCol w="548700"/>
                <a:gridCol w="377696"/>
                <a:gridCol w="649382"/>
                <a:gridCol w="631894"/>
                <a:gridCol w="617310"/>
                <a:gridCol w="473318"/>
                <a:gridCol w="659650"/>
              </a:tblGrid>
              <a:tr h="158458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State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dirty="0" smtClean="0">
                          <a:latin typeface="Courier New"/>
                          <a:cs typeface="Courier New"/>
                        </a:rPr>
                        <a:t>real</a:t>
                      </a:r>
                      <a:endParaRPr lang="en-US" sz="12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kern="1200" dirty="0" smtClean="0">
                          <a:solidFill>
                            <a:schemeClr val="lt1"/>
                          </a:solidFill>
                          <a:latin typeface="Courier New"/>
                          <a:ea typeface="+mn-ea"/>
                          <a:cs typeface="Courier New"/>
                        </a:rPr>
                        <a:t>,</a:t>
                      </a:r>
                      <a:endParaRPr lang="en-US" sz="1200" b="1" i="0" kern="1200" dirty="0">
                        <a:solidFill>
                          <a:schemeClr val="lt1"/>
                        </a:solidFill>
                        <a:latin typeface="Courier New"/>
                        <a:ea typeface="+mn-ea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kern="1200" dirty="0" smtClean="0">
                          <a:solidFill>
                            <a:schemeClr val="lt1"/>
                          </a:solidFill>
                          <a:latin typeface="Courier New"/>
                          <a:ea typeface="+mn-ea"/>
                          <a:cs typeface="Courier New"/>
                        </a:rPr>
                        <a:t>A</a:t>
                      </a:r>
                      <a:r>
                        <a:rPr lang="en-US" sz="1200" b="1" i="0" kern="1200" dirty="0" smtClean="0">
                          <a:solidFill>
                            <a:schemeClr val="lt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|</a:t>
                      </a:r>
                      <a:r>
                        <a:rPr lang="en-US" sz="1200" b="1" i="0" kern="1200" dirty="0" smtClean="0">
                          <a:solidFill>
                            <a:schemeClr val="lt1"/>
                          </a:solidFill>
                          <a:latin typeface="Courier New"/>
                          <a:ea typeface="+mn-ea"/>
                          <a:cs typeface="Courier New"/>
                        </a:rPr>
                        <a:t>B</a:t>
                      </a:r>
                      <a:r>
                        <a:rPr lang="en-US" sz="1200" b="1" i="0" kern="1200" dirty="0" smtClean="0">
                          <a:solidFill>
                            <a:schemeClr val="lt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|</a:t>
                      </a:r>
                      <a:r>
                        <a:rPr lang="en-US" sz="1200" b="1" i="0" kern="1200" dirty="0" smtClean="0">
                          <a:solidFill>
                            <a:schemeClr val="lt1"/>
                          </a:solidFill>
                          <a:latin typeface="Courier New"/>
                          <a:ea typeface="+mn-ea"/>
                          <a:cs typeface="Courier New"/>
                        </a:rPr>
                        <a:t>C</a:t>
                      </a:r>
                      <a:r>
                        <a:rPr lang="en-US" sz="1200" b="1" i="0" kern="1200" dirty="0" smtClean="0">
                          <a:solidFill>
                            <a:schemeClr val="lt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|</a:t>
                      </a:r>
                      <a:r>
                        <a:rPr lang="en-US" sz="1200" b="1" i="0" kern="1200" dirty="0" smtClean="0">
                          <a:solidFill>
                            <a:schemeClr val="lt1"/>
                          </a:solidFill>
                          <a:latin typeface="Courier New"/>
                          <a:ea typeface="+mn-ea"/>
                          <a:cs typeface="Courier New"/>
                        </a:rPr>
                        <a:t>D</a:t>
                      </a:r>
                      <a:endParaRPr lang="en-US" sz="1200" b="1" i="0" kern="1200" dirty="0">
                        <a:solidFill>
                          <a:schemeClr val="lt1"/>
                        </a:solidFill>
                        <a:latin typeface="Courier New"/>
                        <a:ea typeface="+mn-ea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1" dirty="0" err="1" smtClean="0">
                          <a:latin typeface="Times New Roman"/>
                          <a:cs typeface="Times New Roman"/>
                        </a:rPr>
                        <a:t>λ</a:t>
                      </a:r>
                      <a:endParaRPr lang="en-US" sz="1200" b="1" i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lang="en-US" sz="1200" b="0" i="0" kern="1200" dirty="0" err="1" smtClean="0">
                          <a:solidFill>
                            <a:schemeClr val="lt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stmt</a:t>
                      </a:r>
                      <a:r>
                        <a:rPr lang="en-US" sz="1200" b="0" dirty="0" smtClean="0">
                          <a:latin typeface="Times New Roman"/>
                          <a:cs typeface="Times New Roman"/>
                        </a:rPr>
                        <a:t>&gt;</a:t>
                      </a:r>
                      <a:endParaRPr lang="en-US" sz="1200" b="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lang="en-US" sz="1200" b="0" i="0" kern="1200" dirty="0" smtClean="0">
                          <a:solidFill>
                            <a:schemeClr val="lt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id</a:t>
                      </a:r>
                      <a:r>
                        <a:rPr lang="en-US" sz="1200" b="0" dirty="0" smtClean="0">
                          <a:latin typeface="Times New Roman"/>
                          <a:cs typeface="Times New Roman"/>
                        </a:rPr>
                        <a:t>&gt;</a:t>
                      </a:r>
                      <a:endParaRPr lang="en-US" sz="1200" b="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lang="en-US" sz="1200" b="0" i="0" kern="1200" dirty="0" err="1" smtClean="0">
                          <a:solidFill>
                            <a:schemeClr val="lt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idlist</a:t>
                      </a:r>
                      <a:r>
                        <a:rPr lang="en-US" sz="1200" b="0" dirty="0" smtClean="0">
                          <a:latin typeface="Times New Roman"/>
                          <a:cs typeface="Times New Roman"/>
                        </a:rPr>
                        <a:t>&gt;</a:t>
                      </a:r>
                      <a:endParaRPr lang="en-US" sz="1200" b="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15845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solidFill>
                      <a:srgbClr val="B1E7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>
                    <a:solidFill>
                      <a:srgbClr val="B1E7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B1E754"/>
                    </a:solidFill>
                  </a:tcPr>
                </a:tc>
              </a:tr>
              <a:tr h="15845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19535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accept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B1E7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>
                    <a:solidFill>
                      <a:srgbClr val="B1E7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>
                    <a:solidFill>
                      <a:srgbClr val="B1E754"/>
                    </a:solidFill>
                  </a:tcPr>
                </a:tc>
              </a:tr>
              <a:tr h="15845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15845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>
                    <a:solidFill>
                      <a:srgbClr val="B1E7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>
                    <a:solidFill>
                      <a:srgbClr val="B1E7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B1E754"/>
                    </a:solidFill>
                  </a:tcPr>
                </a:tc>
              </a:tr>
              <a:tr h="15845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15845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>
                    <a:solidFill>
                      <a:srgbClr val="B1E7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</a:t>
                      </a:r>
                      <a:endParaRPr lang="en-US" sz="1200" dirty="0"/>
                    </a:p>
                  </a:txBody>
                  <a:tcPr>
                    <a:solidFill>
                      <a:srgbClr val="B1E7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B1E754"/>
                    </a:solidFill>
                  </a:tcPr>
                </a:tc>
              </a:tr>
              <a:tr h="15845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067746"/>
              </p:ext>
            </p:extLst>
          </p:nvPr>
        </p:nvGraphicFramePr>
        <p:xfrm>
          <a:off x="3383293" y="3794723"/>
          <a:ext cx="4435404" cy="3017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38728"/>
                <a:gridCol w="2038544"/>
                <a:gridCol w="1005972"/>
                <a:gridCol w="852160"/>
              </a:tblGrid>
              <a:tr h="22121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State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Stack (top at right)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Input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Operation</a:t>
                      </a:r>
                      <a:endParaRPr lang="en-US" sz="1200" b="0" dirty="0"/>
                    </a:p>
                  </a:txBody>
                  <a:tcPr/>
                </a:tc>
              </a:tr>
              <a:tr h="22121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i="0" dirty="0" smtClean="0">
                          <a:latin typeface="Courier New"/>
                          <a:cs typeface="Courier New"/>
                        </a:rPr>
                        <a:t>real A, B</a:t>
                      </a:r>
                      <a:endParaRPr lang="en-US" sz="12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s1</a:t>
                      </a:r>
                      <a:endParaRPr lang="en-US" sz="1200" dirty="0"/>
                    </a:p>
                  </a:txBody>
                  <a:tcPr/>
                </a:tc>
              </a:tr>
              <a:tr h="22121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+mn-lt"/>
                        </a:rPr>
                        <a:t>0</a:t>
                      </a:r>
                      <a:r>
                        <a:rPr lang="en-US" sz="1200" b="0" baseline="0" dirty="0" smtClean="0">
                          <a:latin typeface="+mn-lt"/>
                        </a:rPr>
                        <a:t> </a:t>
                      </a:r>
                      <a:r>
                        <a:rPr lang="en-US" sz="1200" b="1" i="0" baseline="0" dirty="0" smtClean="0">
                          <a:latin typeface="Courier New"/>
                          <a:cs typeface="Courier New"/>
                        </a:rPr>
                        <a:t>real</a:t>
                      </a:r>
                      <a:endParaRPr lang="en-US" sz="12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i="0" dirty="0" smtClean="0">
                          <a:latin typeface="Courier New"/>
                          <a:cs typeface="Courier New"/>
                        </a:rPr>
                        <a:t>A, B</a:t>
                      </a:r>
                      <a:endParaRPr lang="en-US" sz="12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s3</a:t>
                      </a:r>
                      <a:endParaRPr lang="en-US" sz="1200" dirty="0"/>
                    </a:p>
                  </a:txBody>
                  <a:tcPr/>
                </a:tc>
              </a:tr>
              <a:tr h="22121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+mn-lt"/>
                        </a:rPr>
                        <a:t>0</a:t>
                      </a:r>
                      <a:r>
                        <a:rPr lang="en-US" sz="1200" b="0" baseline="0" dirty="0" smtClean="0">
                          <a:latin typeface="+mn-lt"/>
                        </a:rPr>
                        <a:t> </a:t>
                      </a:r>
                      <a:r>
                        <a:rPr lang="en-US" sz="1200" b="1" i="0" kern="1200" baseline="0" dirty="0" smtClean="0">
                          <a:solidFill>
                            <a:schemeClr val="dk1"/>
                          </a:solidFill>
                          <a:latin typeface="Courier New"/>
                          <a:ea typeface="+mn-ea"/>
                          <a:cs typeface="Courier New"/>
                        </a:rPr>
                        <a:t>real</a:t>
                      </a:r>
                      <a:r>
                        <a:rPr lang="en-US" sz="1200" b="0" i="0" baseline="0" dirty="0" smtClean="0">
                          <a:latin typeface="+mn-lt"/>
                          <a:cs typeface="Courier New"/>
                        </a:rPr>
                        <a:t> 1 </a:t>
                      </a:r>
                      <a:r>
                        <a:rPr lang="en-US" sz="1200" b="1" i="0" baseline="0" dirty="0" smtClean="0">
                          <a:latin typeface="Courier New"/>
                          <a:cs typeface="Courier New"/>
                        </a:rPr>
                        <a:t>A</a:t>
                      </a:r>
                      <a:endParaRPr lang="en-US" sz="1200" b="1" i="0" kern="1200" baseline="0" dirty="0">
                        <a:solidFill>
                          <a:schemeClr val="dk1"/>
                        </a:solidFill>
                        <a:latin typeface="Courier New"/>
                        <a:ea typeface="+mn-ea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i="0" dirty="0" smtClean="0">
                          <a:latin typeface="Courier New"/>
                          <a:cs typeface="Courier New"/>
                        </a:rPr>
                        <a:t>, B</a:t>
                      </a:r>
                      <a:endParaRPr lang="en-US" sz="12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R4</a:t>
                      </a:r>
                      <a:endParaRPr lang="en-US" sz="1200" dirty="0"/>
                    </a:p>
                  </a:txBody>
                  <a:tcPr/>
                </a:tc>
              </a:tr>
              <a:tr h="22121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 </a:t>
                      </a:r>
                      <a:r>
                        <a:rPr lang="en-US" sz="1200" b="1" i="0" kern="1200" baseline="0" dirty="0" smtClean="0">
                          <a:solidFill>
                            <a:schemeClr val="dk1"/>
                          </a:solidFill>
                          <a:latin typeface="Courier New"/>
                          <a:ea typeface="+mn-ea"/>
                          <a:cs typeface="Courier New"/>
                        </a:rPr>
                        <a:t>real</a:t>
                      </a:r>
                      <a:r>
                        <a:rPr lang="en-US" sz="1200" dirty="0" smtClean="0"/>
                        <a:t> 1 </a:t>
                      </a: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&lt;id&gt;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i="0" dirty="0" smtClean="0">
                          <a:latin typeface="Courier New"/>
                          <a:cs typeface="Courier New"/>
                        </a:rPr>
                        <a:t>, B</a:t>
                      </a:r>
                      <a:endParaRPr lang="en-US" sz="12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R3</a:t>
                      </a:r>
                      <a:endParaRPr lang="en-US" sz="1200" dirty="0"/>
                    </a:p>
                  </a:txBody>
                  <a:tcPr/>
                </a:tc>
              </a:tr>
              <a:tr h="22121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 </a:t>
                      </a:r>
                      <a:r>
                        <a:rPr lang="en-US" sz="1200" b="1" i="0" kern="1200" baseline="0" dirty="0" smtClean="0">
                          <a:solidFill>
                            <a:schemeClr val="dk1"/>
                          </a:solidFill>
                          <a:latin typeface="Courier New"/>
                          <a:ea typeface="+mn-ea"/>
                          <a:cs typeface="Courier New"/>
                        </a:rPr>
                        <a:t>real</a:t>
                      </a:r>
                      <a:r>
                        <a:rPr lang="en-US" sz="1200" dirty="0" smtClean="0"/>
                        <a:t> 1 </a:t>
                      </a: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lang="en-US" sz="1200" dirty="0" err="1" smtClean="0">
                          <a:latin typeface="Times New Roman"/>
                          <a:cs typeface="Times New Roman"/>
                        </a:rPr>
                        <a:t>idlist</a:t>
                      </a: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&gt;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i="0" dirty="0" smtClean="0">
                          <a:latin typeface="Courier New"/>
                          <a:cs typeface="Courier New"/>
                        </a:rPr>
                        <a:t>, B</a:t>
                      </a:r>
                      <a:endParaRPr lang="en-US" sz="12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s6</a:t>
                      </a:r>
                      <a:endParaRPr lang="en-US" sz="1200" dirty="0"/>
                    </a:p>
                  </a:txBody>
                  <a:tcPr/>
                </a:tc>
              </a:tr>
              <a:tr h="22121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0 </a:t>
                      </a:r>
                      <a:r>
                        <a:rPr lang="en-US" sz="1200" b="1" i="0" kern="1200" baseline="0" dirty="0" smtClean="0">
                          <a:solidFill>
                            <a:schemeClr val="dk1"/>
                          </a:solidFill>
                          <a:latin typeface="Courier New"/>
                          <a:ea typeface="+mn-ea"/>
                          <a:cs typeface="Courier New"/>
                        </a:rPr>
                        <a:t>real</a:t>
                      </a:r>
                      <a:r>
                        <a:rPr lang="en-US" sz="1200" dirty="0" smtClean="0"/>
                        <a:t> 1 </a:t>
                      </a: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lang="en-US" sz="1200" dirty="0" err="1" smtClean="0">
                          <a:latin typeface="Times New Roman"/>
                          <a:cs typeface="Times New Roman"/>
                        </a:rPr>
                        <a:t>idlist</a:t>
                      </a: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lang="en-US" sz="12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smtClean="0"/>
                        <a:t>5 </a:t>
                      </a:r>
                      <a:r>
                        <a:rPr lang="en-US" sz="1200" b="1" i="0" baseline="0" dirty="0" smtClean="0">
                          <a:latin typeface="Courier New"/>
                          <a:cs typeface="Courier New"/>
                        </a:rPr>
                        <a:t>,</a:t>
                      </a:r>
                      <a:endParaRPr lang="en-US" sz="1200" b="1" i="0" dirty="0" smtClean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i="0" dirty="0" smtClean="0">
                          <a:latin typeface="Courier New"/>
                          <a:cs typeface="Courier New"/>
                        </a:rPr>
                        <a:t>B</a:t>
                      </a:r>
                      <a:endParaRPr lang="en-US" sz="12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s3</a:t>
                      </a:r>
                      <a:endParaRPr lang="en-US" sz="1200" dirty="0"/>
                    </a:p>
                  </a:txBody>
                  <a:tcPr/>
                </a:tc>
              </a:tr>
              <a:tr h="22121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0 </a:t>
                      </a:r>
                      <a:r>
                        <a:rPr lang="en-US" sz="1200" b="1" i="0" kern="1200" baseline="0" dirty="0" smtClean="0">
                          <a:solidFill>
                            <a:schemeClr val="dk1"/>
                          </a:solidFill>
                          <a:latin typeface="Courier New"/>
                          <a:ea typeface="+mn-ea"/>
                          <a:cs typeface="Courier New"/>
                        </a:rPr>
                        <a:t>real</a:t>
                      </a:r>
                      <a:r>
                        <a:rPr lang="en-US" sz="1200" dirty="0" smtClean="0"/>
                        <a:t> 1 </a:t>
                      </a: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lang="en-US" sz="1200" dirty="0" err="1" smtClean="0">
                          <a:latin typeface="Times New Roman"/>
                          <a:cs typeface="Times New Roman"/>
                        </a:rPr>
                        <a:t>idlist</a:t>
                      </a: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lang="en-US" sz="12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smtClean="0"/>
                        <a:t>5 </a:t>
                      </a:r>
                      <a:r>
                        <a:rPr lang="en-US" sz="1200" b="1" i="0" baseline="0" dirty="0" smtClean="0">
                          <a:latin typeface="Courier New"/>
                          <a:cs typeface="Courier New"/>
                        </a:rPr>
                        <a:t>,</a:t>
                      </a:r>
                      <a:r>
                        <a:rPr lang="en-US" sz="1200" baseline="0" dirty="0" smtClean="0"/>
                        <a:t> 6 </a:t>
                      </a:r>
                      <a:r>
                        <a:rPr lang="en-US" sz="1200" b="1" i="0" baseline="0" dirty="0" smtClean="0">
                          <a:latin typeface="Courier New"/>
                          <a:cs typeface="Courier New"/>
                        </a:rPr>
                        <a:t>B</a:t>
                      </a:r>
                      <a:endParaRPr lang="en-US" sz="1200" b="1" i="0" dirty="0" smtClean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R4</a:t>
                      </a:r>
                      <a:endParaRPr lang="en-US" sz="1200" dirty="0"/>
                    </a:p>
                  </a:txBody>
                  <a:tcPr/>
                </a:tc>
              </a:tr>
              <a:tr h="22121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0 </a:t>
                      </a:r>
                      <a:r>
                        <a:rPr lang="en-US" sz="1200" b="1" i="0" kern="1200" baseline="0" dirty="0" smtClean="0">
                          <a:solidFill>
                            <a:schemeClr val="dk1"/>
                          </a:solidFill>
                          <a:latin typeface="Courier New"/>
                          <a:ea typeface="+mn-ea"/>
                          <a:cs typeface="Courier New"/>
                        </a:rPr>
                        <a:t>real</a:t>
                      </a:r>
                      <a:r>
                        <a:rPr lang="en-US" sz="1200" dirty="0" smtClean="0"/>
                        <a:t> 1 </a:t>
                      </a: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lang="en-US" sz="1200" dirty="0" err="1" smtClean="0">
                          <a:latin typeface="Times New Roman"/>
                          <a:cs typeface="Times New Roman"/>
                        </a:rPr>
                        <a:t>idlist</a:t>
                      </a: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lang="en-US" sz="12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smtClean="0"/>
                        <a:t>5 </a:t>
                      </a:r>
                      <a:r>
                        <a:rPr lang="en-US" sz="1200" b="1" i="0" baseline="0" dirty="0" smtClean="0">
                          <a:latin typeface="Courier New"/>
                          <a:cs typeface="Courier New"/>
                        </a:rPr>
                        <a:t>,</a:t>
                      </a:r>
                      <a:r>
                        <a:rPr lang="en-US" sz="1200" baseline="0" dirty="0" smtClean="0"/>
                        <a:t> 6 </a:t>
                      </a:r>
                      <a:r>
                        <a:rPr lang="en-US" sz="1200" baseline="0" dirty="0" smtClean="0">
                          <a:latin typeface="Times New Roman"/>
                          <a:cs typeface="Times New Roman"/>
                        </a:rPr>
                        <a:t>&lt;id&gt;</a:t>
                      </a:r>
                      <a:endParaRPr lang="en-US" sz="1200" dirty="0" smtClean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R2</a:t>
                      </a:r>
                      <a:endParaRPr lang="en-US" sz="1200" dirty="0"/>
                    </a:p>
                  </a:txBody>
                  <a:tcPr/>
                </a:tc>
              </a:tr>
              <a:tr h="22121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0 </a:t>
                      </a:r>
                      <a:r>
                        <a:rPr lang="en-US" sz="1200" b="1" i="0" kern="1200" baseline="0" dirty="0" smtClean="0">
                          <a:solidFill>
                            <a:schemeClr val="dk1"/>
                          </a:solidFill>
                          <a:latin typeface="Courier New"/>
                          <a:ea typeface="+mn-ea"/>
                          <a:cs typeface="Courier New"/>
                        </a:rPr>
                        <a:t>real</a:t>
                      </a:r>
                      <a:r>
                        <a:rPr lang="en-US" sz="1200" dirty="0" smtClean="0"/>
                        <a:t> 1 </a:t>
                      </a: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lang="en-US" sz="1200" dirty="0" err="1" smtClean="0">
                          <a:latin typeface="Times New Roman"/>
                          <a:cs typeface="Times New Roman"/>
                        </a:rPr>
                        <a:t>idlist</a:t>
                      </a: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R1</a:t>
                      </a:r>
                      <a:endParaRPr lang="en-US" sz="1200" dirty="0"/>
                    </a:p>
                  </a:txBody>
                  <a:tcPr/>
                </a:tc>
              </a:tr>
              <a:tr h="22121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 </a:t>
                      </a: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lang="en-US" sz="1200" dirty="0" err="1" smtClean="0">
                          <a:latin typeface="Times New Roman"/>
                          <a:cs typeface="Times New Roman"/>
                        </a:rPr>
                        <a:t>stmt</a:t>
                      </a: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&gt;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accept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14440" y="2788927"/>
            <a:ext cx="1846930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Is </a:t>
            </a:r>
            <a:br>
              <a:rPr lang="en-US" sz="2400" dirty="0" smtClean="0"/>
            </a:br>
            <a:r>
              <a:rPr lang="en-US" sz="2400" b="1" dirty="0" smtClean="0">
                <a:solidFill>
                  <a:srgbClr val="0033CC"/>
                </a:solidFill>
                <a:latin typeface="Courier New"/>
                <a:cs typeface="Courier New"/>
              </a:rPr>
              <a:t>real A, B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syntactically</a:t>
            </a:r>
          </a:p>
          <a:p>
            <a:r>
              <a:rPr lang="en-US" sz="2400" dirty="0" smtClean="0"/>
              <a:t>correct?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383293" y="4343390"/>
            <a:ext cx="4480511" cy="27431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383293" y="4617707"/>
            <a:ext cx="4480511" cy="27431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840488" y="4892024"/>
            <a:ext cx="3200365" cy="27431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3291853" y="4892024"/>
            <a:ext cx="640073" cy="274317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840488" y="5166341"/>
            <a:ext cx="3200365" cy="27431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291853" y="5166341"/>
            <a:ext cx="640073" cy="274317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383293" y="5440658"/>
            <a:ext cx="4480511" cy="27431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383293" y="5714975"/>
            <a:ext cx="4480511" cy="27431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840488" y="5989292"/>
            <a:ext cx="3200365" cy="27431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91853" y="5989292"/>
            <a:ext cx="640073" cy="274317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840488" y="6263609"/>
            <a:ext cx="3200365" cy="27431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840488" y="6537926"/>
            <a:ext cx="3200365" cy="27431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291853" y="6263609"/>
            <a:ext cx="640073" cy="274317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291853" y="6549168"/>
            <a:ext cx="640073" cy="274317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949415" y="4892024"/>
            <a:ext cx="914390" cy="274317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949415" y="5166341"/>
            <a:ext cx="914390" cy="274317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6949415" y="5989292"/>
            <a:ext cx="914390" cy="274317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949415" y="6263609"/>
            <a:ext cx="914390" cy="274317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949415" y="6537926"/>
            <a:ext cx="914390" cy="274317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949414" y="4069073"/>
            <a:ext cx="914390" cy="274317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949414" y="4343390"/>
            <a:ext cx="914390" cy="274317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949414" y="4617707"/>
            <a:ext cx="914390" cy="274317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949415" y="5440658"/>
            <a:ext cx="914390" cy="274317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949415" y="5714975"/>
            <a:ext cx="914390" cy="274317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3383293" y="3794756"/>
            <a:ext cx="4480511" cy="548634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276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3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Shift-Reduce Parsing Example #2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45" y="1325903"/>
            <a:ext cx="29605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Times New Roman"/>
                <a:cs typeface="Times New Roman"/>
              </a:rPr>
              <a:t>&lt;</a:t>
            </a:r>
            <a:r>
              <a:rPr lang="en-US" sz="1800" dirty="0" err="1" smtClean="0">
                <a:latin typeface="Times New Roman"/>
                <a:cs typeface="Times New Roman"/>
              </a:rPr>
              <a:t>stmt</a:t>
            </a:r>
            <a:r>
              <a:rPr lang="en-US" sz="1800" dirty="0" smtClean="0">
                <a:latin typeface="Times New Roman"/>
                <a:cs typeface="Times New Roman"/>
              </a:rPr>
              <a:t>&gt;  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 </a:t>
            </a:r>
            <a:r>
              <a:rPr lang="en-US" sz="1800" b="1" dirty="0" smtClean="0">
                <a:latin typeface="Courier New"/>
                <a:cs typeface="Courier New"/>
                <a:sym typeface="Wingdings"/>
              </a:rPr>
              <a:t>real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 &lt;</a:t>
            </a:r>
            <a:r>
              <a:rPr lang="en-US" sz="1800" dirty="0" err="1" smtClean="0">
                <a:latin typeface="Times New Roman"/>
                <a:cs typeface="Times New Roman"/>
                <a:sym typeface="Wingdings"/>
              </a:rPr>
              <a:t>idlist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&lt;</a:t>
            </a:r>
            <a:r>
              <a:rPr lang="en-US" sz="1800" dirty="0" err="1">
                <a:latin typeface="Times New Roman"/>
                <a:cs typeface="Times New Roman"/>
                <a:sym typeface="Wingdings"/>
              </a:rPr>
              <a:t>idlist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&gt;  &lt;</a:t>
            </a:r>
            <a:r>
              <a:rPr lang="en-US" sz="1800" dirty="0" err="1">
                <a:latin typeface="Times New Roman"/>
                <a:cs typeface="Times New Roman"/>
                <a:sym typeface="Wingdings"/>
              </a:rPr>
              <a:t>idlist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&gt;</a:t>
            </a:r>
            <a:r>
              <a:rPr lang="en-US" sz="1800" b="1" dirty="0" smtClean="0">
                <a:latin typeface="Courier New"/>
                <a:cs typeface="Courier New"/>
                <a:sym typeface="Wingdings"/>
              </a:rPr>
              <a:t>,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&lt;</a:t>
            </a:r>
            <a:r>
              <a:rPr lang="en-US" sz="1800" dirty="0">
                <a:latin typeface="Times New Roman"/>
                <a:cs typeface="Times New Roman"/>
                <a:sym typeface="Wingdings"/>
              </a:rPr>
              <a:t>id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&lt;</a:t>
            </a:r>
            <a:r>
              <a:rPr lang="en-US" sz="1800" dirty="0" err="1">
                <a:latin typeface="Times New Roman"/>
                <a:cs typeface="Times New Roman"/>
                <a:sym typeface="Wingdings"/>
              </a:rPr>
              <a:t>idlist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&gt;  &lt;</a:t>
            </a:r>
            <a:r>
              <a:rPr lang="en-US" sz="1800" dirty="0">
                <a:latin typeface="Times New Roman"/>
                <a:cs typeface="Times New Roman"/>
                <a:sym typeface="Wingdings"/>
              </a:rPr>
              <a:t>id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&lt;</a:t>
            </a:r>
            <a:r>
              <a:rPr lang="en-US" sz="1800" dirty="0">
                <a:latin typeface="Times New Roman"/>
                <a:cs typeface="Times New Roman"/>
                <a:sym typeface="Wingdings"/>
              </a:rPr>
              <a:t>id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&gt;       </a:t>
            </a:r>
            <a:r>
              <a:rPr lang="en-US" sz="1800" b="1" dirty="0">
                <a:latin typeface="Courier New"/>
                <a:cs typeface="Courier New"/>
                <a:sym typeface="Wingdings"/>
              </a:rPr>
              <a:t>A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 | </a:t>
            </a:r>
            <a:r>
              <a:rPr lang="en-US" sz="1800" b="1" dirty="0">
                <a:latin typeface="Courier New"/>
                <a:cs typeface="Courier New"/>
                <a:sym typeface="Wingdings"/>
              </a:rPr>
              <a:t>B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 | </a:t>
            </a:r>
            <a:r>
              <a:rPr lang="en-US" sz="1800" b="1" dirty="0">
                <a:latin typeface="Courier New"/>
                <a:cs typeface="Courier New"/>
                <a:sym typeface="Wingdings"/>
              </a:rPr>
              <a:t>C</a:t>
            </a:r>
            <a:r>
              <a:rPr lang="en-US" sz="1800" dirty="0" smtClean="0">
                <a:latin typeface="Times New Roman"/>
                <a:cs typeface="Times New Roman"/>
                <a:sym typeface="Wingdings"/>
              </a:rPr>
              <a:t> | </a:t>
            </a:r>
            <a:r>
              <a:rPr lang="en-US" sz="1800" b="1" dirty="0">
                <a:latin typeface="Courier New"/>
                <a:cs typeface="Courier New"/>
                <a:sym typeface="Wingdings"/>
              </a:rPr>
              <a:t>D</a:t>
            </a:r>
            <a:endParaRPr lang="en-US" sz="1800" b="1" dirty="0">
              <a:latin typeface="Courier New"/>
              <a:cs typeface="Courier New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187498"/>
              </p:ext>
            </p:extLst>
          </p:nvPr>
        </p:nvGraphicFramePr>
        <p:xfrm>
          <a:off x="4114805" y="1234437"/>
          <a:ext cx="4513496" cy="2468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55546"/>
                <a:gridCol w="548700"/>
                <a:gridCol w="377696"/>
                <a:gridCol w="649382"/>
                <a:gridCol w="631894"/>
                <a:gridCol w="617310"/>
                <a:gridCol w="473318"/>
                <a:gridCol w="659650"/>
              </a:tblGrid>
              <a:tr h="158458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State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dirty="0" smtClean="0">
                          <a:latin typeface="Courier New"/>
                          <a:cs typeface="Courier New"/>
                        </a:rPr>
                        <a:t>real</a:t>
                      </a:r>
                      <a:endParaRPr lang="en-US" sz="12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kern="1200" dirty="0" smtClean="0">
                          <a:solidFill>
                            <a:schemeClr val="lt1"/>
                          </a:solidFill>
                          <a:latin typeface="Courier New"/>
                          <a:ea typeface="+mn-ea"/>
                          <a:cs typeface="Courier New"/>
                        </a:rPr>
                        <a:t>,</a:t>
                      </a:r>
                      <a:endParaRPr lang="en-US" sz="1200" b="1" i="0" kern="1200" dirty="0">
                        <a:solidFill>
                          <a:schemeClr val="lt1"/>
                        </a:solidFill>
                        <a:latin typeface="Courier New"/>
                        <a:ea typeface="+mn-ea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kern="1200" dirty="0" smtClean="0">
                          <a:solidFill>
                            <a:schemeClr val="lt1"/>
                          </a:solidFill>
                          <a:latin typeface="Courier New"/>
                          <a:ea typeface="+mn-ea"/>
                          <a:cs typeface="Courier New"/>
                        </a:rPr>
                        <a:t>A</a:t>
                      </a:r>
                      <a:r>
                        <a:rPr lang="en-US" sz="1200" b="1" i="0" kern="1200" dirty="0" smtClean="0">
                          <a:solidFill>
                            <a:schemeClr val="lt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|</a:t>
                      </a:r>
                      <a:r>
                        <a:rPr lang="en-US" sz="1200" b="1" i="0" kern="1200" dirty="0" smtClean="0">
                          <a:solidFill>
                            <a:schemeClr val="lt1"/>
                          </a:solidFill>
                          <a:latin typeface="Courier New"/>
                          <a:ea typeface="+mn-ea"/>
                          <a:cs typeface="Courier New"/>
                        </a:rPr>
                        <a:t>B</a:t>
                      </a:r>
                      <a:r>
                        <a:rPr lang="en-US" sz="1200" b="1" i="0" kern="1200" dirty="0" smtClean="0">
                          <a:solidFill>
                            <a:schemeClr val="lt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|</a:t>
                      </a:r>
                      <a:r>
                        <a:rPr lang="en-US" sz="1200" b="1" i="0" kern="1200" dirty="0" smtClean="0">
                          <a:solidFill>
                            <a:schemeClr val="lt1"/>
                          </a:solidFill>
                          <a:latin typeface="Courier New"/>
                          <a:ea typeface="+mn-ea"/>
                          <a:cs typeface="Courier New"/>
                        </a:rPr>
                        <a:t>C</a:t>
                      </a:r>
                      <a:r>
                        <a:rPr lang="en-US" sz="1200" b="1" i="0" kern="1200" dirty="0" smtClean="0">
                          <a:solidFill>
                            <a:schemeClr val="lt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|</a:t>
                      </a:r>
                      <a:r>
                        <a:rPr lang="en-US" sz="1200" b="1" i="0" kern="1200" dirty="0" smtClean="0">
                          <a:solidFill>
                            <a:schemeClr val="lt1"/>
                          </a:solidFill>
                          <a:latin typeface="Courier New"/>
                          <a:ea typeface="+mn-ea"/>
                          <a:cs typeface="Courier New"/>
                        </a:rPr>
                        <a:t>D</a:t>
                      </a:r>
                      <a:endParaRPr lang="en-US" sz="1200" b="1" i="0" kern="1200" dirty="0">
                        <a:solidFill>
                          <a:schemeClr val="lt1"/>
                        </a:solidFill>
                        <a:latin typeface="Courier New"/>
                        <a:ea typeface="+mn-ea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1" dirty="0" err="1" smtClean="0">
                          <a:latin typeface="Times New Roman"/>
                          <a:cs typeface="Times New Roman"/>
                        </a:rPr>
                        <a:t>λ</a:t>
                      </a:r>
                      <a:endParaRPr lang="en-US" sz="1200" b="1" i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lang="en-US" sz="1200" b="0" i="0" kern="1200" dirty="0" err="1" smtClean="0">
                          <a:solidFill>
                            <a:schemeClr val="lt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stmt</a:t>
                      </a:r>
                      <a:r>
                        <a:rPr lang="en-US" sz="1200" b="0" dirty="0" smtClean="0">
                          <a:latin typeface="Times New Roman"/>
                          <a:cs typeface="Times New Roman"/>
                        </a:rPr>
                        <a:t>&gt;</a:t>
                      </a:r>
                      <a:endParaRPr lang="en-US" sz="1200" b="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lang="en-US" sz="1200" b="0" i="0" kern="1200" dirty="0" smtClean="0">
                          <a:solidFill>
                            <a:schemeClr val="lt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id</a:t>
                      </a:r>
                      <a:r>
                        <a:rPr lang="en-US" sz="1200" b="0" dirty="0" smtClean="0">
                          <a:latin typeface="Times New Roman"/>
                          <a:cs typeface="Times New Roman"/>
                        </a:rPr>
                        <a:t>&gt;</a:t>
                      </a:r>
                      <a:endParaRPr lang="en-US" sz="1200" b="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lang="en-US" sz="1200" b="0" i="0" kern="1200" dirty="0" err="1" smtClean="0">
                          <a:solidFill>
                            <a:schemeClr val="lt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idlist</a:t>
                      </a:r>
                      <a:r>
                        <a:rPr lang="en-US" sz="1200" b="0" dirty="0" smtClean="0">
                          <a:latin typeface="Times New Roman"/>
                          <a:cs typeface="Times New Roman"/>
                        </a:rPr>
                        <a:t>&gt;</a:t>
                      </a:r>
                      <a:endParaRPr lang="en-US" sz="1200" b="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15845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solidFill>
                      <a:srgbClr val="B1E7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>
                    <a:solidFill>
                      <a:srgbClr val="B1E7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B1E754"/>
                    </a:solidFill>
                  </a:tcPr>
                </a:tc>
              </a:tr>
              <a:tr h="15845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19535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accept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B1E7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>
                    <a:solidFill>
                      <a:srgbClr val="B1E7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>
                    <a:solidFill>
                      <a:srgbClr val="B1E754"/>
                    </a:solidFill>
                  </a:tcPr>
                </a:tc>
              </a:tr>
              <a:tr h="15845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15845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>
                    <a:solidFill>
                      <a:srgbClr val="B1E7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>
                    <a:solidFill>
                      <a:srgbClr val="B1E7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B1E754"/>
                    </a:solidFill>
                  </a:tcPr>
                </a:tc>
              </a:tr>
              <a:tr h="15845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15845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>
                    <a:solidFill>
                      <a:srgbClr val="B1E7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</a:t>
                      </a:r>
                      <a:endParaRPr lang="en-US" sz="1200" dirty="0"/>
                    </a:p>
                  </a:txBody>
                  <a:tcPr>
                    <a:solidFill>
                      <a:srgbClr val="B1E7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B1E754"/>
                    </a:solidFill>
                  </a:tcPr>
                </a:tc>
              </a:tr>
              <a:tr h="15845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023616"/>
              </p:ext>
            </p:extLst>
          </p:nvPr>
        </p:nvGraphicFramePr>
        <p:xfrm>
          <a:off x="3383293" y="3794723"/>
          <a:ext cx="4435404" cy="3017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38728"/>
                <a:gridCol w="2038544"/>
                <a:gridCol w="1005972"/>
                <a:gridCol w="852160"/>
              </a:tblGrid>
              <a:tr h="22121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State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Stack (top at right)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Input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Operation</a:t>
                      </a:r>
                      <a:endParaRPr lang="en-US" sz="1200" b="0" dirty="0"/>
                    </a:p>
                  </a:txBody>
                  <a:tcPr/>
                </a:tc>
              </a:tr>
              <a:tr h="22121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i="0" dirty="0" smtClean="0">
                          <a:latin typeface="Courier New"/>
                          <a:cs typeface="Courier New"/>
                        </a:rPr>
                        <a:t>real A, B</a:t>
                      </a:r>
                      <a:endParaRPr lang="en-US" sz="12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s1</a:t>
                      </a:r>
                      <a:endParaRPr lang="en-US" sz="1200" dirty="0"/>
                    </a:p>
                  </a:txBody>
                  <a:tcPr/>
                </a:tc>
              </a:tr>
              <a:tr h="22121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+mn-lt"/>
                        </a:rPr>
                        <a:t>0</a:t>
                      </a:r>
                      <a:r>
                        <a:rPr lang="en-US" sz="1200" b="0" baseline="0" dirty="0" smtClean="0">
                          <a:latin typeface="+mn-lt"/>
                        </a:rPr>
                        <a:t> </a:t>
                      </a:r>
                      <a:r>
                        <a:rPr lang="en-US" sz="1200" b="1" i="0" baseline="0" dirty="0" smtClean="0">
                          <a:latin typeface="Courier New"/>
                          <a:cs typeface="Courier New"/>
                        </a:rPr>
                        <a:t>real</a:t>
                      </a:r>
                      <a:endParaRPr lang="en-US" sz="12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i="0" dirty="0" smtClean="0">
                          <a:latin typeface="Courier New"/>
                          <a:cs typeface="Courier New"/>
                        </a:rPr>
                        <a:t>A, B</a:t>
                      </a:r>
                      <a:endParaRPr lang="en-US" sz="12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s3</a:t>
                      </a:r>
                      <a:endParaRPr lang="en-US" sz="1200" dirty="0"/>
                    </a:p>
                  </a:txBody>
                  <a:tcPr/>
                </a:tc>
              </a:tr>
              <a:tr h="22121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+mn-lt"/>
                        </a:rPr>
                        <a:t>0</a:t>
                      </a:r>
                      <a:r>
                        <a:rPr lang="en-US" sz="1200" b="0" baseline="0" dirty="0" smtClean="0">
                          <a:latin typeface="+mn-lt"/>
                        </a:rPr>
                        <a:t> </a:t>
                      </a:r>
                      <a:r>
                        <a:rPr lang="en-US" sz="1200" b="1" i="0" kern="1200" baseline="0" dirty="0" smtClean="0">
                          <a:solidFill>
                            <a:schemeClr val="dk1"/>
                          </a:solidFill>
                          <a:latin typeface="Courier New"/>
                          <a:ea typeface="+mn-ea"/>
                          <a:cs typeface="Courier New"/>
                        </a:rPr>
                        <a:t>real</a:t>
                      </a:r>
                      <a:r>
                        <a:rPr lang="en-US" sz="1200" b="0" i="0" baseline="0" dirty="0" smtClean="0">
                          <a:latin typeface="+mn-lt"/>
                          <a:cs typeface="Courier New"/>
                        </a:rPr>
                        <a:t> 1 </a:t>
                      </a:r>
                      <a:r>
                        <a:rPr lang="en-US" sz="1200" b="1" i="0" baseline="0" dirty="0" smtClean="0">
                          <a:latin typeface="Courier New"/>
                          <a:cs typeface="Courier New"/>
                        </a:rPr>
                        <a:t>A</a:t>
                      </a:r>
                      <a:endParaRPr lang="en-US" sz="1200" b="1" i="0" kern="1200" baseline="0" dirty="0">
                        <a:solidFill>
                          <a:schemeClr val="dk1"/>
                        </a:solidFill>
                        <a:latin typeface="Courier New"/>
                        <a:ea typeface="+mn-ea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i="0" dirty="0" smtClean="0">
                          <a:latin typeface="Courier New"/>
                          <a:cs typeface="Courier New"/>
                        </a:rPr>
                        <a:t>, B</a:t>
                      </a:r>
                      <a:endParaRPr lang="en-US" sz="12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R4</a:t>
                      </a:r>
                      <a:endParaRPr lang="en-US" sz="1200" dirty="0"/>
                    </a:p>
                  </a:txBody>
                  <a:tcPr/>
                </a:tc>
              </a:tr>
              <a:tr h="22121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 </a:t>
                      </a:r>
                      <a:r>
                        <a:rPr lang="en-US" sz="1200" b="1" i="0" kern="1200" baseline="0" dirty="0" smtClean="0">
                          <a:solidFill>
                            <a:schemeClr val="dk1"/>
                          </a:solidFill>
                          <a:latin typeface="Courier New"/>
                          <a:ea typeface="+mn-ea"/>
                          <a:cs typeface="Courier New"/>
                        </a:rPr>
                        <a:t>real</a:t>
                      </a:r>
                      <a:r>
                        <a:rPr lang="en-US" sz="1200" dirty="0" smtClean="0"/>
                        <a:t> 1 </a:t>
                      </a: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&lt;id&gt;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i="0" dirty="0" smtClean="0">
                          <a:latin typeface="Courier New"/>
                          <a:cs typeface="Courier New"/>
                        </a:rPr>
                        <a:t>, B</a:t>
                      </a:r>
                      <a:endParaRPr lang="en-US" sz="12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R3</a:t>
                      </a:r>
                      <a:endParaRPr lang="en-US" sz="1200" dirty="0"/>
                    </a:p>
                  </a:txBody>
                  <a:tcPr/>
                </a:tc>
              </a:tr>
              <a:tr h="22121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 </a:t>
                      </a:r>
                      <a:r>
                        <a:rPr lang="en-US" sz="1200" b="1" i="0" kern="1200" baseline="0" dirty="0" smtClean="0">
                          <a:solidFill>
                            <a:schemeClr val="dk1"/>
                          </a:solidFill>
                          <a:latin typeface="Courier New"/>
                          <a:ea typeface="+mn-ea"/>
                          <a:cs typeface="Courier New"/>
                        </a:rPr>
                        <a:t>real</a:t>
                      </a:r>
                      <a:r>
                        <a:rPr lang="en-US" sz="1200" dirty="0" smtClean="0"/>
                        <a:t> 1 </a:t>
                      </a: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lang="en-US" sz="1200" dirty="0" err="1" smtClean="0">
                          <a:latin typeface="Times New Roman"/>
                          <a:cs typeface="Times New Roman"/>
                        </a:rPr>
                        <a:t>idlist</a:t>
                      </a: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&gt;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i="0" dirty="0" smtClean="0">
                          <a:latin typeface="Courier New"/>
                          <a:cs typeface="Courier New"/>
                        </a:rPr>
                        <a:t>, B</a:t>
                      </a:r>
                      <a:endParaRPr lang="en-US" sz="12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s6</a:t>
                      </a:r>
                      <a:endParaRPr lang="en-US" sz="1200" dirty="0"/>
                    </a:p>
                  </a:txBody>
                  <a:tcPr/>
                </a:tc>
              </a:tr>
              <a:tr h="22121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0 </a:t>
                      </a:r>
                      <a:r>
                        <a:rPr lang="en-US" sz="1200" b="1" i="0" kern="1200" baseline="0" dirty="0" smtClean="0">
                          <a:solidFill>
                            <a:schemeClr val="dk1"/>
                          </a:solidFill>
                          <a:latin typeface="Courier New"/>
                          <a:ea typeface="+mn-ea"/>
                          <a:cs typeface="Courier New"/>
                        </a:rPr>
                        <a:t>real</a:t>
                      </a:r>
                      <a:r>
                        <a:rPr lang="en-US" sz="1200" dirty="0" smtClean="0"/>
                        <a:t> 1 </a:t>
                      </a: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lang="en-US" sz="1200" dirty="0" err="1" smtClean="0">
                          <a:latin typeface="Times New Roman"/>
                          <a:cs typeface="Times New Roman"/>
                        </a:rPr>
                        <a:t>idlist</a:t>
                      </a: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lang="en-US" sz="12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smtClean="0"/>
                        <a:t>5 </a:t>
                      </a:r>
                      <a:r>
                        <a:rPr lang="en-US" sz="1200" b="1" i="0" baseline="0" dirty="0" smtClean="0">
                          <a:latin typeface="Courier New"/>
                          <a:cs typeface="Courier New"/>
                        </a:rPr>
                        <a:t>,</a:t>
                      </a:r>
                      <a:endParaRPr lang="en-US" sz="1200" b="1" i="0" dirty="0" smtClean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i="0" dirty="0" smtClean="0">
                          <a:latin typeface="Courier New"/>
                          <a:cs typeface="Courier New"/>
                        </a:rPr>
                        <a:t>B</a:t>
                      </a:r>
                      <a:endParaRPr lang="en-US" sz="12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s3</a:t>
                      </a:r>
                      <a:endParaRPr lang="en-US" sz="1200" dirty="0"/>
                    </a:p>
                  </a:txBody>
                  <a:tcPr/>
                </a:tc>
              </a:tr>
              <a:tr h="22121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0 </a:t>
                      </a:r>
                      <a:r>
                        <a:rPr lang="en-US" sz="1200" b="1" i="0" kern="1200" baseline="0" dirty="0" smtClean="0">
                          <a:solidFill>
                            <a:schemeClr val="dk1"/>
                          </a:solidFill>
                          <a:latin typeface="Courier New"/>
                          <a:ea typeface="+mn-ea"/>
                          <a:cs typeface="Courier New"/>
                        </a:rPr>
                        <a:t>real</a:t>
                      </a:r>
                      <a:r>
                        <a:rPr lang="en-US" sz="1200" dirty="0" smtClean="0"/>
                        <a:t> 1 </a:t>
                      </a: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lang="en-US" sz="1200" dirty="0" err="1" smtClean="0">
                          <a:latin typeface="Times New Roman"/>
                          <a:cs typeface="Times New Roman"/>
                        </a:rPr>
                        <a:t>idlist</a:t>
                      </a: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lang="en-US" sz="12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smtClean="0"/>
                        <a:t>5 </a:t>
                      </a:r>
                      <a:r>
                        <a:rPr lang="en-US" sz="1200" b="1" i="0" baseline="0" dirty="0" smtClean="0">
                          <a:latin typeface="Courier New"/>
                          <a:cs typeface="Courier New"/>
                        </a:rPr>
                        <a:t>,</a:t>
                      </a:r>
                      <a:r>
                        <a:rPr lang="en-US" sz="1200" baseline="0" dirty="0" smtClean="0"/>
                        <a:t> 6 </a:t>
                      </a:r>
                      <a:r>
                        <a:rPr lang="en-US" sz="1200" b="1" i="0" baseline="0" dirty="0" smtClean="0">
                          <a:latin typeface="Courier New"/>
                          <a:cs typeface="Courier New"/>
                        </a:rPr>
                        <a:t>B</a:t>
                      </a:r>
                      <a:endParaRPr lang="en-US" sz="1200" b="1" i="0" dirty="0" smtClean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R4</a:t>
                      </a:r>
                      <a:endParaRPr lang="en-US" sz="1200" dirty="0"/>
                    </a:p>
                  </a:txBody>
                  <a:tcPr/>
                </a:tc>
              </a:tr>
              <a:tr h="22121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0 </a:t>
                      </a:r>
                      <a:r>
                        <a:rPr lang="en-US" sz="1200" b="1" i="0" kern="1200" baseline="0" dirty="0" smtClean="0">
                          <a:solidFill>
                            <a:schemeClr val="dk1"/>
                          </a:solidFill>
                          <a:latin typeface="Courier New"/>
                          <a:ea typeface="+mn-ea"/>
                          <a:cs typeface="Courier New"/>
                        </a:rPr>
                        <a:t>real</a:t>
                      </a:r>
                      <a:r>
                        <a:rPr lang="en-US" sz="1200" dirty="0" smtClean="0"/>
                        <a:t> 1 </a:t>
                      </a: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lang="en-US" sz="1200" dirty="0" err="1" smtClean="0">
                          <a:latin typeface="Times New Roman"/>
                          <a:cs typeface="Times New Roman"/>
                        </a:rPr>
                        <a:t>idlist</a:t>
                      </a: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lang="en-US" sz="12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200" baseline="0" dirty="0" smtClean="0"/>
                        <a:t>5 </a:t>
                      </a:r>
                      <a:r>
                        <a:rPr lang="en-US" sz="1200" b="1" i="0" baseline="0" dirty="0" smtClean="0">
                          <a:latin typeface="Courier New"/>
                          <a:cs typeface="Courier New"/>
                        </a:rPr>
                        <a:t>,</a:t>
                      </a:r>
                      <a:r>
                        <a:rPr lang="en-US" sz="1200" baseline="0" dirty="0" smtClean="0"/>
                        <a:t> 6 </a:t>
                      </a:r>
                      <a:r>
                        <a:rPr lang="en-US" sz="1200" baseline="0" dirty="0" smtClean="0">
                          <a:latin typeface="Times New Roman"/>
                          <a:cs typeface="Times New Roman"/>
                        </a:rPr>
                        <a:t>&lt;id&gt;</a:t>
                      </a:r>
                      <a:endParaRPr lang="en-US" sz="1200" dirty="0" smtClean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R2</a:t>
                      </a:r>
                      <a:endParaRPr lang="en-US" sz="1200" dirty="0"/>
                    </a:p>
                  </a:txBody>
                  <a:tcPr/>
                </a:tc>
              </a:tr>
              <a:tr h="22121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0 </a:t>
                      </a:r>
                      <a:r>
                        <a:rPr lang="en-US" sz="1200" b="1" i="0" kern="1200" baseline="0" dirty="0" smtClean="0">
                          <a:solidFill>
                            <a:schemeClr val="dk1"/>
                          </a:solidFill>
                          <a:latin typeface="Courier New"/>
                          <a:ea typeface="+mn-ea"/>
                          <a:cs typeface="Courier New"/>
                        </a:rPr>
                        <a:t>real</a:t>
                      </a:r>
                      <a:r>
                        <a:rPr lang="en-US" sz="1200" dirty="0" smtClean="0"/>
                        <a:t> 1 </a:t>
                      </a: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lang="en-US" sz="1200" dirty="0" err="1" smtClean="0">
                          <a:latin typeface="Times New Roman"/>
                          <a:cs typeface="Times New Roman"/>
                        </a:rPr>
                        <a:t>idlist</a:t>
                      </a: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R1</a:t>
                      </a:r>
                      <a:endParaRPr lang="en-US" sz="1200" dirty="0"/>
                    </a:p>
                  </a:txBody>
                  <a:tcPr/>
                </a:tc>
              </a:tr>
              <a:tr h="22121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 </a:t>
                      </a: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lang="en-US" sz="1200" dirty="0" err="1" smtClean="0">
                          <a:latin typeface="Times New Roman"/>
                          <a:cs typeface="Times New Roman"/>
                        </a:rPr>
                        <a:t>stmt</a:t>
                      </a:r>
                      <a:r>
                        <a:rPr lang="en-US" sz="1200" dirty="0" smtClean="0">
                          <a:latin typeface="Times New Roman"/>
                          <a:cs typeface="Times New Roman"/>
                        </a:rPr>
                        <a:t>&gt;</a:t>
                      </a:r>
                      <a:endParaRPr lang="en-US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accept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14440" y="2788927"/>
            <a:ext cx="1846930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Is </a:t>
            </a:r>
            <a:br>
              <a:rPr lang="en-US" sz="2400" dirty="0" smtClean="0"/>
            </a:br>
            <a:r>
              <a:rPr lang="en-US" sz="2400" b="1" dirty="0" smtClean="0">
                <a:solidFill>
                  <a:srgbClr val="0033CC"/>
                </a:solidFill>
                <a:latin typeface="Courier New"/>
                <a:cs typeface="Courier New"/>
              </a:rPr>
              <a:t>real A, B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syntactically</a:t>
            </a:r>
          </a:p>
          <a:p>
            <a:r>
              <a:rPr lang="en-US" sz="2400" dirty="0" smtClean="0"/>
              <a:t>correct?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17192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Construct an LR(1) Parsing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937706"/>
          </a:xfrm>
        </p:spPr>
        <p:txBody>
          <a:bodyPr/>
          <a:lstStyle/>
          <a:p>
            <a:r>
              <a:rPr lang="en-US" dirty="0" smtClean="0"/>
              <a:t>Constructing a table for an LR(1) parser is tantamount to building a deterministic PDA </a:t>
            </a:r>
            <a:br>
              <a:rPr lang="en-US" dirty="0" smtClean="0"/>
            </a:br>
            <a:r>
              <a:rPr lang="en-US" dirty="0" smtClean="0"/>
              <a:t>for the parser.</a:t>
            </a:r>
          </a:p>
          <a:p>
            <a:pPr marL="2286000" lvl="5" indent="0">
              <a:buNone/>
            </a:pPr>
            <a:endParaRPr lang="en-US" dirty="0"/>
          </a:p>
          <a:p>
            <a:r>
              <a:rPr lang="en-US" dirty="0" smtClean="0"/>
              <a:t>The construction algorithm first determines </a:t>
            </a:r>
            <a:br>
              <a:rPr lang="en-US" dirty="0" smtClean="0"/>
            </a:br>
            <a:r>
              <a:rPr lang="en-US" dirty="0" smtClean="0"/>
              <a:t>the state change and shift operations, and </a:t>
            </a:r>
            <a:br>
              <a:rPr lang="en-US" dirty="0" smtClean="0"/>
            </a:br>
            <a:r>
              <a:rPr lang="en-US" dirty="0" smtClean="0"/>
              <a:t>then it determines the reduction operations.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Compiler construction utilities like Unix’s </a:t>
            </a:r>
            <a:r>
              <a:rPr lang="en-US" dirty="0" err="1" smtClean="0">
                <a:solidFill>
                  <a:srgbClr val="0033CC"/>
                </a:solidFill>
              </a:rPr>
              <a:t>yacc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(yet another compiler-compiler) or Linux’s </a:t>
            </a:r>
            <a:r>
              <a:rPr lang="en-US" dirty="0" smtClean="0">
                <a:solidFill>
                  <a:srgbClr val="0033CC"/>
                </a:solidFill>
              </a:rPr>
              <a:t>bison</a:t>
            </a:r>
            <a:r>
              <a:rPr lang="en-US" dirty="0" smtClean="0"/>
              <a:t> will build these tables based on grammar files that you provide.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340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Context-Free Decidable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555" cy="4835525"/>
          </a:xfrm>
        </p:spPr>
        <p:txBody>
          <a:bodyPr/>
          <a:lstStyle/>
          <a:p>
            <a:r>
              <a:rPr lang="en-US" dirty="0" smtClean="0"/>
              <a:t>There is an algorithm to decide whether or not </a:t>
            </a:r>
            <a:br>
              <a:rPr lang="en-US" dirty="0" smtClean="0"/>
            </a:br>
            <a:r>
              <a:rPr lang="en-US" dirty="0" smtClean="0"/>
              <a:t>a given string 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dirty="0" smtClean="0"/>
              <a:t> can be derived from a context-free grammar </a:t>
            </a:r>
            <a:r>
              <a:rPr lang="en-US" i="1" dirty="0" smtClean="0">
                <a:latin typeface="Times New Roman"/>
                <a:cs typeface="Times New Roman"/>
              </a:rPr>
              <a:t>G.</a:t>
            </a:r>
          </a:p>
          <a:p>
            <a:pPr lvl="1"/>
            <a:r>
              <a:rPr lang="en-US" dirty="0" smtClean="0"/>
              <a:t>Membership</a:t>
            </a:r>
          </a:p>
          <a:p>
            <a:pPr lvl="1"/>
            <a:r>
              <a:rPr lang="en-US" dirty="0" smtClean="0"/>
              <a:t>Is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 smtClean="0"/>
              <a:t> in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G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dirty="0" smtClean="0">
                <a:cs typeface="Times New Roman"/>
              </a:rPr>
              <a:t>?</a:t>
            </a:r>
          </a:p>
          <a:p>
            <a:pPr lvl="5"/>
            <a:endParaRPr lang="en-US" dirty="0">
              <a:cs typeface="Times New Roman"/>
            </a:endParaRPr>
          </a:p>
          <a:p>
            <a:r>
              <a:rPr lang="en-US" dirty="0"/>
              <a:t>There is an algorithm to </a:t>
            </a:r>
            <a:r>
              <a:rPr lang="en-US" dirty="0" smtClean="0"/>
              <a:t>decide whether or not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G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dirty="0" smtClean="0"/>
              <a:t> is empty for a context-free grammar </a:t>
            </a:r>
            <a:r>
              <a:rPr lang="en-US" i="1" dirty="0">
                <a:latin typeface="Times New Roman"/>
                <a:cs typeface="Times New Roman"/>
              </a:rPr>
              <a:t>G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There is an algorithm to decide whether or not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G</a:t>
            </a:r>
            <a:r>
              <a:rPr lang="en-US" dirty="0">
                <a:latin typeface="Times New Roman"/>
                <a:cs typeface="Times New Roman"/>
              </a:rPr>
              <a:t>)</a:t>
            </a:r>
            <a:r>
              <a:rPr lang="en-US" dirty="0"/>
              <a:t> is </a:t>
            </a:r>
            <a:r>
              <a:rPr lang="en-US" dirty="0" smtClean="0"/>
              <a:t>infinite for </a:t>
            </a:r>
            <a:r>
              <a:rPr lang="en-US" dirty="0"/>
              <a:t>a context-free grammar </a:t>
            </a:r>
            <a:r>
              <a:rPr lang="en-US" i="1" dirty="0">
                <a:latin typeface="Times New Roman"/>
                <a:cs typeface="Times New Roman"/>
              </a:rPr>
              <a:t>G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31927" y="2240293"/>
            <a:ext cx="595235" cy="338554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YES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46682" y="4343390"/>
            <a:ext cx="595235" cy="338554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YES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46682" y="5532097"/>
            <a:ext cx="595235" cy="338554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YES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644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for the 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egular languages</a:t>
            </a:r>
          </a:p>
          <a:p>
            <a:pPr lvl="4"/>
            <a:endParaRPr lang="en-US" dirty="0" smtClean="0"/>
          </a:p>
          <a:p>
            <a:pPr lvl="1"/>
            <a:r>
              <a:rPr lang="en-US" dirty="0" err="1" smtClean="0"/>
              <a:t>Kleene’s</a:t>
            </a:r>
            <a:r>
              <a:rPr lang="en-US" dirty="0" smtClean="0"/>
              <a:t> theorem</a:t>
            </a:r>
          </a:p>
          <a:p>
            <a:pPr lvl="1"/>
            <a:r>
              <a:rPr lang="en-US" dirty="0" smtClean="0"/>
              <a:t>closure properties</a:t>
            </a:r>
          </a:p>
          <a:p>
            <a:pPr lvl="1"/>
            <a:r>
              <a:rPr lang="en-US" dirty="0" smtClean="0"/>
              <a:t>pumping lemma</a:t>
            </a:r>
          </a:p>
          <a:p>
            <a:pPr lvl="5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779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</a:t>
            </a:r>
            <a:r>
              <a:rPr lang="en-US" dirty="0" smtClean="0"/>
              <a:t>Midterm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Context-free grammars and </a:t>
            </a:r>
            <a:r>
              <a:rPr lang="en-US" dirty="0" smtClean="0"/>
              <a:t>languages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leftmost and rightmost derivations</a:t>
            </a:r>
          </a:p>
          <a:p>
            <a:pPr lvl="1"/>
            <a:r>
              <a:rPr lang="en-US" dirty="0"/>
              <a:t>derivation trees</a:t>
            </a:r>
          </a:p>
          <a:p>
            <a:pPr lvl="1"/>
            <a:r>
              <a:rPr lang="en-US" dirty="0"/>
              <a:t>ambiguity</a:t>
            </a:r>
          </a:p>
          <a:p>
            <a:pPr lvl="1"/>
            <a:r>
              <a:rPr lang="en-US" dirty="0"/>
              <a:t>transforming and simplifying grammars</a:t>
            </a:r>
          </a:p>
          <a:p>
            <a:pPr lvl="1"/>
            <a:r>
              <a:rPr lang="en-US" dirty="0"/>
              <a:t>Chomsky and </a:t>
            </a:r>
            <a:r>
              <a:rPr lang="en-US" dirty="0" err="1"/>
              <a:t>Greibach</a:t>
            </a:r>
            <a:r>
              <a:rPr lang="en-US" dirty="0"/>
              <a:t> normal forms</a:t>
            </a:r>
          </a:p>
          <a:p>
            <a:pPr lvl="1"/>
            <a:r>
              <a:rPr lang="en-US" dirty="0" smtClean="0"/>
              <a:t>closure properties</a:t>
            </a:r>
          </a:p>
          <a:p>
            <a:pPr lvl="1"/>
            <a:r>
              <a:rPr lang="en-US" dirty="0" smtClean="0"/>
              <a:t>pumping lemma</a:t>
            </a:r>
          </a:p>
          <a:p>
            <a:pPr lvl="5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486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Midterm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Nondeterministic pushdown automata (NPDA</a:t>
            </a:r>
            <a:r>
              <a:rPr lang="en-US" dirty="0" smtClean="0"/>
              <a:t>)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flowchart programming</a:t>
            </a:r>
          </a:p>
          <a:p>
            <a:pPr lvl="1"/>
            <a:r>
              <a:rPr lang="en-US" dirty="0"/>
              <a:t>transition function</a:t>
            </a:r>
          </a:p>
          <a:p>
            <a:pPr lvl="1"/>
            <a:r>
              <a:rPr lang="en-US" dirty="0"/>
              <a:t>relationship to context-free languages</a:t>
            </a:r>
          </a:p>
          <a:p>
            <a:pPr lvl="1"/>
            <a:r>
              <a:rPr lang="en-US" dirty="0"/>
              <a:t>parsers for context-free </a:t>
            </a:r>
            <a:r>
              <a:rPr lang="en-US" dirty="0" smtClean="0"/>
              <a:t>languages</a:t>
            </a:r>
          </a:p>
          <a:p>
            <a:pPr lvl="5"/>
            <a:endParaRPr lang="en-US" dirty="0"/>
          </a:p>
          <a:p>
            <a:r>
              <a:rPr lang="en-US" dirty="0" err="1" smtClean="0"/>
              <a:t>JavaCC</a:t>
            </a:r>
            <a:endParaRPr lang="en-US" dirty="0" smtClean="0"/>
          </a:p>
          <a:p>
            <a:pPr lvl="4"/>
            <a:endParaRPr lang="en-US" dirty="0"/>
          </a:p>
          <a:p>
            <a:pPr lvl="1"/>
            <a:r>
              <a:rPr lang="en-US" dirty="0"/>
              <a:t>BNF</a:t>
            </a:r>
          </a:p>
          <a:p>
            <a:pPr lvl="1"/>
            <a:r>
              <a:rPr lang="en-US" dirty="0"/>
              <a:t>expression grammars</a:t>
            </a:r>
          </a:p>
          <a:p>
            <a:pPr lvl="1"/>
            <a:r>
              <a:rPr lang="en-US" dirty="0" smtClean="0"/>
              <a:t>calculators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429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Context-Free Decision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an algorithm to decide whether or not a given context-free grammar </a:t>
            </a:r>
            <a:r>
              <a:rPr lang="en-US" i="1" dirty="0" smtClean="0">
                <a:latin typeface="Times New Roman"/>
                <a:cs typeface="Times New Roman"/>
              </a:rPr>
              <a:t>G</a:t>
            </a:r>
            <a:r>
              <a:rPr lang="en-US" dirty="0" smtClean="0"/>
              <a:t> is ambiguous.</a:t>
            </a:r>
          </a:p>
          <a:p>
            <a:pPr lvl="4"/>
            <a:endParaRPr lang="en-US" dirty="0" smtClean="0"/>
          </a:p>
          <a:p>
            <a:r>
              <a:rPr lang="en-US" dirty="0"/>
              <a:t>There is an algorithm to decide whether or not </a:t>
            </a:r>
            <a:r>
              <a:rPr lang="en-US" dirty="0" smtClean="0"/>
              <a:t>two </a:t>
            </a:r>
            <a:r>
              <a:rPr lang="en-US" dirty="0"/>
              <a:t>given context-free </a:t>
            </a:r>
            <a:r>
              <a:rPr lang="en-US" dirty="0" smtClean="0"/>
              <a:t>languages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dirty="0" smtClean="0"/>
              <a:t> and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 smtClean="0"/>
              <a:t> share a common word.</a:t>
            </a:r>
          </a:p>
          <a:p>
            <a:pPr lvl="4"/>
            <a:endParaRPr lang="en-US" dirty="0" smtClean="0"/>
          </a:p>
          <a:p>
            <a:r>
              <a:rPr lang="en-US" dirty="0"/>
              <a:t>There is an algorithm to decide whether or not two given context-free </a:t>
            </a:r>
            <a:r>
              <a:rPr lang="en-US" dirty="0" smtClean="0"/>
              <a:t>grammars </a:t>
            </a:r>
            <a:r>
              <a:rPr lang="en-US" i="1" dirty="0">
                <a:latin typeface="Times New Roman"/>
                <a:cs typeface="Times New Roman"/>
              </a:rPr>
              <a:t>G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i="1" dirty="0">
                <a:latin typeface="Times New Roman"/>
                <a:cs typeface="Times New Roman"/>
              </a:rPr>
              <a:t>G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 smtClean="0"/>
              <a:t> generate the same language.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760707" y="5074902"/>
            <a:ext cx="492443" cy="338554"/>
          </a:xfrm>
          <a:prstGeom prst="rect">
            <a:avLst/>
          </a:prstGeom>
          <a:solidFill>
            <a:srgbClr val="B23C00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NO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54878" y="3429000"/>
            <a:ext cx="492443" cy="338554"/>
          </a:xfrm>
          <a:prstGeom prst="rect">
            <a:avLst/>
          </a:prstGeom>
          <a:solidFill>
            <a:srgbClr val="B23C00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NO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38121" y="1874537"/>
            <a:ext cx="492443" cy="338554"/>
          </a:xfrm>
          <a:prstGeom prst="rect">
            <a:avLst/>
          </a:prstGeom>
          <a:solidFill>
            <a:srgbClr val="B23C00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NO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1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Language Parsers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parser uses a context-free grammar for a programming language.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The parser analyzes source program statements to determine if they can be generated by the grammar.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Are the statements syntactically correct?</a:t>
            </a:r>
          </a:p>
          <a:p>
            <a:pPr lvl="1"/>
            <a:r>
              <a:rPr lang="en-US" dirty="0" smtClean="0"/>
              <a:t>A parser is a major component of a compiler.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Parsers use either a </a:t>
            </a:r>
            <a:r>
              <a:rPr lang="en-US" dirty="0" smtClean="0">
                <a:solidFill>
                  <a:srgbClr val="B23C00"/>
                </a:solidFill>
              </a:rPr>
              <a:t>top-down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 a </a:t>
            </a:r>
            <a:r>
              <a:rPr lang="en-US" dirty="0" smtClean="0">
                <a:solidFill>
                  <a:srgbClr val="B23C00"/>
                </a:solidFill>
              </a:rPr>
              <a:t>bottom-up </a:t>
            </a:r>
            <a:r>
              <a:rPr lang="en-US" dirty="0" smtClean="0"/>
              <a:t>approach.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232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Top-Down Parsers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770"/>
          </a:xfrm>
        </p:spPr>
        <p:txBody>
          <a:bodyPr/>
          <a:lstStyle/>
          <a:p>
            <a:r>
              <a:rPr lang="en-US" dirty="0" smtClean="0"/>
              <a:t>A top-down parser starts with the higher-level productions and works its way down to the lower-level productions.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Example: When Simple Calculator parses an expression, it starts at the highest level:</a:t>
            </a:r>
          </a:p>
          <a:p>
            <a:endParaRPr lang="en-US" dirty="0"/>
          </a:p>
          <a:p>
            <a:r>
              <a:rPr lang="en-US" dirty="0" smtClean="0"/>
              <a:t>Top-down parsers are relatively easy to understand, write, and debug.</a:t>
            </a:r>
          </a:p>
          <a:p>
            <a:pPr lvl="1"/>
            <a:r>
              <a:rPr lang="en-US" dirty="0" smtClean="0"/>
              <a:t>But they are not very efficient.</a:t>
            </a:r>
          </a:p>
          <a:p>
            <a:pPr lvl="1"/>
            <a:r>
              <a:rPr lang="en-US" dirty="0" smtClean="0"/>
              <a:t>Lots of recursive calls.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3886195"/>
            <a:ext cx="8583631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" dirty="0" smtClean="0"/>
              <a:t>&lt;expression&gt; </a:t>
            </a:r>
            <a:r>
              <a:rPr lang="en-US" sz="1700" dirty="0" smtClean="0">
                <a:sym typeface="Wingdings"/>
              </a:rPr>
              <a:t> &lt;simple expression&gt;  &lt;term&gt;  &lt;factor&gt;  &lt;primary&gt;  &lt;number&gt;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848702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Bottom-Up Parsers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r>
              <a:rPr lang="en-US" dirty="0" smtClean="0"/>
              <a:t>Bottom-up parsers can be very efficient.</a:t>
            </a:r>
          </a:p>
          <a:p>
            <a:pPr lvl="1"/>
            <a:r>
              <a:rPr lang="en-US" dirty="0" smtClean="0"/>
              <a:t>But they can also be hard to understand and debug. 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Given a context-free grammar </a:t>
            </a:r>
            <a:r>
              <a:rPr lang="en-US" i="1" dirty="0">
                <a:latin typeface="Times New Roman"/>
                <a:cs typeface="Times New Roman"/>
              </a:rPr>
              <a:t>G</a:t>
            </a:r>
            <a:r>
              <a:rPr lang="en-US" dirty="0" smtClean="0"/>
              <a:t>, we can create</a:t>
            </a:r>
            <a:br>
              <a:rPr lang="en-US" dirty="0" smtClean="0"/>
            </a:br>
            <a:r>
              <a:rPr lang="en-US" dirty="0" smtClean="0"/>
              <a:t>a PDA that implements a bottom-up parser for the language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G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parser should be </a:t>
            </a:r>
            <a:r>
              <a:rPr lang="en-US" dirty="0" smtClean="0">
                <a:solidFill>
                  <a:srgbClr val="B23C00"/>
                </a:solidFill>
              </a:rPr>
              <a:t>deterministic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We will only consider deterministic context-free languages defined by </a:t>
            </a:r>
            <a:r>
              <a:rPr lang="en-US" dirty="0" smtClean="0">
                <a:solidFill>
                  <a:srgbClr val="B23C00"/>
                </a:solidFill>
              </a:rPr>
              <a:t>LR(1)</a:t>
            </a:r>
            <a:r>
              <a:rPr lang="en-US" dirty="0" smtClean="0"/>
              <a:t> grammars.</a:t>
            </a:r>
          </a:p>
          <a:p>
            <a:pPr lvl="1"/>
            <a:r>
              <a:rPr lang="en-US" dirty="0" smtClean="0"/>
              <a:t>Parsed </a:t>
            </a:r>
            <a:r>
              <a:rPr lang="en-US" u="sng" dirty="0" smtClean="0"/>
              <a:t>l</a:t>
            </a:r>
            <a:r>
              <a:rPr lang="en-US" dirty="0" smtClean="0"/>
              <a:t>eft to right with only </a:t>
            </a:r>
            <a:r>
              <a:rPr lang="en-US" u="sng" dirty="0" smtClean="0"/>
              <a:t>one</a:t>
            </a:r>
            <a:r>
              <a:rPr lang="en-US" dirty="0" smtClean="0"/>
              <a:t> symbol lookahead.</a:t>
            </a:r>
          </a:p>
          <a:p>
            <a:pPr lvl="1"/>
            <a:r>
              <a:rPr lang="en-US" u="sng" dirty="0" smtClean="0"/>
              <a:t>Rightmost</a:t>
            </a:r>
            <a:r>
              <a:rPr lang="en-US" dirty="0" smtClean="0"/>
              <a:t> derivations.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752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Shift-Reduce Parsing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B23C00"/>
                </a:solidFill>
              </a:rPr>
              <a:t>shift-reduce </a:t>
            </a:r>
            <a:r>
              <a:rPr lang="en-US" dirty="0" smtClean="0"/>
              <a:t>bottom-up parser is a PDA.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It has two repeated operations: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Shift</a:t>
            </a:r>
            <a:r>
              <a:rPr lang="en-US" dirty="0" smtClean="0"/>
              <a:t>: Push the next input symbol onto the stack.</a:t>
            </a:r>
          </a:p>
          <a:p>
            <a:pPr lvl="6"/>
            <a:endParaRPr lang="en-US" dirty="0" smtClean="0"/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Reduce</a:t>
            </a:r>
            <a:r>
              <a:rPr lang="en-US" dirty="0" smtClean="0"/>
              <a:t>: If the symbols on top of the stack match </a:t>
            </a:r>
            <a:br>
              <a:rPr lang="en-US" dirty="0" smtClean="0"/>
            </a:br>
            <a:r>
              <a:rPr lang="en-US" dirty="0" smtClean="0"/>
              <a:t>the right side of a production, replace those symbols on the stack by the variable on the left side of the production.</a:t>
            </a:r>
          </a:p>
          <a:p>
            <a:pPr lvl="5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Terminate and </a:t>
            </a:r>
            <a:r>
              <a:rPr lang="en-US" dirty="0" smtClean="0"/>
              <a:t>accept when only </a:t>
            </a:r>
            <a:br>
              <a:rPr lang="en-US" dirty="0" smtClean="0"/>
            </a:br>
            <a:r>
              <a:rPr lang="en-US" dirty="0" smtClean="0"/>
              <a:t>the start variable is left on the stack.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156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Shift-Reduce </a:t>
            </a:r>
            <a:r>
              <a:rPr lang="en-US" dirty="0" smtClean="0"/>
              <a:t>Parsing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Questions: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Should you reduce now, or read and shift </a:t>
            </a:r>
            <a:br>
              <a:rPr lang="en-US" dirty="0" smtClean="0"/>
            </a:br>
            <a:r>
              <a:rPr lang="en-US" dirty="0" smtClean="0"/>
              <a:t>more symbols from the input?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Use which production to reduce?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91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35"/>
            <a:ext cx="8229600" cy="838165"/>
          </a:xfrm>
        </p:spPr>
        <p:txBody>
          <a:bodyPr/>
          <a:lstStyle/>
          <a:p>
            <a:pPr algn="l"/>
            <a:r>
              <a:rPr lang="en-US" sz="2600" dirty="0"/>
              <a:t>Shift-Reduce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Parsing </a:t>
            </a:r>
            <a:r>
              <a:rPr lang="en-US" sz="2600" dirty="0"/>
              <a:t>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6725190"/>
              </p:ext>
            </p:extLst>
          </p:nvPr>
        </p:nvGraphicFramePr>
        <p:xfrm>
          <a:off x="1005879" y="1325903"/>
          <a:ext cx="1427163" cy="109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87" name="Equation" r:id="rId3" imgW="863600" imgH="660400" progId="Equation.3">
                  <p:embed/>
                </p:oleObj>
              </mc:Choice>
              <mc:Fallback>
                <p:oleObj name="Equation" r:id="rId3" imgW="863600" imgH="660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05879" y="1325903"/>
                        <a:ext cx="1427163" cy="1090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931462"/>
              </p:ext>
            </p:extLst>
          </p:nvPr>
        </p:nvGraphicFramePr>
        <p:xfrm>
          <a:off x="3285052" y="411445"/>
          <a:ext cx="3965760" cy="630935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22568"/>
                <a:gridCol w="1229625"/>
                <a:gridCol w="929762"/>
                <a:gridCol w="783805"/>
              </a:tblGrid>
              <a:tr h="268441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Operation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latin typeface="+mn-lt"/>
                          <a:cs typeface="Courier New"/>
                        </a:rPr>
                        <a:t>Stack</a:t>
                      </a:r>
                      <a:br>
                        <a:rPr lang="en-US" sz="1400" b="0" dirty="0" smtClean="0">
                          <a:latin typeface="+mn-lt"/>
                          <a:cs typeface="Courier New"/>
                        </a:rPr>
                      </a:br>
                      <a:r>
                        <a:rPr lang="en-US" sz="1400" b="0" dirty="0" smtClean="0">
                          <a:latin typeface="+mn-lt"/>
                          <a:cs typeface="Courier New"/>
                        </a:rPr>
                        <a:t>(top at right)</a:t>
                      </a:r>
                      <a:endParaRPr lang="en-US" sz="1400" b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latin typeface="+mn-lt"/>
                          <a:cs typeface="Courier New"/>
                        </a:rPr>
                        <a:t>Input</a:t>
                      </a:r>
                      <a:endParaRPr lang="en-US" sz="1400" b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latin typeface="+mn-lt"/>
                          <a:cs typeface="Courier New"/>
                        </a:rPr>
                        <a:t>Rule</a:t>
                      </a:r>
                      <a:endParaRPr lang="en-US" sz="1400" b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(</a:t>
                      </a:r>
                      <a:r>
                        <a:rPr lang="en-US" sz="1400" b="1" dirty="0" err="1" smtClean="0">
                          <a:latin typeface="Courier New"/>
                          <a:cs typeface="Courier New"/>
                        </a:rPr>
                        <a:t>n+n</a:t>
                      </a: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)*n</a:t>
                      </a:r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shift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(</a:t>
                      </a:r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>
                          <a:latin typeface="Courier New"/>
                          <a:cs typeface="Courier New"/>
                        </a:rPr>
                        <a:t>n+n</a:t>
                      </a: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)*n</a:t>
                      </a:r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shift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(n</a:t>
                      </a:r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+n)*n</a:t>
                      </a:r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Reduce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(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F</a:t>
                      </a:r>
                      <a:endParaRPr lang="en-US" sz="1400" b="0" i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+n)*n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1" dirty="0" err="1" smtClean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lang="en-US" sz="1400" b="0" dirty="0" err="1" smtClean="0">
                          <a:latin typeface="Times New Roman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en-US" sz="1400" b="0" i="1" dirty="0" err="1" smtClean="0">
                          <a:latin typeface="Times New Roman"/>
                          <a:cs typeface="Times New Roman"/>
                          <a:sym typeface="Wingdings"/>
                        </a:rPr>
                        <a:t>n</a:t>
                      </a:r>
                      <a:endParaRPr lang="en-US" sz="1400" b="0" i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Reduce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(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T</a:t>
                      </a:r>
                      <a:endParaRPr lang="en-US" sz="1400" b="0" i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+n)*n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lang="en-US" sz="1400" b="0" dirty="0" smtClean="0">
                          <a:latin typeface="Times New Roman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  <a:sym typeface="Wingdings"/>
                        </a:rPr>
                        <a:t>F</a:t>
                      </a:r>
                      <a:endParaRPr lang="en-US" sz="1400" b="0" i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Reduce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(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E</a:t>
                      </a:r>
                      <a:endParaRPr lang="en-US" sz="1400" b="0" i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+n)*n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lang="en-US" sz="1400" b="0" dirty="0" smtClean="0">
                          <a:latin typeface="Times New Roman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  <a:sym typeface="Wingdings"/>
                        </a:rPr>
                        <a:t>T</a:t>
                      </a:r>
                      <a:endParaRPr lang="en-US" sz="1400" b="0" i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shift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(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+</a:t>
                      </a:r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n)*n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shift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(</a:t>
                      </a:r>
                      <a:r>
                        <a:rPr lang="en-US" sz="1400" b="0" i="1" dirty="0" err="1" smtClean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lang="en-US" sz="1400" b="1" dirty="0" err="1" smtClean="0">
                          <a:latin typeface="Courier New"/>
                          <a:cs typeface="Courier New"/>
                        </a:rPr>
                        <a:t>+n</a:t>
                      </a:r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)*n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Reduce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(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+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F</a:t>
                      </a:r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)*n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 err="1" smtClean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lang="en-US" sz="1400" b="0" dirty="0" err="1" smtClean="0">
                          <a:latin typeface="Times New Roman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en-US" sz="1400" b="0" i="1" dirty="0" err="1" smtClean="0">
                          <a:latin typeface="Times New Roman"/>
                          <a:cs typeface="Times New Roman"/>
                          <a:sym typeface="Wingdings"/>
                        </a:rPr>
                        <a:t>n</a:t>
                      </a:r>
                      <a:endParaRPr lang="en-US" sz="1400" b="0" i="1" dirty="0" smtClean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Reduce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(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+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T</a:t>
                      </a:r>
                      <a:endParaRPr lang="en-US" sz="1400" b="1" dirty="0" smtClean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)*n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lang="en-US" sz="1400" b="0" dirty="0" smtClean="0">
                          <a:latin typeface="Times New Roman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  <a:sym typeface="Wingdings"/>
                        </a:rPr>
                        <a:t>F</a:t>
                      </a:r>
                      <a:endParaRPr lang="en-US" sz="1400" b="0" i="1" dirty="0" smtClean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Reduce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(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E</a:t>
                      </a:r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)*n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lang="en-US" sz="1400" b="0" dirty="0" smtClean="0">
                          <a:latin typeface="Times New Roman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  <a:sym typeface="Wingdings"/>
                        </a:rPr>
                        <a:t>E</a:t>
                      </a:r>
                      <a:r>
                        <a:rPr lang="en-US" sz="1400" b="0" dirty="0" smtClean="0">
                          <a:latin typeface="Times New Roman"/>
                          <a:cs typeface="Times New Roman"/>
                          <a:sym typeface="Wingdings"/>
                        </a:rPr>
                        <a:t>+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  <a:sym typeface="Wingdings"/>
                        </a:rPr>
                        <a:t>T</a:t>
                      </a:r>
                      <a:endParaRPr lang="en-US" sz="1400" b="0" i="1" dirty="0" smtClean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shift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(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)</a:t>
                      </a:r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*n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Reduce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F</a:t>
                      </a:r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*n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lang="en-US" sz="1400" b="0" dirty="0" smtClean="0">
                          <a:latin typeface="Times New Roman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en-US" sz="1400" b="0" i="0" dirty="0" smtClean="0">
                          <a:latin typeface="Times New Roman"/>
                          <a:cs typeface="Times New Roman"/>
                          <a:sym typeface="Wingdings"/>
                        </a:rPr>
                        <a:t>(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  <a:sym typeface="Wingdings"/>
                        </a:rPr>
                        <a:t>E</a:t>
                      </a:r>
                      <a:r>
                        <a:rPr lang="en-US" sz="1400" b="0" i="0" dirty="0" smtClean="0">
                          <a:latin typeface="Times New Roman"/>
                          <a:cs typeface="Times New Roman"/>
                          <a:sym typeface="Wingdings"/>
                        </a:rPr>
                        <a:t>)</a:t>
                      </a:r>
                      <a:endParaRPr lang="en-US" sz="1400" b="0" i="0" dirty="0" smtClean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Reduce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T</a:t>
                      </a:r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*n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lang="en-US" sz="1400" b="0" dirty="0" smtClean="0">
                          <a:latin typeface="Times New Roman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  <a:sym typeface="Wingdings"/>
                        </a:rPr>
                        <a:t>F</a:t>
                      </a:r>
                      <a:endParaRPr lang="en-US" sz="1400" b="0" i="1" dirty="0" smtClean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shift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*</a:t>
                      </a:r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shift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*n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Reduce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lang="en-US" sz="1400" b="1" dirty="0" smtClean="0">
                          <a:latin typeface="Courier New"/>
                          <a:cs typeface="Courier New"/>
                        </a:rPr>
                        <a:t>*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F</a:t>
                      </a:r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 err="1" smtClean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lang="en-US" sz="1400" b="0" dirty="0" err="1" smtClean="0">
                          <a:latin typeface="Times New Roman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en-US" sz="1400" b="0" i="1" dirty="0" err="1" smtClean="0">
                          <a:latin typeface="Times New Roman"/>
                          <a:cs typeface="Times New Roman"/>
                          <a:sym typeface="Wingdings"/>
                        </a:rPr>
                        <a:t>n</a:t>
                      </a:r>
                      <a:endParaRPr lang="en-US" sz="1400" b="0" i="1" dirty="0" smtClean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Reduce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T</a:t>
                      </a:r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 err="1" smtClean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lang="en-US" sz="1400" b="0" dirty="0" err="1" smtClean="0">
                          <a:latin typeface="Times New Roman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en-US" sz="1400" b="0" i="1" dirty="0" err="1" smtClean="0">
                          <a:latin typeface="Times New Roman"/>
                          <a:cs typeface="Times New Roman"/>
                          <a:sym typeface="Wingdings"/>
                        </a:rPr>
                        <a:t>T</a:t>
                      </a:r>
                      <a:r>
                        <a:rPr lang="en-US" sz="1400" b="0" dirty="0" err="1" smtClean="0">
                          <a:latin typeface="+mn-lt"/>
                          <a:cs typeface="Times New Roman"/>
                          <a:sym typeface="Wingdings"/>
                        </a:rPr>
                        <a:t>x</a:t>
                      </a:r>
                      <a:r>
                        <a:rPr lang="en-US" sz="1400" b="0" i="1" dirty="0" err="1" smtClean="0">
                          <a:latin typeface="Times New Roman"/>
                          <a:cs typeface="Times New Roman"/>
                          <a:sym typeface="Wingdings"/>
                        </a:rPr>
                        <a:t>F</a:t>
                      </a:r>
                      <a:endParaRPr lang="en-US" sz="1400" b="0" i="1" dirty="0" smtClean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332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Reduce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E</a:t>
                      </a:r>
                      <a:endParaRPr lang="en-US" sz="1400" b="1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1" dirty="0" smtClean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lang="en-US" sz="1400" b="0" dirty="0" smtClean="0">
                          <a:latin typeface="Times New Roman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en-US" sz="1400" b="0" i="1" dirty="0" smtClean="0">
                          <a:latin typeface="Times New Roman"/>
                          <a:cs typeface="Times New Roman"/>
                          <a:sym typeface="Wingdings"/>
                        </a:rPr>
                        <a:t>T</a:t>
                      </a:r>
                      <a:endParaRPr lang="en-US" sz="1400" b="0" i="1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281631" y="3977634"/>
            <a:ext cx="944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Not </a:t>
            </a:r>
            <a:r>
              <a:rPr lang="en-US" sz="1400" i="1" dirty="0" smtClean="0">
                <a:latin typeface="Times New Roman"/>
                <a:cs typeface="Times New Roman"/>
              </a:rPr>
              <a:t>E</a:t>
            </a:r>
            <a:r>
              <a:rPr lang="en-US" sz="1400" dirty="0" smtClean="0">
                <a:latin typeface="Times New Roman"/>
                <a:cs typeface="Times New Roman"/>
                <a:sym typeface="Wingdings"/>
              </a:rPr>
              <a:t></a:t>
            </a:r>
            <a:r>
              <a:rPr lang="en-US" sz="1400" i="1" dirty="0" smtClean="0">
                <a:latin typeface="Times New Roman"/>
                <a:cs typeface="Times New Roman"/>
              </a:rPr>
              <a:t>T</a:t>
            </a:r>
            <a:endParaRPr lang="en-US" sz="1400" i="1" dirty="0">
              <a:latin typeface="Times New Roman"/>
              <a:cs typeface="Times New Roman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81631" y="5166341"/>
            <a:ext cx="944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Not </a:t>
            </a:r>
            <a:r>
              <a:rPr lang="en-US" sz="1400" i="1" dirty="0" smtClean="0">
                <a:latin typeface="Times New Roman"/>
                <a:cs typeface="Times New Roman"/>
              </a:rPr>
              <a:t>E</a:t>
            </a:r>
            <a:r>
              <a:rPr lang="en-US" sz="1400" dirty="0" smtClean="0">
                <a:latin typeface="Times New Roman"/>
                <a:cs typeface="Times New Roman"/>
                <a:sym typeface="Wingdings"/>
              </a:rPr>
              <a:t></a:t>
            </a:r>
            <a:r>
              <a:rPr lang="en-US" sz="1400" i="1" dirty="0" smtClean="0">
                <a:latin typeface="Times New Roman"/>
                <a:cs typeface="Times New Roman"/>
              </a:rPr>
              <a:t>T</a:t>
            </a:r>
            <a:endParaRPr lang="en-US" sz="1400" i="1" dirty="0">
              <a:latin typeface="Times New Roman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81631" y="6080731"/>
            <a:ext cx="9479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Not </a:t>
            </a:r>
            <a:r>
              <a:rPr lang="en-US" sz="1400" i="1" dirty="0">
                <a:latin typeface="Times New Roman"/>
                <a:cs typeface="Times New Roman"/>
              </a:rPr>
              <a:t>T</a:t>
            </a:r>
            <a:r>
              <a:rPr lang="en-US" sz="1400" dirty="0" smtClean="0">
                <a:latin typeface="Times New Roman"/>
                <a:cs typeface="Times New Roman"/>
                <a:sym typeface="Wingdings"/>
              </a:rPr>
              <a:t></a:t>
            </a:r>
            <a:r>
              <a:rPr lang="en-US" sz="1400" i="1" dirty="0">
                <a:latin typeface="Times New Roman"/>
                <a:cs typeface="Times New Roman"/>
                <a:sym typeface="Wingdings"/>
              </a:rPr>
              <a:t>F</a:t>
            </a:r>
            <a:endParaRPr lang="en-US" sz="1400" i="1" dirty="0">
              <a:latin typeface="Times New Roman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3291854" y="6355048"/>
            <a:ext cx="4023316" cy="36575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291854" y="6080731"/>
            <a:ext cx="4023316" cy="36575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291854" y="5806414"/>
            <a:ext cx="4023316" cy="36575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291854" y="5440658"/>
            <a:ext cx="4023316" cy="36575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91854" y="5166341"/>
            <a:ext cx="4023316" cy="36575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291854" y="4892024"/>
            <a:ext cx="4023316" cy="36575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291854" y="4526268"/>
            <a:ext cx="4023316" cy="36575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291854" y="4251951"/>
            <a:ext cx="4023316" cy="36575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291854" y="3977634"/>
            <a:ext cx="4023316" cy="36575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3291854" y="3611878"/>
            <a:ext cx="4023316" cy="36575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3291854" y="3337561"/>
            <a:ext cx="4023316" cy="36575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3291854" y="3063244"/>
            <a:ext cx="4023316" cy="36575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3291854" y="2697488"/>
            <a:ext cx="4023316" cy="36575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291854" y="2423171"/>
            <a:ext cx="4023316" cy="36575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3291854" y="2148854"/>
            <a:ext cx="4023316" cy="36575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3291854" y="1783098"/>
            <a:ext cx="4023316" cy="36575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3291854" y="1508781"/>
            <a:ext cx="4023316" cy="36575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291854" y="1234464"/>
            <a:ext cx="4023316" cy="36575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23001" y="3794756"/>
            <a:ext cx="1843774" cy="1200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Is </a:t>
            </a:r>
            <a:r>
              <a:rPr lang="en-US" sz="2400" b="1" dirty="0" smtClean="0">
                <a:solidFill>
                  <a:srgbClr val="0033CC"/>
                </a:solidFill>
                <a:latin typeface="Courier New"/>
                <a:cs typeface="Courier New"/>
              </a:rPr>
              <a:t>(</a:t>
            </a:r>
            <a:r>
              <a:rPr lang="en-US" sz="2400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n+n</a:t>
            </a:r>
            <a:r>
              <a:rPr lang="en-US" sz="2400" b="1" dirty="0" smtClean="0">
                <a:solidFill>
                  <a:srgbClr val="0033CC"/>
                </a:solidFill>
                <a:latin typeface="Courier New"/>
                <a:cs typeface="Courier New"/>
              </a:rPr>
              <a:t>)*n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syntactically</a:t>
            </a:r>
          </a:p>
          <a:p>
            <a:r>
              <a:rPr lang="en-US" sz="2400" dirty="0" smtClean="0"/>
              <a:t>correct?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640123" y="2597109"/>
            <a:ext cx="2210862" cy="923330"/>
          </a:xfrm>
          <a:prstGeom prst="rect">
            <a:avLst/>
          </a:prstGeom>
          <a:solidFill>
            <a:srgbClr val="FFFFC2"/>
          </a:solidFill>
          <a:ln>
            <a:solidFill>
              <a:srgbClr val="A12A03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A12A03"/>
                </a:solidFill>
              </a:rPr>
              <a:t>This grammar uses</a:t>
            </a:r>
          </a:p>
          <a:p>
            <a:r>
              <a:rPr lang="en-US" sz="1800" dirty="0" smtClean="0">
                <a:solidFill>
                  <a:srgbClr val="A12A03"/>
                </a:solidFill>
              </a:rPr>
              <a:t>recursion</a:t>
            </a:r>
            <a:r>
              <a:rPr lang="en-US" sz="1800" dirty="0">
                <a:solidFill>
                  <a:srgbClr val="A12A03"/>
                </a:solidFill>
              </a:rPr>
              <a:t> </a:t>
            </a:r>
            <a:r>
              <a:rPr lang="en-US" sz="1800" dirty="0" smtClean="0">
                <a:solidFill>
                  <a:srgbClr val="A12A03"/>
                </a:solidFill>
              </a:rPr>
              <a:t>instead of </a:t>
            </a:r>
          </a:p>
          <a:p>
            <a:r>
              <a:rPr lang="en-US" sz="1800" dirty="0" smtClean="0">
                <a:solidFill>
                  <a:srgbClr val="A12A03"/>
                </a:solidFill>
              </a:rPr>
              <a:t>iteration.</a:t>
            </a:r>
            <a:endParaRPr lang="en-US" sz="1800" dirty="0">
              <a:solidFill>
                <a:srgbClr val="A12A03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200415" y="411513"/>
            <a:ext cx="4114755" cy="82295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05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5" grpId="0" animBg="1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58721</TotalTime>
  <Words>1561</Words>
  <Application>Microsoft Macintosh PowerPoint</Application>
  <PresentationFormat>On-screen Show (4:3)</PresentationFormat>
  <Paragraphs>511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Quadrant</vt:lpstr>
      <vt:lpstr>Equation</vt:lpstr>
      <vt:lpstr>CS 154 Formal Languages and Computability March 22 Class Meeting</vt:lpstr>
      <vt:lpstr>Context-Free Decidable Properties</vt:lpstr>
      <vt:lpstr>More Context-Free Decision Problems</vt:lpstr>
      <vt:lpstr>Programming Language Parsers</vt:lpstr>
      <vt:lpstr>Top-Down Parsers</vt:lpstr>
      <vt:lpstr>Bottom-Up Parsers</vt:lpstr>
      <vt:lpstr>Shift-Reduce Parsing</vt:lpstr>
      <vt:lpstr>Shift-Reduce Parsing, cont’d</vt:lpstr>
      <vt:lpstr>Shift-Reduce  Parsing Example</vt:lpstr>
      <vt:lpstr>Shift-Reduce  Parsing Example</vt:lpstr>
      <vt:lpstr>Table-Driven Shift-Reduce Parsing</vt:lpstr>
      <vt:lpstr>Table-Driven Shift-Reduce Parsing, cont’d</vt:lpstr>
      <vt:lpstr>Table-Driven Shift-Reduce Parsing, cont’d</vt:lpstr>
      <vt:lpstr>Table-Driven Shift-Reduce Parsing, cont’d</vt:lpstr>
      <vt:lpstr>Table-Driven Shift-Reduce Parsing, cont’d</vt:lpstr>
      <vt:lpstr>Shift-Reduce Parsing Example #2</vt:lpstr>
      <vt:lpstr>Shift-Reduce Parsing Example #2, cont’d</vt:lpstr>
      <vt:lpstr>Shift-Reduce Parsing Example #2, cont’d</vt:lpstr>
      <vt:lpstr>How to Construct an LR(1) Parsing Table</vt:lpstr>
      <vt:lpstr>Review for the Midterm</vt:lpstr>
      <vt:lpstr>Review for the Midterm, cont’d</vt:lpstr>
      <vt:lpstr>Review for the Midterm, cont’d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1180</cp:revision>
  <cp:lastPrinted>2016-02-09T05:58:45Z</cp:lastPrinted>
  <dcterms:created xsi:type="dcterms:W3CDTF">2008-01-12T03:52:55Z</dcterms:created>
  <dcterms:modified xsi:type="dcterms:W3CDTF">2016-03-26T08:25:37Z</dcterms:modified>
  <cp:category/>
</cp:coreProperties>
</file>