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Microsoft_Equation1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20"/>
  </p:notesMasterIdLst>
  <p:handoutMasterIdLst>
    <p:handoutMasterId r:id="rId21"/>
  </p:handoutMasterIdLst>
  <p:sldIdLst>
    <p:sldId id="256" r:id="rId2"/>
    <p:sldId id="612" r:id="rId3"/>
    <p:sldId id="613" r:id="rId4"/>
    <p:sldId id="629" r:id="rId5"/>
    <p:sldId id="615" r:id="rId6"/>
    <p:sldId id="616" r:id="rId7"/>
    <p:sldId id="617" r:id="rId8"/>
    <p:sldId id="618" r:id="rId9"/>
    <p:sldId id="619" r:id="rId10"/>
    <p:sldId id="623" r:id="rId11"/>
    <p:sldId id="620" r:id="rId12"/>
    <p:sldId id="621" r:id="rId13"/>
    <p:sldId id="622" r:id="rId14"/>
    <p:sldId id="624" r:id="rId15"/>
    <p:sldId id="625" r:id="rId16"/>
    <p:sldId id="626" r:id="rId17"/>
    <p:sldId id="627" r:id="rId18"/>
    <p:sldId id="628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400080"/>
    <a:srgbClr val="66CCFF"/>
    <a:srgbClr val="A12A03"/>
    <a:srgbClr val="B23C00"/>
    <a:srgbClr val="A40000"/>
    <a:srgbClr val="0033CC"/>
    <a:srgbClr val="CC99FF"/>
    <a:srgbClr val="99FF66"/>
    <a:srgbClr val="6699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839" autoAdjust="0"/>
    <p:restoredTop sz="98450" autoAdjust="0"/>
  </p:normalViewPr>
  <p:slideViewPr>
    <p:cSldViewPr>
      <p:cViewPr varScale="1">
        <p:scale>
          <a:sx n="133" d="100"/>
          <a:sy n="133" d="100"/>
        </p:scale>
        <p:origin x="-264" y="-104"/>
      </p:cViewPr>
      <p:guideLst>
        <p:guide orient="horz" pos="2160"/>
        <p:guide pos="282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1016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handoutMaster" Target="handoutMasters/handout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4" Type="http://schemas.openxmlformats.org/officeDocument/2006/relationships/image" Target="../media/image13.emf"/><Relationship Id="rId1" Type="http://schemas.openxmlformats.org/officeDocument/2006/relationships/image" Target="../media/image10.emf"/><Relationship Id="rId2" Type="http://schemas.openxmlformats.org/officeDocument/2006/relationships/image" Target="../media/image1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3/23/16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 userDrawn="1"/>
        </p:nvSpPr>
        <p:spPr>
          <a:xfrm>
            <a:off x="1097318" y="6263609"/>
            <a:ext cx="16294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Computer</a:t>
            </a:r>
            <a:r>
              <a:rPr lang="en-US" sz="1000" baseline="0" dirty="0" smtClean="0"/>
              <a:t> Science Dept.</a:t>
            </a:r>
          </a:p>
          <a:p>
            <a:r>
              <a:rPr lang="en-US" sz="1000" baseline="0" dirty="0" smtClean="0"/>
              <a:t>Spring 2016: March 17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303449" y="6263609"/>
            <a:ext cx="28150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CS 154: Formal Languages and Computability</a:t>
            </a:r>
            <a:r>
              <a:rPr lang="en-US" sz="1000" baseline="0" dirty="0" smtClean="0"/>
              <a:t/>
            </a:r>
            <a:br>
              <a:rPr lang="en-US" sz="1000" baseline="0" dirty="0" smtClean="0"/>
            </a:br>
            <a:r>
              <a:rPr lang="en-US" sz="1000" baseline="0" dirty="0" smtClean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cs.sjsu.edu/~ma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4" Type="http://schemas.openxmlformats.org/officeDocument/2006/relationships/image" Target="../media/image9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4" Type="http://schemas.openxmlformats.org/officeDocument/2006/relationships/image" Target="../media/image10.emf"/><Relationship Id="rId5" Type="http://schemas.openxmlformats.org/officeDocument/2006/relationships/oleObject" Target="../embeddings/oleObject6.bin"/><Relationship Id="rId6" Type="http://schemas.openxmlformats.org/officeDocument/2006/relationships/image" Target="../media/image11.emf"/><Relationship Id="rId7" Type="http://schemas.openxmlformats.org/officeDocument/2006/relationships/oleObject" Target="../embeddings/oleObject7.bin"/><Relationship Id="rId8" Type="http://schemas.openxmlformats.org/officeDocument/2006/relationships/image" Target="../media/image12.emf"/><Relationship Id="rId9" Type="http://schemas.openxmlformats.org/officeDocument/2006/relationships/oleObject" Target="../embeddings/oleObject8.bin"/><Relationship Id="rId10" Type="http://schemas.openxmlformats.org/officeDocument/2006/relationships/image" Target="../media/image13.e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4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5.emf"/><Relationship Id="rId5" Type="http://schemas.openxmlformats.org/officeDocument/2006/relationships/image" Target="../media/image6.jpeg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7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1.bin"/><Relationship Id="rId4" Type="http://schemas.openxmlformats.org/officeDocument/2006/relationships/image" Target="../media/image8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CS </a:t>
            </a:r>
            <a:r>
              <a:rPr lang="en-US" sz="3200" dirty="0" smtClean="0"/>
              <a:t>154</a:t>
            </a:r>
            <a:br>
              <a:rPr lang="en-US" sz="3200" dirty="0" smtClean="0"/>
            </a:br>
            <a:r>
              <a:rPr lang="en-US" sz="3200" dirty="0" smtClean="0"/>
              <a:t>Formal Languages and Computability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2400" dirty="0" smtClean="0"/>
              <a:t>March 17 Class Meeting</a:t>
            </a:r>
            <a:endParaRPr lang="en-US" sz="24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dirty="0" smtClean="0"/>
              <a:t>Spring 2016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14400" y="4527550"/>
            <a:ext cx="1154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 #5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the pumping lemma for context-free languages to prove that each of the following languages is </a:t>
            </a:r>
            <a:r>
              <a:rPr lang="en-US" u="sng" dirty="0" smtClean="0"/>
              <a:t>not</a:t>
            </a:r>
            <a:r>
              <a:rPr lang="en-US" dirty="0" smtClean="0"/>
              <a:t> context-free.</a:t>
            </a:r>
          </a:p>
          <a:p>
            <a:pPr lvl="5"/>
            <a:endParaRPr lang="en-US" dirty="0" smtClean="0"/>
          </a:p>
          <a:p>
            <a:pPr lvl="1"/>
            <a:r>
              <a:rPr lang="en-US" i="1" dirty="0" smtClean="0">
                <a:latin typeface="Times New Roman"/>
                <a:cs typeface="Times New Roman"/>
              </a:rPr>
              <a:t>L</a:t>
            </a:r>
            <a:r>
              <a:rPr lang="en-US" baseline="-25000" dirty="0" smtClean="0">
                <a:latin typeface="Times New Roman"/>
                <a:cs typeface="Times New Roman"/>
              </a:rPr>
              <a:t>1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= {</a:t>
            </a:r>
            <a:r>
              <a:rPr lang="en-US" i="1" dirty="0" smtClean="0">
                <a:latin typeface="Times New Roman"/>
                <a:cs typeface="Times New Roman"/>
              </a:rPr>
              <a:t>a</a:t>
            </a:r>
            <a:r>
              <a:rPr lang="en-US" i="1" baseline="30000" dirty="0" smtClean="0">
                <a:latin typeface="Times New Roman"/>
                <a:cs typeface="Times New Roman"/>
              </a:rPr>
              <a:t>n</a:t>
            </a:r>
            <a:r>
              <a:rPr lang="en-US" i="1" dirty="0" smtClean="0">
                <a:latin typeface="Times New Roman"/>
                <a:cs typeface="Times New Roman"/>
              </a:rPr>
              <a:t>b</a:t>
            </a:r>
            <a:r>
              <a:rPr lang="en-US" baseline="30000" dirty="0" smtClean="0">
                <a:latin typeface="Times New Roman"/>
                <a:cs typeface="Times New Roman"/>
              </a:rPr>
              <a:t>2</a:t>
            </a:r>
            <a:r>
              <a:rPr lang="en-US" i="1" baseline="30000" dirty="0" smtClean="0">
                <a:latin typeface="Times New Roman"/>
                <a:cs typeface="Times New Roman"/>
              </a:rPr>
              <a:t>n</a:t>
            </a:r>
            <a:r>
              <a:rPr lang="en-US" i="1" dirty="0" smtClean="0">
                <a:latin typeface="Times New Roman"/>
                <a:cs typeface="Times New Roman"/>
              </a:rPr>
              <a:t>a</a:t>
            </a:r>
            <a:r>
              <a:rPr lang="en-US" i="1" baseline="30000" dirty="0" smtClean="0">
                <a:latin typeface="Times New Roman"/>
                <a:cs typeface="Times New Roman"/>
              </a:rPr>
              <a:t>n</a:t>
            </a:r>
            <a:r>
              <a:rPr lang="en-US" i="1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:</a:t>
            </a:r>
            <a:r>
              <a:rPr lang="en-US" i="1" dirty="0" smtClean="0">
                <a:latin typeface="Times New Roman"/>
                <a:cs typeface="Times New Roman"/>
              </a:rPr>
              <a:t> n ≥ </a:t>
            </a:r>
            <a:r>
              <a:rPr lang="en-US" dirty="0" smtClean="0">
                <a:latin typeface="Times New Roman"/>
                <a:cs typeface="Times New Roman"/>
              </a:rPr>
              <a:t>0} </a:t>
            </a:r>
          </a:p>
          <a:p>
            <a:pPr lvl="1"/>
            <a:r>
              <a:rPr lang="en-US" i="1" dirty="0" smtClean="0">
                <a:latin typeface="Times New Roman"/>
                <a:cs typeface="Times New Roman"/>
              </a:rPr>
              <a:t>L</a:t>
            </a:r>
            <a:r>
              <a:rPr lang="en-US" baseline="-25000" dirty="0" smtClean="0">
                <a:latin typeface="Times New Roman"/>
                <a:cs typeface="Times New Roman"/>
              </a:rPr>
              <a:t>2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= {</a:t>
            </a:r>
            <a:r>
              <a:rPr lang="en-US" i="1" dirty="0" smtClean="0">
                <a:latin typeface="Times New Roman"/>
                <a:cs typeface="Times New Roman"/>
              </a:rPr>
              <a:t>a</a:t>
            </a:r>
            <a:r>
              <a:rPr lang="en-US" i="1" baseline="30000" dirty="0" smtClean="0">
                <a:latin typeface="Times New Roman"/>
                <a:cs typeface="Times New Roman"/>
              </a:rPr>
              <a:t>n</a:t>
            </a:r>
            <a:r>
              <a:rPr lang="en-US" i="1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:</a:t>
            </a:r>
            <a:r>
              <a:rPr lang="en-US" i="1" dirty="0" smtClean="0">
                <a:latin typeface="Times New Roman"/>
                <a:cs typeface="Times New Roman"/>
              </a:rPr>
              <a:t> n </a:t>
            </a:r>
            <a:r>
              <a:rPr lang="en-US" dirty="0" smtClean="0">
                <a:latin typeface="Times New Roman"/>
                <a:cs typeface="Times New Roman"/>
              </a:rPr>
              <a:t>is a perfect square} </a:t>
            </a:r>
          </a:p>
          <a:p>
            <a:pPr lvl="1"/>
            <a:r>
              <a:rPr lang="en-US" i="1" dirty="0" smtClean="0">
                <a:latin typeface="Times New Roman"/>
                <a:cs typeface="Times New Roman"/>
              </a:rPr>
              <a:t>L</a:t>
            </a:r>
            <a:r>
              <a:rPr lang="en-US" baseline="-25000" dirty="0" smtClean="0">
                <a:latin typeface="Times New Roman"/>
                <a:cs typeface="Times New Roman"/>
              </a:rPr>
              <a:t>3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= {</a:t>
            </a:r>
            <a:r>
              <a:rPr lang="en-US" i="1" dirty="0">
                <a:latin typeface="Times New Roman"/>
                <a:cs typeface="Times New Roman"/>
              </a:rPr>
              <a:t>a</a:t>
            </a:r>
            <a:r>
              <a:rPr lang="en-US" i="1" baseline="30000" dirty="0">
                <a:latin typeface="Times New Roman"/>
                <a:cs typeface="Times New Roman"/>
              </a:rPr>
              <a:t>n</a:t>
            </a:r>
            <a:r>
              <a:rPr lang="en-US" i="1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:</a:t>
            </a:r>
            <a:r>
              <a:rPr lang="en-US" i="1" dirty="0">
                <a:latin typeface="Times New Roman"/>
                <a:cs typeface="Times New Roman"/>
              </a:rPr>
              <a:t> n </a:t>
            </a:r>
            <a:r>
              <a:rPr lang="en-US" dirty="0">
                <a:latin typeface="Times New Roman"/>
                <a:cs typeface="Times New Roman"/>
              </a:rPr>
              <a:t>is </a:t>
            </a:r>
            <a:r>
              <a:rPr lang="en-US" dirty="0" smtClean="0">
                <a:latin typeface="Times New Roman"/>
                <a:cs typeface="Times New Roman"/>
              </a:rPr>
              <a:t>prime} </a:t>
            </a:r>
          </a:p>
          <a:p>
            <a:pPr lvl="4"/>
            <a:endParaRPr lang="en-US" dirty="0">
              <a:latin typeface="Times New Roman"/>
              <a:cs typeface="Times New Roman"/>
            </a:endParaRPr>
          </a:p>
          <a:p>
            <a:r>
              <a:rPr lang="en-US" dirty="0"/>
              <a:t>Submit into Canvas: Assignment #5</a:t>
            </a:r>
          </a:p>
          <a:p>
            <a:r>
              <a:rPr lang="en-US" dirty="0"/>
              <a:t>Due Wednesday, March </a:t>
            </a:r>
            <a:r>
              <a:rPr lang="en-US" dirty="0" smtClean="0"/>
              <a:t>23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1322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Context-Free Closure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family of context-free languages is closed under union, concatenation, and star-closure.</a:t>
            </a:r>
          </a:p>
          <a:p>
            <a:pPr lvl="5"/>
            <a:endParaRPr lang="en-US" dirty="0" smtClean="0"/>
          </a:p>
          <a:p>
            <a:r>
              <a:rPr lang="en-US" dirty="0"/>
              <a:t>The family of context-free languages </a:t>
            </a:r>
            <a:r>
              <a:rPr lang="en-US" dirty="0" smtClean="0"/>
              <a:t>is </a:t>
            </a:r>
            <a:r>
              <a:rPr lang="en-US" u="sng" dirty="0" smtClean="0"/>
              <a:t>not</a:t>
            </a:r>
            <a:r>
              <a:rPr lang="en-US" dirty="0" smtClean="0"/>
              <a:t> </a:t>
            </a:r>
            <a:r>
              <a:rPr lang="en-US" dirty="0"/>
              <a:t>closed under </a:t>
            </a:r>
            <a:r>
              <a:rPr lang="en-US" dirty="0" smtClean="0"/>
              <a:t>intersection and complementation.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If </a:t>
            </a:r>
            <a:r>
              <a:rPr lang="en-US" i="1" dirty="0" smtClean="0">
                <a:latin typeface="Times New Roman"/>
                <a:cs typeface="Times New Roman"/>
              </a:rPr>
              <a:t>L</a:t>
            </a:r>
            <a:r>
              <a:rPr lang="en-US" baseline="-25000" dirty="0" smtClean="0">
                <a:latin typeface="Times New Roman"/>
                <a:cs typeface="Times New Roman"/>
              </a:rPr>
              <a:t>1</a:t>
            </a:r>
            <a:r>
              <a:rPr lang="en-US" dirty="0" smtClean="0"/>
              <a:t> is a context-free language and </a:t>
            </a:r>
            <a:r>
              <a:rPr lang="en-US" i="1" dirty="0">
                <a:latin typeface="Times New Roman"/>
                <a:cs typeface="Times New Roman"/>
              </a:rPr>
              <a:t>L</a:t>
            </a:r>
            <a:r>
              <a:rPr lang="en-US" baseline="-25000" dirty="0">
                <a:latin typeface="Times New Roman"/>
                <a:cs typeface="Times New Roman"/>
              </a:rPr>
              <a:t>2</a:t>
            </a:r>
            <a:r>
              <a:rPr lang="en-US" dirty="0" smtClean="0"/>
              <a:t> is a regular language, then            is context-free.</a:t>
            </a:r>
          </a:p>
          <a:p>
            <a:pPr lvl="1"/>
            <a:r>
              <a:rPr lang="en-US" dirty="0" smtClean="0"/>
              <a:t>Closure under </a:t>
            </a:r>
            <a:r>
              <a:rPr lang="en-US" dirty="0" smtClean="0">
                <a:solidFill>
                  <a:srgbClr val="B23C00"/>
                </a:solidFill>
              </a:rPr>
              <a:t>regular intersection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9714000"/>
              </p:ext>
            </p:extLst>
          </p:nvPr>
        </p:nvGraphicFramePr>
        <p:xfrm>
          <a:off x="4663439" y="4160512"/>
          <a:ext cx="1057263" cy="4571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781" name="Equation" r:id="rId3" imgW="469900" imgH="203200" progId="Equation.3">
                  <p:embed/>
                </p:oleObj>
              </mc:Choice>
              <mc:Fallback>
                <p:oleObj name="Equation" r:id="rId3" imgW="4699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63439" y="4160512"/>
                        <a:ext cx="1057263" cy="4571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812561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Regular Intersection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20994" cy="4835525"/>
          </a:xfrm>
        </p:spPr>
        <p:txBody>
          <a:bodyPr/>
          <a:lstStyle/>
          <a:p>
            <a:r>
              <a:rPr lang="en-US" dirty="0" smtClean="0"/>
              <a:t>Show that                                      is context-free.</a:t>
            </a:r>
          </a:p>
          <a:p>
            <a:pPr lvl="5"/>
            <a:endParaRPr lang="en-US" dirty="0" smtClean="0"/>
          </a:p>
          <a:p>
            <a:r>
              <a:rPr lang="en-US" dirty="0"/>
              <a:t>Let                             which is context-free. </a:t>
            </a:r>
            <a:endParaRPr lang="en-US" dirty="0" smtClean="0"/>
          </a:p>
          <a:p>
            <a:pPr lvl="4"/>
            <a:endParaRPr lang="en-US" dirty="0"/>
          </a:p>
          <a:p>
            <a:r>
              <a:rPr lang="en-US" dirty="0" smtClean="0"/>
              <a:t>Let </a:t>
            </a:r>
            <a:r>
              <a:rPr lang="en-US" i="1" dirty="0" smtClean="0">
                <a:latin typeface="Times New Roman"/>
                <a:cs typeface="Times New Roman"/>
              </a:rPr>
              <a:t>L</a:t>
            </a:r>
            <a:r>
              <a:rPr lang="en-US" baseline="-25000" dirty="0" smtClean="0">
                <a:latin typeface="Times New Roman"/>
                <a:cs typeface="Times New Roman"/>
              </a:rPr>
              <a:t>2</a:t>
            </a:r>
            <a:r>
              <a:rPr lang="en-US" dirty="0" smtClean="0">
                <a:latin typeface="Times New Roman"/>
                <a:cs typeface="Times New Roman"/>
              </a:rPr>
              <a:t> = {</a:t>
            </a:r>
            <a:r>
              <a:rPr lang="en-US" i="1" dirty="0">
                <a:latin typeface="Times New Roman"/>
                <a:cs typeface="Times New Roman"/>
              </a:rPr>
              <a:t>a</a:t>
            </a:r>
            <a:r>
              <a:rPr lang="en-US" baseline="30000" dirty="0" smtClean="0">
                <a:latin typeface="Times New Roman"/>
                <a:cs typeface="Times New Roman"/>
              </a:rPr>
              <a:t>100</a:t>
            </a:r>
            <a:r>
              <a:rPr lang="en-US" i="1" dirty="0">
                <a:latin typeface="Times New Roman"/>
                <a:cs typeface="Times New Roman"/>
              </a:rPr>
              <a:t>b</a:t>
            </a:r>
            <a:r>
              <a:rPr lang="en-US" baseline="30000" dirty="0">
                <a:latin typeface="Times New Roman"/>
                <a:cs typeface="Times New Roman"/>
              </a:rPr>
              <a:t>100</a:t>
            </a:r>
            <a:r>
              <a:rPr lang="en-US" dirty="0" smtClean="0">
                <a:latin typeface="Times New Roman"/>
                <a:cs typeface="Times New Roman"/>
              </a:rPr>
              <a:t>} </a:t>
            </a:r>
            <a:r>
              <a:rPr lang="en-US" dirty="0" smtClean="0"/>
              <a:t>which is finite and regular.</a:t>
            </a:r>
          </a:p>
          <a:p>
            <a:pPr lvl="4"/>
            <a:endParaRPr lang="en-US" dirty="0"/>
          </a:p>
          <a:p>
            <a:r>
              <a:rPr lang="en-US" dirty="0" smtClean="0"/>
              <a:t>Then,      is regular because regular languages are closed under complementation.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Then                   is context free </a:t>
            </a:r>
            <a:br>
              <a:rPr lang="en-US" dirty="0" smtClean="0"/>
            </a:br>
            <a:r>
              <a:rPr lang="en-US" dirty="0" smtClean="0"/>
              <a:t>by regular intersection.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6781157"/>
              </p:ext>
            </p:extLst>
          </p:nvPr>
        </p:nvGraphicFramePr>
        <p:xfrm>
          <a:off x="2651781" y="1325903"/>
          <a:ext cx="3688039" cy="5353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931" name="Equation" r:id="rId3" imgW="1574800" imgH="228600" progId="Equation.3">
                  <p:embed/>
                </p:oleObj>
              </mc:Choice>
              <mc:Fallback>
                <p:oleObj name="Equation" r:id="rId3" imgW="157480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51781" y="1325903"/>
                        <a:ext cx="3688039" cy="5353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1852003"/>
              </p:ext>
            </p:extLst>
          </p:nvPr>
        </p:nvGraphicFramePr>
        <p:xfrm>
          <a:off x="2011708" y="3520439"/>
          <a:ext cx="450850" cy="547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932" name="Equation" r:id="rId5" imgW="177800" imgH="215900" progId="Equation.3">
                  <p:embed/>
                </p:oleObj>
              </mc:Choice>
              <mc:Fallback>
                <p:oleObj name="Equation" r:id="rId5" imgW="177800" imgH="2159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011708" y="3520439"/>
                        <a:ext cx="450850" cy="5476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7529234"/>
              </p:ext>
            </p:extLst>
          </p:nvPr>
        </p:nvGraphicFramePr>
        <p:xfrm>
          <a:off x="1920269" y="4709146"/>
          <a:ext cx="1676400" cy="519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933" name="Equation" r:id="rId7" imgW="698500" imgH="215900" progId="Equation.3">
                  <p:embed/>
                </p:oleObj>
              </mc:Choice>
              <mc:Fallback>
                <p:oleObj name="Equation" r:id="rId7" imgW="698500" imgH="2159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920269" y="4709146"/>
                        <a:ext cx="1676400" cy="5191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3151020"/>
              </p:ext>
            </p:extLst>
          </p:nvPr>
        </p:nvGraphicFramePr>
        <p:xfrm>
          <a:off x="1584645" y="1965976"/>
          <a:ext cx="2713038" cy="54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934" name="Equation" r:id="rId9" imgW="1130300" imgH="228600" progId="Equation.3">
                  <p:embed/>
                </p:oleObj>
              </mc:Choice>
              <mc:Fallback>
                <p:oleObj name="Equation" r:id="rId9" imgW="113030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584645" y="1965976"/>
                        <a:ext cx="2713038" cy="549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093711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Context-Free Decidable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555" cy="4835525"/>
          </a:xfrm>
        </p:spPr>
        <p:txBody>
          <a:bodyPr/>
          <a:lstStyle/>
          <a:p>
            <a:r>
              <a:rPr lang="en-US" dirty="0" smtClean="0"/>
              <a:t>There is an algorithm to decide whether or not </a:t>
            </a:r>
            <a:br>
              <a:rPr lang="en-US" dirty="0" smtClean="0"/>
            </a:br>
            <a:r>
              <a:rPr lang="en-US" dirty="0" smtClean="0"/>
              <a:t>a given string </a:t>
            </a:r>
            <a:r>
              <a:rPr lang="en-US" i="1" dirty="0" smtClean="0">
                <a:latin typeface="Times New Roman"/>
                <a:cs typeface="Times New Roman"/>
              </a:rPr>
              <a:t>w</a:t>
            </a:r>
            <a:r>
              <a:rPr lang="en-US" dirty="0" smtClean="0"/>
              <a:t> can be derived from a context-free grammar </a:t>
            </a:r>
            <a:r>
              <a:rPr lang="en-US" i="1" dirty="0" smtClean="0">
                <a:latin typeface="Times New Roman"/>
                <a:cs typeface="Times New Roman"/>
              </a:rPr>
              <a:t>G.</a:t>
            </a:r>
          </a:p>
          <a:p>
            <a:pPr lvl="1"/>
            <a:r>
              <a:rPr lang="en-US" dirty="0" smtClean="0"/>
              <a:t>Membership</a:t>
            </a:r>
          </a:p>
          <a:p>
            <a:pPr lvl="1"/>
            <a:r>
              <a:rPr lang="en-US" dirty="0" smtClean="0"/>
              <a:t>Is </a:t>
            </a:r>
            <a:r>
              <a:rPr lang="en-US" i="1" dirty="0">
                <a:latin typeface="Times New Roman"/>
                <a:cs typeface="Times New Roman"/>
              </a:rPr>
              <a:t>w</a:t>
            </a:r>
            <a:r>
              <a:rPr lang="en-US" dirty="0" smtClean="0"/>
              <a:t> in </a:t>
            </a:r>
            <a:r>
              <a:rPr lang="en-US" i="1" dirty="0">
                <a:latin typeface="Times New Roman"/>
                <a:cs typeface="Times New Roman"/>
              </a:rPr>
              <a:t>L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>
                <a:latin typeface="Times New Roman"/>
                <a:cs typeface="Times New Roman"/>
              </a:rPr>
              <a:t>G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  <a:r>
              <a:rPr lang="en-US" dirty="0" smtClean="0">
                <a:cs typeface="Times New Roman"/>
              </a:rPr>
              <a:t>?</a:t>
            </a:r>
          </a:p>
          <a:p>
            <a:pPr lvl="5"/>
            <a:endParaRPr lang="en-US" dirty="0">
              <a:cs typeface="Times New Roman"/>
            </a:endParaRPr>
          </a:p>
          <a:p>
            <a:r>
              <a:rPr lang="en-US" dirty="0"/>
              <a:t>There is an algorithm to </a:t>
            </a:r>
            <a:r>
              <a:rPr lang="en-US" dirty="0" smtClean="0"/>
              <a:t>decide whether or not </a:t>
            </a:r>
            <a:r>
              <a:rPr lang="en-US" i="1" dirty="0" smtClean="0">
                <a:latin typeface="Times New Roman"/>
                <a:cs typeface="Times New Roman"/>
              </a:rPr>
              <a:t>L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>
                <a:latin typeface="Times New Roman"/>
                <a:cs typeface="Times New Roman"/>
              </a:rPr>
              <a:t>G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  <a:r>
              <a:rPr lang="en-US" dirty="0" smtClean="0"/>
              <a:t> is empty for a context-free grammar </a:t>
            </a:r>
            <a:r>
              <a:rPr lang="en-US" i="1" dirty="0">
                <a:latin typeface="Times New Roman"/>
                <a:cs typeface="Times New Roman"/>
              </a:rPr>
              <a:t>G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There is an algorithm to decide whether or not </a:t>
            </a:r>
            <a:r>
              <a:rPr lang="en-US" i="1" dirty="0">
                <a:latin typeface="Times New Roman"/>
                <a:cs typeface="Times New Roman"/>
              </a:rPr>
              <a:t>L</a:t>
            </a:r>
            <a:r>
              <a:rPr lang="en-US" dirty="0">
                <a:latin typeface="Times New Roman"/>
                <a:cs typeface="Times New Roman"/>
              </a:rPr>
              <a:t>(</a:t>
            </a:r>
            <a:r>
              <a:rPr lang="en-US" i="1" dirty="0">
                <a:latin typeface="Times New Roman"/>
                <a:cs typeface="Times New Roman"/>
              </a:rPr>
              <a:t>G</a:t>
            </a:r>
            <a:r>
              <a:rPr lang="en-US" dirty="0">
                <a:latin typeface="Times New Roman"/>
                <a:cs typeface="Times New Roman"/>
              </a:rPr>
              <a:t>)</a:t>
            </a:r>
            <a:r>
              <a:rPr lang="en-US" dirty="0"/>
              <a:t> is </a:t>
            </a:r>
            <a:r>
              <a:rPr lang="en-US" dirty="0" smtClean="0"/>
              <a:t>infinite for </a:t>
            </a:r>
            <a:r>
              <a:rPr lang="en-US" dirty="0"/>
              <a:t>a context-free grammar </a:t>
            </a:r>
            <a:r>
              <a:rPr lang="en-US" i="1" dirty="0">
                <a:latin typeface="Times New Roman"/>
                <a:cs typeface="Times New Roman"/>
              </a:rPr>
              <a:t>G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6442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1" y="411163"/>
            <a:ext cx="8412433" cy="655637"/>
          </a:xfrm>
        </p:spPr>
        <p:txBody>
          <a:bodyPr/>
          <a:lstStyle/>
          <a:p>
            <a:r>
              <a:rPr lang="en-US" dirty="0" smtClean="0"/>
              <a:t>Assignment #4: </a:t>
            </a:r>
            <a:r>
              <a:rPr lang="en-US" dirty="0" err="1" smtClean="0"/>
              <a:t>JavaCC</a:t>
            </a:r>
            <a:r>
              <a:rPr lang="en-US" dirty="0" smtClean="0"/>
              <a:t> for Super Calculator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212960" y="1234464"/>
            <a:ext cx="6833722" cy="50167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fr-FR" b="1" dirty="0">
                <a:latin typeface="Courier New"/>
                <a:cs typeface="Courier New"/>
              </a:rPr>
              <a:t>TOKEN : {</a:t>
            </a:r>
          </a:p>
          <a:p>
            <a:r>
              <a:rPr lang="hr-HR" b="1" dirty="0">
                <a:latin typeface="Courier New"/>
                <a:cs typeface="Courier New"/>
              </a:rPr>
              <a:t>    &lt;NUMBER : &lt;INTEGER&gt; | &lt;REAL1&gt; | &lt;REAL2&gt; | &lt;REAL3&gt;&gt;</a:t>
            </a:r>
          </a:p>
          <a:p>
            <a:r>
              <a:rPr lang="de-DE" b="1" dirty="0">
                <a:latin typeface="Courier New"/>
                <a:cs typeface="Courier New"/>
              </a:rPr>
              <a:t>  </a:t>
            </a:r>
          </a:p>
          <a:p>
            <a:r>
              <a:rPr lang="de-DE" b="1" dirty="0">
                <a:latin typeface="Courier New"/>
                <a:cs typeface="Courier New"/>
              </a:rPr>
              <a:t>  | &lt;PLUS    </a:t>
            </a:r>
            <a:r>
              <a:rPr lang="de-DE" b="1" dirty="0" smtClean="0">
                <a:latin typeface="Courier New"/>
                <a:cs typeface="Courier New"/>
              </a:rPr>
              <a:t> : </a:t>
            </a:r>
            <a:r>
              <a:rPr lang="de-DE" b="1" dirty="0">
                <a:latin typeface="Courier New"/>
                <a:cs typeface="Courier New"/>
              </a:rPr>
              <a:t>"+"&gt;</a:t>
            </a:r>
          </a:p>
          <a:p>
            <a:r>
              <a:rPr lang="de-DE" b="1" dirty="0">
                <a:latin typeface="Courier New"/>
                <a:cs typeface="Courier New"/>
              </a:rPr>
              <a:t>  | &lt;MINUS   </a:t>
            </a:r>
            <a:r>
              <a:rPr lang="de-DE" b="1" dirty="0" smtClean="0">
                <a:latin typeface="Courier New"/>
                <a:cs typeface="Courier New"/>
              </a:rPr>
              <a:t> : </a:t>
            </a:r>
            <a:r>
              <a:rPr lang="de-DE" b="1" dirty="0">
                <a:latin typeface="Courier New"/>
                <a:cs typeface="Courier New"/>
              </a:rPr>
              <a:t>"-"&gt;</a:t>
            </a:r>
          </a:p>
          <a:p>
            <a:r>
              <a:rPr lang="hr-HR" b="1" dirty="0">
                <a:latin typeface="Courier New"/>
                <a:cs typeface="Courier New"/>
              </a:rPr>
              <a:t>  | &lt;</a:t>
            </a:r>
            <a:r>
              <a:rPr lang="hr-HR" b="1" dirty="0" smtClean="0">
                <a:latin typeface="Courier New"/>
                <a:cs typeface="Courier New"/>
              </a:rPr>
              <a:t>MULTIPLY : </a:t>
            </a:r>
            <a:r>
              <a:rPr lang="hr-HR" b="1" dirty="0">
                <a:latin typeface="Courier New"/>
                <a:cs typeface="Courier New"/>
              </a:rPr>
              <a:t>"*"&gt;</a:t>
            </a:r>
          </a:p>
          <a:p>
            <a:r>
              <a:rPr lang="hr-HR" b="1" dirty="0">
                <a:latin typeface="Courier New"/>
                <a:cs typeface="Courier New"/>
              </a:rPr>
              <a:t>  | &lt;DIVIDE  </a:t>
            </a:r>
            <a:r>
              <a:rPr lang="hr-HR" b="1" dirty="0" smtClean="0">
                <a:latin typeface="Courier New"/>
                <a:cs typeface="Courier New"/>
              </a:rPr>
              <a:t> : </a:t>
            </a:r>
            <a:r>
              <a:rPr lang="hr-HR" b="1" dirty="0">
                <a:latin typeface="Courier New"/>
                <a:cs typeface="Courier New"/>
              </a:rPr>
              <a:t>"/"&gt;</a:t>
            </a:r>
          </a:p>
          <a:p>
            <a:r>
              <a:rPr lang="de-DE" b="1" dirty="0">
                <a:latin typeface="Courier New"/>
                <a:cs typeface="Courier New"/>
              </a:rPr>
              <a:t>  | &lt;POWER   </a:t>
            </a:r>
            <a:r>
              <a:rPr lang="de-DE" b="1" dirty="0" smtClean="0">
                <a:latin typeface="Courier New"/>
                <a:cs typeface="Courier New"/>
              </a:rPr>
              <a:t> : </a:t>
            </a:r>
            <a:r>
              <a:rPr lang="de-DE" b="1" dirty="0">
                <a:latin typeface="Courier New"/>
                <a:cs typeface="Courier New"/>
              </a:rPr>
              <a:t>"^"&gt;</a:t>
            </a:r>
          </a:p>
          <a:p>
            <a:r>
              <a:rPr lang="de-DE" b="1" dirty="0">
                <a:latin typeface="Courier New"/>
                <a:cs typeface="Courier New"/>
              </a:rPr>
              <a:t>  | &lt;EQ   </a:t>
            </a:r>
            <a:r>
              <a:rPr lang="de-DE" b="1" dirty="0" smtClean="0">
                <a:latin typeface="Courier New"/>
                <a:cs typeface="Courier New"/>
              </a:rPr>
              <a:t>    : </a:t>
            </a:r>
            <a:r>
              <a:rPr lang="de-DE" b="1" dirty="0">
                <a:latin typeface="Courier New"/>
                <a:cs typeface="Courier New"/>
              </a:rPr>
              <a:t>"=="&gt;</a:t>
            </a:r>
          </a:p>
          <a:p>
            <a:r>
              <a:rPr lang="de-DE" b="1" dirty="0">
                <a:latin typeface="Courier New"/>
                <a:cs typeface="Courier New"/>
              </a:rPr>
              <a:t>  | &lt;NE  </a:t>
            </a:r>
            <a:r>
              <a:rPr lang="de-DE" b="1" dirty="0" smtClean="0">
                <a:latin typeface="Courier New"/>
                <a:cs typeface="Courier New"/>
              </a:rPr>
              <a:t>     : </a:t>
            </a:r>
            <a:r>
              <a:rPr lang="de-DE" b="1" dirty="0">
                <a:latin typeface="Courier New"/>
                <a:cs typeface="Courier New"/>
              </a:rPr>
              <a:t>"!="&gt;</a:t>
            </a:r>
          </a:p>
          <a:p>
            <a:r>
              <a:rPr lang="de-DE" b="1" dirty="0">
                <a:latin typeface="Courier New"/>
                <a:cs typeface="Courier New"/>
              </a:rPr>
              <a:t>  | &lt;LT  </a:t>
            </a:r>
            <a:r>
              <a:rPr lang="de-DE" b="1" dirty="0" smtClean="0">
                <a:latin typeface="Courier New"/>
                <a:cs typeface="Courier New"/>
              </a:rPr>
              <a:t>     : </a:t>
            </a:r>
            <a:r>
              <a:rPr lang="de-DE" b="1" dirty="0">
                <a:latin typeface="Courier New"/>
                <a:cs typeface="Courier New"/>
              </a:rPr>
              <a:t>"&lt; "&gt;</a:t>
            </a:r>
          </a:p>
          <a:p>
            <a:r>
              <a:rPr lang="hr-HR" b="1" dirty="0">
                <a:latin typeface="Courier New"/>
                <a:cs typeface="Courier New"/>
              </a:rPr>
              <a:t>  | &lt;LE  </a:t>
            </a:r>
            <a:r>
              <a:rPr lang="hr-HR" b="1" dirty="0" smtClean="0">
                <a:latin typeface="Courier New"/>
                <a:cs typeface="Courier New"/>
              </a:rPr>
              <a:t>     : </a:t>
            </a:r>
            <a:r>
              <a:rPr lang="hr-HR" b="1" dirty="0">
                <a:latin typeface="Courier New"/>
                <a:cs typeface="Courier New"/>
              </a:rPr>
              <a:t>"&lt;="&gt;</a:t>
            </a:r>
          </a:p>
          <a:p>
            <a:r>
              <a:rPr lang="de-DE" b="1" dirty="0">
                <a:latin typeface="Courier New"/>
                <a:cs typeface="Courier New"/>
              </a:rPr>
              <a:t>  | &lt;GT  </a:t>
            </a:r>
            <a:r>
              <a:rPr lang="de-DE" b="1" dirty="0" smtClean="0">
                <a:latin typeface="Courier New"/>
                <a:cs typeface="Courier New"/>
              </a:rPr>
              <a:t>     : </a:t>
            </a:r>
            <a:r>
              <a:rPr lang="de-DE" b="1" dirty="0">
                <a:latin typeface="Courier New"/>
                <a:cs typeface="Courier New"/>
              </a:rPr>
              <a:t>"&gt;"&gt;</a:t>
            </a:r>
          </a:p>
          <a:p>
            <a:r>
              <a:rPr lang="de-DE" b="1" dirty="0">
                <a:latin typeface="Courier New"/>
                <a:cs typeface="Courier New"/>
              </a:rPr>
              <a:t>  | &lt;GE  </a:t>
            </a:r>
            <a:r>
              <a:rPr lang="de-DE" b="1" dirty="0" smtClean="0">
                <a:latin typeface="Courier New"/>
                <a:cs typeface="Courier New"/>
              </a:rPr>
              <a:t>     : </a:t>
            </a:r>
            <a:r>
              <a:rPr lang="de-DE" b="1" dirty="0">
                <a:latin typeface="Courier New"/>
                <a:cs typeface="Courier New"/>
              </a:rPr>
              <a:t>"&gt;="&gt;</a:t>
            </a:r>
          </a:p>
          <a:p>
            <a:r>
              <a:rPr lang="de-DE" b="1" dirty="0">
                <a:latin typeface="Courier New"/>
                <a:cs typeface="Courier New"/>
              </a:rPr>
              <a:t>  | &lt;AND     </a:t>
            </a:r>
            <a:r>
              <a:rPr lang="de-DE" b="1" dirty="0" smtClean="0">
                <a:latin typeface="Courier New"/>
                <a:cs typeface="Courier New"/>
              </a:rPr>
              <a:t> : </a:t>
            </a:r>
            <a:r>
              <a:rPr lang="de-DE" b="1" dirty="0">
                <a:latin typeface="Courier New"/>
                <a:cs typeface="Courier New"/>
              </a:rPr>
              <a:t>"&amp;&amp;"&gt;</a:t>
            </a:r>
          </a:p>
          <a:p>
            <a:r>
              <a:rPr lang="hr-HR" b="1" dirty="0">
                <a:latin typeface="Courier New"/>
                <a:cs typeface="Courier New"/>
              </a:rPr>
              <a:t>  | &lt;OR     </a:t>
            </a:r>
            <a:r>
              <a:rPr lang="hr-HR" b="1" dirty="0" smtClean="0">
                <a:latin typeface="Courier New"/>
                <a:cs typeface="Courier New"/>
              </a:rPr>
              <a:t>  </a:t>
            </a:r>
            <a:r>
              <a:rPr lang="hr-HR" b="1" dirty="0">
                <a:latin typeface="Courier New"/>
                <a:cs typeface="Courier New"/>
              </a:rPr>
              <a:t>: "||"&gt;</a:t>
            </a:r>
          </a:p>
          <a:p>
            <a:r>
              <a:rPr lang="en-US" b="1" dirty="0">
                <a:latin typeface="Courier New"/>
                <a:cs typeface="Courier New"/>
              </a:rPr>
              <a:t>  | &lt;NOT    </a:t>
            </a:r>
            <a:r>
              <a:rPr lang="en-US" b="1" dirty="0" smtClean="0">
                <a:latin typeface="Courier New"/>
                <a:cs typeface="Courier New"/>
              </a:rPr>
              <a:t>  </a:t>
            </a:r>
            <a:r>
              <a:rPr lang="en-US" b="1" dirty="0">
                <a:latin typeface="Courier New"/>
                <a:cs typeface="Courier New"/>
              </a:rPr>
              <a:t>: "!"&gt;</a:t>
            </a:r>
          </a:p>
          <a:p>
            <a:r>
              <a:rPr lang="de-DE" b="1" dirty="0">
                <a:latin typeface="Courier New"/>
                <a:cs typeface="Courier New"/>
              </a:rPr>
              <a:t>  | &lt;LPAREN </a:t>
            </a:r>
            <a:r>
              <a:rPr lang="de-DE" b="1" dirty="0" smtClean="0">
                <a:latin typeface="Courier New"/>
                <a:cs typeface="Courier New"/>
              </a:rPr>
              <a:t>  </a:t>
            </a:r>
            <a:r>
              <a:rPr lang="de-DE" b="1" dirty="0">
                <a:latin typeface="Courier New"/>
                <a:cs typeface="Courier New"/>
              </a:rPr>
              <a:t>: "("&gt;</a:t>
            </a:r>
          </a:p>
          <a:p>
            <a:r>
              <a:rPr lang="hr-HR" b="1" dirty="0">
                <a:latin typeface="Courier New"/>
                <a:cs typeface="Courier New"/>
              </a:rPr>
              <a:t>  | &lt;RPAREN </a:t>
            </a:r>
            <a:r>
              <a:rPr lang="hr-HR" b="1" dirty="0" smtClean="0">
                <a:latin typeface="Courier New"/>
                <a:cs typeface="Courier New"/>
              </a:rPr>
              <a:t>  </a:t>
            </a:r>
            <a:r>
              <a:rPr lang="hr-HR" b="1" dirty="0">
                <a:latin typeface="Courier New"/>
                <a:cs typeface="Courier New"/>
              </a:rPr>
              <a:t>: ")"&gt;</a:t>
            </a:r>
          </a:p>
          <a:p>
            <a:r>
              <a:rPr lang="de-DE" b="1" dirty="0">
                <a:latin typeface="Courier New"/>
                <a:cs typeface="Courier New"/>
              </a:rPr>
              <a:t>  | &lt;EOL    </a:t>
            </a:r>
            <a:r>
              <a:rPr lang="de-DE" b="1" dirty="0" smtClean="0">
                <a:latin typeface="Courier New"/>
                <a:cs typeface="Courier New"/>
              </a:rPr>
              <a:t>  </a:t>
            </a:r>
            <a:r>
              <a:rPr lang="de-DE" b="1" dirty="0">
                <a:latin typeface="Courier New"/>
                <a:cs typeface="Courier New"/>
              </a:rPr>
              <a:t>: "\</a:t>
            </a:r>
            <a:r>
              <a:rPr lang="de-DE" b="1" dirty="0" err="1" smtClean="0">
                <a:latin typeface="Courier New"/>
                <a:cs typeface="Courier New"/>
              </a:rPr>
              <a:t>n</a:t>
            </a:r>
            <a:r>
              <a:rPr lang="de-DE" b="1" dirty="0">
                <a:latin typeface="Courier New"/>
                <a:cs typeface="Courier New"/>
              </a:rPr>
              <a:t>"</a:t>
            </a:r>
            <a:r>
              <a:rPr lang="de-DE" b="1" dirty="0" smtClean="0">
                <a:latin typeface="Courier New"/>
                <a:cs typeface="Courier New"/>
              </a:rPr>
              <a:t>&gt;</a:t>
            </a:r>
            <a:endParaRPr lang="de-DE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1291774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</a:t>
            </a:r>
            <a:r>
              <a:rPr lang="en-US" dirty="0" smtClean="0"/>
              <a:t>4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48684" y="1417342"/>
            <a:ext cx="8188159" cy="206210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de-DE" b="1" dirty="0">
                <a:latin typeface="Courier New"/>
                <a:cs typeface="Courier New"/>
              </a:rPr>
              <a:t> </a:t>
            </a:r>
            <a:r>
              <a:rPr lang="de-DE" b="1" dirty="0" smtClean="0">
                <a:latin typeface="Courier New"/>
                <a:cs typeface="Courier New"/>
              </a:rPr>
              <a:t> | </a:t>
            </a:r>
            <a:r>
              <a:rPr lang="de-DE" b="1" dirty="0">
                <a:latin typeface="Courier New"/>
                <a:cs typeface="Courier New"/>
              </a:rPr>
              <a:t>&lt;#INTEGER : (&lt;DIGIT&gt;)+&gt;</a:t>
            </a:r>
          </a:p>
          <a:p>
            <a:r>
              <a:rPr lang="hr-HR" b="1" dirty="0">
                <a:latin typeface="Courier New"/>
                <a:cs typeface="Courier New"/>
              </a:rPr>
              <a:t>  | &lt;#REAL1 : (&lt;DIGIT&gt;)+ "." (&lt;DIGIT&gt;)+&gt;</a:t>
            </a:r>
          </a:p>
          <a:p>
            <a:r>
              <a:rPr lang="hr-HR" b="1" dirty="0">
                <a:latin typeface="Courier New"/>
                <a:cs typeface="Courier New"/>
              </a:rPr>
              <a:t>  | &lt;#REAL2 : (&lt;DIGIT&gt;)+ &lt;E&gt; (&lt;SIGN&gt;)? (&lt;DIGIT&gt;)+&gt;</a:t>
            </a:r>
          </a:p>
          <a:p>
            <a:r>
              <a:rPr lang="hr-HR" b="1" dirty="0">
                <a:latin typeface="Courier New"/>
                <a:cs typeface="Courier New"/>
              </a:rPr>
              <a:t>  | &lt;#REAL3 : (&lt;DIGIT&gt;)+ "." (&lt;DIGIT&gt;)+ &lt;E&gt; (&lt;SIGN&gt;)? (&lt;DIGIT&gt;)+&gt;</a:t>
            </a:r>
          </a:p>
          <a:p>
            <a:r>
              <a:rPr lang="en-US" b="1" dirty="0">
                <a:latin typeface="Courier New"/>
                <a:cs typeface="Courier New"/>
              </a:rPr>
              <a:t>  | &lt;#DIGIT : ["0"-"9"]&gt;</a:t>
            </a:r>
          </a:p>
          <a:p>
            <a:r>
              <a:rPr lang="en-US" b="1" dirty="0">
                <a:latin typeface="Courier New"/>
                <a:cs typeface="Courier New"/>
              </a:rPr>
              <a:t>  | &lt;#SIGN  : ["+","-"]&gt;</a:t>
            </a:r>
          </a:p>
          <a:p>
            <a:r>
              <a:rPr lang="en-US" b="1" dirty="0">
                <a:latin typeface="Courier New"/>
                <a:cs typeface="Courier New"/>
              </a:rPr>
              <a:t>  | &lt;#E     : ["</a:t>
            </a:r>
            <a:r>
              <a:rPr lang="en-US" b="1" dirty="0" err="1">
                <a:latin typeface="Courier New"/>
                <a:cs typeface="Courier New"/>
              </a:rPr>
              <a:t>e","E</a:t>
            </a:r>
            <a:r>
              <a:rPr lang="en-US" b="1" dirty="0">
                <a:latin typeface="Courier New"/>
                <a:cs typeface="Courier New"/>
              </a:rPr>
              <a:t>"]&gt;</a:t>
            </a:r>
          </a:p>
          <a:p>
            <a:r>
              <a:rPr lang="en-US" b="1" dirty="0">
                <a:latin typeface="Courier New"/>
                <a:cs typeface="Courier New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1927625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#4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25568" y="1417342"/>
            <a:ext cx="8926943" cy="3293209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double expression() throws </a:t>
            </a:r>
            <a:r>
              <a:rPr lang="en-US" b="1" dirty="0" err="1">
                <a:latin typeface="Courier New"/>
                <a:cs typeface="Courier New"/>
              </a:rPr>
              <a:t>NumberFormatException</a:t>
            </a:r>
            <a:r>
              <a:rPr lang="en-US" b="1" dirty="0">
                <a:latin typeface="Courier New"/>
                <a:cs typeface="Courier New"/>
              </a:rPr>
              <a:t> : { double v, value; }</a:t>
            </a:r>
          </a:p>
          <a:p>
            <a:r>
              <a:rPr lang="en-US" b="1" dirty="0">
                <a:latin typeface="Courier New"/>
                <a:cs typeface="Courier New"/>
              </a:rPr>
              <a:t>{</a:t>
            </a:r>
          </a:p>
          <a:p>
            <a:r>
              <a:rPr lang="en-US" b="1" dirty="0">
                <a:latin typeface="Courier New"/>
                <a:cs typeface="Courier New"/>
              </a:rPr>
              <a:t>  value = </a:t>
            </a:r>
            <a:r>
              <a:rPr lang="en-US" b="1" dirty="0" err="1">
                <a:latin typeface="Courier New"/>
                <a:cs typeface="Courier New"/>
              </a:rPr>
              <a:t>simpleExpr</a:t>
            </a:r>
            <a:r>
              <a:rPr lang="en-US" b="1" dirty="0">
                <a:latin typeface="Courier New"/>
                <a:cs typeface="Courier New"/>
              </a:rPr>
              <a:t>()</a:t>
            </a:r>
          </a:p>
          <a:p>
            <a:r>
              <a:rPr lang="is-IS" b="1" dirty="0">
                <a:latin typeface="Courier New"/>
                <a:cs typeface="Courier New"/>
              </a:rPr>
              <a:t>  </a:t>
            </a:r>
            <a:r>
              <a:rPr lang="is-IS" b="1" dirty="0">
                <a:solidFill>
                  <a:srgbClr val="B23C00"/>
                </a:solidFill>
                <a:latin typeface="Courier New"/>
                <a:cs typeface="Courier New"/>
              </a:rPr>
              <a:t>(</a:t>
            </a:r>
          </a:p>
          <a:p>
            <a:r>
              <a:rPr lang="en-US" b="1" dirty="0">
                <a:latin typeface="Courier New"/>
                <a:cs typeface="Courier New"/>
              </a:rPr>
              <a:t>      &lt;EQ&gt; v = </a:t>
            </a:r>
            <a:r>
              <a:rPr lang="en-US" b="1" dirty="0" err="1">
                <a:latin typeface="Courier New"/>
                <a:cs typeface="Courier New"/>
              </a:rPr>
              <a:t>simpleExpr</a:t>
            </a:r>
            <a:r>
              <a:rPr lang="en-US" b="1" dirty="0">
                <a:latin typeface="Courier New"/>
                <a:cs typeface="Courier New"/>
              </a:rPr>
              <a:t>() { value = value == v ? 1 : 0; }</a:t>
            </a:r>
          </a:p>
          <a:p>
            <a:r>
              <a:rPr lang="en-US" b="1" dirty="0">
                <a:latin typeface="Courier New"/>
                <a:cs typeface="Courier New"/>
              </a:rPr>
              <a:t>    | &lt;NE&gt; v = </a:t>
            </a:r>
            <a:r>
              <a:rPr lang="en-US" b="1" dirty="0" err="1">
                <a:latin typeface="Courier New"/>
                <a:cs typeface="Courier New"/>
              </a:rPr>
              <a:t>simpleExpr</a:t>
            </a:r>
            <a:r>
              <a:rPr lang="en-US" b="1" dirty="0">
                <a:latin typeface="Courier New"/>
                <a:cs typeface="Courier New"/>
              </a:rPr>
              <a:t>() { value = value != v ? 1 : 0; }</a:t>
            </a:r>
          </a:p>
          <a:p>
            <a:r>
              <a:rPr lang="en-US" b="1" dirty="0">
                <a:latin typeface="Courier New"/>
                <a:cs typeface="Courier New"/>
              </a:rPr>
              <a:t>    | &lt;LT&gt; v = </a:t>
            </a:r>
            <a:r>
              <a:rPr lang="en-US" b="1" dirty="0" err="1">
                <a:latin typeface="Courier New"/>
                <a:cs typeface="Courier New"/>
              </a:rPr>
              <a:t>simpleExpr</a:t>
            </a:r>
            <a:r>
              <a:rPr lang="en-US" b="1" dirty="0">
                <a:latin typeface="Courier New"/>
                <a:cs typeface="Courier New"/>
              </a:rPr>
              <a:t>() { value = value &lt;  v ? 1 : 0; }</a:t>
            </a:r>
          </a:p>
          <a:p>
            <a:r>
              <a:rPr lang="en-US" b="1" dirty="0">
                <a:latin typeface="Courier New"/>
                <a:cs typeface="Courier New"/>
              </a:rPr>
              <a:t>    | &lt;LE&gt; v = </a:t>
            </a:r>
            <a:r>
              <a:rPr lang="en-US" b="1" dirty="0" err="1">
                <a:latin typeface="Courier New"/>
                <a:cs typeface="Courier New"/>
              </a:rPr>
              <a:t>simpleExpr</a:t>
            </a:r>
            <a:r>
              <a:rPr lang="en-US" b="1" dirty="0">
                <a:latin typeface="Courier New"/>
                <a:cs typeface="Courier New"/>
              </a:rPr>
              <a:t>() { value = value &lt;= v ? 1 : 0; }</a:t>
            </a:r>
          </a:p>
          <a:p>
            <a:r>
              <a:rPr lang="en-US" b="1" dirty="0">
                <a:latin typeface="Courier New"/>
                <a:cs typeface="Courier New"/>
              </a:rPr>
              <a:t>    | &lt;GT&gt; v = </a:t>
            </a:r>
            <a:r>
              <a:rPr lang="en-US" b="1" dirty="0" err="1">
                <a:latin typeface="Courier New"/>
                <a:cs typeface="Courier New"/>
              </a:rPr>
              <a:t>simpleExpr</a:t>
            </a:r>
            <a:r>
              <a:rPr lang="en-US" b="1" dirty="0">
                <a:latin typeface="Courier New"/>
                <a:cs typeface="Courier New"/>
              </a:rPr>
              <a:t>() { value = value &gt;  v ? 1 : 0; }</a:t>
            </a:r>
          </a:p>
          <a:p>
            <a:r>
              <a:rPr lang="en-US" b="1" dirty="0">
                <a:latin typeface="Courier New"/>
                <a:cs typeface="Courier New"/>
              </a:rPr>
              <a:t>    | &lt;GE&gt; v = </a:t>
            </a:r>
            <a:r>
              <a:rPr lang="en-US" b="1" dirty="0" err="1">
                <a:latin typeface="Courier New"/>
                <a:cs typeface="Courier New"/>
              </a:rPr>
              <a:t>simpleExpr</a:t>
            </a:r>
            <a:r>
              <a:rPr lang="en-US" b="1" dirty="0">
                <a:latin typeface="Courier New"/>
                <a:cs typeface="Courier New"/>
              </a:rPr>
              <a:t>() { value = value &gt;= v ? 1 : 0; }</a:t>
            </a:r>
          </a:p>
          <a:p>
            <a:r>
              <a:rPr lang="de-DE" b="1" dirty="0">
                <a:latin typeface="Courier New"/>
                <a:cs typeface="Courier New"/>
              </a:rPr>
              <a:t>  </a:t>
            </a:r>
            <a:r>
              <a:rPr lang="de-DE" b="1" dirty="0">
                <a:solidFill>
                  <a:srgbClr val="B23C00"/>
                </a:solidFill>
                <a:latin typeface="Courier New"/>
                <a:cs typeface="Courier New"/>
              </a:rPr>
              <a:t>)?</a:t>
            </a:r>
          </a:p>
          <a:p>
            <a:r>
              <a:rPr lang="de-DE" b="1" dirty="0">
                <a:latin typeface="Courier New"/>
                <a:cs typeface="Courier New"/>
              </a:rPr>
              <a:t>  { </a:t>
            </a:r>
            <a:r>
              <a:rPr lang="de-DE" b="1" dirty="0" err="1">
                <a:latin typeface="Courier New"/>
                <a:cs typeface="Courier New"/>
              </a:rPr>
              <a:t>return</a:t>
            </a:r>
            <a:r>
              <a:rPr lang="de-DE" b="1" dirty="0">
                <a:latin typeface="Courier New"/>
                <a:cs typeface="Courier New"/>
              </a:rPr>
              <a:t> </a:t>
            </a:r>
            <a:r>
              <a:rPr lang="de-DE" b="1" dirty="0" err="1">
                <a:latin typeface="Courier New"/>
                <a:cs typeface="Courier New"/>
              </a:rPr>
              <a:t>value</a:t>
            </a:r>
            <a:r>
              <a:rPr lang="de-DE" b="1" dirty="0">
                <a:latin typeface="Courier New"/>
                <a:cs typeface="Courier New"/>
              </a:rPr>
              <a:t>; }</a:t>
            </a:r>
          </a:p>
          <a:p>
            <a:r>
              <a:rPr lang="de-DE" b="1" dirty="0">
                <a:latin typeface="Courier New"/>
                <a:cs typeface="Courier New"/>
              </a:rPr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18821561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#4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4216" y="1234464"/>
            <a:ext cx="8726856" cy="4939814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500" b="1" dirty="0">
                <a:latin typeface="Courier New"/>
                <a:cs typeface="Courier New"/>
              </a:rPr>
              <a:t>double </a:t>
            </a:r>
            <a:r>
              <a:rPr lang="en-US" sz="1500" b="1" dirty="0" err="1">
                <a:latin typeface="Courier New"/>
                <a:cs typeface="Courier New"/>
              </a:rPr>
              <a:t>simpleExpr</a:t>
            </a:r>
            <a:r>
              <a:rPr lang="en-US" sz="1500" b="1" dirty="0">
                <a:latin typeface="Courier New"/>
                <a:cs typeface="Courier New"/>
              </a:rPr>
              <a:t>() throws </a:t>
            </a:r>
            <a:r>
              <a:rPr lang="en-US" sz="1500" b="1" dirty="0" err="1">
                <a:latin typeface="Courier New"/>
                <a:cs typeface="Courier New"/>
              </a:rPr>
              <a:t>NumberFormatException</a:t>
            </a:r>
            <a:r>
              <a:rPr lang="en-US" sz="1500" b="1" dirty="0">
                <a:latin typeface="Courier New"/>
                <a:cs typeface="Courier New"/>
              </a:rPr>
              <a:t> : { double v, value; }</a:t>
            </a:r>
          </a:p>
          <a:p>
            <a:r>
              <a:rPr lang="en-US" sz="1500" b="1" dirty="0">
                <a:latin typeface="Courier New"/>
                <a:cs typeface="Courier New"/>
              </a:rPr>
              <a:t>{</a:t>
            </a:r>
          </a:p>
          <a:p>
            <a:r>
              <a:rPr lang="en-US" sz="1500" b="1" dirty="0">
                <a:latin typeface="Courier New"/>
                <a:cs typeface="Courier New"/>
              </a:rPr>
              <a:t>  value = term()</a:t>
            </a:r>
          </a:p>
          <a:p>
            <a:r>
              <a:rPr lang="is-IS" sz="1500" b="1" dirty="0">
                <a:latin typeface="Courier New"/>
                <a:cs typeface="Courier New"/>
              </a:rPr>
              <a:t>  </a:t>
            </a:r>
            <a:r>
              <a:rPr lang="is-IS" sz="1500" b="1" dirty="0">
                <a:solidFill>
                  <a:srgbClr val="B23C00"/>
                </a:solidFill>
                <a:latin typeface="Courier New"/>
                <a:cs typeface="Courier New"/>
              </a:rPr>
              <a:t>(</a:t>
            </a:r>
          </a:p>
          <a:p>
            <a:r>
              <a:rPr lang="sk-SK" sz="1500" b="1" dirty="0">
                <a:latin typeface="Courier New"/>
                <a:cs typeface="Courier New"/>
              </a:rPr>
              <a:t>      &lt;PLUS&gt;  v = term() { value += v; }</a:t>
            </a:r>
          </a:p>
          <a:p>
            <a:r>
              <a:rPr lang="de-DE" sz="1500" b="1" dirty="0">
                <a:latin typeface="Courier New"/>
                <a:cs typeface="Courier New"/>
              </a:rPr>
              <a:t>    | &lt;MINUS&gt; v = </a:t>
            </a:r>
            <a:r>
              <a:rPr lang="de-DE" sz="1500" b="1" dirty="0" err="1">
                <a:latin typeface="Courier New"/>
                <a:cs typeface="Courier New"/>
              </a:rPr>
              <a:t>term</a:t>
            </a:r>
            <a:r>
              <a:rPr lang="de-DE" sz="1500" b="1" dirty="0">
                <a:latin typeface="Courier New"/>
                <a:cs typeface="Courier New"/>
              </a:rPr>
              <a:t>() { </a:t>
            </a:r>
            <a:r>
              <a:rPr lang="de-DE" sz="1500" b="1" dirty="0" err="1">
                <a:latin typeface="Courier New"/>
                <a:cs typeface="Courier New"/>
              </a:rPr>
              <a:t>value</a:t>
            </a:r>
            <a:r>
              <a:rPr lang="de-DE" sz="1500" b="1" dirty="0">
                <a:latin typeface="Courier New"/>
                <a:cs typeface="Courier New"/>
              </a:rPr>
              <a:t> -= v; }</a:t>
            </a:r>
          </a:p>
          <a:p>
            <a:r>
              <a:rPr lang="en-US" sz="1500" b="1" dirty="0">
                <a:solidFill>
                  <a:srgbClr val="B23C00"/>
                </a:solidFill>
                <a:latin typeface="Courier New"/>
                <a:cs typeface="Courier New"/>
              </a:rPr>
              <a:t>    | &lt;OR&gt;    v = term() { value = (value != 0) || (v != 0) ? 1 : 0; }</a:t>
            </a:r>
          </a:p>
          <a:p>
            <a:r>
              <a:rPr lang="en-US" sz="1500" b="1" dirty="0">
                <a:latin typeface="Courier New"/>
                <a:cs typeface="Courier New"/>
              </a:rPr>
              <a:t>  </a:t>
            </a:r>
            <a:r>
              <a:rPr lang="en-US" sz="1500" b="1" dirty="0">
                <a:solidFill>
                  <a:srgbClr val="B23C00"/>
                </a:solidFill>
                <a:latin typeface="Courier New"/>
                <a:cs typeface="Courier New"/>
              </a:rPr>
              <a:t>)*</a:t>
            </a:r>
          </a:p>
          <a:p>
            <a:r>
              <a:rPr lang="en-US" sz="1500" b="1" dirty="0">
                <a:latin typeface="Courier New"/>
                <a:cs typeface="Courier New"/>
              </a:rPr>
              <a:t>  { return value; }</a:t>
            </a:r>
          </a:p>
          <a:p>
            <a:r>
              <a:rPr lang="en-US" sz="1500" b="1" dirty="0">
                <a:latin typeface="Courier New"/>
                <a:cs typeface="Courier New"/>
              </a:rPr>
              <a:t>}</a:t>
            </a:r>
          </a:p>
          <a:p>
            <a:endParaRPr lang="en-US" sz="1500" b="1" dirty="0">
              <a:latin typeface="Courier New"/>
              <a:cs typeface="Courier New"/>
            </a:endParaRPr>
          </a:p>
          <a:p>
            <a:r>
              <a:rPr lang="en-US" sz="1500" b="1" dirty="0">
                <a:latin typeface="Courier New"/>
                <a:cs typeface="Courier New"/>
              </a:rPr>
              <a:t>double term() throws </a:t>
            </a:r>
            <a:r>
              <a:rPr lang="en-US" sz="1500" b="1" dirty="0" err="1">
                <a:latin typeface="Courier New"/>
                <a:cs typeface="Courier New"/>
              </a:rPr>
              <a:t>NumberFormatException</a:t>
            </a:r>
            <a:r>
              <a:rPr lang="en-US" sz="1500" b="1" dirty="0">
                <a:latin typeface="Courier New"/>
                <a:cs typeface="Courier New"/>
              </a:rPr>
              <a:t> : { double v, value; }</a:t>
            </a:r>
          </a:p>
          <a:p>
            <a:r>
              <a:rPr lang="en-US" sz="1500" b="1" dirty="0">
                <a:latin typeface="Courier New"/>
                <a:cs typeface="Courier New"/>
              </a:rPr>
              <a:t>{</a:t>
            </a:r>
          </a:p>
          <a:p>
            <a:r>
              <a:rPr lang="en-US" sz="1500" b="1" dirty="0">
                <a:latin typeface="Courier New"/>
                <a:cs typeface="Courier New"/>
              </a:rPr>
              <a:t>  value = power()</a:t>
            </a:r>
          </a:p>
          <a:p>
            <a:r>
              <a:rPr lang="is-IS" sz="1500" b="1" dirty="0">
                <a:latin typeface="Courier New"/>
                <a:cs typeface="Courier New"/>
              </a:rPr>
              <a:t>  </a:t>
            </a:r>
            <a:r>
              <a:rPr lang="is-IS" sz="1500" b="1" dirty="0">
                <a:solidFill>
                  <a:srgbClr val="B23C00"/>
                </a:solidFill>
                <a:latin typeface="Courier New"/>
                <a:cs typeface="Courier New"/>
              </a:rPr>
              <a:t>(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&lt;MULTIPLY&gt; v = power() { value *= v; }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| &lt;DIVIDE&gt;   v = power() { value /= v; }</a:t>
            </a:r>
          </a:p>
          <a:p>
            <a:r>
              <a:rPr lang="en-US" sz="1500" b="1" dirty="0">
                <a:solidFill>
                  <a:srgbClr val="B23C00"/>
                </a:solidFill>
                <a:latin typeface="Courier New"/>
                <a:cs typeface="Courier New"/>
              </a:rPr>
              <a:t>    | &lt;AND&gt;      v = power() { value = (value != 0) &amp;&amp; (v != 0) ? 1 : 0; }</a:t>
            </a:r>
          </a:p>
          <a:p>
            <a:r>
              <a:rPr lang="en-US" sz="1500" b="1" dirty="0">
                <a:latin typeface="Courier New"/>
                <a:cs typeface="Courier New"/>
              </a:rPr>
              <a:t>  </a:t>
            </a:r>
            <a:r>
              <a:rPr lang="en-US" sz="1500" b="1" dirty="0">
                <a:solidFill>
                  <a:srgbClr val="B23C00"/>
                </a:solidFill>
                <a:latin typeface="Courier New"/>
                <a:cs typeface="Courier New"/>
              </a:rPr>
              <a:t>)*</a:t>
            </a:r>
          </a:p>
          <a:p>
            <a:r>
              <a:rPr lang="en-US" sz="1500" b="1" dirty="0">
                <a:latin typeface="Courier New"/>
                <a:cs typeface="Courier New"/>
              </a:rPr>
              <a:t>  { return value; }</a:t>
            </a:r>
          </a:p>
          <a:p>
            <a:r>
              <a:rPr lang="en-US" sz="1500" b="1" dirty="0">
                <a:latin typeface="Courier New"/>
                <a:cs typeface="Courier New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7926335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#4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74367" y="1365120"/>
            <a:ext cx="8611421" cy="378565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500" b="1" dirty="0">
                <a:latin typeface="Courier New"/>
                <a:cs typeface="Courier New"/>
              </a:rPr>
              <a:t>double power() throws </a:t>
            </a:r>
            <a:r>
              <a:rPr lang="en-US" sz="1500" b="1" dirty="0" err="1">
                <a:latin typeface="Courier New"/>
                <a:cs typeface="Courier New"/>
              </a:rPr>
              <a:t>NumberFormatException</a:t>
            </a:r>
            <a:r>
              <a:rPr lang="en-US" sz="1500" b="1" dirty="0">
                <a:latin typeface="Courier New"/>
                <a:cs typeface="Courier New"/>
              </a:rPr>
              <a:t> : { double v, value; }</a:t>
            </a:r>
          </a:p>
          <a:p>
            <a:r>
              <a:rPr lang="en-US" sz="1500" b="1" dirty="0">
                <a:latin typeface="Courier New"/>
                <a:cs typeface="Courier New"/>
              </a:rPr>
              <a:t>{</a:t>
            </a:r>
          </a:p>
          <a:p>
            <a:r>
              <a:rPr lang="en-US" sz="1500" b="1" dirty="0">
                <a:latin typeface="Courier New"/>
                <a:cs typeface="Courier New"/>
              </a:rPr>
              <a:t>  value = factor()</a:t>
            </a:r>
          </a:p>
          <a:p>
            <a:r>
              <a:rPr lang="is-IS" sz="1500" b="1" dirty="0">
                <a:latin typeface="Courier New"/>
                <a:cs typeface="Courier New"/>
              </a:rPr>
              <a:t>  </a:t>
            </a:r>
            <a:r>
              <a:rPr lang="is-IS" sz="1500" b="1" dirty="0">
                <a:solidFill>
                  <a:srgbClr val="B23C00"/>
                </a:solidFill>
                <a:latin typeface="Courier New"/>
                <a:cs typeface="Courier New"/>
              </a:rPr>
              <a:t>(</a:t>
            </a:r>
          </a:p>
          <a:p>
            <a:r>
              <a:rPr lang="en-US" sz="1500" b="1" dirty="0">
                <a:solidFill>
                  <a:srgbClr val="B23C00"/>
                </a:solidFill>
                <a:latin typeface="Courier New"/>
                <a:cs typeface="Courier New"/>
              </a:rPr>
              <a:t>    &lt;POWER&gt; v = factor() { value = </a:t>
            </a:r>
            <a:r>
              <a:rPr lang="en-US" sz="1500" b="1" dirty="0" err="1">
                <a:solidFill>
                  <a:srgbClr val="B23C00"/>
                </a:solidFill>
                <a:latin typeface="Courier New"/>
                <a:cs typeface="Courier New"/>
              </a:rPr>
              <a:t>Math.pow</a:t>
            </a:r>
            <a:r>
              <a:rPr lang="en-US" sz="1500" b="1" dirty="0">
                <a:solidFill>
                  <a:srgbClr val="B23C00"/>
                </a:solidFill>
                <a:latin typeface="Courier New"/>
                <a:cs typeface="Courier New"/>
              </a:rPr>
              <a:t>(value, v); }</a:t>
            </a:r>
          </a:p>
          <a:p>
            <a:r>
              <a:rPr lang="en-US" sz="1500" b="1" dirty="0">
                <a:solidFill>
                  <a:srgbClr val="B23C00"/>
                </a:solidFill>
                <a:latin typeface="Courier New"/>
                <a:cs typeface="Courier New"/>
              </a:rPr>
              <a:t>  )*</a:t>
            </a:r>
          </a:p>
          <a:p>
            <a:r>
              <a:rPr lang="en-US" sz="1500" b="1" dirty="0">
                <a:latin typeface="Courier New"/>
                <a:cs typeface="Courier New"/>
              </a:rPr>
              <a:t>  { return value; }</a:t>
            </a:r>
          </a:p>
          <a:p>
            <a:r>
              <a:rPr lang="en-US" sz="1500" b="1" dirty="0">
                <a:latin typeface="Courier New"/>
                <a:cs typeface="Courier New"/>
              </a:rPr>
              <a:t>}</a:t>
            </a:r>
          </a:p>
          <a:p>
            <a:endParaRPr lang="en-US" sz="1500" b="1" dirty="0">
              <a:latin typeface="Courier New"/>
              <a:cs typeface="Courier New"/>
            </a:endParaRPr>
          </a:p>
          <a:p>
            <a:r>
              <a:rPr lang="en-US" sz="1500" b="1" dirty="0">
                <a:latin typeface="Courier New"/>
                <a:cs typeface="Courier New"/>
              </a:rPr>
              <a:t>double factor() throws </a:t>
            </a:r>
            <a:r>
              <a:rPr lang="en-US" sz="1500" b="1" dirty="0" err="1">
                <a:latin typeface="Courier New"/>
                <a:cs typeface="Courier New"/>
              </a:rPr>
              <a:t>NumberFormatException</a:t>
            </a:r>
            <a:r>
              <a:rPr lang="en-US" sz="1500" b="1" dirty="0">
                <a:latin typeface="Courier New"/>
                <a:cs typeface="Courier New"/>
              </a:rPr>
              <a:t> : { double value; }</a:t>
            </a:r>
          </a:p>
          <a:p>
            <a:r>
              <a:rPr lang="en-US" sz="1500" b="1" dirty="0">
                <a:latin typeface="Courier New"/>
                <a:cs typeface="Courier New"/>
              </a:rPr>
              <a:t>{</a:t>
            </a:r>
          </a:p>
          <a:p>
            <a:r>
              <a:rPr lang="de-DE" sz="1500" b="1" dirty="0">
                <a:latin typeface="Courier New"/>
                <a:cs typeface="Courier New"/>
              </a:rPr>
              <a:t>             </a:t>
            </a:r>
            <a:r>
              <a:rPr lang="de-DE" sz="1500" b="1" dirty="0" err="1">
                <a:latin typeface="Courier New"/>
                <a:cs typeface="Courier New"/>
              </a:rPr>
              <a:t>value</a:t>
            </a:r>
            <a:r>
              <a:rPr lang="de-DE" sz="1500" b="1" dirty="0">
                <a:latin typeface="Courier New"/>
                <a:cs typeface="Courier New"/>
              </a:rPr>
              <a:t> = </a:t>
            </a:r>
            <a:r>
              <a:rPr lang="de-DE" sz="1500" b="1" dirty="0" err="1">
                <a:latin typeface="Courier New"/>
                <a:cs typeface="Courier New"/>
              </a:rPr>
              <a:t>primary</a:t>
            </a:r>
            <a:r>
              <a:rPr lang="de-DE" sz="1500" b="1" dirty="0">
                <a:latin typeface="Courier New"/>
                <a:cs typeface="Courier New"/>
              </a:rPr>
              <a:t>()             { </a:t>
            </a:r>
            <a:r>
              <a:rPr lang="de-DE" sz="1500" b="1" dirty="0" err="1">
                <a:latin typeface="Courier New"/>
                <a:cs typeface="Courier New"/>
              </a:rPr>
              <a:t>return</a:t>
            </a:r>
            <a:r>
              <a:rPr lang="de-DE" sz="1500" b="1" dirty="0">
                <a:latin typeface="Courier New"/>
                <a:cs typeface="Courier New"/>
              </a:rPr>
              <a:t> </a:t>
            </a:r>
            <a:r>
              <a:rPr lang="de-DE" sz="1500" b="1" dirty="0" err="1">
                <a:latin typeface="Courier New"/>
                <a:cs typeface="Courier New"/>
              </a:rPr>
              <a:t>value</a:t>
            </a:r>
            <a:r>
              <a:rPr lang="de-DE" sz="1500" b="1" dirty="0">
                <a:latin typeface="Courier New"/>
                <a:cs typeface="Courier New"/>
              </a:rPr>
              <a:t>; }</a:t>
            </a:r>
          </a:p>
          <a:p>
            <a:r>
              <a:rPr lang="de-DE" sz="1500" b="1" dirty="0">
                <a:latin typeface="Courier New"/>
                <a:cs typeface="Courier New"/>
              </a:rPr>
              <a:t>  | &lt;MINUS&gt;  </a:t>
            </a:r>
            <a:r>
              <a:rPr lang="de-DE" sz="1500" b="1" dirty="0" err="1">
                <a:latin typeface="Courier New"/>
                <a:cs typeface="Courier New"/>
              </a:rPr>
              <a:t>value</a:t>
            </a:r>
            <a:r>
              <a:rPr lang="de-DE" sz="1500" b="1" dirty="0">
                <a:latin typeface="Courier New"/>
                <a:cs typeface="Courier New"/>
              </a:rPr>
              <a:t> = </a:t>
            </a:r>
            <a:r>
              <a:rPr lang="de-DE" sz="1500" b="1" dirty="0" err="1">
                <a:latin typeface="Courier New"/>
                <a:cs typeface="Courier New"/>
              </a:rPr>
              <a:t>factor</a:t>
            </a:r>
            <a:r>
              <a:rPr lang="de-DE" sz="1500" b="1" dirty="0">
                <a:latin typeface="Courier New"/>
                <a:cs typeface="Courier New"/>
              </a:rPr>
              <a:t>()              { </a:t>
            </a:r>
            <a:r>
              <a:rPr lang="de-DE" sz="1500" b="1" dirty="0" err="1">
                <a:latin typeface="Courier New"/>
                <a:cs typeface="Courier New"/>
              </a:rPr>
              <a:t>return</a:t>
            </a:r>
            <a:r>
              <a:rPr lang="de-DE" sz="1500" b="1" dirty="0">
                <a:latin typeface="Courier New"/>
                <a:cs typeface="Courier New"/>
              </a:rPr>
              <a:t> -</a:t>
            </a:r>
            <a:r>
              <a:rPr lang="de-DE" sz="1500" b="1" dirty="0" err="1">
                <a:latin typeface="Courier New"/>
                <a:cs typeface="Courier New"/>
              </a:rPr>
              <a:t>value</a:t>
            </a:r>
            <a:r>
              <a:rPr lang="de-DE" sz="1500" b="1" dirty="0">
                <a:latin typeface="Courier New"/>
                <a:cs typeface="Courier New"/>
              </a:rPr>
              <a:t>; }</a:t>
            </a:r>
          </a:p>
          <a:p>
            <a:r>
              <a:rPr lang="de-DE" sz="1500" b="1" dirty="0">
                <a:solidFill>
                  <a:srgbClr val="B23C00"/>
                </a:solidFill>
                <a:latin typeface="Courier New"/>
                <a:cs typeface="Courier New"/>
              </a:rPr>
              <a:t>  | &lt;NOT&gt;    </a:t>
            </a:r>
            <a:r>
              <a:rPr lang="de-DE" sz="1500" b="1" dirty="0" err="1">
                <a:solidFill>
                  <a:srgbClr val="B23C00"/>
                </a:solidFill>
                <a:latin typeface="Courier New"/>
                <a:cs typeface="Courier New"/>
              </a:rPr>
              <a:t>value</a:t>
            </a:r>
            <a:r>
              <a:rPr lang="de-DE" sz="1500" b="1" dirty="0">
                <a:solidFill>
                  <a:srgbClr val="B23C00"/>
                </a:solidFill>
                <a:latin typeface="Courier New"/>
                <a:cs typeface="Courier New"/>
              </a:rPr>
              <a:t> = </a:t>
            </a:r>
            <a:r>
              <a:rPr lang="de-DE" sz="1500" b="1" dirty="0" err="1">
                <a:solidFill>
                  <a:srgbClr val="B23C00"/>
                </a:solidFill>
                <a:latin typeface="Courier New"/>
                <a:cs typeface="Courier New"/>
              </a:rPr>
              <a:t>factor</a:t>
            </a:r>
            <a:r>
              <a:rPr lang="de-DE" sz="1500" b="1" dirty="0">
                <a:solidFill>
                  <a:srgbClr val="B23C00"/>
                </a:solidFill>
                <a:latin typeface="Courier New"/>
                <a:cs typeface="Courier New"/>
              </a:rPr>
              <a:t>()              { </a:t>
            </a:r>
            <a:r>
              <a:rPr lang="de-DE" sz="1500" b="1" dirty="0" err="1">
                <a:solidFill>
                  <a:srgbClr val="B23C00"/>
                </a:solidFill>
                <a:latin typeface="Courier New"/>
                <a:cs typeface="Courier New"/>
              </a:rPr>
              <a:t>return</a:t>
            </a:r>
            <a:r>
              <a:rPr lang="de-DE" sz="1500" b="1" dirty="0">
                <a:solidFill>
                  <a:srgbClr val="B23C00"/>
                </a:solidFill>
                <a:latin typeface="Courier New"/>
                <a:cs typeface="Courier New"/>
              </a:rPr>
              <a:t> </a:t>
            </a:r>
            <a:r>
              <a:rPr lang="de-DE" sz="1500" b="1" dirty="0" err="1">
                <a:solidFill>
                  <a:srgbClr val="B23C00"/>
                </a:solidFill>
                <a:latin typeface="Courier New"/>
                <a:cs typeface="Courier New"/>
              </a:rPr>
              <a:t>value</a:t>
            </a:r>
            <a:r>
              <a:rPr lang="de-DE" sz="1500" b="1" dirty="0">
                <a:solidFill>
                  <a:srgbClr val="B23C00"/>
                </a:solidFill>
                <a:latin typeface="Courier New"/>
                <a:cs typeface="Courier New"/>
              </a:rPr>
              <a:t> != 0 ? 0 : 1; }</a:t>
            </a:r>
          </a:p>
          <a:p>
            <a:r>
              <a:rPr lang="de-DE" sz="1500" b="1" dirty="0">
                <a:latin typeface="Courier New"/>
                <a:cs typeface="Courier New"/>
              </a:rPr>
              <a:t>  | &lt;LPAREN&gt; </a:t>
            </a:r>
            <a:r>
              <a:rPr lang="de-DE" sz="1500" b="1" dirty="0" err="1">
                <a:latin typeface="Courier New"/>
                <a:cs typeface="Courier New"/>
              </a:rPr>
              <a:t>value</a:t>
            </a:r>
            <a:r>
              <a:rPr lang="de-DE" sz="1500" b="1" dirty="0">
                <a:latin typeface="Courier New"/>
                <a:cs typeface="Courier New"/>
              </a:rPr>
              <a:t> = </a:t>
            </a:r>
            <a:r>
              <a:rPr lang="de-DE" sz="1500" b="1" dirty="0" err="1">
                <a:latin typeface="Courier New"/>
                <a:cs typeface="Courier New"/>
              </a:rPr>
              <a:t>expression</a:t>
            </a:r>
            <a:r>
              <a:rPr lang="de-DE" sz="1500" b="1" dirty="0">
                <a:latin typeface="Courier New"/>
                <a:cs typeface="Courier New"/>
              </a:rPr>
              <a:t>() &lt;RPAREN&gt; { </a:t>
            </a:r>
            <a:r>
              <a:rPr lang="de-DE" sz="1500" b="1" dirty="0" err="1">
                <a:latin typeface="Courier New"/>
                <a:cs typeface="Courier New"/>
              </a:rPr>
              <a:t>return</a:t>
            </a:r>
            <a:r>
              <a:rPr lang="de-DE" sz="1500" b="1" dirty="0">
                <a:latin typeface="Courier New"/>
                <a:cs typeface="Courier New"/>
              </a:rPr>
              <a:t> </a:t>
            </a:r>
            <a:r>
              <a:rPr lang="de-DE" sz="1500" b="1" dirty="0" err="1">
                <a:latin typeface="Courier New"/>
                <a:cs typeface="Courier New"/>
              </a:rPr>
              <a:t>value</a:t>
            </a:r>
            <a:r>
              <a:rPr lang="de-DE" sz="1500" b="1" dirty="0">
                <a:latin typeface="Courier New"/>
                <a:cs typeface="Courier New"/>
              </a:rPr>
              <a:t>; }</a:t>
            </a:r>
          </a:p>
          <a:p>
            <a:r>
              <a:rPr lang="de-DE" sz="1500" b="1" dirty="0" smtClean="0">
                <a:latin typeface="Courier New"/>
                <a:cs typeface="Courier New"/>
              </a:rPr>
              <a:t>}</a:t>
            </a:r>
            <a:endParaRPr lang="de-DE" sz="15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8153059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67" y="411163"/>
            <a:ext cx="8595265" cy="655637"/>
          </a:xfrm>
        </p:spPr>
        <p:txBody>
          <a:bodyPr/>
          <a:lstStyle/>
          <a:p>
            <a:r>
              <a:rPr lang="en-US" dirty="0" smtClean="0"/>
              <a:t>Pumping Lemma for Context-Free Languages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Yes, there is one for context-free languages, too.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Like the one for regular languages, </a:t>
            </a:r>
            <a:br>
              <a:rPr lang="en-US" dirty="0" smtClean="0"/>
            </a:br>
            <a:r>
              <a:rPr lang="en-US" dirty="0" smtClean="0"/>
              <a:t>use the pumping lemma to prove </a:t>
            </a:r>
            <a:br>
              <a:rPr lang="en-US" dirty="0" smtClean="0"/>
            </a:br>
            <a:r>
              <a:rPr lang="en-US" dirty="0" smtClean="0"/>
              <a:t>that a language is </a:t>
            </a:r>
            <a:r>
              <a:rPr lang="en-US" u="sng" dirty="0" smtClean="0"/>
              <a:t>not</a:t>
            </a:r>
            <a:r>
              <a:rPr lang="en-US" dirty="0" smtClean="0"/>
              <a:t> context-free.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Unfortunately, it’s even harder to use </a:t>
            </a:r>
            <a:br>
              <a:rPr lang="en-US" dirty="0" smtClean="0"/>
            </a:br>
            <a:r>
              <a:rPr lang="en-US" dirty="0" smtClean="0"/>
              <a:t>than the one for regular languages.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9774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Context-Free Pumping Lemma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</a:t>
            </a:r>
            <a:r>
              <a:rPr lang="en-US" i="1" dirty="0" smtClean="0">
                <a:latin typeface="Times New Roman"/>
                <a:cs typeface="Times New Roman"/>
              </a:rPr>
              <a:t>L</a:t>
            </a:r>
            <a:r>
              <a:rPr lang="en-US" dirty="0" smtClean="0"/>
              <a:t> is an infinite context-free language, then there exists some positive integer </a:t>
            </a:r>
            <a:r>
              <a:rPr lang="en-US" i="1" dirty="0">
                <a:latin typeface="Times New Roman"/>
                <a:cs typeface="Times New Roman"/>
              </a:rPr>
              <a:t>m</a:t>
            </a:r>
            <a:r>
              <a:rPr lang="en-US" dirty="0" smtClean="0"/>
              <a:t> such that for </a:t>
            </a:r>
            <a:r>
              <a:rPr lang="en-US" u="sng" dirty="0" smtClean="0"/>
              <a:t>any</a:t>
            </a:r>
            <a:r>
              <a:rPr lang="en-US" dirty="0" smtClean="0"/>
              <a:t> string </a:t>
            </a:r>
            <a:r>
              <a:rPr lang="en-US" i="1" dirty="0">
                <a:latin typeface="Times New Roman"/>
                <a:cs typeface="Times New Roman"/>
              </a:rPr>
              <a:t>w</a:t>
            </a:r>
            <a:r>
              <a:rPr lang="en-US" dirty="0" smtClean="0"/>
              <a:t> in </a:t>
            </a:r>
            <a:r>
              <a:rPr lang="en-US" i="1" dirty="0">
                <a:latin typeface="Times New Roman"/>
                <a:cs typeface="Times New Roman"/>
              </a:rPr>
              <a:t>L</a:t>
            </a:r>
            <a:r>
              <a:rPr lang="en-US" dirty="0" smtClean="0"/>
              <a:t> with </a:t>
            </a:r>
            <a:r>
              <a:rPr lang="en-US" dirty="0" smtClean="0">
                <a:latin typeface="Times New Roman"/>
                <a:cs typeface="Times New Roman"/>
              </a:rPr>
              <a:t>|</a:t>
            </a:r>
            <a:r>
              <a:rPr lang="en-US" i="1" dirty="0">
                <a:latin typeface="Times New Roman"/>
                <a:cs typeface="Times New Roman"/>
              </a:rPr>
              <a:t>w</a:t>
            </a:r>
            <a:r>
              <a:rPr lang="en-US" dirty="0" smtClean="0">
                <a:latin typeface="Times New Roman"/>
                <a:cs typeface="Times New Roman"/>
              </a:rPr>
              <a:t>| ≥ </a:t>
            </a:r>
            <a:r>
              <a:rPr lang="en-US" i="1" dirty="0" smtClean="0">
                <a:latin typeface="Times New Roman"/>
                <a:cs typeface="Times New Roman"/>
              </a:rPr>
              <a:t>m</a:t>
            </a:r>
          </a:p>
          <a:p>
            <a:pPr lvl="1"/>
            <a:r>
              <a:rPr lang="en-US" dirty="0" smtClean="0"/>
              <a:t>We can decompose </a:t>
            </a:r>
            <a:r>
              <a:rPr lang="en-US" i="1" dirty="0">
                <a:latin typeface="Times New Roman"/>
                <a:cs typeface="Times New Roman"/>
              </a:rPr>
              <a:t>w</a:t>
            </a:r>
            <a:r>
              <a:rPr lang="en-US" dirty="0">
                <a:latin typeface="Times New Roman"/>
                <a:cs typeface="Times New Roman"/>
              </a:rPr>
              <a:t> = </a:t>
            </a:r>
            <a:r>
              <a:rPr lang="en-US" i="1" dirty="0" err="1">
                <a:latin typeface="Times New Roman"/>
                <a:cs typeface="Times New Roman"/>
              </a:rPr>
              <a:t>u</a:t>
            </a:r>
            <a:r>
              <a:rPr lang="en-US" i="1" dirty="0" err="1">
                <a:solidFill>
                  <a:srgbClr val="A12A03"/>
                </a:solidFill>
                <a:latin typeface="Times New Roman"/>
                <a:cs typeface="Times New Roman"/>
              </a:rPr>
              <a:t>v</a:t>
            </a:r>
            <a:r>
              <a:rPr lang="en-US" i="1" dirty="0" err="1">
                <a:latin typeface="Times New Roman"/>
                <a:cs typeface="Times New Roman"/>
              </a:rPr>
              <a:t>x</a:t>
            </a:r>
            <a:r>
              <a:rPr lang="en-US" i="1" dirty="0" err="1">
                <a:solidFill>
                  <a:srgbClr val="A12A03"/>
                </a:solidFill>
                <a:latin typeface="Times New Roman"/>
                <a:cs typeface="Times New Roman"/>
              </a:rPr>
              <a:t>y</a:t>
            </a:r>
            <a:r>
              <a:rPr lang="en-US" i="1" dirty="0" err="1">
                <a:latin typeface="Times New Roman"/>
                <a:cs typeface="Times New Roman"/>
              </a:rPr>
              <a:t>z</a:t>
            </a:r>
            <a:endParaRPr lang="en-US" i="1" dirty="0">
              <a:latin typeface="Times New Roman"/>
              <a:cs typeface="Times New Roman"/>
            </a:endParaRPr>
          </a:p>
          <a:p>
            <a:pPr lvl="1"/>
            <a:r>
              <a:rPr lang="en-US" dirty="0" smtClean="0"/>
              <a:t>with </a:t>
            </a:r>
            <a:r>
              <a:rPr lang="en-US" dirty="0" smtClean="0">
                <a:latin typeface="Times New Roman"/>
                <a:cs typeface="Times New Roman"/>
              </a:rPr>
              <a:t>|</a:t>
            </a:r>
            <a:r>
              <a:rPr lang="en-US" i="1" dirty="0" err="1" smtClean="0">
                <a:solidFill>
                  <a:srgbClr val="B23C00"/>
                </a:solidFill>
                <a:latin typeface="Times New Roman"/>
                <a:cs typeface="Times New Roman"/>
              </a:rPr>
              <a:t>v</a:t>
            </a:r>
            <a:r>
              <a:rPr lang="en-US" i="1" dirty="0" err="1" smtClean="0">
                <a:latin typeface="Times New Roman"/>
                <a:cs typeface="Times New Roman"/>
              </a:rPr>
              <a:t>x</a:t>
            </a:r>
            <a:r>
              <a:rPr lang="en-US" i="1" dirty="0" err="1" smtClean="0">
                <a:solidFill>
                  <a:srgbClr val="B23C00"/>
                </a:solidFill>
                <a:latin typeface="Times New Roman"/>
                <a:cs typeface="Times New Roman"/>
              </a:rPr>
              <a:t>y</a:t>
            </a:r>
            <a:r>
              <a:rPr lang="en-US" dirty="0">
                <a:latin typeface="Times New Roman"/>
                <a:cs typeface="Times New Roman"/>
              </a:rPr>
              <a:t>| ≤ </a:t>
            </a:r>
            <a:r>
              <a:rPr lang="en-US" i="1" dirty="0">
                <a:latin typeface="Times New Roman"/>
                <a:cs typeface="Times New Roman"/>
              </a:rPr>
              <a:t>m</a:t>
            </a:r>
          </a:p>
          <a:p>
            <a:pPr lvl="1"/>
            <a:r>
              <a:rPr lang="en-US" dirty="0" smtClean="0"/>
              <a:t>and </a:t>
            </a:r>
            <a:r>
              <a:rPr lang="en-US" dirty="0">
                <a:latin typeface="Times New Roman"/>
                <a:cs typeface="Times New Roman"/>
              </a:rPr>
              <a:t>|</a:t>
            </a:r>
            <a:r>
              <a:rPr lang="en-US" i="1" dirty="0" err="1">
                <a:solidFill>
                  <a:srgbClr val="A12A03"/>
                </a:solidFill>
                <a:latin typeface="Times New Roman"/>
                <a:cs typeface="Times New Roman"/>
              </a:rPr>
              <a:t>vy</a:t>
            </a:r>
            <a:r>
              <a:rPr lang="en-US" dirty="0">
                <a:latin typeface="Times New Roman"/>
                <a:cs typeface="Times New Roman"/>
              </a:rPr>
              <a:t>| ≥ 1</a:t>
            </a:r>
            <a:r>
              <a:rPr lang="en-US" dirty="0" smtClean="0"/>
              <a:t>   (i.e., </a:t>
            </a:r>
            <a:r>
              <a:rPr lang="en-US" i="1" dirty="0" err="1">
                <a:latin typeface="Times New Roman"/>
                <a:cs typeface="Times New Roman"/>
              </a:rPr>
              <a:t>vy</a:t>
            </a:r>
            <a:r>
              <a:rPr lang="en-US" dirty="0" smtClean="0"/>
              <a:t> is nonempty)</a:t>
            </a:r>
          </a:p>
          <a:p>
            <a:pPr lvl="1"/>
            <a:r>
              <a:rPr lang="en-US" dirty="0" smtClean="0"/>
              <a:t>such that </a:t>
            </a:r>
            <a:r>
              <a:rPr lang="en-US" i="1" dirty="0" err="1">
                <a:latin typeface="Times New Roman"/>
                <a:cs typeface="Times New Roman"/>
              </a:rPr>
              <a:t>u</a:t>
            </a:r>
            <a:r>
              <a:rPr lang="en-US" i="1" dirty="0" err="1">
                <a:solidFill>
                  <a:srgbClr val="A12A03"/>
                </a:solidFill>
                <a:latin typeface="Times New Roman"/>
                <a:cs typeface="Times New Roman"/>
              </a:rPr>
              <a:t>v</a:t>
            </a:r>
            <a:r>
              <a:rPr lang="en-US" i="1" baseline="30000" dirty="0" err="1">
                <a:solidFill>
                  <a:srgbClr val="A12A03"/>
                </a:solidFill>
                <a:latin typeface="Times New Roman"/>
                <a:cs typeface="Times New Roman"/>
              </a:rPr>
              <a:t>i</a:t>
            </a:r>
            <a:r>
              <a:rPr lang="en-US" i="1" dirty="0" err="1">
                <a:latin typeface="Times New Roman"/>
                <a:cs typeface="Times New Roman"/>
              </a:rPr>
              <a:t>x</a:t>
            </a:r>
            <a:r>
              <a:rPr lang="en-US" i="1" dirty="0" err="1">
                <a:solidFill>
                  <a:srgbClr val="A12A03"/>
                </a:solidFill>
                <a:latin typeface="Times New Roman"/>
                <a:cs typeface="Times New Roman"/>
              </a:rPr>
              <a:t>y</a:t>
            </a:r>
            <a:r>
              <a:rPr lang="en-US" i="1" baseline="30000" dirty="0" err="1">
                <a:solidFill>
                  <a:srgbClr val="A12A03"/>
                </a:solidFill>
                <a:latin typeface="Times New Roman"/>
                <a:cs typeface="Times New Roman"/>
              </a:rPr>
              <a:t>i</a:t>
            </a:r>
            <a:r>
              <a:rPr lang="en-US" i="1" dirty="0" err="1">
                <a:latin typeface="Times New Roman"/>
                <a:cs typeface="Times New Roman"/>
              </a:rPr>
              <a:t>z</a:t>
            </a:r>
            <a:r>
              <a:rPr lang="en-US" dirty="0" smtClean="0"/>
              <a:t> is also in </a:t>
            </a:r>
            <a:r>
              <a:rPr lang="en-US" i="1" dirty="0" smtClean="0">
                <a:latin typeface="Times New Roman"/>
                <a:cs typeface="Times New Roman"/>
              </a:rPr>
              <a:t>L</a:t>
            </a:r>
            <a:r>
              <a:rPr lang="en-US" dirty="0" smtClean="0">
                <a:cs typeface="Times New Roman"/>
              </a:rPr>
              <a:t>, with </a:t>
            </a:r>
            <a:r>
              <a:rPr lang="en-US" i="1" dirty="0" err="1" smtClean="0">
                <a:latin typeface="Times New Roman"/>
                <a:cs typeface="Times New Roman"/>
              </a:rPr>
              <a:t>i</a:t>
            </a:r>
            <a:r>
              <a:rPr lang="en-US" dirty="0" smtClean="0">
                <a:latin typeface="Times New Roman"/>
                <a:cs typeface="Times New Roman"/>
              </a:rPr>
              <a:t> = 0, 1, 2, </a:t>
            </a:r>
            <a:r>
              <a:rPr lang="is-IS" dirty="0" smtClean="0">
                <a:latin typeface="Times New Roman"/>
                <a:cs typeface="Times New Roman"/>
              </a:rPr>
              <a:t>…</a:t>
            </a:r>
            <a:endParaRPr lang="en-US" dirty="0" smtClean="0">
              <a:latin typeface="Times New Roman"/>
              <a:cs typeface="Times New Roman"/>
            </a:endParaRPr>
          </a:p>
          <a:p>
            <a:pPr lvl="5"/>
            <a:endParaRPr lang="en-US" dirty="0" smtClean="0"/>
          </a:p>
          <a:p>
            <a:r>
              <a:rPr lang="en-US" dirty="0" smtClean="0"/>
              <a:t>In other words, strings in a context-free language can be pumped, and the pumped strings are also in the language.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6945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Context-Free Pumping Lemma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8" y="3886195"/>
            <a:ext cx="8320995" cy="2285975"/>
          </a:xfrm>
        </p:spPr>
        <p:txBody>
          <a:bodyPr/>
          <a:lstStyle/>
          <a:p>
            <a:r>
              <a:rPr lang="en-US" i="1" dirty="0">
                <a:latin typeface="Times New Roman"/>
                <a:cs typeface="Times New Roman"/>
              </a:rPr>
              <a:t>S</a:t>
            </a:r>
            <a:r>
              <a:rPr lang="en-US" dirty="0" smtClean="0"/>
              <a:t> and </a:t>
            </a:r>
            <a:r>
              <a:rPr lang="en-US" i="1" dirty="0">
                <a:latin typeface="Times New Roman"/>
                <a:cs typeface="Times New Roman"/>
              </a:rPr>
              <a:t>A</a:t>
            </a:r>
            <a:r>
              <a:rPr lang="en-US" dirty="0" smtClean="0"/>
              <a:t> are variables in context-free grammar </a:t>
            </a:r>
            <a:r>
              <a:rPr lang="en-US" i="1" dirty="0">
                <a:latin typeface="Times New Roman"/>
                <a:cs typeface="Times New Roman"/>
              </a:rPr>
              <a:t>L.</a:t>
            </a:r>
          </a:p>
          <a:p>
            <a:r>
              <a:rPr lang="en-US" dirty="0" smtClean="0"/>
              <a:t>Variable </a:t>
            </a:r>
            <a:r>
              <a:rPr lang="en-US" i="1" dirty="0" smtClean="0">
                <a:latin typeface="Times New Roman"/>
                <a:cs typeface="Times New Roman"/>
              </a:rPr>
              <a:t>A</a:t>
            </a:r>
            <a:r>
              <a:rPr lang="en-US" dirty="0" smtClean="0"/>
              <a:t> can be repeated </a:t>
            </a:r>
            <a:r>
              <a:rPr lang="en-US" i="1" dirty="0" err="1">
                <a:latin typeface="Times New Roman"/>
                <a:cs typeface="Times New Roman"/>
              </a:rPr>
              <a:t>i</a:t>
            </a:r>
            <a:r>
              <a:rPr lang="en-US" dirty="0" smtClean="0"/>
              <a:t> times during the derivation of a sufficiently long string in </a:t>
            </a:r>
            <a:r>
              <a:rPr lang="en-US" i="1" dirty="0" smtClean="0">
                <a:latin typeface="Times New Roman"/>
                <a:cs typeface="Times New Roman"/>
              </a:rPr>
              <a:t>L</a:t>
            </a:r>
            <a:r>
              <a:rPr lang="en-US" dirty="0" smtClean="0"/>
              <a:t>, </a:t>
            </a:r>
            <a:br>
              <a:rPr lang="en-US" dirty="0" smtClean="0"/>
            </a:br>
            <a:r>
              <a:rPr lang="en-US" i="1" dirty="0" err="1" smtClean="0">
                <a:latin typeface="Times New Roman"/>
                <a:cs typeface="Times New Roman"/>
              </a:rPr>
              <a:t>i</a:t>
            </a:r>
            <a:r>
              <a:rPr lang="en-US" dirty="0" smtClean="0">
                <a:latin typeface="Times New Roman"/>
                <a:cs typeface="Times New Roman"/>
              </a:rPr>
              <a:t> = 0, 1, 2, </a:t>
            </a:r>
            <a:r>
              <a:rPr lang="is-IS" dirty="0" smtClean="0">
                <a:latin typeface="Times New Roman"/>
                <a:cs typeface="Times New Roman"/>
              </a:rPr>
              <a:t>…</a:t>
            </a:r>
            <a:r>
              <a:rPr lang="is-IS" dirty="0" smtClean="0"/>
              <a:t>, we pump substrings </a:t>
            </a:r>
            <a:r>
              <a:rPr lang="is-IS" i="1" dirty="0" smtClean="0">
                <a:solidFill>
                  <a:srgbClr val="A12A03"/>
                </a:solidFill>
                <a:latin typeface="Times New Roman"/>
                <a:cs typeface="Times New Roman"/>
              </a:rPr>
              <a:t>v</a:t>
            </a:r>
            <a:r>
              <a:rPr lang="is-IS" dirty="0" smtClean="0">
                <a:solidFill>
                  <a:srgbClr val="A12A03"/>
                </a:solidFill>
              </a:rPr>
              <a:t> </a:t>
            </a:r>
            <a:r>
              <a:rPr lang="is-IS" dirty="0" smtClean="0"/>
              <a:t>and </a:t>
            </a:r>
            <a:r>
              <a:rPr lang="is-IS" i="1" dirty="0" smtClean="0">
                <a:solidFill>
                  <a:srgbClr val="A12A03"/>
                </a:solidFill>
                <a:latin typeface="Times New Roman"/>
                <a:cs typeface="Times New Roman"/>
              </a:rPr>
              <a:t>y</a:t>
            </a:r>
            <a:r>
              <a:rPr lang="is-IS" dirty="0" smtClean="0"/>
              <a:t>.</a:t>
            </a:r>
          </a:p>
          <a:p>
            <a:pPr lvl="1"/>
            <a:r>
              <a:rPr lang="is-IS" dirty="0" smtClean="0"/>
              <a:t>Example: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Isosceles Triangle 4"/>
          <p:cNvSpPr/>
          <p:nvPr/>
        </p:nvSpPr>
        <p:spPr bwMode="auto">
          <a:xfrm>
            <a:off x="548684" y="1412873"/>
            <a:ext cx="3840438" cy="2381883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6" name="Isosceles Triangle 5"/>
          <p:cNvSpPr/>
          <p:nvPr/>
        </p:nvSpPr>
        <p:spPr bwMode="auto">
          <a:xfrm>
            <a:off x="1371635" y="2240295"/>
            <a:ext cx="2194536" cy="1558931"/>
          </a:xfrm>
          <a:prstGeom prst="triangle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7" name="Isosceles Triangle 6"/>
          <p:cNvSpPr/>
          <p:nvPr/>
        </p:nvSpPr>
        <p:spPr bwMode="auto">
          <a:xfrm>
            <a:off x="1920269" y="2880366"/>
            <a:ext cx="1097268" cy="914390"/>
          </a:xfrm>
          <a:prstGeom prst="triangl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2291736" y="1321433"/>
            <a:ext cx="388223" cy="365756"/>
            <a:chOff x="4389122" y="1508781"/>
            <a:chExt cx="388223" cy="365756"/>
          </a:xfrm>
        </p:grpSpPr>
        <p:sp>
          <p:nvSpPr>
            <p:cNvPr id="8" name="Oval 7"/>
            <p:cNvSpPr/>
            <p:nvPr/>
          </p:nvSpPr>
          <p:spPr bwMode="auto">
            <a:xfrm>
              <a:off x="4389122" y="1508781"/>
              <a:ext cx="365756" cy="365756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/>
                <a:ea typeface="ＭＳ Ｐゴシック" charset="0"/>
                <a:cs typeface="Times New Roman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411239" y="1508781"/>
              <a:ext cx="36610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>
                  <a:latin typeface="Times New Roman"/>
                  <a:cs typeface="Times New Roman"/>
                </a:rPr>
                <a:t>S</a:t>
              </a:r>
              <a:endParaRPr lang="en-US" i="1" dirty="0">
                <a:latin typeface="Times New Roman"/>
                <a:cs typeface="Times New Roman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2286025" y="2148854"/>
            <a:ext cx="399644" cy="365756"/>
            <a:chOff x="4389122" y="2697488"/>
            <a:chExt cx="399644" cy="365756"/>
          </a:xfrm>
        </p:grpSpPr>
        <p:sp>
          <p:nvSpPr>
            <p:cNvPr id="9" name="Oval 8"/>
            <p:cNvSpPr/>
            <p:nvPr/>
          </p:nvSpPr>
          <p:spPr bwMode="auto">
            <a:xfrm>
              <a:off x="4389122" y="2697488"/>
              <a:ext cx="365756" cy="365756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/>
                <a:ea typeface="ＭＳ Ｐゴシック" charset="0"/>
                <a:cs typeface="Times New Roman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411239" y="2697488"/>
              <a:ext cx="37752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>
                  <a:latin typeface="Times New Roman"/>
                  <a:cs typeface="Times New Roman"/>
                </a:rPr>
                <a:t>A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2286025" y="2875896"/>
            <a:ext cx="399644" cy="365756"/>
            <a:chOff x="4389122" y="2697488"/>
            <a:chExt cx="399644" cy="365756"/>
          </a:xfrm>
        </p:grpSpPr>
        <p:sp>
          <p:nvSpPr>
            <p:cNvPr id="16" name="Oval 15"/>
            <p:cNvSpPr/>
            <p:nvPr/>
          </p:nvSpPr>
          <p:spPr bwMode="auto">
            <a:xfrm>
              <a:off x="4389122" y="2697488"/>
              <a:ext cx="365756" cy="365756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/>
                <a:ea typeface="ＭＳ Ｐゴシック" charset="0"/>
                <a:cs typeface="Times New Roman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411239" y="2697488"/>
              <a:ext cx="37752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>
                  <a:latin typeface="Times New Roman"/>
                  <a:cs typeface="Times New Roman"/>
                </a:rPr>
                <a:t>A</a:t>
              </a:r>
            </a:p>
          </p:txBody>
        </p:sp>
      </p:grpSp>
      <p:cxnSp>
        <p:nvCxnSpPr>
          <p:cNvPr id="19" name="Straight Arrow Connector 18"/>
          <p:cNvCxnSpPr>
            <a:stCxn id="8" idx="4"/>
            <a:endCxn id="9" idx="0"/>
          </p:cNvCxnSpPr>
          <p:nvPr/>
        </p:nvCxnSpPr>
        <p:spPr bwMode="auto">
          <a:xfrm flipH="1">
            <a:off x="2468903" y="1687189"/>
            <a:ext cx="5711" cy="461665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1" name="Straight Arrow Connector 20"/>
          <p:cNvCxnSpPr>
            <a:stCxn id="9" idx="4"/>
          </p:cNvCxnSpPr>
          <p:nvPr/>
        </p:nvCxnSpPr>
        <p:spPr bwMode="auto">
          <a:xfrm>
            <a:off x="2468903" y="2514610"/>
            <a:ext cx="0" cy="36575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2" name="TextBox 21"/>
          <p:cNvSpPr txBox="1"/>
          <p:nvPr/>
        </p:nvSpPr>
        <p:spPr>
          <a:xfrm>
            <a:off x="823001" y="3337561"/>
            <a:ext cx="4395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Times New Roman"/>
                <a:cs typeface="Times New Roman"/>
              </a:rPr>
              <a:t>u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554513" y="3337561"/>
            <a:ext cx="4222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rgbClr val="A12A03"/>
                </a:solidFill>
                <a:latin typeface="Times New Roman"/>
                <a:cs typeface="Times New Roman"/>
              </a:rPr>
              <a:t>v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286025" y="3333091"/>
            <a:ext cx="4222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Times New Roman"/>
                <a:cs typeface="Times New Roman"/>
              </a:rPr>
              <a:t>x</a:t>
            </a:r>
            <a:endParaRPr lang="en-US" sz="2400" i="1" dirty="0">
              <a:latin typeface="Times New Roman"/>
              <a:cs typeface="Times New Roman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017537" y="3337561"/>
            <a:ext cx="4254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rgbClr val="A12A03"/>
                </a:solidFill>
                <a:latin typeface="Times New Roman"/>
                <a:cs typeface="Times New Roman"/>
              </a:rPr>
              <a:t>y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657610" y="3337561"/>
            <a:ext cx="4054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Times New Roman"/>
                <a:cs typeface="Times New Roman"/>
              </a:rPr>
              <a:t>z</a:t>
            </a:r>
          </a:p>
        </p:txBody>
      </p:sp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834160"/>
              </p:ext>
            </p:extLst>
          </p:nvPr>
        </p:nvGraphicFramePr>
        <p:xfrm>
          <a:off x="2815859" y="5722938"/>
          <a:ext cx="6145213" cy="509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800" name="Equation" r:id="rId3" imgW="2755900" imgH="228600" progId="Equation.3">
                  <p:embed/>
                </p:oleObj>
              </mc:Choice>
              <mc:Fallback>
                <p:oleObj name="Equation" r:id="rId3" imgW="275590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15859" y="5722938"/>
                        <a:ext cx="6145213" cy="509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TextBox 33"/>
          <p:cNvSpPr txBox="1"/>
          <p:nvPr/>
        </p:nvSpPr>
        <p:spPr>
          <a:xfrm>
            <a:off x="3383293" y="1508781"/>
            <a:ext cx="2486453" cy="646331"/>
          </a:xfrm>
          <a:prstGeom prst="rect">
            <a:avLst/>
          </a:prstGeom>
          <a:solidFill>
            <a:srgbClr val="FFFFC2"/>
          </a:solidFill>
          <a:ln>
            <a:solidFill>
              <a:srgbClr val="A12A03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A12A03"/>
                </a:solidFill>
              </a:rPr>
              <a:t>Note that </a:t>
            </a:r>
            <a:r>
              <a:rPr lang="en-US" sz="1800" dirty="0" smtClean="0">
                <a:solidFill>
                  <a:srgbClr val="A12A03"/>
                </a:solidFill>
                <a:latin typeface="Times New Roman"/>
                <a:cs typeface="Times New Roman"/>
              </a:rPr>
              <a:t>|</a:t>
            </a:r>
            <a:r>
              <a:rPr lang="en-US" sz="1800" i="1" dirty="0" smtClean="0">
                <a:solidFill>
                  <a:srgbClr val="A12A03"/>
                </a:solidFill>
                <a:latin typeface="Times New Roman"/>
                <a:cs typeface="Times New Roman"/>
              </a:rPr>
              <a:t>v</a:t>
            </a:r>
            <a:r>
              <a:rPr lang="en-US" sz="1800" dirty="0" smtClean="0">
                <a:solidFill>
                  <a:srgbClr val="A12A03"/>
                </a:solidFill>
                <a:latin typeface="Times New Roman"/>
                <a:cs typeface="Times New Roman"/>
              </a:rPr>
              <a:t>|</a:t>
            </a:r>
            <a:r>
              <a:rPr lang="en-US" sz="1800" dirty="0" smtClean="0">
                <a:solidFill>
                  <a:srgbClr val="A12A03"/>
                </a:solidFill>
              </a:rPr>
              <a:t> and </a:t>
            </a:r>
            <a:r>
              <a:rPr lang="en-US" sz="1800" dirty="0">
                <a:solidFill>
                  <a:srgbClr val="A12A03"/>
                </a:solidFill>
                <a:latin typeface="Times New Roman"/>
                <a:cs typeface="Times New Roman"/>
              </a:rPr>
              <a:t>|</a:t>
            </a:r>
            <a:r>
              <a:rPr lang="en-US" sz="1800" i="1" dirty="0">
                <a:solidFill>
                  <a:srgbClr val="A12A03"/>
                </a:solidFill>
                <a:latin typeface="Times New Roman"/>
                <a:cs typeface="Times New Roman"/>
              </a:rPr>
              <a:t>y</a:t>
            </a:r>
            <a:r>
              <a:rPr lang="en-US" sz="1800" dirty="0">
                <a:solidFill>
                  <a:srgbClr val="A12A03"/>
                </a:solidFill>
                <a:latin typeface="Times New Roman"/>
                <a:cs typeface="Times New Roman"/>
              </a:rPr>
              <a:t>|</a:t>
            </a:r>
            <a:r>
              <a:rPr lang="en-US" sz="1800" dirty="0" smtClean="0">
                <a:solidFill>
                  <a:srgbClr val="A12A03"/>
                </a:solidFill>
              </a:rPr>
              <a:t> are </a:t>
            </a:r>
          </a:p>
          <a:p>
            <a:r>
              <a:rPr lang="en-US" sz="1800" dirty="0" smtClean="0">
                <a:solidFill>
                  <a:srgbClr val="A12A03"/>
                </a:solidFill>
              </a:rPr>
              <a:t>not necessarily equal.</a:t>
            </a:r>
            <a:endParaRPr lang="en-US" sz="1800" dirty="0">
              <a:solidFill>
                <a:srgbClr val="A12A03"/>
              </a:solidFill>
            </a:endParaRPr>
          </a:p>
        </p:txBody>
      </p:sp>
      <p:sp>
        <p:nvSpPr>
          <p:cNvPr id="27" name="Isosceles Triangle 26"/>
          <p:cNvSpPr/>
          <p:nvPr/>
        </p:nvSpPr>
        <p:spPr bwMode="auto">
          <a:xfrm>
            <a:off x="4754878" y="1412873"/>
            <a:ext cx="3840438" cy="2381883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28" name="Isosceles Triangle 27"/>
          <p:cNvSpPr/>
          <p:nvPr/>
        </p:nvSpPr>
        <p:spPr bwMode="auto">
          <a:xfrm>
            <a:off x="5212073" y="2057415"/>
            <a:ext cx="2926048" cy="1737341"/>
          </a:xfrm>
          <a:prstGeom prst="triangle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6497930" y="1321433"/>
            <a:ext cx="365756" cy="365756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/>
              <a:ea typeface="ＭＳ Ｐゴシック" charset="0"/>
              <a:cs typeface="Times New Roman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520047" y="1321433"/>
            <a:ext cx="36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latin typeface="Times New Roman"/>
                <a:cs typeface="Times New Roman"/>
              </a:rPr>
              <a:t>S</a:t>
            </a:r>
            <a:endParaRPr lang="en-US" i="1" dirty="0">
              <a:latin typeface="Times New Roman"/>
              <a:cs typeface="Times New Roman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6492219" y="1874537"/>
            <a:ext cx="399644" cy="365756"/>
            <a:chOff x="6583658" y="2148854"/>
            <a:chExt cx="399644" cy="365756"/>
          </a:xfrm>
        </p:grpSpPr>
        <p:sp>
          <p:nvSpPr>
            <p:cNvPr id="36" name="Oval 35"/>
            <p:cNvSpPr/>
            <p:nvPr/>
          </p:nvSpPr>
          <p:spPr bwMode="auto">
            <a:xfrm>
              <a:off x="6583658" y="2148854"/>
              <a:ext cx="365756" cy="365756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/>
                <a:ea typeface="ＭＳ Ｐゴシック" charset="0"/>
                <a:cs typeface="Times New Roman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6605775" y="2148854"/>
              <a:ext cx="37752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>
                  <a:latin typeface="Times New Roman"/>
                  <a:cs typeface="Times New Roman"/>
                </a:rPr>
                <a:t>A</a:t>
              </a:r>
            </a:p>
          </p:txBody>
        </p:sp>
      </p:grpSp>
      <p:cxnSp>
        <p:nvCxnSpPr>
          <p:cNvPr id="41" name="Straight Arrow Connector 40"/>
          <p:cNvCxnSpPr>
            <a:stCxn id="31" idx="4"/>
            <a:endCxn id="36" idx="0"/>
          </p:cNvCxnSpPr>
          <p:nvPr/>
        </p:nvCxnSpPr>
        <p:spPr bwMode="auto">
          <a:xfrm flipH="1">
            <a:off x="6675097" y="1687189"/>
            <a:ext cx="5711" cy="18734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2" name="Straight Arrow Connector 41"/>
          <p:cNvCxnSpPr>
            <a:stCxn id="36" idx="4"/>
          </p:cNvCxnSpPr>
          <p:nvPr/>
        </p:nvCxnSpPr>
        <p:spPr bwMode="auto">
          <a:xfrm>
            <a:off x="6675097" y="2240293"/>
            <a:ext cx="0" cy="18287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48" name="Isosceles Triangle 47"/>
          <p:cNvSpPr/>
          <p:nvPr/>
        </p:nvSpPr>
        <p:spPr bwMode="auto">
          <a:xfrm>
            <a:off x="5669267" y="2606049"/>
            <a:ext cx="2011659" cy="1188707"/>
          </a:xfrm>
          <a:prstGeom prst="triangle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6492219" y="2423171"/>
            <a:ext cx="399644" cy="365756"/>
            <a:chOff x="6583658" y="2875896"/>
            <a:chExt cx="399644" cy="365756"/>
          </a:xfrm>
        </p:grpSpPr>
        <p:sp>
          <p:nvSpPr>
            <p:cNvPr id="39" name="Oval 38"/>
            <p:cNvSpPr/>
            <p:nvPr/>
          </p:nvSpPr>
          <p:spPr bwMode="auto">
            <a:xfrm>
              <a:off x="6583658" y="2875896"/>
              <a:ext cx="365756" cy="365756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/>
                <a:ea typeface="ＭＳ Ｐゴシック" charset="0"/>
                <a:cs typeface="Times New Roman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6605775" y="2875896"/>
              <a:ext cx="37752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>
                  <a:latin typeface="Times New Roman"/>
                  <a:cs typeface="Times New Roman"/>
                </a:rPr>
                <a:t>A</a:t>
              </a:r>
            </a:p>
          </p:txBody>
        </p:sp>
      </p:grpSp>
      <p:sp>
        <p:nvSpPr>
          <p:cNvPr id="29" name="Isosceles Triangle 28"/>
          <p:cNvSpPr/>
          <p:nvPr/>
        </p:nvSpPr>
        <p:spPr bwMode="auto">
          <a:xfrm>
            <a:off x="6126463" y="3154683"/>
            <a:ext cx="1097268" cy="640073"/>
          </a:xfrm>
          <a:prstGeom prst="triangl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grpSp>
        <p:nvGrpSpPr>
          <p:cNvPr id="63" name="Group 62"/>
          <p:cNvGrpSpPr/>
          <p:nvPr/>
        </p:nvGrpSpPr>
        <p:grpSpPr>
          <a:xfrm>
            <a:off x="6492219" y="2971805"/>
            <a:ext cx="377527" cy="365756"/>
            <a:chOff x="6492219" y="2971805"/>
            <a:chExt cx="377527" cy="365756"/>
          </a:xfrm>
        </p:grpSpPr>
        <p:sp>
          <p:nvSpPr>
            <p:cNvPr id="50" name="Oval 49"/>
            <p:cNvSpPr/>
            <p:nvPr/>
          </p:nvSpPr>
          <p:spPr bwMode="auto">
            <a:xfrm>
              <a:off x="6492219" y="2971805"/>
              <a:ext cx="365756" cy="365756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/>
                <a:ea typeface="ＭＳ Ｐゴシック" charset="0"/>
                <a:cs typeface="Times New Roman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6492219" y="2971805"/>
              <a:ext cx="37752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>
                  <a:latin typeface="Times New Roman"/>
                  <a:cs typeface="Times New Roman"/>
                </a:rPr>
                <a:t>A</a:t>
              </a:r>
            </a:p>
          </p:txBody>
        </p:sp>
      </p:grpSp>
      <p:cxnSp>
        <p:nvCxnSpPr>
          <p:cNvPr id="53" name="Straight Arrow Connector 52"/>
          <p:cNvCxnSpPr>
            <a:endCxn id="50" idx="0"/>
          </p:cNvCxnSpPr>
          <p:nvPr/>
        </p:nvCxnSpPr>
        <p:spPr bwMode="auto">
          <a:xfrm>
            <a:off x="6675097" y="2788927"/>
            <a:ext cx="0" cy="18287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43" name="TextBox 42"/>
          <p:cNvSpPr txBox="1"/>
          <p:nvPr/>
        </p:nvSpPr>
        <p:spPr>
          <a:xfrm>
            <a:off x="4937756" y="3342031"/>
            <a:ext cx="4395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Times New Roman"/>
                <a:cs typeface="Times New Roman"/>
              </a:rPr>
              <a:t>u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887080" y="3342031"/>
            <a:ext cx="4222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rgbClr val="A12A03"/>
                </a:solidFill>
                <a:latin typeface="Times New Roman"/>
                <a:cs typeface="Times New Roman"/>
              </a:rPr>
              <a:t>v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6492219" y="3337561"/>
            <a:ext cx="4222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Times New Roman"/>
                <a:cs typeface="Times New Roman"/>
              </a:rPr>
              <a:t>x</a:t>
            </a:r>
            <a:endParaRPr lang="en-US" sz="2400" i="1" dirty="0">
              <a:latin typeface="Times New Roman"/>
              <a:cs typeface="Times New Roman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7164020" y="3342031"/>
            <a:ext cx="4254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rgbClr val="A12A03"/>
                </a:solidFill>
                <a:latin typeface="Times New Roman"/>
                <a:cs typeface="Times New Roman"/>
              </a:rPr>
              <a:t>y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8098447" y="3342031"/>
            <a:ext cx="4054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Times New Roman"/>
                <a:cs typeface="Times New Roman"/>
              </a:rPr>
              <a:t>z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429885" y="3342031"/>
            <a:ext cx="4222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rgbClr val="A12A03"/>
                </a:solidFill>
                <a:latin typeface="Times New Roman"/>
                <a:cs typeface="Times New Roman"/>
              </a:rPr>
              <a:t>v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621215" y="3342031"/>
            <a:ext cx="4254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rgbClr val="A12A03"/>
                </a:solidFill>
                <a:latin typeface="Times New Roman"/>
                <a:cs typeface="Times New Roman"/>
              </a:rPr>
              <a:t>y</a:t>
            </a:r>
          </a:p>
        </p:txBody>
      </p:sp>
    </p:spTree>
    <p:extLst>
      <p:ext uri="{BB962C8B-B14F-4D97-AF65-F5344CB8AC3E}">
        <p14:creationId xmlns:p14="http://schemas.microsoft.com/office/powerpoint/2010/main" val="28047479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Context-Free Pumping Lemma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4"/>
            <a:ext cx="8229600" cy="5029145"/>
          </a:xfrm>
        </p:spPr>
        <p:txBody>
          <a:bodyPr/>
          <a:lstStyle/>
          <a:p>
            <a:r>
              <a:rPr lang="en-US" dirty="0" smtClean="0"/>
              <a:t>Again, by using proof by contradiction, the pumping lemma for context-free languages enables us to prove that a given language </a:t>
            </a:r>
            <a:br>
              <a:rPr lang="en-US" dirty="0" smtClean="0"/>
            </a:br>
            <a:r>
              <a:rPr lang="en-US" dirty="0" smtClean="0"/>
              <a:t>is </a:t>
            </a:r>
            <a:r>
              <a:rPr lang="en-US" u="sng" dirty="0" smtClean="0"/>
              <a:t>not</a:t>
            </a:r>
            <a:r>
              <a:rPr lang="en-US" dirty="0" smtClean="0"/>
              <a:t> context-free.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We only have to find </a:t>
            </a:r>
            <a:r>
              <a:rPr lang="en-US" u="sng" dirty="0" smtClean="0"/>
              <a:t>one</a:t>
            </a:r>
            <a:r>
              <a:rPr lang="en-US" dirty="0" smtClean="0"/>
              <a:t> string that violates </a:t>
            </a:r>
            <a:br>
              <a:rPr lang="en-US" dirty="0" smtClean="0"/>
            </a:br>
            <a:r>
              <a:rPr lang="en-US" dirty="0" smtClean="0"/>
              <a:t>the pumping lemma.</a:t>
            </a:r>
          </a:p>
          <a:p>
            <a:pPr lvl="5"/>
            <a:endParaRPr lang="en-US" dirty="0" smtClean="0"/>
          </a:p>
          <a:p>
            <a:pPr lvl="1"/>
            <a:r>
              <a:rPr lang="en-US" dirty="0" smtClean="0"/>
              <a:t>This can be harder to do than the regular language pumping lemma.</a:t>
            </a:r>
          </a:p>
          <a:p>
            <a:pPr lvl="1"/>
            <a:r>
              <a:rPr lang="en-US" dirty="0" smtClean="0"/>
              <a:t>We only have a bound on the length of substring </a:t>
            </a:r>
            <a:r>
              <a:rPr lang="en-US" i="1" dirty="0" err="1" smtClean="0">
                <a:latin typeface="Times New Roman"/>
                <a:cs typeface="Times New Roman"/>
              </a:rPr>
              <a:t>vxy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We don’t know the length of the prefix substring </a:t>
            </a:r>
            <a:r>
              <a:rPr lang="en-US" i="1" dirty="0" smtClean="0">
                <a:latin typeface="Times New Roman"/>
                <a:cs typeface="Times New Roman"/>
              </a:rPr>
              <a:t>u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6290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Pumping Lemma Proof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806" y="1965976"/>
            <a:ext cx="8503872" cy="4164949"/>
          </a:xfrm>
        </p:spPr>
        <p:txBody>
          <a:bodyPr/>
          <a:lstStyle/>
          <a:p>
            <a:r>
              <a:rPr lang="en-US" dirty="0" smtClean="0"/>
              <a:t>Prove that                                 is not context-free.</a:t>
            </a:r>
          </a:p>
          <a:p>
            <a:r>
              <a:rPr lang="en-US" dirty="0" smtClean="0"/>
              <a:t>Choose the string </a:t>
            </a:r>
            <a:r>
              <a:rPr lang="en-US" i="1" dirty="0" smtClean="0">
                <a:latin typeface="Times New Roman"/>
                <a:cs typeface="Times New Roman"/>
              </a:rPr>
              <a:t>w</a:t>
            </a:r>
            <a:r>
              <a:rPr lang="en-US" dirty="0" smtClean="0">
                <a:latin typeface="Times New Roman"/>
                <a:cs typeface="Times New Roman"/>
              </a:rPr>
              <a:t> = </a:t>
            </a:r>
            <a:r>
              <a:rPr lang="en-US" i="1" dirty="0" err="1" smtClean="0">
                <a:latin typeface="Times New Roman"/>
                <a:cs typeface="Times New Roman"/>
              </a:rPr>
              <a:t>a</a:t>
            </a:r>
            <a:r>
              <a:rPr lang="en-US" i="1" baseline="30000" dirty="0" err="1" smtClean="0">
                <a:latin typeface="Times New Roman"/>
                <a:cs typeface="Times New Roman"/>
              </a:rPr>
              <a:t>m</a:t>
            </a:r>
            <a:r>
              <a:rPr lang="en-US" i="1" dirty="0" err="1" smtClean="0">
                <a:latin typeface="Times New Roman"/>
                <a:cs typeface="Times New Roman"/>
              </a:rPr>
              <a:t>b</a:t>
            </a:r>
            <a:r>
              <a:rPr lang="en-US" i="1" baseline="30000" dirty="0" err="1" smtClean="0">
                <a:latin typeface="Times New Roman"/>
                <a:cs typeface="Times New Roman"/>
              </a:rPr>
              <a:t>m</a:t>
            </a:r>
            <a:r>
              <a:rPr lang="en-US" i="1" dirty="0" err="1" smtClean="0">
                <a:latin typeface="Times New Roman"/>
                <a:cs typeface="Times New Roman"/>
              </a:rPr>
              <a:t>a</a:t>
            </a:r>
            <a:r>
              <a:rPr lang="en-US" i="1" baseline="30000" dirty="0" err="1" smtClean="0">
                <a:latin typeface="Times New Roman"/>
                <a:cs typeface="Times New Roman"/>
              </a:rPr>
              <a:t>m</a:t>
            </a:r>
            <a:r>
              <a:rPr lang="en-US" i="1" dirty="0" err="1" smtClean="0">
                <a:latin typeface="Times New Roman"/>
                <a:cs typeface="Times New Roman"/>
              </a:rPr>
              <a:t>b</a:t>
            </a:r>
            <a:r>
              <a:rPr lang="en-US" i="1" baseline="30000" dirty="0" err="1" smtClean="0">
                <a:latin typeface="Times New Roman"/>
                <a:cs typeface="Times New Roman"/>
              </a:rPr>
              <a:t>m</a:t>
            </a:r>
            <a:r>
              <a:rPr lang="en-US" dirty="0" smtClean="0"/>
              <a:t> which is in </a:t>
            </a:r>
            <a:r>
              <a:rPr lang="en-US" i="1" dirty="0" smtClean="0">
                <a:latin typeface="Times New Roman"/>
                <a:cs typeface="Times New Roman"/>
              </a:rPr>
              <a:t>L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substring </a:t>
            </a:r>
            <a:r>
              <a:rPr lang="en-US" i="1" dirty="0" err="1" smtClean="0">
                <a:latin typeface="Times New Roman"/>
                <a:cs typeface="Times New Roman"/>
              </a:rPr>
              <a:t>vxy</a:t>
            </a:r>
            <a:r>
              <a:rPr lang="en-US" dirty="0" smtClean="0"/>
              <a:t> can lie anywhere in </a:t>
            </a:r>
            <a:r>
              <a:rPr lang="en-US" i="1" dirty="0">
                <a:latin typeface="Times New Roman"/>
                <a:cs typeface="Times New Roman"/>
              </a:rPr>
              <a:t>w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Example:</a:t>
            </a:r>
          </a:p>
          <a:p>
            <a:pPr lvl="1"/>
            <a:endParaRPr lang="en-US" dirty="0"/>
          </a:p>
          <a:p>
            <a:endParaRPr lang="en-US" dirty="0" smtClean="0"/>
          </a:p>
          <a:p>
            <a:pPr lvl="5"/>
            <a:endParaRPr lang="en-US" dirty="0" smtClean="0"/>
          </a:p>
          <a:p>
            <a:r>
              <a:rPr lang="en-US" dirty="0" smtClean="0"/>
              <a:t>In all cases, choose </a:t>
            </a:r>
            <a:r>
              <a:rPr lang="en-US" i="1" dirty="0" err="1">
                <a:latin typeface="Times New Roman"/>
                <a:cs typeface="Times New Roman"/>
              </a:rPr>
              <a:t>i</a:t>
            </a:r>
            <a:r>
              <a:rPr lang="en-US" dirty="0" smtClean="0">
                <a:latin typeface="Times New Roman"/>
                <a:cs typeface="Times New Roman"/>
              </a:rPr>
              <a:t> = 0 </a:t>
            </a:r>
            <a:r>
              <a:rPr lang="en-US" dirty="0" smtClean="0"/>
              <a:t>to remove </a:t>
            </a:r>
            <a:r>
              <a:rPr lang="en-US" i="1" dirty="0">
                <a:latin typeface="Times New Roman"/>
                <a:cs typeface="Times New Roman"/>
              </a:rPr>
              <a:t>v</a:t>
            </a:r>
            <a:r>
              <a:rPr lang="en-US" dirty="0" smtClean="0"/>
              <a:t> and </a:t>
            </a:r>
            <a:r>
              <a:rPr lang="en-US" i="1" dirty="0">
                <a:latin typeface="Times New Roman"/>
                <a:cs typeface="Times New Roman"/>
              </a:rPr>
              <a:t>y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resulting string is </a:t>
            </a:r>
            <a:r>
              <a:rPr lang="en-US" u="sng" dirty="0" smtClean="0"/>
              <a:t>not</a:t>
            </a:r>
            <a:r>
              <a:rPr lang="en-US" dirty="0" smtClean="0"/>
              <a:t> in </a:t>
            </a:r>
            <a:r>
              <a:rPr lang="en-US" i="1" dirty="0">
                <a:latin typeface="Times New Roman"/>
                <a:cs typeface="Times New Roman"/>
              </a:rPr>
              <a:t>L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45" y="1234464"/>
            <a:ext cx="8048513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0033CC"/>
                </a:solidFill>
              </a:rPr>
              <a:t>If L is a regular language, then for </a:t>
            </a:r>
            <a:r>
              <a:rPr lang="en-US" sz="1800" dirty="0">
                <a:solidFill>
                  <a:srgbClr val="0033CC"/>
                </a:solidFill>
              </a:rPr>
              <a:t>any </a:t>
            </a:r>
            <a:r>
              <a:rPr lang="en-US" sz="1800" i="1" dirty="0">
                <a:solidFill>
                  <a:srgbClr val="0033CC"/>
                </a:solidFill>
                <a:latin typeface="Times New Roman"/>
                <a:cs typeface="Times New Roman"/>
              </a:rPr>
              <a:t>w</a:t>
            </a:r>
            <a:r>
              <a:rPr lang="en-US" sz="1800" dirty="0">
                <a:solidFill>
                  <a:srgbClr val="0033CC"/>
                </a:solidFill>
              </a:rPr>
              <a:t> in </a:t>
            </a:r>
            <a:r>
              <a:rPr lang="en-US" sz="1800" i="1" dirty="0">
                <a:solidFill>
                  <a:srgbClr val="0033CC"/>
                </a:solidFill>
                <a:latin typeface="Times New Roman"/>
                <a:cs typeface="Times New Roman"/>
              </a:rPr>
              <a:t>L</a:t>
            </a:r>
            <a:r>
              <a:rPr lang="en-US" sz="1800" dirty="0">
                <a:solidFill>
                  <a:srgbClr val="0033CC"/>
                </a:solidFill>
              </a:rPr>
              <a:t> with </a:t>
            </a:r>
            <a:r>
              <a:rPr lang="en-US" sz="1800" dirty="0">
                <a:solidFill>
                  <a:srgbClr val="0033CC"/>
                </a:solidFill>
                <a:latin typeface="Times New Roman"/>
                <a:cs typeface="Times New Roman"/>
              </a:rPr>
              <a:t>|</a:t>
            </a:r>
            <a:r>
              <a:rPr lang="en-US" sz="1800" i="1" dirty="0">
                <a:solidFill>
                  <a:srgbClr val="0033CC"/>
                </a:solidFill>
                <a:latin typeface="Times New Roman"/>
                <a:cs typeface="Times New Roman"/>
              </a:rPr>
              <a:t>w</a:t>
            </a:r>
            <a:r>
              <a:rPr lang="en-US" sz="1800" dirty="0">
                <a:solidFill>
                  <a:srgbClr val="0033CC"/>
                </a:solidFill>
                <a:latin typeface="Times New Roman"/>
                <a:cs typeface="Times New Roman"/>
              </a:rPr>
              <a:t>| ≥ </a:t>
            </a:r>
            <a:r>
              <a:rPr lang="en-US" sz="1800" i="1" dirty="0" smtClean="0">
                <a:solidFill>
                  <a:srgbClr val="0033CC"/>
                </a:solidFill>
                <a:latin typeface="Times New Roman"/>
                <a:cs typeface="Times New Roman"/>
              </a:rPr>
              <a:t>m</a:t>
            </a:r>
            <a:r>
              <a:rPr lang="en-US" sz="1800" dirty="0" smtClean="0">
                <a:solidFill>
                  <a:srgbClr val="0033CC"/>
                </a:solidFill>
              </a:rPr>
              <a:t>, we </a:t>
            </a:r>
            <a:r>
              <a:rPr lang="en-US" sz="1800" dirty="0">
                <a:solidFill>
                  <a:srgbClr val="0033CC"/>
                </a:solidFill>
              </a:rPr>
              <a:t>can decompose </a:t>
            </a:r>
            <a:r>
              <a:rPr lang="en-US" sz="1800" dirty="0" smtClean="0">
                <a:solidFill>
                  <a:srgbClr val="0033CC"/>
                </a:solidFill>
              </a:rPr>
              <a:t/>
            </a:r>
            <a:br>
              <a:rPr lang="en-US" sz="1800" dirty="0" smtClean="0">
                <a:solidFill>
                  <a:srgbClr val="0033CC"/>
                </a:solidFill>
              </a:rPr>
            </a:br>
            <a:r>
              <a:rPr lang="en-US" sz="1800" i="1" dirty="0" smtClean="0">
                <a:solidFill>
                  <a:srgbClr val="0033CC"/>
                </a:solidFill>
                <a:latin typeface="Times New Roman"/>
                <a:cs typeface="Times New Roman"/>
              </a:rPr>
              <a:t>w</a:t>
            </a:r>
            <a:r>
              <a:rPr lang="en-US" sz="1800" dirty="0" smtClean="0">
                <a:solidFill>
                  <a:srgbClr val="0033CC"/>
                </a:solidFill>
                <a:latin typeface="Times New Roman"/>
                <a:cs typeface="Times New Roman"/>
              </a:rPr>
              <a:t> </a:t>
            </a:r>
            <a:r>
              <a:rPr lang="en-US" sz="1800" dirty="0">
                <a:solidFill>
                  <a:srgbClr val="0033CC"/>
                </a:solidFill>
                <a:latin typeface="Times New Roman"/>
                <a:cs typeface="Times New Roman"/>
              </a:rPr>
              <a:t>= </a:t>
            </a:r>
            <a:r>
              <a:rPr lang="en-US" sz="1800" i="1" dirty="0" err="1" smtClean="0">
                <a:solidFill>
                  <a:srgbClr val="0033CC"/>
                </a:solidFill>
                <a:latin typeface="Times New Roman"/>
                <a:cs typeface="Times New Roman"/>
              </a:rPr>
              <a:t>uvxyz</a:t>
            </a:r>
            <a:r>
              <a:rPr lang="en-US" sz="1800" i="1" dirty="0">
                <a:solidFill>
                  <a:srgbClr val="0033CC"/>
                </a:solidFill>
                <a:latin typeface="Times New Roman"/>
                <a:cs typeface="Times New Roman"/>
              </a:rPr>
              <a:t> </a:t>
            </a:r>
            <a:r>
              <a:rPr lang="en-US" sz="1800" dirty="0" smtClean="0">
                <a:solidFill>
                  <a:srgbClr val="0033CC"/>
                </a:solidFill>
              </a:rPr>
              <a:t>with </a:t>
            </a:r>
            <a:r>
              <a:rPr lang="en-US" sz="1800" dirty="0" smtClean="0">
                <a:solidFill>
                  <a:srgbClr val="0033CC"/>
                </a:solidFill>
                <a:latin typeface="Times New Roman"/>
                <a:cs typeface="Times New Roman"/>
              </a:rPr>
              <a:t>|</a:t>
            </a:r>
            <a:r>
              <a:rPr lang="en-US" sz="1800" i="1" dirty="0" err="1" smtClean="0">
                <a:solidFill>
                  <a:srgbClr val="0033CC"/>
                </a:solidFill>
                <a:latin typeface="Times New Roman"/>
                <a:cs typeface="Times New Roman"/>
              </a:rPr>
              <a:t>vxy</a:t>
            </a:r>
            <a:r>
              <a:rPr lang="en-US" sz="1800" dirty="0">
                <a:solidFill>
                  <a:srgbClr val="0033CC"/>
                </a:solidFill>
                <a:latin typeface="Times New Roman"/>
                <a:cs typeface="Times New Roman"/>
              </a:rPr>
              <a:t>| ≤ </a:t>
            </a:r>
            <a:r>
              <a:rPr lang="en-US" sz="1800" i="1" dirty="0" smtClean="0">
                <a:solidFill>
                  <a:srgbClr val="0033CC"/>
                </a:solidFill>
                <a:latin typeface="Times New Roman"/>
                <a:cs typeface="Times New Roman"/>
              </a:rPr>
              <a:t>m </a:t>
            </a:r>
            <a:r>
              <a:rPr lang="en-US" sz="1800" dirty="0" smtClean="0">
                <a:solidFill>
                  <a:srgbClr val="0033CC"/>
                </a:solidFill>
              </a:rPr>
              <a:t>and </a:t>
            </a:r>
            <a:r>
              <a:rPr lang="en-US" sz="1800" dirty="0">
                <a:solidFill>
                  <a:srgbClr val="0033CC"/>
                </a:solidFill>
                <a:latin typeface="Times New Roman"/>
                <a:cs typeface="Times New Roman"/>
              </a:rPr>
              <a:t>|</a:t>
            </a:r>
            <a:r>
              <a:rPr lang="en-US" sz="1800" i="1" dirty="0" err="1">
                <a:solidFill>
                  <a:srgbClr val="0033CC"/>
                </a:solidFill>
                <a:latin typeface="Times New Roman"/>
                <a:cs typeface="Times New Roman"/>
              </a:rPr>
              <a:t>vy</a:t>
            </a:r>
            <a:r>
              <a:rPr lang="en-US" sz="1800" dirty="0">
                <a:solidFill>
                  <a:srgbClr val="0033CC"/>
                </a:solidFill>
                <a:latin typeface="Times New Roman"/>
                <a:cs typeface="Times New Roman"/>
              </a:rPr>
              <a:t>| ≥ 1</a:t>
            </a:r>
            <a:r>
              <a:rPr lang="en-US" sz="1800" dirty="0">
                <a:solidFill>
                  <a:srgbClr val="0033CC"/>
                </a:solidFill>
              </a:rPr>
              <a:t> </a:t>
            </a:r>
            <a:r>
              <a:rPr lang="en-US" sz="1800" dirty="0" smtClean="0">
                <a:solidFill>
                  <a:srgbClr val="0033CC"/>
                </a:solidFill>
              </a:rPr>
              <a:t>such </a:t>
            </a:r>
            <a:r>
              <a:rPr lang="en-US" sz="1800" dirty="0">
                <a:solidFill>
                  <a:srgbClr val="0033CC"/>
                </a:solidFill>
              </a:rPr>
              <a:t>that </a:t>
            </a:r>
            <a:r>
              <a:rPr lang="en-US" sz="1800" i="1" dirty="0" err="1">
                <a:solidFill>
                  <a:srgbClr val="0033CC"/>
                </a:solidFill>
                <a:latin typeface="Times New Roman"/>
                <a:cs typeface="Times New Roman"/>
              </a:rPr>
              <a:t>uv</a:t>
            </a:r>
            <a:r>
              <a:rPr lang="en-US" sz="1800" i="1" baseline="30000" dirty="0" err="1">
                <a:solidFill>
                  <a:srgbClr val="0033CC"/>
                </a:solidFill>
                <a:latin typeface="Times New Roman"/>
                <a:cs typeface="Times New Roman"/>
              </a:rPr>
              <a:t>i</a:t>
            </a:r>
            <a:r>
              <a:rPr lang="en-US" sz="1800" i="1" dirty="0" err="1">
                <a:solidFill>
                  <a:srgbClr val="0033CC"/>
                </a:solidFill>
                <a:latin typeface="Times New Roman"/>
                <a:cs typeface="Times New Roman"/>
              </a:rPr>
              <a:t>xy</a:t>
            </a:r>
            <a:r>
              <a:rPr lang="en-US" sz="1800" i="1" baseline="30000" dirty="0" err="1">
                <a:solidFill>
                  <a:srgbClr val="0033CC"/>
                </a:solidFill>
                <a:latin typeface="Times New Roman"/>
                <a:cs typeface="Times New Roman"/>
              </a:rPr>
              <a:t>i</a:t>
            </a:r>
            <a:r>
              <a:rPr lang="en-US" sz="1800" i="1" dirty="0" err="1">
                <a:solidFill>
                  <a:srgbClr val="0033CC"/>
                </a:solidFill>
                <a:latin typeface="Times New Roman"/>
                <a:cs typeface="Times New Roman"/>
              </a:rPr>
              <a:t>z</a:t>
            </a:r>
            <a:r>
              <a:rPr lang="en-US" sz="1800" dirty="0">
                <a:solidFill>
                  <a:srgbClr val="0033CC"/>
                </a:solidFill>
              </a:rPr>
              <a:t> is also in </a:t>
            </a:r>
            <a:r>
              <a:rPr lang="en-US" sz="1800" i="1" dirty="0">
                <a:solidFill>
                  <a:srgbClr val="0033CC"/>
                </a:solidFill>
                <a:latin typeface="Times New Roman"/>
                <a:cs typeface="Times New Roman"/>
              </a:rPr>
              <a:t>L</a:t>
            </a:r>
            <a:r>
              <a:rPr lang="en-US" sz="1800" dirty="0" smtClean="0">
                <a:solidFill>
                  <a:srgbClr val="0033CC"/>
                </a:solidFill>
              </a:rPr>
              <a:t>.</a:t>
            </a:r>
            <a:endParaRPr lang="en-US" sz="1800" dirty="0">
              <a:solidFill>
                <a:srgbClr val="0033CC"/>
              </a:solidFill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6625189"/>
              </p:ext>
            </p:extLst>
          </p:nvPr>
        </p:nvGraphicFramePr>
        <p:xfrm>
          <a:off x="2601011" y="2037094"/>
          <a:ext cx="3159741" cy="4513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10" name="Equation" r:id="rId3" imgW="1422400" imgH="203200" progId="Equation.3">
                  <p:embed/>
                </p:oleObj>
              </mc:Choice>
              <mc:Fallback>
                <p:oleObj name="Equation" r:id="rId3" imgW="14224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01011" y="2037094"/>
                        <a:ext cx="3159741" cy="4513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" name="Group 10"/>
          <p:cNvGrpSpPr/>
          <p:nvPr/>
        </p:nvGrpSpPr>
        <p:grpSpPr>
          <a:xfrm>
            <a:off x="1463119" y="3977634"/>
            <a:ext cx="6035019" cy="1041926"/>
            <a:chOff x="1463119" y="3977634"/>
            <a:chExt cx="6035019" cy="1041926"/>
          </a:xfrm>
        </p:grpSpPr>
        <p:pic>
          <p:nvPicPr>
            <p:cNvPr id="7" name="Picture 2" descr="Macintosh HD:Applications:Microsoft Office 2004:Office:PPT_IB_SupportFiles:Images:15529_CH08_FIG0802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63119" y="3977634"/>
              <a:ext cx="6035019" cy="1041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0" name="Group 9"/>
            <p:cNvGrpSpPr/>
            <p:nvPr/>
          </p:nvGrpSpPr>
          <p:grpSpPr>
            <a:xfrm>
              <a:off x="5971389" y="4343390"/>
              <a:ext cx="429391" cy="276999"/>
              <a:chOff x="5971389" y="4343390"/>
              <a:chExt cx="429391" cy="276999"/>
            </a:xfrm>
          </p:grpSpPr>
          <p:sp>
            <p:nvSpPr>
              <p:cNvPr id="9" name="Rectangle 8"/>
              <p:cNvSpPr/>
              <p:nvPr/>
            </p:nvSpPr>
            <p:spPr bwMode="auto">
              <a:xfrm>
                <a:off x="6035024" y="4434829"/>
                <a:ext cx="274317" cy="18287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5971389" y="4343390"/>
                <a:ext cx="4293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i="1" dirty="0" smtClean="0">
                    <a:latin typeface="Times New Roman"/>
                    <a:cs typeface="Times New Roman"/>
                  </a:rPr>
                  <a:t>b b</a:t>
                </a:r>
                <a:endParaRPr lang="en-US" i="1" dirty="0">
                  <a:latin typeface="Times New Roman"/>
                  <a:cs typeface="Times New Roman"/>
                </a:endParaRPr>
              </a:p>
            </p:txBody>
          </p:sp>
        </p:grpSp>
      </p:grpSp>
      <p:sp>
        <p:nvSpPr>
          <p:cNvPr id="12" name="TextBox 11"/>
          <p:cNvSpPr txBox="1"/>
          <p:nvPr/>
        </p:nvSpPr>
        <p:spPr>
          <a:xfrm>
            <a:off x="7097587" y="6080731"/>
            <a:ext cx="1223412" cy="58477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Formal Languages </a:t>
            </a:r>
          </a:p>
          <a:p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and Automata, 5</a:t>
            </a:r>
            <a:r>
              <a:rPr lang="en-US" sz="800" b="1" baseline="30000" dirty="0" smtClean="0">
                <a:solidFill>
                  <a:schemeClr val="bg1">
                    <a:lumMod val="65000"/>
                  </a:schemeClr>
                </a:solidFill>
              </a:rPr>
              <a:t>th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 ed.</a:t>
            </a:r>
          </a:p>
          <a:p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Peter Linz</a:t>
            </a:r>
          </a:p>
          <a:p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Jones &amp; Bartlett, 2012</a:t>
            </a:r>
            <a:endParaRPr lang="en-US" sz="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35770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Pumping Lemma Proof </a:t>
            </a:r>
            <a:r>
              <a:rPr lang="en-US" dirty="0" smtClean="0"/>
              <a:t>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45" y="1965976"/>
            <a:ext cx="8412387" cy="4297633"/>
          </a:xfrm>
        </p:spPr>
        <p:txBody>
          <a:bodyPr/>
          <a:lstStyle/>
          <a:p>
            <a:r>
              <a:rPr lang="en-US" dirty="0"/>
              <a:t>Prove that                       </a:t>
            </a:r>
            <a:r>
              <a:rPr lang="en-US" dirty="0" smtClean="0"/>
              <a:t> is </a:t>
            </a:r>
            <a:r>
              <a:rPr lang="en-US" dirty="0"/>
              <a:t>not context-free.</a:t>
            </a:r>
          </a:p>
          <a:p>
            <a:r>
              <a:rPr lang="en-US" dirty="0"/>
              <a:t>Choose the string </a:t>
            </a:r>
            <a:r>
              <a:rPr lang="en-US" i="1" dirty="0">
                <a:latin typeface="Times New Roman"/>
                <a:cs typeface="Times New Roman"/>
              </a:rPr>
              <a:t>w</a:t>
            </a:r>
            <a:r>
              <a:rPr lang="en-US" dirty="0">
                <a:latin typeface="Times New Roman"/>
                <a:cs typeface="Times New Roman"/>
              </a:rPr>
              <a:t> = </a:t>
            </a:r>
            <a:r>
              <a:rPr lang="en-US" i="1" dirty="0" smtClean="0">
                <a:latin typeface="Times New Roman"/>
                <a:cs typeface="Times New Roman"/>
              </a:rPr>
              <a:t>a</a:t>
            </a:r>
            <a:r>
              <a:rPr lang="en-US" i="1" baseline="30000" dirty="0" smtClean="0">
                <a:latin typeface="Times New Roman"/>
                <a:cs typeface="Times New Roman"/>
              </a:rPr>
              <a:t>m</a:t>
            </a:r>
            <a:r>
              <a:rPr lang="en-US" baseline="30000" dirty="0" smtClean="0">
                <a:latin typeface="Times New Roman"/>
                <a:cs typeface="Times New Roman"/>
              </a:rPr>
              <a:t>!</a:t>
            </a:r>
            <a:r>
              <a:rPr lang="en-US" dirty="0"/>
              <a:t> </a:t>
            </a:r>
            <a:r>
              <a:rPr lang="en-US" dirty="0" smtClean="0"/>
              <a:t>which is in </a:t>
            </a:r>
            <a:r>
              <a:rPr lang="en-US" i="1" dirty="0" smtClean="0">
                <a:latin typeface="Times New Roman"/>
                <a:cs typeface="Times New Roman"/>
              </a:rPr>
              <a:t>L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Therefore, no matter what the decomposition is, </a:t>
            </a:r>
            <a:r>
              <a:rPr lang="en-US" i="1" dirty="0">
                <a:latin typeface="Times New Roman"/>
                <a:cs typeface="Times New Roman"/>
              </a:rPr>
              <a:t>v</a:t>
            </a:r>
            <a:r>
              <a:rPr lang="en-US" dirty="0" smtClean="0">
                <a:latin typeface="Times New Roman"/>
                <a:cs typeface="Times New Roman"/>
              </a:rPr>
              <a:t> = </a:t>
            </a:r>
            <a:r>
              <a:rPr lang="en-US" i="1" dirty="0" err="1" smtClean="0">
                <a:latin typeface="Times New Roman"/>
                <a:cs typeface="Times New Roman"/>
              </a:rPr>
              <a:t>a</a:t>
            </a:r>
            <a:r>
              <a:rPr lang="en-US" i="1" baseline="30000" dirty="0" err="1" smtClean="0">
                <a:latin typeface="Times New Roman"/>
                <a:cs typeface="Times New Roman"/>
              </a:rPr>
              <a:t>j</a:t>
            </a:r>
            <a:r>
              <a:rPr lang="en-US" dirty="0" smtClean="0"/>
              <a:t> and </a:t>
            </a:r>
            <a:r>
              <a:rPr lang="en-US" i="1" dirty="0">
                <a:latin typeface="Times New Roman"/>
                <a:cs typeface="Times New Roman"/>
              </a:rPr>
              <a:t>y</a:t>
            </a:r>
            <a:r>
              <a:rPr lang="en-US" dirty="0">
                <a:latin typeface="Times New Roman"/>
                <a:cs typeface="Times New Roman"/>
              </a:rPr>
              <a:t> = </a:t>
            </a:r>
            <a:r>
              <a:rPr lang="en-US" i="1" dirty="0" err="1" smtClean="0">
                <a:latin typeface="Times New Roman"/>
                <a:cs typeface="Times New Roman"/>
              </a:rPr>
              <a:t>a</a:t>
            </a:r>
            <a:r>
              <a:rPr lang="en-US" i="1" baseline="30000" dirty="0" err="1" smtClean="0">
                <a:latin typeface="Times New Roman"/>
                <a:cs typeface="Times New Roman"/>
              </a:rPr>
              <a:t>k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When </a:t>
            </a:r>
            <a:r>
              <a:rPr lang="en-US" i="1" dirty="0" err="1">
                <a:latin typeface="Times New Roman"/>
                <a:cs typeface="Times New Roman"/>
              </a:rPr>
              <a:t>i</a:t>
            </a:r>
            <a:r>
              <a:rPr lang="en-US" dirty="0">
                <a:latin typeface="Times New Roman"/>
                <a:cs typeface="Times New Roman"/>
              </a:rPr>
              <a:t> = 0</a:t>
            </a:r>
            <a:r>
              <a:rPr lang="en-US" dirty="0"/>
              <a:t>, </a:t>
            </a:r>
            <a:r>
              <a:rPr lang="en-US" i="1" dirty="0">
                <a:latin typeface="Times New Roman"/>
                <a:cs typeface="Times New Roman"/>
              </a:rPr>
              <a:t>w</a:t>
            </a:r>
            <a:r>
              <a:rPr lang="en-US" baseline="-25000" dirty="0">
                <a:latin typeface="Times New Roman"/>
                <a:cs typeface="Times New Roman"/>
              </a:rPr>
              <a:t>0</a:t>
            </a:r>
            <a:r>
              <a:rPr lang="en-US" dirty="0">
                <a:latin typeface="Times New Roman"/>
                <a:cs typeface="Times New Roman"/>
              </a:rPr>
              <a:t> = </a:t>
            </a:r>
            <a:r>
              <a:rPr lang="en-US" i="1" dirty="0" err="1">
                <a:latin typeface="Times New Roman"/>
                <a:cs typeface="Times New Roman"/>
              </a:rPr>
              <a:t>uxz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smtClean="0"/>
              <a:t>has length </a:t>
            </a:r>
            <a:r>
              <a:rPr lang="en-US" i="1" dirty="0">
                <a:solidFill>
                  <a:srgbClr val="008000"/>
                </a:solidFill>
                <a:latin typeface="Times New Roman"/>
                <a:cs typeface="Times New Roman"/>
              </a:rPr>
              <a:t>m</a:t>
            </a:r>
            <a:r>
              <a:rPr lang="en-US" dirty="0">
                <a:solidFill>
                  <a:srgbClr val="008000"/>
                </a:solidFill>
                <a:latin typeface="Times New Roman"/>
                <a:cs typeface="Times New Roman"/>
              </a:rPr>
              <a:t>! – </a:t>
            </a:r>
            <a:r>
              <a:rPr lang="en-US" dirty="0" smtClean="0">
                <a:solidFill>
                  <a:srgbClr val="008000"/>
                </a:solidFill>
                <a:latin typeface="Times New Roman"/>
                <a:cs typeface="Times New Roman"/>
              </a:rPr>
              <a:t>(</a:t>
            </a:r>
            <a:r>
              <a:rPr lang="en-US" i="1" dirty="0" smtClean="0">
                <a:solidFill>
                  <a:srgbClr val="008000"/>
                </a:solidFill>
                <a:latin typeface="Times New Roman"/>
                <a:cs typeface="Times New Roman"/>
              </a:rPr>
              <a:t>j</a:t>
            </a:r>
            <a:r>
              <a:rPr lang="en-US" dirty="0" smtClean="0">
                <a:solidFill>
                  <a:srgbClr val="008000"/>
                </a:solidFill>
                <a:latin typeface="Times New Roman"/>
                <a:cs typeface="Times New Roman"/>
              </a:rPr>
              <a:t> </a:t>
            </a:r>
            <a:r>
              <a:rPr lang="en-US" dirty="0">
                <a:solidFill>
                  <a:srgbClr val="008000"/>
                </a:solidFill>
                <a:latin typeface="Times New Roman"/>
                <a:cs typeface="Times New Roman"/>
              </a:rPr>
              <a:t>+ </a:t>
            </a:r>
            <a:r>
              <a:rPr lang="en-US" i="1" dirty="0" smtClean="0">
                <a:solidFill>
                  <a:srgbClr val="008000"/>
                </a:solidFill>
                <a:latin typeface="Times New Roman"/>
                <a:cs typeface="Times New Roman"/>
              </a:rPr>
              <a:t>k</a:t>
            </a:r>
            <a:r>
              <a:rPr lang="en-US" dirty="0" smtClean="0">
                <a:solidFill>
                  <a:srgbClr val="008000"/>
                </a:solidFill>
                <a:latin typeface="Times New Roman"/>
                <a:cs typeface="Times New Roman"/>
              </a:rPr>
              <a:t>)</a:t>
            </a:r>
            <a:r>
              <a:rPr lang="en-US" dirty="0" smtClean="0"/>
              <a:t>.</a:t>
            </a:r>
          </a:p>
          <a:p>
            <a:r>
              <a:rPr lang="en-US" dirty="0" smtClean="0"/>
              <a:t>But </a:t>
            </a:r>
            <a:r>
              <a:rPr lang="en-US" dirty="0"/>
              <a:t>since </a:t>
            </a:r>
            <a:r>
              <a:rPr lang="en-US" i="1" dirty="0">
                <a:latin typeface="Times New Roman"/>
                <a:cs typeface="Times New Roman"/>
              </a:rPr>
              <a:t>j</a:t>
            </a:r>
            <a:r>
              <a:rPr lang="en-US" dirty="0">
                <a:latin typeface="Times New Roman"/>
                <a:cs typeface="Times New Roman"/>
              </a:rPr>
              <a:t> + </a:t>
            </a:r>
            <a:r>
              <a:rPr lang="en-US" i="1" dirty="0">
                <a:latin typeface="Times New Roman"/>
                <a:cs typeface="Times New Roman"/>
              </a:rPr>
              <a:t>k</a:t>
            </a:r>
            <a:r>
              <a:rPr lang="en-US" dirty="0">
                <a:latin typeface="Times New Roman"/>
                <a:cs typeface="Times New Roman"/>
              </a:rPr>
              <a:t> ≤ </a:t>
            </a:r>
            <a:r>
              <a:rPr lang="en-US" i="1" dirty="0">
                <a:latin typeface="Times New Roman"/>
                <a:cs typeface="Times New Roman"/>
              </a:rPr>
              <a:t>m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smtClean="0">
                <a:solidFill>
                  <a:srgbClr val="008000"/>
                </a:solidFill>
                <a:latin typeface="Times New Roman"/>
                <a:cs typeface="Times New Roman"/>
              </a:rPr>
              <a:t>m</a:t>
            </a:r>
            <a:r>
              <a:rPr lang="en-US" dirty="0">
                <a:solidFill>
                  <a:srgbClr val="008000"/>
                </a:solidFill>
                <a:latin typeface="Times New Roman"/>
                <a:cs typeface="Times New Roman"/>
              </a:rPr>
              <a:t>! – </a:t>
            </a:r>
            <a:r>
              <a:rPr lang="en-US" dirty="0" smtClean="0">
                <a:solidFill>
                  <a:srgbClr val="008000"/>
                </a:solidFill>
                <a:latin typeface="Times New Roman"/>
                <a:cs typeface="Times New Roman"/>
              </a:rPr>
              <a:t>(</a:t>
            </a:r>
            <a:r>
              <a:rPr lang="en-US" i="1" dirty="0">
                <a:solidFill>
                  <a:srgbClr val="008000"/>
                </a:solidFill>
                <a:latin typeface="Times New Roman"/>
                <a:cs typeface="Times New Roman"/>
              </a:rPr>
              <a:t>j</a:t>
            </a:r>
            <a:r>
              <a:rPr lang="en-US" dirty="0">
                <a:solidFill>
                  <a:srgbClr val="008000"/>
                </a:solidFill>
                <a:latin typeface="Times New Roman"/>
                <a:cs typeface="Times New Roman"/>
              </a:rPr>
              <a:t> + </a:t>
            </a:r>
            <a:r>
              <a:rPr lang="en-US" i="1" dirty="0">
                <a:solidFill>
                  <a:srgbClr val="008000"/>
                </a:solidFill>
                <a:latin typeface="Times New Roman"/>
                <a:cs typeface="Times New Roman"/>
              </a:rPr>
              <a:t>k</a:t>
            </a:r>
            <a:r>
              <a:rPr lang="en-US" dirty="0" smtClean="0">
                <a:solidFill>
                  <a:srgbClr val="008000"/>
                </a:solidFill>
                <a:latin typeface="Times New Roman"/>
                <a:cs typeface="Times New Roman"/>
              </a:rPr>
              <a:t>) </a:t>
            </a:r>
            <a:r>
              <a:rPr lang="en-US" dirty="0">
                <a:latin typeface="Times New Roman"/>
                <a:cs typeface="Times New Roman"/>
              </a:rPr>
              <a:t>≥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i="1" dirty="0">
                <a:latin typeface="Times New Roman"/>
                <a:cs typeface="Times New Roman"/>
              </a:rPr>
              <a:t>m</a:t>
            </a:r>
            <a:r>
              <a:rPr lang="en-US" dirty="0">
                <a:latin typeface="Times New Roman"/>
                <a:cs typeface="Times New Roman"/>
              </a:rPr>
              <a:t>!</a:t>
            </a:r>
            <a:r>
              <a:rPr lang="en-US" dirty="0" smtClean="0">
                <a:latin typeface="Times New Roman"/>
                <a:cs typeface="Times New Roman"/>
              </a:rPr>
              <a:t> – </a:t>
            </a:r>
            <a:r>
              <a:rPr lang="en-US" i="1" dirty="0">
                <a:latin typeface="Times New Roman"/>
                <a:cs typeface="Times New Roman"/>
              </a:rPr>
              <a:t>m</a:t>
            </a:r>
            <a:r>
              <a:rPr lang="en-US" dirty="0" smtClean="0">
                <a:latin typeface="Times New Roman"/>
                <a:cs typeface="Times New Roman"/>
              </a:rPr>
              <a:t> = </a:t>
            </a:r>
            <a:r>
              <a:rPr lang="en-US" i="1" dirty="0">
                <a:latin typeface="Times New Roman"/>
                <a:cs typeface="Times New Roman"/>
              </a:rPr>
              <a:t>m</a:t>
            </a:r>
            <a:r>
              <a:rPr lang="en-US" dirty="0" smtClean="0">
                <a:latin typeface="Times New Roman"/>
                <a:cs typeface="Times New Roman"/>
              </a:rPr>
              <a:t>[(</a:t>
            </a:r>
            <a:r>
              <a:rPr lang="en-US" i="1" dirty="0">
                <a:latin typeface="Times New Roman"/>
                <a:cs typeface="Times New Roman"/>
              </a:rPr>
              <a:t>m</a:t>
            </a:r>
            <a:r>
              <a:rPr lang="en-US" dirty="0">
                <a:latin typeface="Times New Roman"/>
                <a:cs typeface="Times New Roman"/>
              </a:rPr>
              <a:t> – 1)! – 1] &gt; (</a:t>
            </a:r>
            <a:r>
              <a:rPr lang="en-US" i="1" dirty="0">
                <a:latin typeface="Times New Roman"/>
                <a:cs typeface="Times New Roman"/>
              </a:rPr>
              <a:t>m</a:t>
            </a:r>
            <a:r>
              <a:rPr lang="en-US" dirty="0">
                <a:latin typeface="Times New Roman"/>
                <a:cs typeface="Times New Roman"/>
              </a:rPr>
              <a:t> – 1)! </a:t>
            </a:r>
            <a:endParaRPr lang="en-US" dirty="0" smtClean="0">
              <a:latin typeface="Times New Roman"/>
              <a:cs typeface="Times New Roman"/>
            </a:endParaRPr>
          </a:p>
          <a:p>
            <a:r>
              <a:rPr lang="en-US" dirty="0"/>
              <a:t>Therefore, </a:t>
            </a:r>
            <a:r>
              <a:rPr lang="en-US" i="1" dirty="0">
                <a:solidFill>
                  <a:srgbClr val="008000"/>
                </a:solidFill>
                <a:latin typeface="Times New Roman"/>
                <a:cs typeface="Times New Roman"/>
              </a:rPr>
              <a:t>m</a:t>
            </a:r>
            <a:r>
              <a:rPr lang="en-US" dirty="0">
                <a:solidFill>
                  <a:srgbClr val="008000"/>
                </a:solidFill>
                <a:latin typeface="Times New Roman"/>
                <a:cs typeface="Times New Roman"/>
              </a:rPr>
              <a:t>! – </a:t>
            </a:r>
            <a:r>
              <a:rPr lang="en-US" dirty="0" smtClean="0">
                <a:solidFill>
                  <a:srgbClr val="008000"/>
                </a:solidFill>
                <a:latin typeface="Times New Roman"/>
                <a:cs typeface="Times New Roman"/>
              </a:rPr>
              <a:t>(</a:t>
            </a:r>
            <a:r>
              <a:rPr lang="en-US" i="1" dirty="0">
                <a:solidFill>
                  <a:srgbClr val="008000"/>
                </a:solidFill>
                <a:latin typeface="Times New Roman"/>
                <a:cs typeface="Times New Roman"/>
              </a:rPr>
              <a:t>j</a:t>
            </a:r>
            <a:r>
              <a:rPr lang="en-US" dirty="0">
                <a:solidFill>
                  <a:srgbClr val="008000"/>
                </a:solidFill>
                <a:latin typeface="Times New Roman"/>
                <a:cs typeface="Times New Roman"/>
              </a:rPr>
              <a:t> + </a:t>
            </a:r>
            <a:r>
              <a:rPr lang="en-US" i="1" dirty="0">
                <a:solidFill>
                  <a:srgbClr val="008000"/>
                </a:solidFill>
                <a:latin typeface="Times New Roman"/>
                <a:cs typeface="Times New Roman"/>
              </a:rPr>
              <a:t>k</a:t>
            </a:r>
            <a:r>
              <a:rPr lang="en-US" dirty="0" smtClean="0">
                <a:solidFill>
                  <a:srgbClr val="008000"/>
                </a:solidFill>
                <a:latin typeface="Times New Roman"/>
                <a:cs typeface="Times New Roman"/>
              </a:rPr>
              <a:t>) </a:t>
            </a:r>
            <a:r>
              <a:rPr lang="en-US" dirty="0"/>
              <a:t>is between 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smtClean="0">
                <a:latin typeface="Times New Roman"/>
                <a:cs typeface="Times New Roman"/>
              </a:rPr>
              <a:t>m</a:t>
            </a:r>
            <a:r>
              <a:rPr lang="en-US" dirty="0" smtClean="0">
                <a:latin typeface="Times New Roman"/>
                <a:cs typeface="Times New Roman"/>
              </a:rPr>
              <a:t> – 1)! </a:t>
            </a:r>
            <a:r>
              <a:rPr lang="en-US" dirty="0"/>
              <a:t>and </a:t>
            </a:r>
            <a:r>
              <a:rPr lang="en-US" i="1" dirty="0" smtClean="0">
                <a:latin typeface="Times New Roman"/>
                <a:cs typeface="Times New Roman"/>
              </a:rPr>
              <a:t>m</a:t>
            </a:r>
            <a:r>
              <a:rPr lang="en-US" dirty="0">
                <a:latin typeface="Times New Roman"/>
                <a:cs typeface="Times New Roman"/>
              </a:rPr>
              <a:t>! </a:t>
            </a:r>
            <a:r>
              <a:rPr lang="en-US" dirty="0" smtClean="0"/>
              <a:t>and so </a:t>
            </a:r>
            <a:r>
              <a:rPr lang="en-US" i="1" dirty="0" smtClean="0">
                <a:latin typeface="Times New Roman"/>
                <a:cs typeface="Times New Roman"/>
              </a:rPr>
              <a:t>w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/>
              <a:t>cannot be in </a:t>
            </a:r>
            <a:r>
              <a:rPr lang="en-US" i="1" dirty="0" smtClean="0">
                <a:latin typeface="Times New Roman"/>
                <a:cs typeface="Times New Roman"/>
              </a:rPr>
              <a:t>L</a:t>
            </a:r>
            <a:r>
              <a:rPr lang="en-US" dirty="0" smtClean="0">
                <a:latin typeface="Times New Roman"/>
                <a:cs typeface="Times New Roman"/>
              </a:rPr>
              <a:t>.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690407" y="6248400"/>
            <a:ext cx="1905000" cy="457200"/>
          </a:xfrm>
        </p:spPr>
        <p:txBody>
          <a:bodyPr/>
          <a:lstStyle/>
          <a:p>
            <a:fld id="{5E4F0376-0E54-9843-B673-E00D6670E830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45" y="1234464"/>
            <a:ext cx="8048513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0033CC"/>
                </a:solidFill>
              </a:rPr>
              <a:t>If L is a regular language, then for </a:t>
            </a:r>
            <a:r>
              <a:rPr lang="en-US" sz="1800" dirty="0">
                <a:solidFill>
                  <a:srgbClr val="0033CC"/>
                </a:solidFill>
              </a:rPr>
              <a:t>any </a:t>
            </a:r>
            <a:r>
              <a:rPr lang="en-US" sz="1800" i="1" dirty="0">
                <a:solidFill>
                  <a:srgbClr val="0033CC"/>
                </a:solidFill>
                <a:latin typeface="Times New Roman"/>
                <a:cs typeface="Times New Roman"/>
              </a:rPr>
              <a:t>w</a:t>
            </a:r>
            <a:r>
              <a:rPr lang="en-US" sz="1800" dirty="0">
                <a:solidFill>
                  <a:srgbClr val="0033CC"/>
                </a:solidFill>
              </a:rPr>
              <a:t> in </a:t>
            </a:r>
            <a:r>
              <a:rPr lang="en-US" sz="1800" i="1" dirty="0">
                <a:solidFill>
                  <a:srgbClr val="0033CC"/>
                </a:solidFill>
                <a:latin typeface="Times New Roman"/>
                <a:cs typeface="Times New Roman"/>
              </a:rPr>
              <a:t>L</a:t>
            </a:r>
            <a:r>
              <a:rPr lang="en-US" sz="1800" dirty="0">
                <a:solidFill>
                  <a:srgbClr val="0033CC"/>
                </a:solidFill>
              </a:rPr>
              <a:t> with </a:t>
            </a:r>
            <a:r>
              <a:rPr lang="en-US" sz="1800" dirty="0">
                <a:solidFill>
                  <a:srgbClr val="0033CC"/>
                </a:solidFill>
                <a:latin typeface="Times New Roman"/>
                <a:cs typeface="Times New Roman"/>
              </a:rPr>
              <a:t>|</a:t>
            </a:r>
            <a:r>
              <a:rPr lang="en-US" sz="1800" i="1" dirty="0">
                <a:solidFill>
                  <a:srgbClr val="0033CC"/>
                </a:solidFill>
                <a:latin typeface="Times New Roman"/>
                <a:cs typeface="Times New Roman"/>
              </a:rPr>
              <a:t>w</a:t>
            </a:r>
            <a:r>
              <a:rPr lang="en-US" sz="1800" dirty="0">
                <a:solidFill>
                  <a:srgbClr val="0033CC"/>
                </a:solidFill>
                <a:latin typeface="Times New Roman"/>
                <a:cs typeface="Times New Roman"/>
              </a:rPr>
              <a:t>| ≥ </a:t>
            </a:r>
            <a:r>
              <a:rPr lang="en-US" sz="1800" i="1" dirty="0" smtClean="0">
                <a:solidFill>
                  <a:srgbClr val="0033CC"/>
                </a:solidFill>
                <a:latin typeface="Times New Roman"/>
                <a:cs typeface="Times New Roman"/>
              </a:rPr>
              <a:t>m</a:t>
            </a:r>
            <a:r>
              <a:rPr lang="en-US" sz="1800" dirty="0" smtClean="0">
                <a:solidFill>
                  <a:srgbClr val="0033CC"/>
                </a:solidFill>
              </a:rPr>
              <a:t>, we </a:t>
            </a:r>
            <a:r>
              <a:rPr lang="en-US" sz="1800" dirty="0">
                <a:solidFill>
                  <a:srgbClr val="0033CC"/>
                </a:solidFill>
              </a:rPr>
              <a:t>can decompose </a:t>
            </a:r>
            <a:r>
              <a:rPr lang="en-US" sz="1800" dirty="0" smtClean="0">
                <a:solidFill>
                  <a:srgbClr val="0033CC"/>
                </a:solidFill>
              </a:rPr>
              <a:t/>
            </a:r>
            <a:br>
              <a:rPr lang="en-US" sz="1800" dirty="0" smtClean="0">
                <a:solidFill>
                  <a:srgbClr val="0033CC"/>
                </a:solidFill>
              </a:rPr>
            </a:br>
            <a:r>
              <a:rPr lang="en-US" sz="1800" i="1" dirty="0" smtClean="0">
                <a:solidFill>
                  <a:srgbClr val="0033CC"/>
                </a:solidFill>
                <a:latin typeface="Times New Roman"/>
                <a:cs typeface="Times New Roman"/>
              </a:rPr>
              <a:t>w</a:t>
            </a:r>
            <a:r>
              <a:rPr lang="en-US" sz="1800" dirty="0" smtClean="0">
                <a:solidFill>
                  <a:srgbClr val="0033CC"/>
                </a:solidFill>
                <a:latin typeface="Times New Roman"/>
                <a:cs typeface="Times New Roman"/>
              </a:rPr>
              <a:t> </a:t>
            </a:r>
            <a:r>
              <a:rPr lang="en-US" sz="1800" dirty="0">
                <a:solidFill>
                  <a:srgbClr val="0033CC"/>
                </a:solidFill>
                <a:latin typeface="Times New Roman"/>
                <a:cs typeface="Times New Roman"/>
              </a:rPr>
              <a:t>= </a:t>
            </a:r>
            <a:r>
              <a:rPr lang="en-US" sz="1800" i="1" dirty="0" err="1" smtClean="0">
                <a:solidFill>
                  <a:srgbClr val="0033CC"/>
                </a:solidFill>
                <a:latin typeface="Times New Roman"/>
                <a:cs typeface="Times New Roman"/>
              </a:rPr>
              <a:t>uvxyz</a:t>
            </a:r>
            <a:r>
              <a:rPr lang="en-US" sz="1800" i="1" dirty="0">
                <a:solidFill>
                  <a:srgbClr val="0033CC"/>
                </a:solidFill>
                <a:latin typeface="Times New Roman"/>
                <a:cs typeface="Times New Roman"/>
              </a:rPr>
              <a:t> </a:t>
            </a:r>
            <a:r>
              <a:rPr lang="en-US" sz="1800" dirty="0" smtClean="0">
                <a:solidFill>
                  <a:srgbClr val="0033CC"/>
                </a:solidFill>
              </a:rPr>
              <a:t>with </a:t>
            </a:r>
            <a:r>
              <a:rPr lang="en-US" sz="1800" dirty="0" smtClean="0">
                <a:solidFill>
                  <a:srgbClr val="0033CC"/>
                </a:solidFill>
                <a:latin typeface="Times New Roman"/>
                <a:cs typeface="Times New Roman"/>
              </a:rPr>
              <a:t>|</a:t>
            </a:r>
            <a:r>
              <a:rPr lang="en-US" sz="1800" i="1" dirty="0" err="1" smtClean="0">
                <a:solidFill>
                  <a:srgbClr val="0033CC"/>
                </a:solidFill>
                <a:latin typeface="Times New Roman"/>
                <a:cs typeface="Times New Roman"/>
              </a:rPr>
              <a:t>vxy</a:t>
            </a:r>
            <a:r>
              <a:rPr lang="en-US" sz="1800" dirty="0">
                <a:solidFill>
                  <a:srgbClr val="0033CC"/>
                </a:solidFill>
                <a:latin typeface="Times New Roman"/>
                <a:cs typeface="Times New Roman"/>
              </a:rPr>
              <a:t>| ≤ </a:t>
            </a:r>
            <a:r>
              <a:rPr lang="en-US" sz="1800" i="1" dirty="0" smtClean="0">
                <a:solidFill>
                  <a:srgbClr val="0033CC"/>
                </a:solidFill>
                <a:latin typeface="Times New Roman"/>
                <a:cs typeface="Times New Roman"/>
              </a:rPr>
              <a:t>m </a:t>
            </a:r>
            <a:r>
              <a:rPr lang="en-US" sz="1800" dirty="0" smtClean="0">
                <a:solidFill>
                  <a:srgbClr val="0033CC"/>
                </a:solidFill>
              </a:rPr>
              <a:t>and </a:t>
            </a:r>
            <a:r>
              <a:rPr lang="en-US" sz="1800" dirty="0">
                <a:solidFill>
                  <a:srgbClr val="0033CC"/>
                </a:solidFill>
                <a:latin typeface="Times New Roman"/>
                <a:cs typeface="Times New Roman"/>
              </a:rPr>
              <a:t>|</a:t>
            </a:r>
            <a:r>
              <a:rPr lang="en-US" sz="1800" i="1" dirty="0" err="1">
                <a:solidFill>
                  <a:srgbClr val="0033CC"/>
                </a:solidFill>
                <a:latin typeface="Times New Roman"/>
                <a:cs typeface="Times New Roman"/>
              </a:rPr>
              <a:t>vy</a:t>
            </a:r>
            <a:r>
              <a:rPr lang="en-US" sz="1800" dirty="0">
                <a:solidFill>
                  <a:srgbClr val="0033CC"/>
                </a:solidFill>
                <a:latin typeface="Times New Roman"/>
                <a:cs typeface="Times New Roman"/>
              </a:rPr>
              <a:t>| ≥ 1</a:t>
            </a:r>
            <a:r>
              <a:rPr lang="en-US" sz="1800" dirty="0">
                <a:solidFill>
                  <a:srgbClr val="0033CC"/>
                </a:solidFill>
              </a:rPr>
              <a:t> </a:t>
            </a:r>
            <a:r>
              <a:rPr lang="en-US" sz="1800" dirty="0" smtClean="0">
                <a:solidFill>
                  <a:srgbClr val="0033CC"/>
                </a:solidFill>
              </a:rPr>
              <a:t>such </a:t>
            </a:r>
            <a:r>
              <a:rPr lang="en-US" sz="1800" dirty="0">
                <a:solidFill>
                  <a:srgbClr val="0033CC"/>
                </a:solidFill>
              </a:rPr>
              <a:t>that </a:t>
            </a:r>
            <a:r>
              <a:rPr lang="en-US" sz="1800" i="1" dirty="0" err="1">
                <a:solidFill>
                  <a:srgbClr val="0033CC"/>
                </a:solidFill>
                <a:latin typeface="Times New Roman"/>
                <a:cs typeface="Times New Roman"/>
              </a:rPr>
              <a:t>uv</a:t>
            </a:r>
            <a:r>
              <a:rPr lang="en-US" sz="1800" i="1" baseline="30000" dirty="0" err="1">
                <a:solidFill>
                  <a:srgbClr val="0033CC"/>
                </a:solidFill>
                <a:latin typeface="Times New Roman"/>
                <a:cs typeface="Times New Roman"/>
              </a:rPr>
              <a:t>i</a:t>
            </a:r>
            <a:r>
              <a:rPr lang="en-US" sz="1800" i="1" dirty="0" err="1">
                <a:solidFill>
                  <a:srgbClr val="0033CC"/>
                </a:solidFill>
                <a:latin typeface="Times New Roman"/>
                <a:cs typeface="Times New Roman"/>
              </a:rPr>
              <a:t>xy</a:t>
            </a:r>
            <a:r>
              <a:rPr lang="en-US" sz="1800" i="1" baseline="30000" dirty="0" err="1">
                <a:solidFill>
                  <a:srgbClr val="0033CC"/>
                </a:solidFill>
                <a:latin typeface="Times New Roman"/>
                <a:cs typeface="Times New Roman"/>
              </a:rPr>
              <a:t>i</a:t>
            </a:r>
            <a:r>
              <a:rPr lang="en-US" sz="1800" i="1" dirty="0" err="1">
                <a:solidFill>
                  <a:srgbClr val="0033CC"/>
                </a:solidFill>
                <a:latin typeface="Times New Roman"/>
                <a:cs typeface="Times New Roman"/>
              </a:rPr>
              <a:t>z</a:t>
            </a:r>
            <a:r>
              <a:rPr lang="en-US" sz="1800" dirty="0">
                <a:solidFill>
                  <a:srgbClr val="0033CC"/>
                </a:solidFill>
              </a:rPr>
              <a:t> is also in </a:t>
            </a:r>
            <a:r>
              <a:rPr lang="en-US" sz="1800" i="1" dirty="0">
                <a:solidFill>
                  <a:srgbClr val="0033CC"/>
                </a:solidFill>
                <a:latin typeface="Times New Roman"/>
                <a:cs typeface="Times New Roman"/>
              </a:rPr>
              <a:t>L</a:t>
            </a:r>
            <a:r>
              <a:rPr lang="en-US" sz="1800" dirty="0" smtClean="0">
                <a:solidFill>
                  <a:srgbClr val="0033CC"/>
                </a:solidFill>
              </a:rPr>
              <a:t>.</a:t>
            </a:r>
            <a:endParaRPr lang="en-US" sz="1800" dirty="0">
              <a:solidFill>
                <a:srgbClr val="0033CC"/>
              </a:solidFill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3882299"/>
              </p:ext>
            </p:extLst>
          </p:nvPr>
        </p:nvGraphicFramePr>
        <p:xfrm>
          <a:off x="2743220" y="2008188"/>
          <a:ext cx="2173287" cy="509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31" name="Equation" r:id="rId3" imgW="977900" imgH="228600" progId="Equation.3">
                  <p:embed/>
                </p:oleObj>
              </mc:Choice>
              <mc:Fallback>
                <p:oleObj name="Equation" r:id="rId3" imgW="97790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43220" y="2008188"/>
                        <a:ext cx="2173287" cy="509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841896" y="3429000"/>
            <a:ext cx="3570542" cy="584776"/>
          </a:xfrm>
          <a:prstGeom prst="rect">
            <a:avLst/>
          </a:prstGeom>
          <a:solidFill>
            <a:srgbClr val="FFFFC2"/>
          </a:solidFill>
          <a:ln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In order for </a:t>
            </a:r>
            <a:r>
              <a:rPr lang="en-US" i="1" dirty="0" smtClean="0">
                <a:latin typeface="Times New Roman"/>
                <a:cs typeface="Times New Roman"/>
              </a:rPr>
              <a:t>w</a:t>
            </a:r>
            <a:r>
              <a:rPr lang="en-US" baseline="-25000" dirty="0" smtClean="0">
                <a:latin typeface="Times New Roman"/>
                <a:cs typeface="Times New Roman"/>
              </a:rPr>
              <a:t>0</a:t>
            </a:r>
            <a:r>
              <a:rPr lang="en-US" i="1" dirty="0" smtClean="0">
                <a:solidFill>
                  <a:srgbClr val="008000"/>
                </a:solidFill>
                <a:latin typeface="Times New Roman"/>
                <a:cs typeface="Times New Roman"/>
              </a:rPr>
              <a:t> </a:t>
            </a:r>
            <a:r>
              <a:rPr lang="en-US" dirty="0"/>
              <a:t>to be in </a:t>
            </a:r>
            <a:r>
              <a:rPr lang="en-US" i="1" dirty="0" smtClean="0">
                <a:solidFill>
                  <a:srgbClr val="008000"/>
                </a:solidFill>
                <a:latin typeface="Times New Roman"/>
                <a:cs typeface="Times New Roman"/>
              </a:rPr>
              <a:t>L</a:t>
            </a:r>
            <a:r>
              <a:rPr lang="en-US" dirty="0" smtClean="0"/>
              <a:t>, its length</a:t>
            </a:r>
            <a:r>
              <a:rPr lang="en-US" dirty="0" smtClean="0">
                <a:solidFill>
                  <a:srgbClr val="008000"/>
                </a:solidFill>
                <a:latin typeface="Times New Roman"/>
                <a:cs typeface="Times New Roman"/>
              </a:rPr>
              <a:t> </a:t>
            </a:r>
            <a:br>
              <a:rPr lang="en-US" dirty="0" smtClean="0">
                <a:solidFill>
                  <a:srgbClr val="008000"/>
                </a:solidFill>
                <a:latin typeface="Times New Roman"/>
                <a:cs typeface="Times New Roman"/>
              </a:rPr>
            </a:br>
            <a:r>
              <a:rPr lang="en-US" i="1" dirty="0" smtClean="0">
                <a:solidFill>
                  <a:srgbClr val="008000"/>
                </a:solidFill>
                <a:latin typeface="Times New Roman"/>
                <a:cs typeface="Times New Roman"/>
              </a:rPr>
              <a:t>m</a:t>
            </a:r>
            <a:r>
              <a:rPr lang="en-US" dirty="0">
                <a:solidFill>
                  <a:srgbClr val="008000"/>
                </a:solidFill>
                <a:latin typeface="Times New Roman"/>
                <a:cs typeface="Times New Roman"/>
              </a:rPr>
              <a:t>! – (</a:t>
            </a:r>
            <a:r>
              <a:rPr lang="en-US" i="1" dirty="0">
                <a:solidFill>
                  <a:srgbClr val="008000"/>
                </a:solidFill>
                <a:latin typeface="Times New Roman"/>
                <a:cs typeface="Times New Roman"/>
              </a:rPr>
              <a:t>j</a:t>
            </a:r>
            <a:r>
              <a:rPr lang="en-US" dirty="0">
                <a:solidFill>
                  <a:srgbClr val="008000"/>
                </a:solidFill>
                <a:latin typeface="Times New Roman"/>
                <a:cs typeface="Times New Roman"/>
              </a:rPr>
              <a:t> + </a:t>
            </a:r>
            <a:r>
              <a:rPr lang="en-US" i="1" dirty="0">
                <a:solidFill>
                  <a:srgbClr val="008000"/>
                </a:solidFill>
                <a:latin typeface="Times New Roman"/>
                <a:cs typeface="Times New Roman"/>
              </a:rPr>
              <a:t>k</a:t>
            </a:r>
            <a:r>
              <a:rPr lang="en-US" dirty="0" smtClean="0">
                <a:solidFill>
                  <a:srgbClr val="008000"/>
                </a:solidFill>
                <a:latin typeface="Times New Roman"/>
                <a:cs typeface="Times New Roman"/>
              </a:rPr>
              <a:t>) </a:t>
            </a:r>
            <a:r>
              <a:rPr lang="en-US" dirty="0" smtClean="0"/>
              <a:t>must </a:t>
            </a:r>
            <a:r>
              <a:rPr lang="en-US" dirty="0"/>
              <a:t>equal </a:t>
            </a:r>
            <a:r>
              <a:rPr lang="en-US" dirty="0" smtClean="0"/>
              <a:t>some </a:t>
            </a:r>
            <a:r>
              <a:rPr lang="en-US" dirty="0"/>
              <a:t>factorial.</a:t>
            </a:r>
          </a:p>
        </p:txBody>
      </p:sp>
    </p:spTree>
    <p:extLst>
      <p:ext uri="{BB962C8B-B14F-4D97-AF65-F5344CB8AC3E}">
        <p14:creationId xmlns:p14="http://schemas.microsoft.com/office/powerpoint/2010/main" val="13049443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Pumping Lemma Proof </a:t>
            </a:r>
            <a:r>
              <a:rPr lang="en-US" dirty="0" smtClean="0"/>
              <a:t>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5976"/>
            <a:ext cx="8229556" cy="4164950"/>
          </a:xfrm>
        </p:spPr>
        <p:txBody>
          <a:bodyPr/>
          <a:lstStyle/>
          <a:p>
            <a:r>
              <a:rPr lang="en-US" dirty="0"/>
              <a:t>Prove </a:t>
            </a:r>
            <a:r>
              <a:rPr lang="en-US" dirty="0" smtClean="0"/>
              <a:t>that</a:t>
            </a:r>
            <a:r>
              <a:rPr lang="en-US" dirty="0"/>
              <a:t>  </a:t>
            </a:r>
            <a:r>
              <a:rPr lang="en-US" dirty="0" smtClean="0"/>
              <a:t>                               </a:t>
            </a:r>
            <a:r>
              <a:rPr lang="en-US" dirty="0" smtClean="0"/>
              <a:t>    , </a:t>
            </a:r>
            <a:r>
              <a:rPr lang="en-US" i="1" dirty="0" smtClean="0">
                <a:latin typeface="Times New Roman"/>
                <a:cs typeface="Times New Roman"/>
              </a:rPr>
              <a:t>r</a:t>
            </a:r>
            <a:r>
              <a:rPr lang="en-US" dirty="0" smtClean="0">
                <a:latin typeface="Times New Roman"/>
                <a:cs typeface="Times New Roman"/>
              </a:rPr>
              <a:t> is a substring </a:t>
            </a:r>
            <a:r>
              <a:rPr lang="en-US" dirty="0" smtClean="0">
                <a:latin typeface="Times New Roman"/>
                <a:cs typeface="Times New Roman"/>
              </a:rPr>
              <a:t/>
            </a:r>
            <a:br>
              <a:rPr lang="en-US" dirty="0" smtClean="0">
                <a:latin typeface="Times New Roman"/>
                <a:cs typeface="Times New Roman"/>
              </a:rPr>
            </a:br>
            <a:r>
              <a:rPr lang="en-US" dirty="0" smtClean="0">
                <a:latin typeface="Times New Roman"/>
                <a:cs typeface="Times New Roman"/>
              </a:rPr>
              <a:t>of </a:t>
            </a:r>
            <a:r>
              <a:rPr lang="en-US" i="1" dirty="0" smtClean="0">
                <a:latin typeface="Times New Roman"/>
                <a:cs typeface="Times New Roman"/>
              </a:rPr>
              <a:t>s</a:t>
            </a:r>
            <a:r>
              <a:rPr lang="en-US" dirty="0" smtClean="0">
                <a:latin typeface="Times New Roman"/>
                <a:cs typeface="Times New Roman"/>
              </a:rPr>
              <a:t>, and</a:t>
            </a:r>
            <a:r>
              <a:rPr lang="en-US" i="1" dirty="0" smtClean="0">
                <a:latin typeface="Times New Roman"/>
                <a:cs typeface="Times New Roman"/>
              </a:rPr>
              <a:t> @ </a:t>
            </a:r>
            <a:r>
              <a:rPr lang="en-US" dirty="0" smtClean="0">
                <a:latin typeface="Times New Roman"/>
                <a:cs typeface="Times New Roman"/>
              </a:rPr>
              <a:t>is a string symbol}</a:t>
            </a:r>
            <a:r>
              <a:rPr lang="en-US" dirty="0" smtClean="0"/>
              <a:t> is </a:t>
            </a:r>
            <a:r>
              <a:rPr lang="en-US" dirty="0"/>
              <a:t>not context-free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smtClean="0"/>
              <a:t>Choose string </a:t>
            </a:r>
            <a:r>
              <a:rPr lang="en-US" i="1" dirty="0">
                <a:latin typeface="Times New Roman"/>
                <a:cs typeface="Times New Roman"/>
              </a:rPr>
              <a:t>w</a:t>
            </a:r>
            <a:r>
              <a:rPr lang="en-US" dirty="0" smtClean="0">
                <a:latin typeface="Times New Roman"/>
                <a:cs typeface="Times New Roman"/>
              </a:rPr>
              <a:t> = </a:t>
            </a:r>
            <a:r>
              <a:rPr lang="en-US" i="1" dirty="0" err="1" smtClean="0">
                <a:latin typeface="Times New Roman"/>
                <a:cs typeface="Times New Roman"/>
              </a:rPr>
              <a:t>a</a:t>
            </a:r>
            <a:r>
              <a:rPr lang="en-US" i="1" baseline="30000" dirty="0" err="1" smtClean="0">
                <a:latin typeface="Times New Roman"/>
                <a:cs typeface="Times New Roman"/>
              </a:rPr>
              <a:t>m</a:t>
            </a:r>
            <a:r>
              <a:rPr lang="en-US" i="1" dirty="0" err="1" smtClean="0">
                <a:latin typeface="Times New Roman"/>
                <a:cs typeface="Times New Roman"/>
              </a:rPr>
              <a:t>b</a:t>
            </a:r>
            <a:r>
              <a:rPr lang="en-US" i="1" baseline="30000" dirty="0" err="1" smtClean="0">
                <a:latin typeface="Times New Roman"/>
                <a:cs typeface="Times New Roman"/>
              </a:rPr>
              <a:t>m</a:t>
            </a:r>
            <a:r>
              <a:rPr lang="en-US" i="1" dirty="0" err="1" smtClean="0">
                <a:latin typeface="Times New Roman"/>
                <a:cs typeface="Times New Roman"/>
              </a:rPr>
              <a:t>@a</a:t>
            </a:r>
            <a:r>
              <a:rPr lang="en-US" i="1" baseline="30000" dirty="0" err="1" smtClean="0">
                <a:latin typeface="Times New Roman"/>
                <a:cs typeface="Times New Roman"/>
              </a:rPr>
              <a:t>m</a:t>
            </a:r>
            <a:r>
              <a:rPr lang="en-US" i="1" dirty="0" err="1" smtClean="0">
                <a:latin typeface="Times New Roman"/>
                <a:cs typeface="Times New Roman"/>
              </a:rPr>
              <a:t>b</a:t>
            </a:r>
            <a:r>
              <a:rPr lang="en-US" i="1" baseline="30000" dirty="0" err="1" smtClean="0">
                <a:latin typeface="Times New Roman"/>
                <a:cs typeface="Times New Roman"/>
              </a:rPr>
              <a:t>m</a:t>
            </a:r>
            <a:r>
              <a:rPr lang="en-US" dirty="0" smtClean="0"/>
              <a:t> which is in </a:t>
            </a:r>
            <a:r>
              <a:rPr lang="en-US" i="1" dirty="0" smtClean="0">
                <a:latin typeface="Times New Roman"/>
                <a:cs typeface="Times New Roman"/>
              </a:rPr>
              <a:t>L</a:t>
            </a:r>
            <a:r>
              <a:rPr lang="en-US" dirty="0" smtClean="0"/>
              <a:t>.</a:t>
            </a:r>
          </a:p>
          <a:p>
            <a:r>
              <a:rPr lang="en-US" dirty="0" smtClean="0"/>
              <a:t>If either </a:t>
            </a:r>
            <a:r>
              <a:rPr lang="en-US" i="1" dirty="0" smtClean="0">
                <a:latin typeface="Times New Roman"/>
                <a:cs typeface="Times New Roman"/>
              </a:rPr>
              <a:t>v</a:t>
            </a:r>
            <a:r>
              <a:rPr lang="en-US" dirty="0" smtClean="0"/>
              <a:t> or </a:t>
            </a:r>
            <a:r>
              <a:rPr lang="en-US" i="1" dirty="0">
                <a:latin typeface="Times New Roman"/>
                <a:cs typeface="Times New Roman"/>
              </a:rPr>
              <a:t>y</a:t>
            </a:r>
            <a:r>
              <a:rPr lang="en-US" dirty="0" smtClean="0"/>
              <a:t> contains </a:t>
            </a:r>
            <a:r>
              <a:rPr lang="en-US" i="1" dirty="0" smtClean="0">
                <a:latin typeface="Times New Roman"/>
                <a:cs typeface="Times New Roman"/>
              </a:rPr>
              <a:t>@</a:t>
            </a:r>
            <a:r>
              <a:rPr lang="en-US" dirty="0" smtClean="0"/>
              <a:t>, then when </a:t>
            </a:r>
            <a:r>
              <a:rPr lang="en-US" i="1" dirty="0" err="1" smtClean="0">
                <a:latin typeface="Times New Roman"/>
                <a:cs typeface="Times New Roman"/>
              </a:rPr>
              <a:t>i</a:t>
            </a:r>
            <a:r>
              <a:rPr lang="en-US" dirty="0" smtClean="0">
                <a:latin typeface="Times New Roman"/>
                <a:cs typeface="Times New Roman"/>
              </a:rPr>
              <a:t> = 0</a:t>
            </a:r>
            <a:r>
              <a:rPr lang="en-US" dirty="0" smtClean="0"/>
              <a:t>, </a:t>
            </a:r>
            <a:r>
              <a:rPr lang="en-US" i="1" dirty="0" err="1">
                <a:latin typeface="Times New Roman"/>
                <a:cs typeface="Times New Roman"/>
              </a:rPr>
              <a:t>uxz</a:t>
            </a:r>
            <a:r>
              <a:rPr lang="en-US" dirty="0" smtClean="0"/>
              <a:t> would not contain </a:t>
            </a:r>
            <a:r>
              <a:rPr lang="en-US" i="1" dirty="0" smtClean="0">
                <a:latin typeface="Times New Roman"/>
                <a:cs typeface="Times New Roman"/>
              </a:rPr>
              <a:t>@</a:t>
            </a:r>
            <a:r>
              <a:rPr lang="en-US" dirty="0"/>
              <a:t> </a:t>
            </a:r>
            <a:r>
              <a:rPr lang="en-US" dirty="0" smtClean="0"/>
              <a:t>and thus cannot be in </a:t>
            </a:r>
            <a:r>
              <a:rPr lang="en-US" i="1" dirty="0">
                <a:latin typeface="Times New Roman"/>
                <a:cs typeface="Times New Roman"/>
              </a:rPr>
              <a:t>L</a:t>
            </a:r>
            <a:r>
              <a:rPr lang="en-US" dirty="0" smtClean="0"/>
              <a:t>.</a:t>
            </a:r>
          </a:p>
          <a:p>
            <a:r>
              <a:rPr lang="en-US" dirty="0" smtClean="0"/>
              <a:t>If both </a:t>
            </a:r>
            <a:r>
              <a:rPr lang="en-US" i="1" dirty="0">
                <a:latin typeface="Times New Roman"/>
                <a:cs typeface="Times New Roman"/>
              </a:rPr>
              <a:t>v</a:t>
            </a:r>
            <a:r>
              <a:rPr lang="en-US" dirty="0" smtClean="0"/>
              <a:t> and </a:t>
            </a:r>
            <a:r>
              <a:rPr lang="en-US" i="1" dirty="0">
                <a:latin typeface="Times New Roman"/>
                <a:cs typeface="Times New Roman"/>
              </a:rPr>
              <a:t>y</a:t>
            </a:r>
            <a:r>
              <a:rPr lang="en-US" dirty="0" smtClean="0"/>
              <a:t> are left of the </a:t>
            </a:r>
            <a:r>
              <a:rPr lang="en-US" i="1" dirty="0" smtClean="0">
                <a:latin typeface="Times New Roman"/>
                <a:cs typeface="Times New Roman"/>
              </a:rPr>
              <a:t>@</a:t>
            </a:r>
            <a:r>
              <a:rPr lang="en-US" dirty="0" smtClean="0"/>
              <a:t>, </a:t>
            </a:r>
            <a:r>
              <a:rPr lang="en-US" i="1" dirty="0" smtClean="0">
                <a:latin typeface="Times New Roman"/>
                <a:cs typeface="Times New Roman"/>
              </a:rPr>
              <a:t>uv</a:t>
            </a:r>
            <a:r>
              <a:rPr lang="en-US" baseline="30000" dirty="0" smtClean="0">
                <a:latin typeface="Times New Roman"/>
                <a:cs typeface="Times New Roman"/>
              </a:rPr>
              <a:t>2</a:t>
            </a:r>
            <a:r>
              <a:rPr lang="en-US" i="1" dirty="0" smtClean="0">
                <a:latin typeface="Times New Roman"/>
                <a:cs typeface="Times New Roman"/>
              </a:rPr>
              <a:t>xy</a:t>
            </a:r>
            <a:r>
              <a:rPr lang="en-US" baseline="30000" dirty="0" smtClean="0">
                <a:latin typeface="Times New Roman"/>
                <a:cs typeface="Times New Roman"/>
              </a:rPr>
              <a:t>2</a:t>
            </a:r>
            <a:r>
              <a:rPr lang="en-US" i="1" dirty="0" smtClean="0">
                <a:latin typeface="Times New Roman"/>
                <a:cs typeface="Times New Roman"/>
              </a:rPr>
              <a:t>z</a:t>
            </a:r>
            <a:r>
              <a:rPr lang="en-US" dirty="0" smtClean="0"/>
              <a:t> cannot be in </a:t>
            </a:r>
            <a:r>
              <a:rPr lang="en-US" i="1" dirty="0">
                <a:latin typeface="Times New Roman"/>
                <a:cs typeface="Times New Roman"/>
              </a:rPr>
              <a:t>L</a:t>
            </a:r>
            <a:r>
              <a:rPr lang="en-US" dirty="0" smtClean="0"/>
              <a:t> because the left side would have a longer length and can’t be a substring of the right side.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45" y="1234464"/>
            <a:ext cx="8048513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0033CC"/>
                </a:solidFill>
              </a:rPr>
              <a:t>If L is a regular language, then for </a:t>
            </a:r>
            <a:r>
              <a:rPr lang="en-US" sz="1800" dirty="0">
                <a:solidFill>
                  <a:srgbClr val="0033CC"/>
                </a:solidFill>
              </a:rPr>
              <a:t>any </a:t>
            </a:r>
            <a:r>
              <a:rPr lang="en-US" sz="1800" i="1" dirty="0">
                <a:solidFill>
                  <a:srgbClr val="0033CC"/>
                </a:solidFill>
                <a:latin typeface="Times New Roman"/>
                <a:cs typeface="Times New Roman"/>
              </a:rPr>
              <a:t>w</a:t>
            </a:r>
            <a:r>
              <a:rPr lang="en-US" sz="1800" dirty="0">
                <a:solidFill>
                  <a:srgbClr val="0033CC"/>
                </a:solidFill>
              </a:rPr>
              <a:t> in </a:t>
            </a:r>
            <a:r>
              <a:rPr lang="en-US" sz="1800" i="1" dirty="0">
                <a:solidFill>
                  <a:srgbClr val="0033CC"/>
                </a:solidFill>
                <a:latin typeface="Times New Roman"/>
                <a:cs typeface="Times New Roman"/>
              </a:rPr>
              <a:t>L</a:t>
            </a:r>
            <a:r>
              <a:rPr lang="en-US" sz="1800" dirty="0">
                <a:solidFill>
                  <a:srgbClr val="0033CC"/>
                </a:solidFill>
              </a:rPr>
              <a:t> with </a:t>
            </a:r>
            <a:r>
              <a:rPr lang="en-US" sz="1800" dirty="0">
                <a:solidFill>
                  <a:srgbClr val="0033CC"/>
                </a:solidFill>
                <a:latin typeface="Times New Roman"/>
                <a:cs typeface="Times New Roman"/>
              </a:rPr>
              <a:t>|</a:t>
            </a:r>
            <a:r>
              <a:rPr lang="en-US" sz="1800" i="1" dirty="0">
                <a:solidFill>
                  <a:srgbClr val="0033CC"/>
                </a:solidFill>
                <a:latin typeface="Times New Roman"/>
                <a:cs typeface="Times New Roman"/>
              </a:rPr>
              <a:t>w</a:t>
            </a:r>
            <a:r>
              <a:rPr lang="en-US" sz="1800" dirty="0">
                <a:solidFill>
                  <a:srgbClr val="0033CC"/>
                </a:solidFill>
                <a:latin typeface="Times New Roman"/>
                <a:cs typeface="Times New Roman"/>
              </a:rPr>
              <a:t>| ≥ </a:t>
            </a:r>
            <a:r>
              <a:rPr lang="en-US" sz="1800" i="1" dirty="0" smtClean="0">
                <a:solidFill>
                  <a:srgbClr val="0033CC"/>
                </a:solidFill>
                <a:latin typeface="Times New Roman"/>
                <a:cs typeface="Times New Roman"/>
              </a:rPr>
              <a:t>m</a:t>
            </a:r>
            <a:r>
              <a:rPr lang="en-US" sz="1800" dirty="0" smtClean="0">
                <a:solidFill>
                  <a:srgbClr val="0033CC"/>
                </a:solidFill>
              </a:rPr>
              <a:t>, we </a:t>
            </a:r>
            <a:r>
              <a:rPr lang="en-US" sz="1800" dirty="0">
                <a:solidFill>
                  <a:srgbClr val="0033CC"/>
                </a:solidFill>
              </a:rPr>
              <a:t>can decompose </a:t>
            </a:r>
            <a:r>
              <a:rPr lang="en-US" sz="1800" dirty="0" smtClean="0">
                <a:solidFill>
                  <a:srgbClr val="0033CC"/>
                </a:solidFill>
              </a:rPr>
              <a:t/>
            </a:r>
            <a:br>
              <a:rPr lang="en-US" sz="1800" dirty="0" smtClean="0">
                <a:solidFill>
                  <a:srgbClr val="0033CC"/>
                </a:solidFill>
              </a:rPr>
            </a:br>
            <a:r>
              <a:rPr lang="en-US" sz="1800" i="1" dirty="0" smtClean="0">
                <a:solidFill>
                  <a:srgbClr val="0033CC"/>
                </a:solidFill>
                <a:latin typeface="Times New Roman"/>
                <a:cs typeface="Times New Roman"/>
              </a:rPr>
              <a:t>w</a:t>
            </a:r>
            <a:r>
              <a:rPr lang="en-US" sz="1800" dirty="0" smtClean="0">
                <a:solidFill>
                  <a:srgbClr val="0033CC"/>
                </a:solidFill>
                <a:latin typeface="Times New Roman"/>
                <a:cs typeface="Times New Roman"/>
              </a:rPr>
              <a:t> </a:t>
            </a:r>
            <a:r>
              <a:rPr lang="en-US" sz="1800" dirty="0">
                <a:solidFill>
                  <a:srgbClr val="0033CC"/>
                </a:solidFill>
                <a:latin typeface="Times New Roman"/>
                <a:cs typeface="Times New Roman"/>
              </a:rPr>
              <a:t>= </a:t>
            </a:r>
            <a:r>
              <a:rPr lang="en-US" sz="1800" i="1" dirty="0" err="1" smtClean="0">
                <a:solidFill>
                  <a:srgbClr val="0033CC"/>
                </a:solidFill>
                <a:latin typeface="Times New Roman"/>
                <a:cs typeface="Times New Roman"/>
              </a:rPr>
              <a:t>uvxyz</a:t>
            </a:r>
            <a:r>
              <a:rPr lang="en-US" sz="1800" i="1" dirty="0">
                <a:solidFill>
                  <a:srgbClr val="0033CC"/>
                </a:solidFill>
                <a:latin typeface="Times New Roman"/>
                <a:cs typeface="Times New Roman"/>
              </a:rPr>
              <a:t> </a:t>
            </a:r>
            <a:r>
              <a:rPr lang="en-US" sz="1800" dirty="0" smtClean="0">
                <a:solidFill>
                  <a:srgbClr val="0033CC"/>
                </a:solidFill>
              </a:rPr>
              <a:t>with </a:t>
            </a:r>
            <a:r>
              <a:rPr lang="en-US" sz="1800" dirty="0" smtClean="0">
                <a:solidFill>
                  <a:srgbClr val="0033CC"/>
                </a:solidFill>
                <a:latin typeface="Times New Roman"/>
                <a:cs typeface="Times New Roman"/>
              </a:rPr>
              <a:t>|</a:t>
            </a:r>
            <a:r>
              <a:rPr lang="en-US" sz="1800" i="1" dirty="0" err="1" smtClean="0">
                <a:solidFill>
                  <a:srgbClr val="0033CC"/>
                </a:solidFill>
                <a:latin typeface="Times New Roman"/>
                <a:cs typeface="Times New Roman"/>
              </a:rPr>
              <a:t>vxy</a:t>
            </a:r>
            <a:r>
              <a:rPr lang="en-US" sz="1800" dirty="0">
                <a:solidFill>
                  <a:srgbClr val="0033CC"/>
                </a:solidFill>
                <a:latin typeface="Times New Roman"/>
                <a:cs typeface="Times New Roman"/>
              </a:rPr>
              <a:t>| ≤ </a:t>
            </a:r>
            <a:r>
              <a:rPr lang="en-US" sz="1800" i="1" dirty="0" smtClean="0">
                <a:solidFill>
                  <a:srgbClr val="0033CC"/>
                </a:solidFill>
                <a:latin typeface="Times New Roman"/>
                <a:cs typeface="Times New Roman"/>
              </a:rPr>
              <a:t>m </a:t>
            </a:r>
            <a:r>
              <a:rPr lang="en-US" sz="1800" dirty="0" smtClean="0">
                <a:solidFill>
                  <a:srgbClr val="0033CC"/>
                </a:solidFill>
              </a:rPr>
              <a:t>and </a:t>
            </a:r>
            <a:r>
              <a:rPr lang="en-US" sz="1800" dirty="0">
                <a:solidFill>
                  <a:srgbClr val="0033CC"/>
                </a:solidFill>
                <a:latin typeface="Times New Roman"/>
                <a:cs typeface="Times New Roman"/>
              </a:rPr>
              <a:t>|</a:t>
            </a:r>
            <a:r>
              <a:rPr lang="en-US" sz="1800" i="1" dirty="0" err="1">
                <a:solidFill>
                  <a:srgbClr val="0033CC"/>
                </a:solidFill>
                <a:latin typeface="Times New Roman"/>
                <a:cs typeface="Times New Roman"/>
              </a:rPr>
              <a:t>vy</a:t>
            </a:r>
            <a:r>
              <a:rPr lang="en-US" sz="1800" dirty="0">
                <a:solidFill>
                  <a:srgbClr val="0033CC"/>
                </a:solidFill>
                <a:latin typeface="Times New Roman"/>
                <a:cs typeface="Times New Roman"/>
              </a:rPr>
              <a:t>| ≥ 1</a:t>
            </a:r>
            <a:r>
              <a:rPr lang="en-US" sz="1800" dirty="0">
                <a:solidFill>
                  <a:srgbClr val="0033CC"/>
                </a:solidFill>
              </a:rPr>
              <a:t> </a:t>
            </a:r>
            <a:r>
              <a:rPr lang="en-US" sz="1800" dirty="0" smtClean="0">
                <a:solidFill>
                  <a:srgbClr val="0033CC"/>
                </a:solidFill>
              </a:rPr>
              <a:t>such </a:t>
            </a:r>
            <a:r>
              <a:rPr lang="en-US" sz="1800" dirty="0">
                <a:solidFill>
                  <a:srgbClr val="0033CC"/>
                </a:solidFill>
              </a:rPr>
              <a:t>that </a:t>
            </a:r>
            <a:r>
              <a:rPr lang="en-US" sz="1800" i="1" dirty="0" err="1">
                <a:solidFill>
                  <a:srgbClr val="0033CC"/>
                </a:solidFill>
                <a:latin typeface="Times New Roman"/>
                <a:cs typeface="Times New Roman"/>
              </a:rPr>
              <a:t>uv</a:t>
            </a:r>
            <a:r>
              <a:rPr lang="en-US" sz="1800" i="1" baseline="30000" dirty="0" err="1">
                <a:solidFill>
                  <a:srgbClr val="0033CC"/>
                </a:solidFill>
                <a:latin typeface="Times New Roman"/>
                <a:cs typeface="Times New Roman"/>
              </a:rPr>
              <a:t>i</a:t>
            </a:r>
            <a:r>
              <a:rPr lang="en-US" sz="1800" i="1" dirty="0" err="1">
                <a:solidFill>
                  <a:srgbClr val="0033CC"/>
                </a:solidFill>
                <a:latin typeface="Times New Roman"/>
                <a:cs typeface="Times New Roman"/>
              </a:rPr>
              <a:t>xy</a:t>
            </a:r>
            <a:r>
              <a:rPr lang="en-US" sz="1800" i="1" baseline="30000" dirty="0" err="1">
                <a:solidFill>
                  <a:srgbClr val="0033CC"/>
                </a:solidFill>
                <a:latin typeface="Times New Roman"/>
                <a:cs typeface="Times New Roman"/>
              </a:rPr>
              <a:t>i</a:t>
            </a:r>
            <a:r>
              <a:rPr lang="en-US" sz="1800" i="1" dirty="0" err="1">
                <a:solidFill>
                  <a:srgbClr val="0033CC"/>
                </a:solidFill>
                <a:latin typeface="Times New Roman"/>
                <a:cs typeface="Times New Roman"/>
              </a:rPr>
              <a:t>z</a:t>
            </a:r>
            <a:r>
              <a:rPr lang="en-US" sz="1800" dirty="0">
                <a:solidFill>
                  <a:srgbClr val="0033CC"/>
                </a:solidFill>
              </a:rPr>
              <a:t> is also in </a:t>
            </a:r>
            <a:r>
              <a:rPr lang="en-US" sz="1800" i="1" dirty="0">
                <a:solidFill>
                  <a:srgbClr val="0033CC"/>
                </a:solidFill>
                <a:latin typeface="Times New Roman"/>
                <a:cs typeface="Times New Roman"/>
              </a:rPr>
              <a:t>L</a:t>
            </a:r>
            <a:r>
              <a:rPr lang="en-US" sz="1800" dirty="0" smtClean="0">
                <a:solidFill>
                  <a:srgbClr val="0033CC"/>
                </a:solidFill>
              </a:rPr>
              <a:t>.</a:t>
            </a:r>
            <a:endParaRPr lang="en-US" sz="1800" dirty="0">
              <a:solidFill>
                <a:srgbClr val="0033CC"/>
              </a:solidFill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9238627"/>
              </p:ext>
            </p:extLst>
          </p:nvPr>
        </p:nvGraphicFramePr>
        <p:xfrm>
          <a:off x="2743220" y="2057400"/>
          <a:ext cx="3592513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64" name="Equation" r:id="rId3" imgW="1562100" imgH="203200" progId="Equation.3">
                  <p:embed/>
                </p:oleObj>
              </mc:Choice>
              <mc:Fallback>
                <p:oleObj name="Equation" r:id="rId3" imgW="15621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43220" y="2057400"/>
                        <a:ext cx="3592513" cy="466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628473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Pumping Lemma Proof #</a:t>
            </a:r>
            <a:r>
              <a:rPr lang="en-US" dirty="0" smtClean="0"/>
              <a:t>3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5976"/>
            <a:ext cx="8229600" cy="4164949"/>
          </a:xfrm>
        </p:spPr>
        <p:txBody>
          <a:bodyPr/>
          <a:lstStyle/>
          <a:p>
            <a:r>
              <a:rPr lang="en-US" dirty="0"/>
              <a:t>If both </a:t>
            </a:r>
            <a:r>
              <a:rPr lang="en-US" i="1" dirty="0">
                <a:latin typeface="Times New Roman"/>
                <a:cs typeface="Times New Roman"/>
              </a:rPr>
              <a:t>v</a:t>
            </a:r>
            <a:r>
              <a:rPr lang="en-US" dirty="0"/>
              <a:t> and </a:t>
            </a:r>
            <a:r>
              <a:rPr lang="en-US" i="1" dirty="0">
                <a:latin typeface="Times New Roman"/>
                <a:cs typeface="Times New Roman"/>
              </a:rPr>
              <a:t>y</a:t>
            </a:r>
            <a:r>
              <a:rPr lang="en-US" dirty="0"/>
              <a:t> are </a:t>
            </a:r>
            <a:r>
              <a:rPr lang="en-US" dirty="0" smtClean="0"/>
              <a:t>right of </a:t>
            </a:r>
            <a:r>
              <a:rPr lang="en-US" dirty="0"/>
              <a:t>the </a:t>
            </a:r>
            <a:r>
              <a:rPr lang="en-US" i="1" dirty="0">
                <a:latin typeface="Times New Roman"/>
                <a:cs typeface="Times New Roman"/>
              </a:rPr>
              <a:t>@</a:t>
            </a:r>
            <a:r>
              <a:rPr lang="en-US" dirty="0"/>
              <a:t>, </a:t>
            </a:r>
            <a:r>
              <a:rPr lang="en-US" i="1" dirty="0" smtClean="0">
                <a:latin typeface="Times New Roman"/>
                <a:cs typeface="Times New Roman"/>
              </a:rPr>
              <a:t>uv</a:t>
            </a:r>
            <a:r>
              <a:rPr lang="en-US" baseline="30000" dirty="0" smtClean="0">
                <a:latin typeface="Times New Roman"/>
                <a:cs typeface="Times New Roman"/>
              </a:rPr>
              <a:t>0</a:t>
            </a:r>
            <a:r>
              <a:rPr lang="en-US" i="1" dirty="0" smtClean="0">
                <a:latin typeface="Times New Roman"/>
                <a:cs typeface="Times New Roman"/>
              </a:rPr>
              <a:t>xy</a:t>
            </a:r>
            <a:r>
              <a:rPr lang="en-US" baseline="30000" dirty="0" smtClean="0">
                <a:latin typeface="Times New Roman"/>
                <a:cs typeface="Times New Roman"/>
              </a:rPr>
              <a:t>0</a:t>
            </a:r>
            <a:r>
              <a:rPr lang="en-US" i="1" dirty="0" smtClean="0">
                <a:latin typeface="Times New Roman"/>
                <a:cs typeface="Times New Roman"/>
              </a:rPr>
              <a:t>z</a:t>
            </a:r>
            <a:r>
              <a:rPr lang="en-US" dirty="0" smtClean="0"/>
              <a:t> </a:t>
            </a:r>
            <a:r>
              <a:rPr lang="en-US" dirty="0"/>
              <a:t>cannot be in </a:t>
            </a:r>
            <a:r>
              <a:rPr lang="en-US" i="1" dirty="0">
                <a:latin typeface="Times New Roman"/>
                <a:cs typeface="Times New Roman"/>
              </a:rPr>
              <a:t>L</a:t>
            </a:r>
            <a:r>
              <a:rPr lang="en-US" dirty="0"/>
              <a:t> </a:t>
            </a:r>
            <a:r>
              <a:rPr lang="en-US" dirty="0" smtClean="0"/>
              <a:t>again because </a:t>
            </a:r>
            <a:r>
              <a:rPr lang="en-US" dirty="0"/>
              <a:t>the left side would have a longer length and can’t be a substring of the right side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r>
              <a:rPr lang="en-US" dirty="0" smtClean="0"/>
              <a:t>If </a:t>
            </a:r>
            <a:r>
              <a:rPr lang="en-US" i="1" dirty="0">
                <a:latin typeface="Times New Roman"/>
                <a:cs typeface="Times New Roman"/>
              </a:rPr>
              <a:t>v</a:t>
            </a:r>
            <a:r>
              <a:rPr lang="en-US" dirty="0"/>
              <a:t> and </a:t>
            </a:r>
            <a:r>
              <a:rPr lang="en-US" i="1" dirty="0">
                <a:latin typeface="Times New Roman"/>
                <a:cs typeface="Times New Roman"/>
              </a:rPr>
              <a:t>y</a:t>
            </a:r>
            <a:r>
              <a:rPr lang="en-US" dirty="0"/>
              <a:t> straddle the </a:t>
            </a:r>
            <a:r>
              <a:rPr lang="en-US" i="1" dirty="0">
                <a:latin typeface="Times New Roman"/>
                <a:cs typeface="Times New Roman"/>
              </a:rPr>
              <a:t>@</a:t>
            </a:r>
            <a:r>
              <a:rPr lang="en-US" dirty="0"/>
              <a:t>, then </a:t>
            </a:r>
            <a:r>
              <a:rPr lang="en-US" i="1" dirty="0">
                <a:latin typeface="Times New Roman"/>
                <a:cs typeface="Times New Roman"/>
              </a:rPr>
              <a:t>v</a:t>
            </a:r>
            <a:r>
              <a:rPr lang="en-US" dirty="0"/>
              <a:t> consists of </a:t>
            </a:r>
            <a:r>
              <a:rPr lang="en-US" i="1" dirty="0">
                <a:latin typeface="Times New Roman"/>
                <a:cs typeface="Times New Roman"/>
              </a:rPr>
              <a:t>b</a:t>
            </a:r>
            <a:r>
              <a:rPr lang="en-US" dirty="0"/>
              <a:t>’s and </a:t>
            </a:r>
            <a:r>
              <a:rPr lang="en-US" i="1" dirty="0">
                <a:latin typeface="Times New Roman"/>
                <a:cs typeface="Times New Roman"/>
              </a:rPr>
              <a:t>y</a:t>
            </a:r>
            <a:r>
              <a:rPr lang="en-US" dirty="0"/>
              <a:t> consists of </a:t>
            </a:r>
            <a:r>
              <a:rPr lang="en-US" i="1" dirty="0">
                <a:latin typeface="Times New Roman"/>
                <a:cs typeface="Times New Roman"/>
              </a:rPr>
              <a:t>a</a:t>
            </a:r>
            <a:r>
              <a:rPr lang="en-US" dirty="0"/>
              <a:t>’s since </a:t>
            </a:r>
            <a:r>
              <a:rPr lang="en-US" dirty="0">
                <a:latin typeface="Times New Roman"/>
                <a:cs typeface="Times New Roman"/>
              </a:rPr>
              <a:t>|</a:t>
            </a:r>
            <a:r>
              <a:rPr lang="en-US" i="1" dirty="0" err="1">
                <a:latin typeface="Times New Roman"/>
                <a:cs typeface="Times New Roman"/>
              </a:rPr>
              <a:t>vwy</a:t>
            </a:r>
            <a:r>
              <a:rPr lang="en-US" dirty="0">
                <a:latin typeface="Times New Roman"/>
                <a:cs typeface="Times New Roman"/>
              </a:rPr>
              <a:t>| ≤ </a:t>
            </a:r>
            <a:r>
              <a:rPr lang="en-US" i="1" dirty="0">
                <a:latin typeface="Times New Roman"/>
                <a:cs typeface="Times New Roman"/>
              </a:rPr>
              <a:t>m. </a:t>
            </a:r>
            <a:endParaRPr lang="en-US" i="1" dirty="0" smtClean="0">
              <a:latin typeface="Times New Roman"/>
              <a:cs typeface="Times New Roman"/>
            </a:endParaRPr>
          </a:p>
          <a:p>
            <a:pPr lvl="1"/>
            <a:r>
              <a:rPr lang="en-US" dirty="0" smtClean="0"/>
              <a:t>But </a:t>
            </a:r>
            <a:r>
              <a:rPr lang="en-US" dirty="0"/>
              <a:t>then pumping would increase the number of </a:t>
            </a:r>
            <a:r>
              <a:rPr lang="en-US" i="1" dirty="0">
                <a:latin typeface="Times New Roman"/>
                <a:cs typeface="Times New Roman"/>
              </a:rPr>
              <a:t>b</a:t>
            </a:r>
            <a:r>
              <a:rPr lang="en-US" dirty="0"/>
              <a:t>’s to the left of </a:t>
            </a:r>
            <a:r>
              <a:rPr lang="en-US" i="1" dirty="0">
                <a:latin typeface="Times New Roman"/>
                <a:cs typeface="Times New Roman"/>
              </a:rPr>
              <a:t>@</a:t>
            </a:r>
            <a:r>
              <a:rPr lang="en-US" dirty="0"/>
              <a:t> and increase the number of </a:t>
            </a:r>
            <a:r>
              <a:rPr lang="en-US" i="1" dirty="0">
                <a:latin typeface="Times New Roman"/>
                <a:cs typeface="Times New Roman"/>
              </a:rPr>
              <a:t>a</a:t>
            </a:r>
            <a:r>
              <a:rPr lang="en-US" dirty="0"/>
              <a:t>’s to the right of </a:t>
            </a:r>
            <a:r>
              <a:rPr lang="en-US" i="1" dirty="0">
                <a:latin typeface="Times New Roman"/>
                <a:cs typeface="Times New Roman"/>
              </a:rPr>
              <a:t>@</a:t>
            </a:r>
            <a:r>
              <a:rPr lang="en-US" dirty="0"/>
              <a:t>, and the resulting string cannot be in </a:t>
            </a:r>
            <a:r>
              <a:rPr lang="en-US" i="1" dirty="0">
                <a:latin typeface="Times New Roman"/>
                <a:cs typeface="Times New Roman"/>
              </a:rPr>
              <a:t>L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45" y="1234464"/>
            <a:ext cx="8048513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0033CC"/>
                </a:solidFill>
              </a:rPr>
              <a:t>If L is a regular language, then for </a:t>
            </a:r>
            <a:r>
              <a:rPr lang="en-US" sz="1800" dirty="0">
                <a:solidFill>
                  <a:srgbClr val="0033CC"/>
                </a:solidFill>
              </a:rPr>
              <a:t>any </a:t>
            </a:r>
            <a:r>
              <a:rPr lang="en-US" sz="1800" i="1" dirty="0">
                <a:solidFill>
                  <a:srgbClr val="0033CC"/>
                </a:solidFill>
                <a:latin typeface="Times New Roman"/>
                <a:cs typeface="Times New Roman"/>
              </a:rPr>
              <a:t>w</a:t>
            </a:r>
            <a:r>
              <a:rPr lang="en-US" sz="1800" dirty="0">
                <a:solidFill>
                  <a:srgbClr val="0033CC"/>
                </a:solidFill>
              </a:rPr>
              <a:t> in </a:t>
            </a:r>
            <a:r>
              <a:rPr lang="en-US" sz="1800" i="1" dirty="0">
                <a:solidFill>
                  <a:srgbClr val="0033CC"/>
                </a:solidFill>
                <a:latin typeface="Times New Roman"/>
                <a:cs typeface="Times New Roman"/>
              </a:rPr>
              <a:t>L</a:t>
            </a:r>
            <a:r>
              <a:rPr lang="en-US" sz="1800" dirty="0">
                <a:solidFill>
                  <a:srgbClr val="0033CC"/>
                </a:solidFill>
              </a:rPr>
              <a:t> with </a:t>
            </a:r>
            <a:r>
              <a:rPr lang="en-US" sz="1800" dirty="0">
                <a:solidFill>
                  <a:srgbClr val="0033CC"/>
                </a:solidFill>
                <a:latin typeface="Times New Roman"/>
                <a:cs typeface="Times New Roman"/>
              </a:rPr>
              <a:t>|</a:t>
            </a:r>
            <a:r>
              <a:rPr lang="en-US" sz="1800" i="1" dirty="0">
                <a:solidFill>
                  <a:srgbClr val="0033CC"/>
                </a:solidFill>
                <a:latin typeface="Times New Roman"/>
                <a:cs typeface="Times New Roman"/>
              </a:rPr>
              <a:t>w</a:t>
            </a:r>
            <a:r>
              <a:rPr lang="en-US" sz="1800" dirty="0">
                <a:solidFill>
                  <a:srgbClr val="0033CC"/>
                </a:solidFill>
                <a:latin typeface="Times New Roman"/>
                <a:cs typeface="Times New Roman"/>
              </a:rPr>
              <a:t>| ≥ </a:t>
            </a:r>
            <a:r>
              <a:rPr lang="en-US" sz="1800" i="1" dirty="0" smtClean="0">
                <a:solidFill>
                  <a:srgbClr val="0033CC"/>
                </a:solidFill>
                <a:latin typeface="Times New Roman"/>
                <a:cs typeface="Times New Roman"/>
              </a:rPr>
              <a:t>m</a:t>
            </a:r>
            <a:r>
              <a:rPr lang="en-US" sz="1800" dirty="0" smtClean="0">
                <a:solidFill>
                  <a:srgbClr val="0033CC"/>
                </a:solidFill>
              </a:rPr>
              <a:t>, we </a:t>
            </a:r>
            <a:r>
              <a:rPr lang="en-US" sz="1800" dirty="0">
                <a:solidFill>
                  <a:srgbClr val="0033CC"/>
                </a:solidFill>
              </a:rPr>
              <a:t>can decompose </a:t>
            </a:r>
            <a:r>
              <a:rPr lang="en-US" sz="1800" dirty="0" smtClean="0">
                <a:solidFill>
                  <a:srgbClr val="0033CC"/>
                </a:solidFill>
              </a:rPr>
              <a:t/>
            </a:r>
            <a:br>
              <a:rPr lang="en-US" sz="1800" dirty="0" smtClean="0">
                <a:solidFill>
                  <a:srgbClr val="0033CC"/>
                </a:solidFill>
              </a:rPr>
            </a:br>
            <a:r>
              <a:rPr lang="en-US" sz="1800" i="1" dirty="0" smtClean="0">
                <a:solidFill>
                  <a:srgbClr val="0033CC"/>
                </a:solidFill>
                <a:latin typeface="Times New Roman"/>
                <a:cs typeface="Times New Roman"/>
              </a:rPr>
              <a:t>w</a:t>
            </a:r>
            <a:r>
              <a:rPr lang="en-US" sz="1800" dirty="0" smtClean="0">
                <a:solidFill>
                  <a:srgbClr val="0033CC"/>
                </a:solidFill>
                <a:latin typeface="Times New Roman"/>
                <a:cs typeface="Times New Roman"/>
              </a:rPr>
              <a:t> </a:t>
            </a:r>
            <a:r>
              <a:rPr lang="en-US" sz="1800" dirty="0">
                <a:solidFill>
                  <a:srgbClr val="0033CC"/>
                </a:solidFill>
                <a:latin typeface="Times New Roman"/>
                <a:cs typeface="Times New Roman"/>
              </a:rPr>
              <a:t>= </a:t>
            </a:r>
            <a:r>
              <a:rPr lang="en-US" sz="1800" i="1" dirty="0" err="1" smtClean="0">
                <a:solidFill>
                  <a:srgbClr val="0033CC"/>
                </a:solidFill>
                <a:latin typeface="Times New Roman"/>
                <a:cs typeface="Times New Roman"/>
              </a:rPr>
              <a:t>uvxyz</a:t>
            </a:r>
            <a:r>
              <a:rPr lang="en-US" sz="1800" i="1" dirty="0">
                <a:solidFill>
                  <a:srgbClr val="0033CC"/>
                </a:solidFill>
                <a:latin typeface="Times New Roman"/>
                <a:cs typeface="Times New Roman"/>
              </a:rPr>
              <a:t> </a:t>
            </a:r>
            <a:r>
              <a:rPr lang="en-US" sz="1800" dirty="0" smtClean="0">
                <a:solidFill>
                  <a:srgbClr val="0033CC"/>
                </a:solidFill>
              </a:rPr>
              <a:t>with </a:t>
            </a:r>
            <a:r>
              <a:rPr lang="en-US" sz="1800" dirty="0" smtClean="0">
                <a:solidFill>
                  <a:srgbClr val="0033CC"/>
                </a:solidFill>
                <a:latin typeface="Times New Roman"/>
                <a:cs typeface="Times New Roman"/>
              </a:rPr>
              <a:t>|</a:t>
            </a:r>
            <a:r>
              <a:rPr lang="en-US" sz="1800" i="1" dirty="0" err="1" smtClean="0">
                <a:solidFill>
                  <a:srgbClr val="0033CC"/>
                </a:solidFill>
                <a:latin typeface="Times New Roman"/>
                <a:cs typeface="Times New Roman"/>
              </a:rPr>
              <a:t>vxy</a:t>
            </a:r>
            <a:r>
              <a:rPr lang="en-US" sz="1800" dirty="0">
                <a:solidFill>
                  <a:srgbClr val="0033CC"/>
                </a:solidFill>
                <a:latin typeface="Times New Roman"/>
                <a:cs typeface="Times New Roman"/>
              </a:rPr>
              <a:t>| ≤ </a:t>
            </a:r>
            <a:r>
              <a:rPr lang="en-US" sz="1800" i="1" dirty="0" smtClean="0">
                <a:solidFill>
                  <a:srgbClr val="0033CC"/>
                </a:solidFill>
                <a:latin typeface="Times New Roman"/>
                <a:cs typeface="Times New Roman"/>
              </a:rPr>
              <a:t>m </a:t>
            </a:r>
            <a:r>
              <a:rPr lang="en-US" sz="1800" dirty="0" smtClean="0">
                <a:solidFill>
                  <a:srgbClr val="0033CC"/>
                </a:solidFill>
              </a:rPr>
              <a:t>and </a:t>
            </a:r>
            <a:r>
              <a:rPr lang="en-US" sz="1800" dirty="0">
                <a:solidFill>
                  <a:srgbClr val="0033CC"/>
                </a:solidFill>
                <a:latin typeface="Times New Roman"/>
                <a:cs typeface="Times New Roman"/>
              </a:rPr>
              <a:t>|</a:t>
            </a:r>
            <a:r>
              <a:rPr lang="en-US" sz="1800" i="1" dirty="0" err="1">
                <a:solidFill>
                  <a:srgbClr val="0033CC"/>
                </a:solidFill>
                <a:latin typeface="Times New Roman"/>
                <a:cs typeface="Times New Roman"/>
              </a:rPr>
              <a:t>vy</a:t>
            </a:r>
            <a:r>
              <a:rPr lang="en-US" sz="1800" dirty="0">
                <a:solidFill>
                  <a:srgbClr val="0033CC"/>
                </a:solidFill>
                <a:latin typeface="Times New Roman"/>
                <a:cs typeface="Times New Roman"/>
              </a:rPr>
              <a:t>| ≥ 1</a:t>
            </a:r>
            <a:r>
              <a:rPr lang="en-US" sz="1800" dirty="0">
                <a:solidFill>
                  <a:srgbClr val="0033CC"/>
                </a:solidFill>
              </a:rPr>
              <a:t> </a:t>
            </a:r>
            <a:r>
              <a:rPr lang="en-US" sz="1800" dirty="0" smtClean="0">
                <a:solidFill>
                  <a:srgbClr val="0033CC"/>
                </a:solidFill>
              </a:rPr>
              <a:t>such </a:t>
            </a:r>
            <a:r>
              <a:rPr lang="en-US" sz="1800" dirty="0">
                <a:solidFill>
                  <a:srgbClr val="0033CC"/>
                </a:solidFill>
              </a:rPr>
              <a:t>that </a:t>
            </a:r>
            <a:r>
              <a:rPr lang="en-US" sz="1800" i="1" dirty="0" err="1">
                <a:solidFill>
                  <a:srgbClr val="0033CC"/>
                </a:solidFill>
                <a:latin typeface="Times New Roman"/>
                <a:cs typeface="Times New Roman"/>
              </a:rPr>
              <a:t>uv</a:t>
            </a:r>
            <a:r>
              <a:rPr lang="en-US" sz="1800" i="1" baseline="30000" dirty="0" err="1">
                <a:solidFill>
                  <a:srgbClr val="0033CC"/>
                </a:solidFill>
                <a:latin typeface="Times New Roman"/>
                <a:cs typeface="Times New Roman"/>
              </a:rPr>
              <a:t>i</a:t>
            </a:r>
            <a:r>
              <a:rPr lang="en-US" sz="1800" i="1" dirty="0" err="1">
                <a:solidFill>
                  <a:srgbClr val="0033CC"/>
                </a:solidFill>
                <a:latin typeface="Times New Roman"/>
                <a:cs typeface="Times New Roman"/>
              </a:rPr>
              <a:t>xy</a:t>
            </a:r>
            <a:r>
              <a:rPr lang="en-US" sz="1800" i="1" baseline="30000" dirty="0" err="1">
                <a:solidFill>
                  <a:srgbClr val="0033CC"/>
                </a:solidFill>
                <a:latin typeface="Times New Roman"/>
                <a:cs typeface="Times New Roman"/>
              </a:rPr>
              <a:t>i</a:t>
            </a:r>
            <a:r>
              <a:rPr lang="en-US" sz="1800" i="1" dirty="0" err="1">
                <a:solidFill>
                  <a:srgbClr val="0033CC"/>
                </a:solidFill>
                <a:latin typeface="Times New Roman"/>
                <a:cs typeface="Times New Roman"/>
              </a:rPr>
              <a:t>z</a:t>
            </a:r>
            <a:r>
              <a:rPr lang="en-US" sz="1800" dirty="0">
                <a:solidFill>
                  <a:srgbClr val="0033CC"/>
                </a:solidFill>
              </a:rPr>
              <a:t> is also in </a:t>
            </a:r>
            <a:r>
              <a:rPr lang="en-US" sz="1800" i="1" dirty="0">
                <a:solidFill>
                  <a:srgbClr val="0033CC"/>
                </a:solidFill>
                <a:latin typeface="Times New Roman"/>
                <a:cs typeface="Times New Roman"/>
              </a:rPr>
              <a:t>L</a:t>
            </a:r>
            <a:r>
              <a:rPr lang="en-US" sz="1800" dirty="0" smtClean="0">
                <a:solidFill>
                  <a:srgbClr val="0033CC"/>
                </a:solidFill>
              </a:rPr>
              <a:t>.</a:t>
            </a:r>
            <a:endParaRPr lang="en-US" sz="1800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40617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55928</TotalTime>
  <Words>1675</Words>
  <Application>Microsoft Macintosh PowerPoint</Application>
  <PresentationFormat>On-screen Show (4:3)</PresentationFormat>
  <Paragraphs>221</Paragraphs>
  <Slides>18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Quadrant</vt:lpstr>
      <vt:lpstr>Equation</vt:lpstr>
      <vt:lpstr>Microsoft Equation</vt:lpstr>
      <vt:lpstr>CS 154 Formal Languages and Computability March 17 Class Meeting</vt:lpstr>
      <vt:lpstr>Pumping Lemma for Context-Free Languages</vt:lpstr>
      <vt:lpstr>Context-Free Pumping Lemma, cont’d</vt:lpstr>
      <vt:lpstr>Context-Free Pumping Lemma, cont’d</vt:lpstr>
      <vt:lpstr>Context-Free Pumping Lemma, cont’d</vt:lpstr>
      <vt:lpstr>Example Pumping Lemma Proof #1</vt:lpstr>
      <vt:lpstr>Example Pumping Lemma Proof #2</vt:lpstr>
      <vt:lpstr>Example Pumping Lemma Proof #3</vt:lpstr>
      <vt:lpstr>Example Pumping Lemma Proof #3, cont’d</vt:lpstr>
      <vt:lpstr>Assignment #5</vt:lpstr>
      <vt:lpstr>Context-Free Closure Properties</vt:lpstr>
      <vt:lpstr>Regular Intersection Example</vt:lpstr>
      <vt:lpstr>Context-Free Decidable Properties</vt:lpstr>
      <vt:lpstr>Assignment #4: JavaCC for Super Calculator</vt:lpstr>
      <vt:lpstr>Assignment #4, cont’d</vt:lpstr>
      <vt:lpstr>Assignment #4, cont’d</vt:lpstr>
      <vt:lpstr>Assignment #4, cont’d</vt:lpstr>
      <vt:lpstr>Assignment #4, cont’d</vt:lpstr>
    </vt:vector>
  </TitlesOfParts>
  <Manager/>
  <Company>San Jose State University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235: User Interface Design</dc:title>
  <dc:subject/>
  <dc:creator>Ronald Mak</dc:creator>
  <cp:keywords/>
  <dc:description/>
  <cp:lastModifiedBy>Ronald Mak</cp:lastModifiedBy>
  <cp:revision>1112</cp:revision>
  <cp:lastPrinted>2016-02-09T05:58:45Z</cp:lastPrinted>
  <dcterms:created xsi:type="dcterms:W3CDTF">2008-01-12T03:52:55Z</dcterms:created>
  <dcterms:modified xsi:type="dcterms:W3CDTF">2016-03-24T07:39:05Z</dcterms:modified>
  <cp:category/>
</cp:coreProperties>
</file>