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9" r:id="rId3"/>
    <p:sldId id="524" r:id="rId4"/>
    <p:sldId id="546" r:id="rId5"/>
    <p:sldId id="547" r:id="rId6"/>
    <p:sldId id="525" r:id="rId7"/>
    <p:sldId id="521" r:id="rId8"/>
    <p:sldId id="523" r:id="rId9"/>
    <p:sldId id="548" r:id="rId10"/>
    <p:sldId id="549" r:id="rId11"/>
    <p:sldId id="550" r:id="rId12"/>
    <p:sldId id="551" r:id="rId13"/>
    <p:sldId id="552" r:id="rId14"/>
    <p:sldId id="553" r:id="rId15"/>
    <p:sldId id="55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2A03"/>
    <a:srgbClr val="B23C00"/>
    <a:srgbClr val="66CCFF"/>
    <a:srgbClr val="A40000"/>
    <a:srgbClr val="0033CC"/>
    <a:srgbClr val="CC99FF"/>
    <a:srgbClr val="99FF66"/>
    <a:srgbClr val="6699FF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67" autoAdjust="0"/>
    <p:restoredTop sz="98450" autoAdjust="0"/>
  </p:normalViewPr>
  <p:slideViewPr>
    <p:cSldViewPr>
      <p:cViewPr varScale="1">
        <p:scale>
          <a:sx n="122" d="100"/>
          <a:sy n="122" d="100"/>
        </p:scale>
        <p:origin x="-96" y="-43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</a:t>
            </a:r>
            <a:r>
              <a:rPr lang="en-US" sz="1000" baseline="0" dirty="0" smtClean="0"/>
              <a:t>March 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rstb.royalsocietypublishing.org/content/367/1598/193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3 Class </a:t>
            </a:r>
            <a:r>
              <a:rPr lang="en-US" sz="2400" dirty="0" smtClean="0"/>
              <a:t>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JavaCC</a:t>
            </a:r>
            <a:r>
              <a:rPr lang="en-US" dirty="0" smtClean="0"/>
              <a:t> 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2606049"/>
            <a:ext cx="8926943" cy="35394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double expression()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v = </a:t>
            </a:r>
            <a:r>
              <a:rPr lang="en-US" b="1" dirty="0" err="1">
                <a:latin typeface="Courier New"/>
                <a:cs typeface="Courier New"/>
              </a:rPr>
              <a:t>simpleExpr</a:t>
            </a:r>
            <a:r>
              <a:rPr lang="en-US" b="1" dirty="0">
                <a:latin typeface="Courier New"/>
                <a:cs typeface="Courier New"/>
              </a:rPr>
              <a:t>() { return v; }</a:t>
            </a:r>
          </a:p>
          <a:p>
            <a:r>
              <a:rPr lang="en-US" b="1" dirty="0">
                <a:latin typeface="Courier New"/>
                <a:cs typeface="Courier New"/>
              </a:rPr>
              <a:t>} 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double </a:t>
            </a:r>
            <a:r>
              <a:rPr lang="en-US" b="1" dirty="0" err="1">
                <a:latin typeface="Courier New"/>
                <a:cs typeface="Courier New"/>
              </a:rPr>
              <a:t>simpleExpr</a:t>
            </a:r>
            <a:r>
              <a:rPr lang="en-US" b="1" dirty="0">
                <a:latin typeface="Courier New"/>
                <a:cs typeface="Courier New"/>
              </a:rPr>
              <a:t>()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v, value;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value = term()</a:t>
            </a:r>
          </a:p>
          <a:p>
            <a:r>
              <a:rPr lang="is-IS" b="1" dirty="0">
                <a:latin typeface="Courier New"/>
                <a:cs typeface="Courier New"/>
              </a:rPr>
              <a:t>  (</a:t>
            </a:r>
          </a:p>
          <a:p>
            <a:r>
              <a:rPr lang="sk-SK" b="1" dirty="0">
                <a:latin typeface="Courier New"/>
                <a:cs typeface="Courier New"/>
              </a:rPr>
              <a:t>    &lt;PLUS&gt;  v = term() { value += v; }</a:t>
            </a:r>
          </a:p>
          <a:p>
            <a:r>
              <a:rPr lang="en-US" b="1" dirty="0">
                <a:latin typeface="Courier New"/>
                <a:cs typeface="Courier New"/>
              </a:rPr>
              <a:t>  | &lt;MINUS&gt; v = term() { value -= v; }</a:t>
            </a:r>
          </a:p>
          <a:p>
            <a:r>
              <a:rPr lang="en-US" b="1" dirty="0">
                <a:latin typeface="Courier New"/>
                <a:cs typeface="Courier New"/>
              </a:rPr>
              <a:t>  )*</a:t>
            </a:r>
          </a:p>
          <a:p>
            <a:r>
              <a:rPr lang="en-US" b="1" dirty="0">
                <a:latin typeface="Courier New"/>
                <a:cs typeface="Courier New"/>
              </a:rPr>
              <a:t>  { return value; }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45" y="1346692"/>
            <a:ext cx="8141985" cy="1107996"/>
          </a:xfrm>
          <a:prstGeom prst="rect">
            <a:avLst/>
          </a:prstGeom>
          <a:solidFill>
            <a:srgbClr val="FFFFC2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ourier New"/>
                <a:cs typeface="Courier New"/>
              </a:rPr>
              <a:t>&lt;expression&gt; ::= &lt;simple expression&gt;</a:t>
            </a:r>
          </a:p>
          <a:p>
            <a:r>
              <a:rPr lang="en-US" sz="2200" b="1" dirty="0">
                <a:latin typeface="Courier New"/>
                <a:cs typeface="Courier New"/>
              </a:rPr>
              <a:t>&lt;simple expression&gt; ::= &lt;term&gt; (  (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+</a:t>
            </a:r>
            <a:r>
              <a:rPr lang="en-US" sz="2200" b="1" dirty="0">
                <a:latin typeface="Courier New"/>
                <a:cs typeface="Courier New"/>
              </a:rPr>
              <a:t> &lt;term&gt;) </a:t>
            </a:r>
          </a:p>
          <a:p>
            <a:r>
              <a:rPr lang="en-US" sz="2200" b="1" dirty="0">
                <a:latin typeface="Courier New"/>
                <a:cs typeface="Courier New"/>
              </a:rPr>
              <a:t>                                | (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-</a:t>
            </a:r>
            <a:r>
              <a:rPr lang="en-US" sz="2200" b="1" dirty="0">
                <a:latin typeface="Courier New"/>
                <a:cs typeface="Courier New"/>
              </a:rPr>
              <a:t> &lt;term&gt;) )*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936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Simple </a:t>
            </a:r>
            <a:r>
              <a:rPr lang="en-US" dirty="0" smtClean="0"/>
              <a:t>Expressions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2606049"/>
            <a:ext cx="818815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double term()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v, value;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value = factor()</a:t>
            </a:r>
          </a:p>
          <a:p>
            <a:r>
              <a:rPr lang="is-IS" b="1" dirty="0">
                <a:latin typeface="Courier New"/>
                <a:cs typeface="Courier New"/>
              </a:rPr>
              <a:t>  (</a:t>
            </a:r>
          </a:p>
          <a:p>
            <a:r>
              <a:rPr lang="en-US" b="1" dirty="0">
                <a:latin typeface="Courier New"/>
                <a:cs typeface="Courier New"/>
              </a:rPr>
              <a:t>    &lt;MULTIPLY&gt; v = factor() { value *= v; }</a:t>
            </a:r>
          </a:p>
          <a:p>
            <a:r>
              <a:rPr lang="en-US" b="1" dirty="0">
                <a:latin typeface="Courier New"/>
                <a:cs typeface="Courier New"/>
              </a:rPr>
              <a:t>  | &lt;DIVIDE&gt;   v = factor() { value /= v; }</a:t>
            </a:r>
          </a:p>
          <a:p>
            <a:r>
              <a:rPr lang="en-US" b="1" dirty="0">
                <a:latin typeface="Courier New"/>
                <a:cs typeface="Courier New"/>
              </a:rPr>
              <a:t>  )*</a:t>
            </a:r>
          </a:p>
          <a:p>
            <a:r>
              <a:rPr lang="en-US" b="1" dirty="0">
                <a:latin typeface="Courier New"/>
                <a:cs typeface="Courier New"/>
              </a:rPr>
              <a:t>  { return value; }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57" y="1508781"/>
            <a:ext cx="6618243" cy="769441"/>
          </a:xfrm>
          <a:prstGeom prst="rect">
            <a:avLst/>
          </a:prstGeom>
          <a:solidFill>
            <a:srgbClr val="FFFFC2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ourier New"/>
                <a:cs typeface="Courier New"/>
              </a:rPr>
              <a:t>&lt;term&gt; ::= &lt;factor&gt; (  (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*</a:t>
            </a:r>
            <a:r>
              <a:rPr lang="en-US" sz="2200" b="1" dirty="0">
                <a:latin typeface="Courier New"/>
                <a:cs typeface="Courier New"/>
              </a:rPr>
              <a:t> &lt;factor&gt;) </a:t>
            </a:r>
          </a:p>
          <a:p>
            <a:r>
              <a:rPr lang="en-US" sz="2200" b="1" dirty="0">
                <a:latin typeface="Courier New"/>
                <a:cs typeface="Courier New"/>
              </a:rPr>
              <a:t>                     | (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/</a:t>
            </a:r>
            <a:r>
              <a:rPr lang="en-US" sz="2200" b="1" dirty="0">
                <a:latin typeface="Courier New"/>
                <a:cs typeface="Courier New"/>
              </a:rPr>
              <a:t> &lt;factor&gt;) )</a:t>
            </a:r>
            <a:r>
              <a:rPr lang="en-US" sz="2200" b="1" dirty="0" smtClean="0">
                <a:latin typeface="Courier New"/>
                <a:cs typeface="Courier New"/>
              </a:rPr>
              <a:t>*</a:t>
            </a:r>
            <a:endParaRPr lang="en-US" sz="2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628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Simple Expressions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4586" y="1417342"/>
            <a:ext cx="5433111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ourier New"/>
                <a:cs typeface="Courier New"/>
              </a:rPr>
              <a:t>&lt;factor&gt; ::=   </a:t>
            </a:r>
            <a:r>
              <a:rPr lang="en-US" sz="2200" b="1" dirty="0" smtClean="0">
                <a:latin typeface="Courier New"/>
                <a:cs typeface="Courier New"/>
              </a:rPr>
              <a:t> &lt;</a:t>
            </a:r>
            <a:r>
              <a:rPr lang="en-US" sz="2200" b="1" dirty="0">
                <a:latin typeface="Courier New"/>
                <a:cs typeface="Courier New"/>
              </a:rPr>
              <a:t>primary&gt; </a:t>
            </a:r>
          </a:p>
          <a:p>
            <a:r>
              <a:rPr lang="en-US" sz="2200" b="1" dirty="0">
                <a:latin typeface="Courier New"/>
                <a:cs typeface="Courier New"/>
              </a:rPr>
              <a:t>             | 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-</a:t>
            </a:r>
            <a:r>
              <a:rPr lang="en-US" sz="2200" b="1" dirty="0" smtClean="0">
                <a:latin typeface="Courier New"/>
                <a:cs typeface="Courier New"/>
              </a:rPr>
              <a:t>&lt;factor&gt;</a:t>
            </a:r>
            <a:endParaRPr lang="en-US" sz="2200" b="1" dirty="0">
              <a:latin typeface="Courier New"/>
              <a:cs typeface="Courier New"/>
            </a:endParaRPr>
          </a:p>
          <a:p>
            <a:r>
              <a:rPr lang="en-US" sz="2200" b="1" dirty="0">
                <a:latin typeface="Courier New"/>
                <a:cs typeface="Courier New"/>
              </a:rPr>
              <a:t>             | 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(</a:t>
            </a:r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&lt;expression&gt; 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2200" b="1" dirty="0">
                <a:latin typeface="Courier New"/>
                <a:cs typeface="Courier New"/>
              </a:rPr>
              <a:t>&lt;primary&gt; ::= &lt;number</a:t>
            </a:r>
            <a:r>
              <a:rPr lang="en-US" sz="2200" b="1" dirty="0" smtClean="0">
                <a:latin typeface="Courier New"/>
                <a:cs typeface="Courier New"/>
              </a:rPr>
              <a:t>&gt;</a:t>
            </a:r>
            <a:endParaRPr lang="en-US" sz="22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45" y="3154683"/>
            <a:ext cx="8065028" cy="280076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double factor()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value;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de-DE" b="1" dirty="0">
                <a:latin typeface="Courier New"/>
                <a:cs typeface="Courier New"/>
              </a:rPr>
              <a:t>          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primary</a:t>
            </a:r>
            <a:r>
              <a:rPr lang="de-DE" b="1" dirty="0">
                <a:latin typeface="Courier New"/>
                <a:cs typeface="Courier New"/>
              </a:rPr>
              <a:t>()             { </a:t>
            </a:r>
            <a:r>
              <a:rPr lang="de-DE" b="1" dirty="0" err="1">
                <a:latin typeface="Courier New"/>
                <a:cs typeface="Courier New"/>
              </a:rPr>
              <a:t>return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; }</a:t>
            </a:r>
          </a:p>
          <a:p>
            <a:r>
              <a:rPr lang="de-DE" b="1" dirty="0">
                <a:latin typeface="Courier New"/>
                <a:cs typeface="Courier New"/>
              </a:rPr>
              <a:t>| &lt;MINUS&gt; 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factor</a:t>
            </a:r>
            <a:r>
              <a:rPr lang="de-DE" b="1" dirty="0">
                <a:latin typeface="Courier New"/>
                <a:cs typeface="Courier New"/>
              </a:rPr>
              <a:t>()              { </a:t>
            </a:r>
            <a:r>
              <a:rPr lang="de-DE" b="1" dirty="0" err="1">
                <a:latin typeface="Courier New"/>
                <a:cs typeface="Courier New"/>
              </a:rPr>
              <a:t>return</a:t>
            </a:r>
            <a:r>
              <a:rPr lang="de-DE" b="1" dirty="0">
                <a:latin typeface="Courier New"/>
                <a:cs typeface="Courier New"/>
              </a:rPr>
              <a:t> -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; }</a:t>
            </a:r>
          </a:p>
          <a:p>
            <a:r>
              <a:rPr lang="de-DE" b="1" dirty="0">
                <a:latin typeface="Courier New"/>
                <a:cs typeface="Courier New"/>
              </a:rPr>
              <a:t>| &lt;LPAREN&gt;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expression</a:t>
            </a:r>
            <a:r>
              <a:rPr lang="de-DE" b="1" dirty="0">
                <a:latin typeface="Courier New"/>
                <a:cs typeface="Courier New"/>
              </a:rPr>
              <a:t>() &lt;RPAREN&gt; { </a:t>
            </a:r>
            <a:r>
              <a:rPr lang="de-DE" b="1" dirty="0" err="1">
                <a:latin typeface="Courier New"/>
                <a:cs typeface="Courier New"/>
              </a:rPr>
              <a:t>return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; }</a:t>
            </a:r>
          </a:p>
          <a:p>
            <a:r>
              <a:rPr lang="de-DE" b="1" dirty="0">
                <a:latin typeface="Courier New"/>
                <a:cs typeface="Courier New"/>
              </a:rPr>
              <a:t>}</a:t>
            </a:r>
          </a:p>
          <a:p>
            <a:endParaRPr lang="de-DE" b="1" dirty="0">
              <a:latin typeface="Courier New"/>
              <a:cs typeface="Courier New"/>
            </a:endParaRPr>
          </a:p>
          <a:p>
            <a:r>
              <a:rPr lang="de-DE" b="1" dirty="0">
                <a:latin typeface="Courier New"/>
                <a:cs typeface="Courier New"/>
              </a:rPr>
              <a:t>double </a:t>
            </a:r>
            <a:r>
              <a:rPr lang="de-DE" b="1" dirty="0" err="1">
                <a:latin typeface="Courier New"/>
                <a:cs typeface="Courier New"/>
              </a:rPr>
              <a:t>primary</a:t>
            </a:r>
            <a:r>
              <a:rPr lang="de-DE" b="1" dirty="0">
                <a:latin typeface="Courier New"/>
                <a:cs typeface="Courier New"/>
              </a:rPr>
              <a:t>() </a:t>
            </a:r>
            <a:r>
              <a:rPr lang="de-DE" b="1" dirty="0" err="1">
                <a:latin typeface="Courier New"/>
                <a:cs typeface="Courier New"/>
              </a:rPr>
              <a:t>throws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NumberFormatException</a:t>
            </a:r>
            <a:r>
              <a:rPr lang="de-DE" b="1" dirty="0">
                <a:latin typeface="Courier New"/>
                <a:cs typeface="Courier New"/>
              </a:rPr>
              <a:t> : { Token t; }</a:t>
            </a:r>
          </a:p>
          <a:p>
            <a:r>
              <a:rPr lang="de-DE" b="1" dirty="0">
                <a:latin typeface="Courier New"/>
                <a:cs typeface="Courier New"/>
              </a:rPr>
              <a:t>{</a:t>
            </a:r>
          </a:p>
          <a:p>
            <a:r>
              <a:rPr lang="de-DE" b="1" dirty="0">
                <a:latin typeface="Courier New"/>
                <a:cs typeface="Courier New"/>
              </a:rPr>
              <a:t>  t = &lt;NUMBER&gt; { </a:t>
            </a:r>
            <a:r>
              <a:rPr lang="de-DE" b="1" dirty="0" err="1">
                <a:latin typeface="Courier New"/>
                <a:cs typeface="Courier New"/>
              </a:rPr>
              <a:t>return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Double.parseDouble</a:t>
            </a:r>
            <a:r>
              <a:rPr lang="de-DE" b="1" dirty="0">
                <a:latin typeface="Courier New"/>
                <a:cs typeface="Courier New"/>
              </a:rPr>
              <a:t>(</a:t>
            </a:r>
            <a:r>
              <a:rPr lang="de-DE" b="1" dirty="0" err="1">
                <a:latin typeface="Courier New"/>
                <a:cs typeface="Courier New"/>
              </a:rPr>
              <a:t>t.image</a:t>
            </a:r>
            <a:r>
              <a:rPr lang="de-DE" b="1" dirty="0">
                <a:latin typeface="Courier New"/>
                <a:cs typeface="Courier New"/>
              </a:rPr>
              <a:t>); }</a:t>
            </a:r>
          </a:p>
          <a:p>
            <a:r>
              <a:rPr lang="de-DE" b="1" dirty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514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</a:t>
            </a:r>
            <a:r>
              <a:rPr lang="en-US" dirty="0" smtClean="0"/>
              <a:t>Expression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325903"/>
            <a:ext cx="3647716" cy="4770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800" b="1" dirty="0">
                <a:latin typeface="Courier New"/>
                <a:cs typeface="Courier New"/>
              </a:rPr>
              <a:t>SKIP :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&lt;IGNORE : [" ", "\t"]&gt;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fr-FR" sz="1800" b="1" dirty="0">
                <a:latin typeface="Courier New"/>
                <a:cs typeface="Courier New"/>
              </a:rPr>
              <a:t>TOKEN : {</a:t>
            </a:r>
          </a:p>
          <a:p>
            <a:r>
              <a:rPr lang="de-DE" sz="1800" b="1" dirty="0">
                <a:latin typeface="Courier New"/>
                <a:cs typeface="Courier New"/>
              </a:rPr>
              <a:t>    &lt;NUMBER : (&lt;DIGIT&gt;)+&gt;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</a:t>
            </a:r>
          </a:p>
          <a:p>
            <a:r>
              <a:rPr lang="de-DE" sz="1800" b="1" dirty="0">
                <a:latin typeface="Courier New"/>
                <a:cs typeface="Courier New"/>
              </a:rPr>
              <a:t>  | &lt;PLUS    : "+"&gt;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| &lt;MINUS   : "-"&gt;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| &lt;MULTIPLY: "*"&gt;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| &lt;DIVIDE  : "/"&gt;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| &lt;LPAREN  : "("&gt;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| &lt;RPAREN  : ")"&gt;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| &lt;EOL     : "\</a:t>
            </a:r>
            <a:r>
              <a:rPr lang="de-DE" sz="1800" b="1" dirty="0" err="1">
                <a:latin typeface="Courier New"/>
                <a:cs typeface="Courier New"/>
              </a:rPr>
              <a:t>n</a:t>
            </a:r>
            <a:r>
              <a:rPr lang="de-DE" sz="1800" b="1" dirty="0">
                <a:latin typeface="Courier New"/>
                <a:cs typeface="Courier New"/>
              </a:rPr>
              <a:t>"&gt;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| &lt;#DIGIT : ["0"-"9"]&gt;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4451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JavaCC</a:t>
            </a:r>
            <a:r>
              <a:rPr lang="en-US" dirty="0" smtClean="0"/>
              <a:t> Expression Parser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40" y="1234464"/>
            <a:ext cx="7203114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class </a:t>
            </a:r>
            <a:r>
              <a:rPr lang="en-US" b="1" dirty="0" err="1">
                <a:latin typeface="Courier New"/>
                <a:cs typeface="Courier New"/>
              </a:rPr>
              <a:t>SimpleCalculator</a:t>
            </a:r>
            <a:r>
              <a:rPr lang="en-US" b="1" dirty="0">
                <a:latin typeface="Courier New"/>
                <a:cs typeface="Courier New"/>
              </a:rPr>
              <a:t> 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public static void main(String[] </a:t>
            </a:r>
            <a:r>
              <a:rPr lang="en-US" b="1" dirty="0" err="1">
                <a:latin typeface="Courier New"/>
                <a:cs typeface="Courier New"/>
              </a:rPr>
              <a:t>args</a:t>
            </a:r>
            <a:r>
              <a:rPr lang="en-US" b="1" dirty="0">
                <a:latin typeface="Courier New"/>
                <a:cs typeface="Courier New"/>
              </a:rPr>
              <a:t>) </a:t>
            </a:r>
          </a:p>
          <a:p>
            <a:r>
              <a:rPr lang="de-DE" b="1" dirty="0">
                <a:latin typeface="Courier New"/>
                <a:cs typeface="Courier New"/>
              </a:rPr>
              <a:t>    {</a:t>
            </a:r>
          </a:p>
          <a:p>
            <a:r>
              <a:rPr lang="de-DE" b="1" dirty="0">
                <a:latin typeface="Courier New"/>
                <a:cs typeface="Courier New"/>
              </a:rPr>
              <a:t>        Reader </a:t>
            </a:r>
            <a:r>
              <a:rPr lang="de-DE" b="1" dirty="0" err="1">
                <a:latin typeface="Courier New"/>
                <a:cs typeface="Courier New"/>
              </a:rPr>
              <a:t>sr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new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InputStreamReader</a:t>
            </a:r>
            <a:r>
              <a:rPr lang="de-DE" b="1" dirty="0">
                <a:latin typeface="Courier New"/>
                <a:cs typeface="Courier New"/>
              </a:rPr>
              <a:t>(</a:t>
            </a:r>
            <a:r>
              <a:rPr lang="de-DE" b="1" dirty="0" err="1">
                <a:latin typeface="Courier New"/>
                <a:cs typeface="Courier New"/>
              </a:rPr>
              <a:t>System.in</a:t>
            </a:r>
            <a:r>
              <a:rPr lang="de-DE" b="1" dirty="0">
                <a:latin typeface="Courier New"/>
                <a:cs typeface="Courier New"/>
              </a:rPr>
              <a:t>);</a:t>
            </a:r>
          </a:p>
          <a:p>
            <a:r>
              <a:rPr lang="de-DE" b="1" dirty="0">
                <a:latin typeface="Courier New"/>
                <a:cs typeface="Courier New"/>
              </a:rPr>
              <a:t>        </a:t>
            </a:r>
            <a:r>
              <a:rPr lang="de-DE" b="1" dirty="0" err="1">
                <a:latin typeface="Courier New"/>
                <a:cs typeface="Courier New"/>
              </a:rPr>
              <a:t>SimpleCalculator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calc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new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SimpleCalculator</a:t>
            </a:r>
            <a:r>
              <a:rPr lang="de-DE" b="1" dirty="0">
                <a:latin typeface="Courier New"/>
                <a:cs typeface="Courier New"/>
              </a:rPr>
              <a:t>(</a:t>
            </a:r>
            <a:r>
              <a:rPr lang="de-DE" b="1" dirty="0" err="1">
                <a:latin typeface="Courier New"/>
                <a:cs typeface="Courier New"/>
              </a:rPr>
              <a:t>sr</a:t>
            </a:r>
            <a:r>
              <a:rPr lang="de-DE" b="1" dirty="0">
                <a:latin typeface="Courier New"/>
                <a:cs typeface="Courier New"/>
              </a:rPr>
              <a:t>);</a:t>
            </a:r>
          </a:p>
          <a:p>
            <a:endParaRPr lang="de-DE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try {</a:t>
            </a:r>
          </a:p>
          <a:p>
            <a:r>
              <a:rPr lang="ro-RO" b="1" dirty="0">
                <a:latin typeface="Courier New"/>
                <a:cs typeface="Courier New"/>
              </a:rPr>
              <a:t>            for (;;) {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  <a:r>
              <a:rPr lang="de-DE" b="1" dirty="0" err="1">
                <a:latin typeface="Courier New"/>
                <a:cs typeface="Courier New"/>
              </a:rPr>
              <a:t>System.out.print</a:t>
            </a:r>
            <a:r>
              <a:rPr lang="de-DE" b="1" dirty="0">
                <a:latin typeface="Courier New"/>
                <a:cs typeface="Courier New"/>
              </a:rPr>
              <a:t>("\</a:t>
            </a:r>
            <a:r>
              <a:rPr lang="de-DE" b="1" dirty="0" err="1">
                <a:latin typeface="Courier New"/>
                <a:cs typeface="Courier New"/>
              </a:rPr>
              <a:t>nExpression</a:t>
            </a:r>
            <a:r>
              <a:rPr lang="de-DE" b="1" dirty="0">
                <a:latin typeface="Courier New"/>
                <a:cs typeface="Courier New"/>
              </a:rPr>
              <a:t>? ");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            double value =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calc.calculate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  <a:r>
              <a:rPr lang="de-DE" b="1" dirty="0" err="1">
                <a:latin typeface="Courier New"/>
                <a:cs typeface="Courier New"/>
              </a:rPr>
              <a:t>System.out.println</a:t>
            </a:r>
            <a:r>
              <a:rPr lang="de-DE" b="1" dirty="0">
                <a:latin typeface="Courier New"/>
                <a:cs typeface="Courier New"/>
              </a:rPr>
              <a:t>("= " +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);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}</a:t>
            </a:r>
          </a:p>
          <a:p>
            <a:r>
              <a:rPr lang="de-DE" b="1" dirty="0">
                <a:latin typeface="Courier New"/>
                <a:cs typeface="Courier New"/>
              </a:rPr>
              <a:t>        }</a:t>
            </a:r>
          </a:p>
          <a:p>
            <a:r>
              <a:rPr lang="de-DE" b="1" dirty="0">
                <a:latin typeface="Courier New"/>
                <a:cs typeface="Courier New"/>
              </a:rPr>
              <a:t>        catch (</a:t>
            </a:r>
            <a:r>
              <a:rPr lang="de-DE" b="1" dirty="0" err="1">
                <a:latin typeface="Courier New"/>
                <a:cs typeface="Courier New"/>
              </a:rPr>
              <a:t>Exception</a:t>
            </a:r>
            <a:r>
              <a:rPr lang="de-DE" b="1" dirty="0">
                <a:latin typeface="Courier New"/>
                <a:cs typeface="Courier New"/>
              </a:rPr>
              <a:t> ex) {</a:t>
            </a:r>
          </a:p>
          <a:p>
            <a:r>
              <a:rPr lang="ro-RO" b="1" dirty="0">
                <a:latin typeface="Courier New"/>
                <a:cs typeface="Courier New"/>
              </a:rPr>
              <a:t>            ex.printStackTrace();</a:t>
            </a:r>
          </a:p>
          <a:p>
            <a:r>
              <a:rPr lang="de-DE" b="1" dirty="0">
                <a:latin typeface="Courier New"/>
                <a:cs typeface="Courier New"/>
              </a:rPr>
              <a:t>        }</a:t>
            </a:r>
          </a:p>
          <a:p>
            <a:r>
              <a:rPr lang="de-DE" b="1" dirty="0">
                <a:latin typeface="Courier New"/>
                <a:cs typeface="Courier New"/>
              </a:rPr>
              <a:t>    }</a:t>
            </a:r>
          </a:p>
          <a:p>
            <a:r>
              <a:rPr lang="de-DE" b="1" dirty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5897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Expression </a:t>
            </a:r>
            <a:r>
              <a:rPr lang="en-US" dirty="0" smtClean="0"/>
              <a:t>Parser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119" y="1417342"/>
            <a:ext cx="7941898" cy="132343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double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calculate()</a:t>
            </a:r>
            <a:r>
              <a:rPr lang="en-US" b="1" dirty="0">
                <a:latin typeface="Courier New"/>
                <a:cs typeface="Courier New"/>
              </a:rPr>
              <a:t>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v = expression()</a:t>
            </a:r>
          </a:p>
          <a:p>
            <a:r>
              <a:rPr lang="en-US" b="1" dirty="0">
                <a:latin typeface="Courier New"/>
                <a:cs typeface="Courier New"/>
              </a:rPr>
              <a:t>  &lt;EOL&gt; { return v; }</a:t>
            </a:r>
          </a:p>
          <a:p>
            <a:r>
              <a:rPr lang="en-US" b="1" dirty="0">
                <a:latin typeface="Courier New"/>
                <a:cs typeface="Courier New"/>
              </a:rPr>
              <a:t>}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8385" y="595296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9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 Hierarchy of Languages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1458454"/>
            <a:ext cx="5852146" cy="4256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3512" y="5989292"/>
            <a:ext cx="3578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http://rstb.royalsocietypublishing.org/content/367/1598/</a:t>
            </a:r>
            <a:r>
              <a:rPr lang="en-US" sz="1000" dirty="0" smtClean="0">
                <a:hlinkClick r:id="rId3"/>
              </a:rPr>
              <a:t>1933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40" y="3063244"/>
            <a:ext cx="1645902" cy="338554"/>
            <a:chOff x="914440" y="2788927"/>
            <a:chExt cx="1645902" cy="338554"/>
          </a:xfrm>
        </p:grpSpPr>
        <p:sp>
          <p:nvSpPr>
            <p:cNvPr id="3" name="TextBox 2"/>
            <p:cNvSpPr txBox="1"/>
            <p:nvPr/>
          </p:nvSpPr>
          <p:spPr>
            <a:xfrm>
              <a:off x="914440" y="2788927"/>
              <a:ext cx="8006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Type 0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3" idx="3"/>
            </p:cNvCxnSpPr>
            <p:nvPr/>
          </p:nvCxnSpPr>
          <p:spPr bwMode="auto">
            <a:xfrm>
              <a:off x="1715060" y="2958204"/>
              <a:ext cx="845282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914440" y="3584676"/>
            <a:ext cx="2011658" cy="338554"/>
            <a:chOff x="914440" y="3611878"/>
            <a:chExt cx="2011658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914440" y="3611878"/>
              <a:ext cx="8006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Type 1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 bwMode="auto">
            <a:xfrm>
              <a:off x="1715060" y="3781155"/>
              <a:ext cx="1211038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914440" y="4069073"/>
            <a:ext cx="2377414" cy="338554"/>
            <a:chOff x="914440" y="4096275"/>
            <a:chExt cx="2377414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914440" y="4096275"/>
              <a:ext cx="8006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Type 2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1715060" y="4265552"/>
              <a:ext cx="1576794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914440" y="4590505"/>
            <a:ext cx="2834609" cy="338554"/>
            <a:chOff x="914440" y="4617707"/>
            <a:chExt cx="2834609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914440" y="4617707"/>
              <a:ext cx="8006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Type 3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3"/>
            </p:cNvCxnSpPr>
            <p:nvPr/>
          </p:nvCxnSpPr>
          <p:spPr bwMode="auto">
            <a:xfrm>
              <a:off x="1715060" y="4786984"/>
              <a:ext cx="2033989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9970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for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Regular expressions can define the syntax 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 smtClean="0">
                <a:solidFill>
                  <a:srgbClr val="B23C00"/>
                </a:solidFill>
              </a:rPr>
              <a:t>tokens</a:t>
            </a:r>
            <a:r>
              <a:rPr lang="en-US" dirty="0" smtClean="0"/>
              <a:t> of a programming language.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Tokens are the low-level language elements, </a:t>
            </a:r>
            <a:br>
              <a:rPr lang="en-US" dirty="0" smtClean="0"/>
            </a:br>
            <a:r>
              <a:rPr lang="en-US" dirty="0" smtClean="0"/>
              <a:t>such as numbers, strings, and identifiers.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An identifier is a single letter optionally followed by letters and digits.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alpha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ab123c</a:t>
            </a:r>
          </a:p>
          <a:p>
            <a:pPr lvl="1"/>
            <a:r>
              <a:rPr lang="en-US" dirty="0"/>
              <a:t>But </a:t>
            </a:r>
            <a:r>
              <a:rPr lang="en-US" dirty="0" smtClean="0"/>
              <a:t>not: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3abc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9049" y="5074902"/>
            <a:ext cx="36938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/>
                <a:cs typeface="Courier New"/>
              </a:rPr>
              <a:t>[a-z](</a:t>
            </a:r>
            <a:r>
              <a:rPr lang="en-US" sz="2400" b="1" dirty="0">
                <a:latin typeface="Courier New"/>
                <a:cs typeface="Courier New"/>
              </a:rPr>
              <a:t>[a-z</a:t>
            </a:r>
            <a:r>
              <a:rPr lang="en-US" sz="2400" b="1" dirty="0" smtClean="0">
                <a:latin typeface="Courier New"/>
                <a:cs typeface="Courier New"/>
              </a:rPr>
              <a:t>]|[0-9])*</a:t>
            </a:r>
          </a:p>
        </p:txBody>
      </p:sp>
    </p:spTree>
    <p:extLst>
      <p:ext uri="{BB962C8B-B14F-4D97-AF65-F5344CB8AC3E}">
        <p14:creationId xmlns:p14="http://schemas.microsoft.com/office/powerpoint/2010/main" val="196459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 for </a:t>
            </a:r>
            <a:r>
              <a:rPr lang="en-US" dirty="0" smtClean="0"/>
              <a:t>Tokens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295401"/>
            <a:ext cx="8320949" cy="2865112"/>
          </a:xfrm>
        </p:spPr>
        <p:txBody>
          <a:bodyPr/>
          <a:lstStyle/>
          <a:p>
            <a:r>
              <a:rPr lang="en-US" sz="2400" dirty="0" smtClean="0"/>
              <a:t>An number</a:t>
            </a:r>
            <a:r>
              <a:rPr lang="en-US" sz="2400" dirty="0" smtClean="0">
                <a:solidFill>
                  <a:srgbClr val="B23C00"/>
                </a:solidFill>
              </a:rPr>
              <a:t> </a:t>
            </a:r>
            <a:r>
              <a:rPr lang="en-US" sz="2400" dirty="0" smtClean="0"/>
              <a:t>token can be </a:t>
            </a:r>
            <a:r>
              <a:rPr lang="en-US" sz="2400" dirty="0"/>
              <a:t>an </a:t>
            </a:r>
            <a:r>
              <a:rPr lang="en-US" sz="2400" dirty="0">
                <a:solidFill>
                  <a:srgbClr val="B23C00"/>
                </a:solidFill>
              </a:rPr>
              <a:t>unsigned </a:t>
            </a:r>
            <a:r>
              <a:rPr lang="en-US" sz="2400" dirty="0" smtClean="0">
                <a:solidFill>
                  <a:srgbClr val="B23C00"/>
                </a:solidFill>
              </a:rPr>
              <a:t>integer </a:t>
            </a:r>
            <a:r>
              <a:rPr lang="en-US" sz="2400" dirty="0" smtClean="0">
                <a:solidFill>
                  <a:srgbClr val="000000"/>
                </a:solidFill>
              </a:rPr>
              <a:t>constant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12  123  6789</a:t>
            </a:r>
          </a:p>
          <a:p>
            <a:pPr lvl="1"/>
            <a:r>
              <a:rPr lang="en-US" sz="2000" dirty="0" smtClean="0"/>
              <a:t>But not: 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-12</a:t>
            </a:r>
          </a:p>
          <a:p>
            <a:pPr lvl="1"/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sz="2400" dirty="0" smtClean="0"/>
              <a:t>Or it can be </a:t>
            </a:r>
            <a:r>
              <a:rPr lang="en-US" sz="2400" dirty="0"/>
              <a:t>an </a:t>
            </a:r>
            <a:r>
              <a:rPr lang="en-US" sz="2400" dirty="0">
                <a:solidFill>
                  <a:srgbClr val="B23C00"/>
                </a:solidFill>
              </a:rPr>
              <a:t>unsigned </a:t>
            </a:r>
            <a:r>
              <a:rPr lang="en-US" sz="2400" dirty="0" smtClean="0">
                <a:solidFill>
                  <a:srgbClr val="B23C00"/>
                </a:solidFill>
              </a:rPr>
              <a:t>real </a:t>
            </a:r>
            <a:r>
              <a:rPr lang="en-US" sz="2400" dirty="0" smtClean="0">
                <a:solidFill>
                  <a:srgbClr val="000000"/>
                </a:solidFill>
              </a:rPr>
              <a:t>constant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12.34  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12e3  12e+45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 0.123e4  123.45e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12</a:t>
            </a:r>
            <a:endParaRPr lang="en-US" sz="2000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 smtClean="0"/>
              <a:t>But not: 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12.34 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 12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.  .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0488" y="1965976"/>
            <a:ext cx="1364668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ourier New"/>
                <a:cs typeface="Courier New"/>
              </a:rPr>
              <a:t>([0-9])</a:t>
            </a:r>
            <a:r>
              <a:rPr lang="en-US" sz="2000" b="1" baseline="30000" dirty="0" smtClean="0">
                <a:latin typeface="Courier New"/>
                <a:cs typeface="Courier New"/>
              </a:rPr>
              <a:t>+</a:t>
            </a:r>
            <a:endParaRPr lang="en-US" sz="2000" b="1" baseline="30000" dirty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79" y="4266637"/>
            <a:ext cx="5760657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(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)(+|-)([0-9])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20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)(+|-)([0-9])</a:t>
            </a:r>
            <a:r>
              <a:rPr lang="en-US" sz="20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000" b="1" baseline="30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8931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 err="1" smtClean="0">
                <a:latin typeface="Courier New" charset="0"/>
              </a:rPr>
              <a:t>numbers.jj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3429000"/>
            <a:ext cx="8778144" cy="270843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Courier New"/>
                <a:cs typeface="Courier New"/>
              </a:rPr>
              <a:t>TOKEN : {</a:t>
            </a:r>
          </a:p>
          <a:p>
            <a:r>
              <a:rPr lang="de-DE" sz="1700" b="1" dirty="0">
                <a:latin typeface="Courier New"/>
                <a:cs typeface="Courier New"/>
              </a:rPr>
              <a:t>    &lt;INTEGER : (&lt;DIGIT&gt;)+&gt;</a:t>
            </a:r>
          </a:p>
          <a:p>
            <a:r>
              <a:rPr lang="hr-HR" sz="1700" b="1" dirty="0" smtClean="0">
                <a:latin typeface="Courier New"/>
                <a:cs typeface="Courier New"/>
              </a:rPr>
              <a:t>  | </a:t>
            </a:r>
            <a:r>
              <a:rPr lang="hr-HR" sz="1700" b="1" dirty="0">
                <a:latin typeface="Courier New"/>
                <a:cs typeface="Courier New"/>
              </a:rPr>
              <a:t>&lt;REAL1 </a:t>
            </a:r>
            <a:r>
              <a:rPr lang="hr-HR" sz="1700" b="1" dirty="0" smtClean="0">
                <a:latin typeface="Courier New"/>
                <a:cs typeface="Courier New"/>
              </a:rPr>
              <a:t>  : </a:t>
            </a:r>
            <a:r>
              <a:rPr lang="hr-HR" sz="1700" b="1" dirty="0">
                <a:latin typeface="Courier New"/>
                <a:cs typeface="Courier New"/>
              </a:rPr>
              <a:t>(&lt;DIGIT&gt;)+ "." (&lt;DIGIT&gt;)+&gt;</a:t>
            </a:r>
          </a:p>
          <a:p>
            <a:r>
              <a:rPr lang="hr-HR" sz="1700" b="1" dirty="0" smtClean="0">
                <a:latin typeface="Courier New"/>
                <a:cs typeface="Courier New"/>
              </a:rPr>
              <a:t>  | </a:t>
            </a:r>
            <a:r>
              <a:rPr lang="hr-HR" sz="1700" b="1" dirty="0">
                <a:latin typeface="Courier New"/>
                <a:cs typeface="Courier New"/>
              </a:rPr>
              <a:t>&lt;REAL2 </a:t>
            </a:r>
            <a:r>
              <a:rPr lang="hr-HR" sz="1700" b="1" dirty="0" smtClean="0">
                <a:latin typeface="Courier New"/>
                <a:cs typeface="Courier New"/>
              </a:rPr>
              <a:t>  : </a:t>
            </a:r>
            <a:r>
              <a:rPr lang="hr-HR" sz="1700" b="1" dirty="0">
                <a:latin typeface="Courier New"/>
                <a:cs typeface="Courier New"/>
              </a:rPr>
              <a:t>(&lt;DIGIT&gt;)+ &lt;E&gt; (&lt;</a:t>
            </a:r>
            <a:r>
              <a:rPr lang="hr-HR" sz="1700" b="1" dirty="0" smtClean="0">
                <a:latin typeface="Courier New"/>
                <a:cs typeface="Courier New"/>
              </a:rPr>
              <a:t>SIGN&gt;</a:t>
            </a:r>
            <a:r>
              <a:rPr lang="hr-HR" sz="1700" b="1" dirty="0">
                <a:latin typeface="Courier New"/>
                <a:cs typeface="Courier New"/>
              </a:rPr>
              <a:t>)? (&lt;DIGIT&gt;)+&gt;</a:t>
            </a:r>
          </a:p>
          <a:p>
            <a:r>
              <a:rPr lang="hr-HR" sz="1700" b="1" dirty="0" smtClean="0">
                <a:latin typeface="Courier New"/>
                <a:cs typeface="Courier New"/>
              </a:rPr>
              <a:t>  | </a:t>
            </a:r>
            <a:r>
              <a:rPr lang="hr-HR" sz="1700" b="1" dirty="0">
                <a:latin typeface="Courier New"/>
                <a:cs typeface="Courier New"/>
              </a:rPr>
              <a:t>&lt;REAL3 </a:t>
            </a:r>
            <a:r>
              <a:rPr lang="hr-HR" sz="1700" b="1" dirty="0" smtClean="0">
                <a:latin typeface="Courier New"/>
                <a:cs typeface="Courier New"/>
              </a:rPr>
              <a:t>  : </a:t>
            </a:r>
            <a:r>
              <a:rPr lang="hr-HR" sz="1700" b="1" dirty="0">
                <a:latin typeface="Courier New"/>
                <a:cs typeface="Courier New"/>
              </a:rPr>
              <a:t>(&lt;DIGIT&gt;)+ "." (&lt;DIGIT&gt;)+ &lt;E&gt; (&lt;</a:t>
            </a:r>
            <a:r>
              <a:rPr lang="hr-HR" sz="1700" b="1" dirty="0" smtClean="0">
                <a:latin typeface="Courier New"/>
                <a:cs typeface="Courier New"/>
              </a:rPr>
              <a:t>SIGN&gt;</a:t>
            </a:r>
            <a:r>
              <a:rPr lang="hr-HR" sz="1700" b="1" dirty="0">
                <a:latin typeface="Courier New"/>
                <a:cs typeface="Courier New"/>
              </a:rPr>
              <a:t>)? (&lt;DIGIT&gt;)+</a:t>
            </a:r>
            <a:r>
              <a:rPr lang="hr-HR" sz="1700" b="1" dirty="0" smtClean="0">
                <a:latin typeface="Courier New"/>
                <a:cs typeface="Courier New"/>
              </a:rPr>
              <a:t>&gt;</a:t>
            </a:r>
          </a:p>
          <a:p>
            <a:endParaRPr lang="hr-HR" sz="1700" b="1" dirty="0">
              <a:latin typeface="Courier New"/>
              <a:cs typeface="Courier New"/>
            </a:endParaRPr>
          </a:p>
          <a:p>
            <a:r>
              <a:rPr lang="en-US" sz="1700" b="1" dirty="0" smtClean="0">
                <a:latin typeface="Courier New"/>
                <a:cs typeface="Courier New"/>
              </a:rPr>
              <a:t>  | </a:t>
            </a:r>
            <a:r>
              <a:rPr lang="en-US" sz="1700" b="1" dirty="0">
                <a:latin typeface="Courier New"/>
                <a:cs typeface="Courier New"/>
              </a:rPr>
              <a:t>&lt;#DIGIT : ["0"-"9"]&gt;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| &lt;#SIGN  : ["+","-"]&gt;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| &lt;#E     : ["</a:t>
            </a:r>
            <a:r>
              <a:rPr lang="en-US" sz="1700" b="1" dirty="0" err="1">
                <a:latin typeface="Courier New"/>
                <a:cs typeface="Courier New"/>
              </a:rPr>
              <a:t>e","E</a:t>
            </a:r>
            <a:r>
              <a:rPr lang="en-US" sz="1700" b="1" dirty="0">
                <a:latin typeface="Courier New"/>
                <a:cs typeface="Courier New"/>
              </a:rPr>
              <a:t>"]&gt;</a:t>
            </a:r>
          </a:p>
          <a:p>
            <a:r>
              <a:rPr lang="en-US" sz="1700" b="1" dirty="0" smtClean="0">
                <a:latin typeface="Courier New"/>
                <a:cs typeface="Courier New"/>
              </a:rPr>
              <a:t>}</a:t>
            </a:r>
            <a:endParaRPr lang="en-US" sz="1700" b="1" dirty="0">
              <a:latin typeface="Courier New"/>
              <a:cs typeface="Courier New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927" y="1295400"/>
            <a:ext cx="3383243" cy="1310649"/>
          </a:xfrm>
        </p:spPr>
        <p:txBody>
          <a:bodyPr/>
          <a:lstStyle/>
          <a:p>
            <a:r>
              <a:rPr lang="en-US" dirty="0" smtClean="0"/>
              <a:t>Integer constant:</a:t>
            </a:r>
          </a:p>
          <a:p>
            <a:r>
              <a:rPr lang="en-US" dirty="0" smtClean="0"/>
              <a:t>Real constant: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34771" y="1413766"/>
            <a:ext cx="1246668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/>
                <a:cs typeface="Courier New"/>
              </a:rPr>
              <a:t>([0-9])</a:t>
            </a:r>
            <a:r>
              <a:rPr lang="en-US" sz="1800" b="1" baseline="30000" dirty="0" smtClean="0">
                <a:latin typeface="Courier New"/>
                <a:cs typeface="Courier New"/>
              </a:rPr>
              <a:t>+</a:t>
            </a:r>
            <a:endParaRPr lang="en-US" sz="1800" b="1" baseline="30000" dirty="0">
              <a:latin typeface="Courier New"/>
              <a:cs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8976" y="1874537"/>
            <a:ext cx="5760657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(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)([0-9])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)(+|-)([0-9])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)([0-9])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|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.([0-9])</a:t>
            </a:r>
            <a:r>
              <a:rPr lang="en-US" sz="1800" b="1" baseline="30000" dirty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e|E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)(+|-)([0-9])</a:t>
            </a:r>
            <a:r>
              <a:rPr lang="en-US" sz="1800" b="1" baseline="30000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722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>
                <a:solidFill>
                  <a:srgbClr val="B23C00"/>
                </a:solidFill>
              </a:rPr>
              <a:t>simple grammar </a:t>
            </a:r>
            <a:r>
              <a:rPr lang="en-US" dirty="0"/>
              <a:t>or </a:t>
            </a:r>
            <a:r>
              <a:rPr lang="en-US" dirty="0">
                <a:solidFill>
                  <a:srgbClr val="B23C00"/>
                </a:solidFill>
              </a:rPr>
              <a:t>s-grammar </a:t>
            </a:r>
            <a:r>
              <a:rPr lang="en-US" dirty="0" smtClean="0"/>
              <a:t>is a context-free grammar where all its productions are of the </a:t>
            </a:r>
            <a:r>
              <a:rPr lang="en-US" dirty="0"/>
              <a:t>form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           ,            and  </a:t>
            </a:r>
            <a:br>
              <a:rPr lang="en-US" dirty="0" smtClean="0"/>
            </a:br>
            <a:r>
              <a:rPr lang="en-US" dirty="0" smtClean="0"/>
              <a:t>and any pair (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) occurs at most once.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Example s-grammar: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                Example non-s-grammar: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73366"/>
              </p:ext>
            </p:extLst>
          </p:nvPr>
        </p:nvGraphicFramePr>
        <p:xfrm>
          <a:off x="4017963" y="2415296"/>
          <a:ext cx="1290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0" name="Equation" r:id="rId3" imgW="508000" imgH="165100" progId="Equation.3">
                  <p:embed/>
                </p:oleObj>
              </mc:Choice>
              <mc:Fallback>
                <p:oleObj name="Equation" r:id="rId3" imgW="508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7963" y="2415296"/>
                        <a:ext cx="129063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64704"/>
              </p:ext>
            </p:extLst>
          </p:nvPr>
        </p:nvGraphicFramePr>
        <p:xfrm>
          <a:off x="2076129" y="3089574"/>
          <a:ext cx="1097268" cy="419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1" name="Equation" r:id="rId5" imgW="431800" imgH="165100" progId="Equation.3">
                  <p:embed/>
                </p:oleObj>
              </mc:Choice>
              <mc:Fallback>
                <p:oleObj name="Equation" r:id="rId5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6129" y="3089574"/>
                        <a:ext cx="1097268" cy="419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26107"/>
              </p:ext>
            </p:extLst>
          </p:nvPr>
        </p:nvGraphicFramePr>
        <p:xfrm>
          <a:off x="5212073" y="3034362"/>
          <a:ext cx="21288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2" name="Equation" r:id="rId7" imgW="838200" imgH="203200" progId="Equation.3">
                  <p:embed/>
                </p:oleObj>
              </mc:Choice>
              <mc:Fallback>
                <p:oleObj name="Equation" r:id="rId7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2073" y="3034362"/>
                        <a:ext cx="2128837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1889"/>
              </p:ext>
            </p:extLst>
          </p:nvPr>
        </p:nvGraphicFramePr>
        <p:xfrm>
          <a:off x="3383293" y="3075658"/>
          <a:ext cx="1000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3" name="Equation" r:id="rId9" imgW="393700" imgH="165100" progId="Equation.3">
                  <p:embed/>
                </p:oleObj>
              </mc:Choice>
              <mc:Fallback>
                <p:oleObj name="Equation" r:id="rId9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83293" y="3075658"/>
                        <a:ext cx="10001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05719"/>
              </p:ext>
            </p:extLst>
          </p:nvPr>
        </p:nvGraphicFramePr>
        <p:xfrm>
          <a:off x="4473097" y="3977634"/>
          <a:ext cx="1013293" cy="110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4" name="Equation" r:id="rId11" imgW="571500" imgH="622300" progId="Equation.3">
                  <p:embed/>
                </p:oleObj>
              </mc:Choice>
              <mc:Fallback>
                <p:oleObj name="Equation" r:id="rId11" imgW="5715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73097" y="3977634"/>
                        <a:ext cx="1013293" cy="110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92307"/>
              </p:ext>
            </p:extLst>
          </p:nvPr>
        </p:nvGraphicFramePr>
        <p:xfrm>
          <a:off x="7315170" y="4800585"/>
          <a:ext cx="1014413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5" name="Equation" r:id="rId13" imgW="571500" imgH="850900" progId="Equation.3">
                  <p:embed/>
                </p:oleObj>
              </mc:Choice>
              <mc:Fallback>
                <p:oleObj name="Equation" r:id="rId13" imgW="5715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15170" y="4800585"/>
                        <a:ext cx="1014413" cy="150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82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features of common </a:t>
            </a:r>
            <a:r>
              <a:rPr lang="en-US" dirty="0" smtClean="0">
                <a:solidFill>
                  <a:srgbClr val="A12A03"/>
                </a:solidFill>
              </a:rPr>
              <a:t>programming languages</a:t>
            </a:r>
            <a:r>
              <a:rPr lang="en-US" dirty="0" smtClean="0"/>
              <a:t> are defined by s-grammars.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Write the productions of an s-grammar in BNF.</a:t>
            </a:r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BNF for </a:t>
            </a:r>
            <a:r>
              <a:rPr lang="en-US" dirty="0" smtClean="0"/>
              <a:t>Statements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412433" cy="4785331"/>
          </a:xfrm>
        </p:spPr>
        <p:txBody>
          <a:bodyPr/>
          <a:lstStyle/>
          <a:p>
            <a:r>
              <a:rPr lang="en-US" dirty="0" smtClean="0"/>
              <a:t>BNF for the syntax of some Java-like statements: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These productions say nothing about data types, such as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if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while</a:t>
            </a:r>
            <a:r>
              <a:rPr lang="en-US" dirty="0" smtClean="0"/>
              <a:t> expressions must be type boolean.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45" y="1971723"/>
            <a:ext cx="8034246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 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::= 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assign_stmt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 | 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while_stmt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| 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charset="0"/>
              </a:rPr>
              <a:t>if_stmt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</a:p>
          <a:p>
            <a:pPr marL="0" lvl="1"/>
            <a:endParaRPr lang="en-US" sz="2000" b="1" dirty="0" smtClean="0">
              <a:solidFill>
                <a:srgbClr val="000000"/>
              </a:solidFill>
              <a:latin typeface="Courier New" charset="0"/>
            </a:endParaRP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assign_stmt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::= &lt;variable&gt; =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expr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</a:p>
          <a:p>
            <a:pPr marL="0" lvl="1"/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while_stmt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::= while (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expr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) 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</a:p>
          <a:p>
            <a:pPr marL="0" lvl="1"/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if_stmt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::= if (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expr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)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</a:t>
            </a:r>
            <a:br>
              <a:rPr lang="en-US" sz="2000" b="1" dirty="0">
                <a:solidFill>
                  <a:srgbClr val="000000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            | if (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expr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)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&gt; else &lt;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stmt</a:t>
            </a:r>
            <a:r>
              <a:rPr lang="en-US" sz="2000" b="1" dirty="0" smtClean="0">
                <a:solidFill>
                  <a:srgbClr val="000000"/>
                </a:solidFill>
                <a:latin typeface="Courier New" charset="0"/>
              </a:rPr>
              <a:t>&gt;</a:t>
            </a:r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4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BNF for </a:t>
            </a:r>
            <a:r>
              <a:rPr lang="en-US" dirty="0" smtClean="0"/>
              <a:t>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770" y="1325903"/>
            <a:ext cx="814198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ourier New"/>
                <a:cs typeface="Courier New"/>
              </a:rPr>
              <a:t>&lt;expression&gt; ::= &lt;simple expression&gt;</a:t>
            </a:r>
          </a:p>
          <a:p>
            <a:endParaRPr lang="en-US" sz="2200" b="1" dirty="0" smtClean="0">
              <a:latin typeface="Courier New"/>
              <a:cs typeface="Courier New"/>
            </a:endParaRPr>
          </a:p>
          <a:p>
            <a:r>
              <a:rPr lang="en-US" sz="2200" b="1" dirty="0">
                <a:latin typeface="Courier New"/>
                <a:cs typeface="Courier New"/>
              </a:rPr>
              <a:t>&lt;simple expression</a:t>
            </a:r>
            <a:r>
              <a:rPr lang="en-US" sz="2200" b="1" dirty="0" smtClean="0">
                <a:latin typeface="Courier New"/>
                <a:cs typeface="Courier New"/>
              </a:rPr>
              <a:t>&gt; ::= &lt;term&gt; ( 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+</a:t>
            </a:r>
            <a:r>
              <a:rPr lang="en-US" sz="2200" b="1" dirty="0" smtClean="0">
                <a:latin typeface="Courier New"/>
                <a:cs typeface="Courier New"/>
              </a:rPr>
              <a:t> &lt;term&gt;) </a:t>
            </a:r>
          </a:p>
          <a:p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                               |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-</a:t>
            </a:r>
            <a:r>
              <a:rPr lang="en-US" sz="2200" b="1" dirty="0" smtClean="0">
                <a:latin typeface="Courier New"/>
                <a:cs typeface="Courier New"/>
              </a:rPr>
              <a:t> &lt;term&gt;) )*</a:t>
            </a:r>
          </a:p>
          <a:p>
            <a:endParaRPr lang="en-US" sz="2200" b="1" dirty="0">
              <a:latin typeface="Courier New"/>
              <a:cs typeface="Courier New"/>
            </a:endParaRPr>
          </a:p>
          <a:p>
            <a:r>
              <a:rPr lang="en-US" sz="2200" b="1" dirty="0" smtClean="0">
                <a:latin typeface="Courier New"/>
                <a:cs typeface="Courier New"/>
              </a:rPr>
              <a:t>&lt;term&gt; ::= &lt;factor&gt; ( 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*</a:t>
            </a:r>
            <a:r>
              <a:rPr lang="en-US" sz="2200" b="1" dirty="0" smtClean="0">
                <a:latin typeface="Courier New"/>
                <a:cs typeface="Courier New"/>
              </a:rPr>
              <a:t> &lt;factor&gt;) </a:t>
            </a:r>
          </a:p>
          <a:p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                    |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/</a:t>
            </a:r>
            <a:r>
              <a:rPr lang="en-US" sz="2200" b="1" dirty="0" smtClean="0">
                <a:latin typeface="Courier New"/>
                <a:cs typeface="Courier New"/>
              </a:rPr>
              <a:t> &lt;factor&gt;) )*</a:t>
            </a:r>
          </a:p>
          <a:p>
            <a:endParaRPr lang="en-US" sz="2200" b="1" dirty="0" smtClean="0">
              <a:latin typeface="Courier New"/>
              <a:cs typeface="Courier New"/>
            </a:endParaRPr>
          </a:p>
          <a:p>
            <a:r>
              <a:rPr lang="en-US" sz="2200" b="1" dirty="0" smtClean="0">
                <a:latin typeface="Courier New"/>
                <a:cs typeface="Courier New"/>
              </a:rPr>
              <a:t>&lt;factor&gt; ::=    &lt;primary&gt; </a:t>
            </a:r>
          </a:p>
          <a:p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            | 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-</a:t>
            </a:r>
            <a:r>
              <a:rPr lang="en-US" sz="2200" b="1" dirty="0" smtClean="0">
                <a:latin typeface="Courier New"/>
                <a:cs typeface="Courier New"/>
              </a:rPr>
              <a:t>&lt;factor&gt;</a:t>
            </a:r>
          </a:p>
          <a:p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            | 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(</a:t>
            </a:r>
            <a:r>
              <a:rPr lang="en-US" sz="2200" b="1" dirty="0" smtClean="0">
                <a:latin typeface="Courier New"/>
                <a:cs typeface="Courier New"/>
              </a:rPr>
              <a:t> &lt;expression&gt; 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)</a:t>
            </a:r>
          </a:p>
          <a:p>
            <a:endParaRPr lang="en-US" sz="22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200" b="1" dirty="0" smtClean="0">
                <a:latin typeface="Courier New"/>
                <a:cs typeface="Courier New"/>
              </a:rPr>
              <a:t>&lt;primary&gt; ::= &lt;number&gt;</a:t>
            </a:r>
          </a:p>
          <a:p>
            <a:r>
              <a:rPr lang="en-US" sz="2200" b="1" dirty="0" smtClean="0">
                <a:latin typeface="Courier New"/>
                <a:cs typeface="Courier New"/>
              </a:rPr>
              <a:t>&lt;number&gt; ::=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0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1</a:t>
            </a:r>
            <a:r>
              <a:rPr lang="en-US" sz="2200" b="1" dirty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2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3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4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5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6</a:t>
            </a:r>
            <a:r>
              <a:rPr lang="en-US" sz="2200" b="1" dirty="0">
                <a:solidFill>
                  <a:srgbClr val="000000"/>
                </a:solidFill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7</a:t>
            </a:r>
            <a:r>
              <a:rPr lang="en-US" sz="2200" b="1" dirty="0">
                <a:solidFill>
                  <a:srgbClr val="000000"/>
                </a:solidFill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8</a:t>
            </a:r>
            <a:r>
              <a:rPr lang="en-US" sz="2200" b="1" dirty="0">
                <a:solidFill>
                  <a:srgbClr val="000000"/>
                </a:solidFill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9</a:t>
            </a:r>
            <a:r>
              <a:rPr lang="en-US" sz="2200" b="1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2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3028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46787</TotalTime>
  <Words>1321</Words>
  <Application>Microsoft Macintosh PowerPoint</Application>
  <PresentationFormat>On-screen Show (4:3)</PresentationFormat>
  <Paragraphs>195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Quadrant</vt:lpstr>
      <vt:lpstr>Equation</vt:lpstr>
      <vt:lpstr>CS 154 Formal Languages and Computability March 3 Class Meeting</vt:lpstr>
      <vt:lpstr>Chomsky Hierarchy of Languages</vt:lpstr>
      <vt:lpstr>Regular Expressions for Tokens</vt:lpstr>
      <vt:lpstr>Regular Expressions for Tokens, cont’d</vt:lpstr>
      <vt:lpstr>Example: numbers.jj</vt:lpstr>
      <vt:lpstr>S-Grammar</vt:lpstr>
      <vt:lpstr>Programming Languages</vt:lpstr>
      <vt:lpstr>BNF for Statements</vt:lpstr>
      <vt:lpstr>BNF for Simple Expressions</vt:lpstr>
      <vt:lpstr>JavaCC Simple Expressions</vt:lpstr>
      <vt:lpstr>JavaCC Simple Expressions, cont’d</vt:lpstr>
      <vt:lpstr>JavaCC Simple Expressions, cont’d</vt:lpstr>
      <vt:lpstr>JavaCC Expression Tokens</vt:lpstr>
      <vt:lpstr>JavaCC Expression Parser</vt:lpstr>
      <vt:lpstr>JavaCC Expression Parser,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804</cp:revision>
  <cp:lastPrinted>2016-02-09T05:58:45Z</cp:lastPrinted>
  <dcterms:created xsi:type="dcterms:W3CDTF">2008-01-12T03:52:55Z</dcterms:created>
  <dcterms:modified xsi:type="dcterms:W3CDTF">2016-03-04T01:31:11Z</dcterms:modified>
  <cp:category/>
</cp:coreProperties>
</file>