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509" r:id="rId3"/>
    <p:sldId id="508" r:id="rId4"/>
    <p:sldId id="522" r:id="rId5"/>
    <p:sldId id="524" r:id="rId6"/>
    <p:sldId id="546" r:id="rId7"/>
    <p:sldId id="531" r:id="rId8"/>
    <p:sldId id="532" r:id="rId9"/>
    <p:sldId id="545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47" r:id="rId22"/>
    <p:sldId id="525" r:id="rId23"/>
    <p:sldId id="521" r:id="rId24"/>
    <p:sldId id="52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2A03"/>
    <a:srgbClr val="B23C00"/>
    <a:srgbClr val="66CCFF"/>
    <a:srgbClr val="A40000"/>
    <a:srgbClr val="0033CC"/>
    <a:srgbClr val="CC99FF"/>
    <a:srgbClr val="99FF66"/>
    <a:srgbClr val="6699FF"/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67" autoAdjust="0"/>
    <p:restoredTop sz="98450" autoAdjust="0"/>
  </p:normalViewPr>
  <p:slideViewPr>
    <p:cSldViewPr>
      <p:cViewPr varScale="1">
        <p:scale>
          <a:sx n="147" d="100"/>
          <a:sy n="147" d="100"/>
        </p:scale>
        <p:origin x="-112" y="-416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5.emf"/><Relationship Id="rId1" Type="http://schemas.openxmlformats.org/officeDocument/2006/relationships/image" Target="../media/image8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</a:t>
            </a:r>
            <a:r>
              <a:rPr lang="en-US" sz="1000" baseline="0" dirty="0" smtClean="0"/>
              <a:t>March 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mun.ca/~theo/JavaCC-Tutorial/javacc-tutorial.pdf" TargetMode="External"/><Relationship Id="rId4" Type="http://schemas.openxmlformats.org/officeDocument/2006/relationships/hyperlink" Target="http://www.ibm.com/developerworks/data/library/techarticle/dm-0401brereton/index.html" TargetMode="External"/><Relationship Id="rId5" Type="http://schemas.openxmlformats.org/officeDocument/2006/relationships/hyperlink" Target="http://www.ibm.com/developerworks/xml/library/x-javacc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avacc.java.net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lipse-javacc.sourceforge.net/" TargetMode="External"/><Relationship Id="rId3" Type="http://schemas.openxmlformats.org/officeDocument/2006/relationships/hyperlink" Target="http://sourceforge.net/projects/eclipse-javacc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rstb.royalsocietypublishing.org/content/367/1598/193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1 Class </a:t>
            </a:r>
            <a:r>
              <a:rPr lang="en-US" sz="2400" dirty="0" smtClean="0"/>
              <a:t>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479-B7D7-6943-A1D1-4B308FD437D1}" type="slidenum">
              <a:rPr lang="en-US"/>
              <a:pPr/>
              <a:t>10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JavaCC Compiler-Compiler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 </a:t>
            </a:r>
            <a:r>
              <a:rPr lang="en-US" dirty="0" err="1"/>
              <a:t>JavaCC</a:t>
            </a:r>
            <a:r>
              <a:rPr lang="en-US" dirty="0"/>
              <a:t> the </a:t>
            </a:r>
            <a:r>
              <a:rPr lang="en-US" dirty="0">
                <a:solidFill>
                  <a:srgbClr val="B23C00"/>
                </a:solidFill>
              </a:rPr>
              <a:t>grammar for a source language </a:t>
            </a:r>
            <a:r>
              <a:rPr lang="en-US" dirty="0"/>
              <a:t>and it will automatically generate a scanner and a parser.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Specify the source </a:t>
            </a:r>
            <a:r>
              <a:rPr lang="en-US" dirty="0" smtClean="0"/>
              <a:t>language’s </a:t>
            </a:r>
            <a:r>
              <a:rPr lang="en-US" dirty="0"/>
              <a:t>tokens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regular </a:t>
            </a:r>
            <a:r>
              <a:rPr lang="en-US" dirty="0">
                <a:solidFill>
                  <a:srgbClr val="B23C00"/>
                </a:solidFill>
              </a:rPr>
              <a:t>expressions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ym typeface="Wingdings" charset="0"/>
              </a:rPr>
              <a:t> </a:t>
            </a:r>
            <a:r>
              <a:rPr lang="en-US" dirty="0" err="1">
                <a:sym typeface="Wingdings" charset="0"/>
              </a:rPr>
              <a:t>JavaCC</a:t>
            </a:r>
            <a:r>
              <a:rPr lang="en-US" dirty="0">
                <a:sym typeface="Wingdings" charset="0"/>
              </a:rPr>
              <a:t> generates a 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scanner </a:t>
            </a:r>
            <a:r>
              <a:rPr lang="en-US" dirty="0" smtClean="0">
                <a:solidFill>
                  <a:srgbClr val="B23C00"/>
                </a:solidFill>
                <a:sym typeface="Wingdings" charset="0"/>
              </a:rPr>
              <a:t/>
            </a:r>
            <a:br>
              <a:rPr lang="en-US" dirty="0" smtClean="0">
                <a:solidFill>
                  <a:srgbClr val="B23C00"/>
                </a:solidFill>
                <a:sym typeface="Wingdings" charset="0"/>
              </a:rPr>
            </a:br>
            <a:r>
              <a:rPr lang="en-US" dirty="0" smtClean="0">
                <a:solidFill>
                  <a:srgbClr val="B23C00"/>
                </a:solidFill>
                <a:sym typeface="Wingdings" charset="0"/>
              </a:rPr>
              <a:t>         </a:t>
            </a:r>
            <a:r>
              <a:rPr lang="en-US" dirty="0" smtClean="0">
                <a:sym typeface="Wingdings" charset="0"/>
              </a:rPr>
              <a:t>for </a:t>
            </a:r>
            <a:r>
              <a:rPr lang="en-US" dirty="0">
                <a:sym typeface="Wingdings" charset="0"/>
              </a:rPr>
              <a:t>the </a:t>
            </a:r>
            <a:r>
              <a:rPr lang="en-US" dirty="0" smtClean="0">
                <a:sym typeface="Wingdings" charset="0"/>
              </a:rPr>
              <a:t>source language</a:t>
            </a:r>
            <a:r>
              <a:rPr lang="en-US" dirty="0">
                <a:sym typeface="Wingdings" charset="0"/>
              </a:rPr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Specify the source </a:t>
            </a:r>
            <a:r>
              <a:rPr lang="en-US" dirty="0" smtClean="0"/>
              <a:t>language’s productions with </a:t>
            </a:r>
            <a:r>
              <a:rPr lang="en-US" dirty="0" smtClean="0">
                <a:solidFill>
                  <a:srgbClr val="B23C00"/>
                </a:solidFill>
              </a:rPr>
              <a:t>BNF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ym typeface="Wingdings" charset="0"/>
              </a:rPr>
              <a:t> </a:t>
            </a:r>
            <a:r>
              <a:rPr lang="en-US" dirty="0" err="1">
                <a:sym typeface="Wingdings" charset="0"/>
              </a:rPr>
              <a:t>JavaCC</a:t>
            </a:r>
            <a:r>
              <a:rPr lang="en-US" dirty="0">
                <a:sym typeface="Wingdings" charset="0"/>
              </a:rPr>
              <a:t> generates a 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parser </a:t>
            </a:r>
            <a:r>
              <a:rPr lang="en-US" dirty="0" smtClean="0">
                <a:sym typeface="Wingdings" charset="0"/>
              </a:rPr>
              <a:t/>
            </a:r>
            <a:br>
              <a:rPr lang="en-US" dirty="0" smtClean="0">
                <a:sym typeface="Wingdings" charset="0"/>
              </a:rPr>
            </a:br>
            <a:r>
              <a:rPr lang="en-US" dirty="0" smtClean="0">
                <a:sym typeface="Wingdings" charset="0"/>
              </a:rPr>
              <a:t>         for </a:t>
            </a:r>
            <a:r>
              <a:rPr lang="en-US" dirty="0">
                <a:sym typeface="Wingdings" charset="0"/>
              </a:rPr>
              <a:t>the source language.</a:t>
            </a:r>
          </a:p>
          <a:p>
            <a:pPr lvl="3"/>
            <a:endParaRPr lang="en-US" dirty="0"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5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479-B7D7-6943-A1D1-4B308FD437D1}" type="slidenum">
              <a:rPr lang="en-US"/>
              <a:pPr/>
              <a:t>11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JavaCC</a:t>
            </a:r>
            <a:r>
              <a:rPr lang="en-US" dirty="0"/>
              <a:t> Compiler-</a:t>
            </a:r>
            <a:r>
              <a:rPr lang="en-US" dirty="0" smtClean="0"/>
              <a:t>Compiler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charset="0"/>
              </a:rPr>
              <a:t>The </a:t>
            </a:r>
            <a:r>
              <a:rPr lang="en-US" dirty="0">
                <a:sym typeface="Wingdings" charset="0"/>
              </a:rPr>
              <a:t>generated scanner and parser </a:t>
            </a:r>
            <a:r>
              <a:rPr lang="en-US" dirty="0" smtClean="0">
                <a:sym typeface="Wingdings" charset="0"/>
              </a:rPr>
              <a:t/>
            </a:r>
            <a:br>
              <a:rPr lang="en-US" dirty="0" smtClean="0">
                <a:sym typeface="Wingdings" charset="0"/>
              </a:rPr>
            </a:br>
            <a:r>
              <a:rPr lang="en-US" dirty="0" smtClean="0">
                <a:sym typeface="Wingdings" charset="0"/>
              </a:rPr>
              <a:t>are </a:t>
            </a:r>
            <a:r>
              <a:rPr lang="en-US" dirty="0">
                <a:sym typeface="Wingdings" charset="0"/>
              </a:rPr>
              <a:t>written in Java</a:t>
            </a:r>
            <a:r>
              <a:rPr lang="en-US" dirty="0" smtClean="0">
                <a:sym typeface="Wingdings" charset="0"/>
              </a:rPr>
              <a:t>.</a:t>
            </a:r>
          </a:p>
          <a:p>
            <a:pPr lvl="5"/>
            <a:endParaRPr lang="en-US" dirty="0">
              <a:sym typeface="Wingdings" charset="0"/>
            </a:endParaRPr>
          </a:p>
          <a:p>
            <a:r>
              <a:rPr lang="en-US" dirty="0"/>
              <a:t>Note: </a:t>
            </a:r>
            <a:r>
              <a:rPr lang="en-US" dirty="0" err="1"/>
              <a:t>JavaCC</a:t>
            </a:r>
            <a:r>
              <a:rPr lang="en-US" dirty="0"/>
              <a:t> calls the scanner the 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 err="1">
                <a:solidFill>
                  <a:srgbClr val="B23C00"/>
                </a:solidFill>
              </a:rPr>
              <a:t>tokenizer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”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6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775-65DB-244A-9D85-F9C60FE38A34}" type="slidenum">
              <a:rPr lang="en-US"/>
              <a:pPr/>
              <a:t>12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Download and Install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and install </a:t>
            </a:r>
            <a:r>
              <a:rPr lang="en-US" dirty="0" err="1" smtClean="0">
                <a:solidFill>
                  <a:srgbClr val="B23C00"/>
                </a:solidFill>
              </a:rPr>
              <a:t>JavaCC</a:t>
            </a:r>
            <a:r>
              <a:rPr lang="en-US" dirty="0" smtClean="0">
                <a:solidFill>
                  <a:srgbClr val="B23C00"/>
                </a:solidFill>
              </a:rPr>
              <a:t> 6.0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://javacc.java.net/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 smtClean="0"/>
              <a:t>Read the </a:t>
            </a:r>
            <a:r>
              <a:rPr lang="en-US" dirty="0" err="1" smtClean="0"/>
              <a:t>JavaCC</a:t>
            </a:r>
            <a:r>
              <a:rPr lang="en-US" dirty="0" smtClean="0"/>
              <a:t> tutorial</a:t>
            </a:r>
            <a:endParaRPr lang="en-US" i="1" dirty="0">
              <a:solidFill>
                <a:srgbClr val="B23C00"/>
              </a:solidFill>
            </a:endParaRPr>
          </a:p>
          <a:p>
            <a:pPr lvl="1"/>
            <a:r>
              <a:rPr lang="en-US" dirty="0">
                <a:hlinkClick r:id="rId3"/>
              </a:rPr>
              <a:t>http://www.engr.mun.ca/~theo/JavaCC-Tutorial/javacc-</a:t>
            </a:r>
            <a:r>
              <a:rPr lang="en-US" dirty="0" smtClean="0">
                <a:hlinkClick r:id="rId3"/>
              </a:rPr>
              <a:t>tutorial.pdf</a:t>
            </a:r>
            <a:r>
              <a:rPr lang="en-US" dirty="0" smtClean="0"/>
              <a:t> </a:t>
            </a:r>
          </a:p>
          <a:p>
            <a:pPr lvl="5"/>
            <a:endParaRPr lang="en-US" dirty="0"/>
          </a:p>
          <a:p>
            <a:r>
              <a:rPr lang="en-US" dirty="0" smtClean="0"/>
              <a:t>Other tutorials that may be helpful:</a:t>
            </a:r>
          </a:p>
          <a:p>
            <a:pPr lvl="1"/>
            <a:r>
              <a:rPr lang="en-US" dirty="0">
                <a:hlinkClick r:id="rId4"/>
              </a:rPr>
              <a:t>http://www.ibm.com/developerworks/data/library/techarticle/dm-0401brereton/</a:t>
            </a:r>
            <a:r>
              <a:rPr lang="en-US" dirty="0" smtClean="0">
                <a:hlinkClick r:id="rId4"/>
              </a:rPr>
              <a:t>index.html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5"/>
              </a:rPr>
              <a:t>http://www.ibm.com/developerworks/xml/library/x-javacc1.</a:t>
            </a:r>
            <a:r>
              <a:rPr lang="en-US" dirty="0" smtClean="0">
                <a:hlinkClick r:id="rId5"/>
              </a:rPr>
              <a:t>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8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4BBB-DD9E-874D-A823-2AAB8C6428E5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JavaCC Eclipse Plug-in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install the plug-in:</a:t>
            </a:r>
          </a:p>
          <a:p>
            <a:pPr lvl="1">
              <a:buFont typeface="Wingdings" charset="0"/>
              <a:buAutoNum type="arabicPeriod"/>
            </a:pPr>
            <a:r>
              <a:rPr lang="en-US" dirty="0"/>
              <a:t>Start Eclipse.</a:t>
            </a:r>
          </a:p>
          <a:p>
            <a:pPr lvl="1">
              <a:buFont typeface="Wingdings" charset="0"/>
              <a:buAutoNum type="arabicPeriod"/>
            </a:pPr>
            <a:r>
              <a:rPr lang="en-US" dirty="0"/>
              <a:t>Help </a:t>
            </a:r>
            <a:r>
              <a:rPr lang="en-US" dirty="0">
                <a:sym typeface="Wingdings" charset="0"/>
              </a:rPr>
              <a:t> Install New Software ...</a:t>
            </a:r>
          </a:p>
          <a:p>
            <a:pPr lvl="1">
              <a:buFont typeface="Wingdings" charset="0"/>
              <a:buAutoNum type="arabicPeriod"/>
            </a:pPr>
            <a:r>
              <a:rPr lang="en-US" dirty="0">
                <a:sym typeface="Wingdings" charset="0"/>
              </a:rPr>
              <a:t>Click the Add button</a:t>
            </a:r>
          </a:p>
          <a:p>
            <a:pPr lvl="1">
              <a:buFont typeface="Wingdings" charset="0"/>
              <a:buAutoNum type="arabicPeriod"/>
            </a:pPr>
            <a:r>
              <a:rPr lang="en-US" dirty="0"/>
              <a:t>Name: SF Eclipse </a:t>
            </a:r>
            <a:r>
              <a:rPr lang="en-US" dirty="0" err="1"/>
              <a:t>JavaCC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Location: </a:t>
            </a:r>
            <a:r>
              <a:rPr lang="en-US" dirty="0">
                <a:hlinkClick r:id="rId2"/>
              </a:rPr>
              <a:t>http://eclipse-javacc.sourceforge.net/</a:t>
            </a:r>
            <a:r>
              <a:rPr lang="en-US" dirty="0"/>
              <a:t> </a:t>
            </a:r>
          </a:p>
          <a:p>
            <a:pPr lvl="1">
              <a:buFont typeface="Wingdings" charset="0"/>
              <a:buAutoNum type="arabicPeriod"/>
            </a:pPr>
            <a:r>
              <a:rPr lang="en-US" dirty="0"/>
              <a:t>Click the OK button.</a:t>
            </a:r>
          </a:p>
          <a:p>
            <a:pPr lvl="1">
              <a:buFont typeface="Wingdings" charset="0"/>
              <a:buAutoNum type="arabicPeriod"/>
            </a:pPr>
            <a:r>
              <a:rPr lang="en-US" dirty="0"/>
              <a:t>Select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SF </a:t>
            </a:r>
            <a:r>
              <a:rPr lang="en-US" dirty="0" err="1"/>
              <a:t>JavaCC</a:t>
            </a:r>
            <a:r>
              <a:rPr lang="en-US" dirty="0"/>
              <a:t> Eclipse Plug-in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3">
              <a:buFont typeface="Wingdings" charset="0"/>
              <a:buAutoNum type="arabicPeriod"/>
            </a:pPr>
            <a:endParaRPr lang="en-US" dirty="0"/>
          </a:p>
          <a:p>
            <a:r>
              <a:rPr lang="en-US" dirty="0" smtClean="0"/>
              <a:t>Or </a:t>
            </a:r>
            <a:r>
              <a:rPr lang="en-US" dirty="0"/>
              <a:t>visit</a:t>
            </a:r>
            <a:br>
              <a:rPr lang="en-US" dirty="0"/>
            </a:br>
            <a:r>
              <a:rPr lang="en-US" dirty="0">
                <a:hlinkClick r:id="rId3"/>
              </a:rPr>
              <a:t>http://sourceforge.net/projects/eclipse-javacc/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35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4BB4-0EBF-974A-839E-3FC23918FD1B}" type="slidenum">
              <a:rPr lang="en-US"/>
              <a:pPr/>
              <a:t>14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JavaCC Regular Expressions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Literals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&lt;HELLO : </a:t>
            </a:r>
            <a:r>
              <a:rPr lang="en-US" sz="2000" b="1" dirty="0">
                <a:solidFill>
                  <a:schemeClr val="folHlink"/>
                </a:solidFill>
              </a:rPr>
              <a:t>"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hello</a:t>
            </a:r>
            <a:r>
              <a:rPr lang="en-US" sz="2000" b="1" dirty="0">
                <a:solidFill>
                  <a:schemeClr val="folHlink"/>
                </a:solidFill>
              </a:rPr>
              <a:t>"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pPr lvl="1"/>
            <a:endParaRPr lang="en-US" b="1" dirty="0">
              <a:latin typeface="Courier New" charset="0"/>
            </a:endParaRPr>
          </a:p>
          <a:p>
            <a:pPr lvl="4"/>
            <a:endParaRPr lang="en-US" b="1" dirty="0">
              <a:latin typeface="Courier New" charset="0"/>
            </a:endParaRPr>
          </a:p>
          <a:p>
            <a:r>
              <a:rPr lang="en-US" dirty="0"/>
              <a:t>Character classes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&lt;SPACE_OR_COMMA :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[" ", ","]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pPr lvl="5"/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dirty="0"/>
              <a:t>Character ranges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&lt;LOWER_CASE :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["a"-"z"]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pPr lvl="5"/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dirty="0"/>
              <a:t>Alternates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&lt;UPPER_OR_LOWER :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["A"-"Z"] | ["a"-"z"]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1620227" y="2198377"/>
            <a:ext cx="757237" cy="590550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B23C00"/>
                </a:solidFill>
              </a:rPr>
              <a:t>Token</a:t>
            </a:r>
          </a:p>
          <a:p>
            <a:pPr algn="ctr"/>
            <a:r>
              <a:rPr lang="en-US">
                <a:solidFill>
                  <a:srgbClr val="B23C00"/>
                </a:solidFill>
              </a:rPr>
              <a:t>name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2926098" y="2198377"/>
            <a:ext cx="757237" cy="590550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B23C00"/>
                </a:solidFill>
              </a:rPr>
              <a:t>Token</a:t>
            </a:r>
          </a:p>
          <a:p>
            <a:pPr algn="ctr"/>
            <a:r>
              <a:rPr lang="en-US">
                <a:solidFill>
                  <a:srgbClr val="B23C00"/>
                </a:solidFill>
              </a:rPr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24839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6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0" grpId="0" animBg="1"/>
      <p:bldP spid="5468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A233-70F4-204C-AA36-8282F54C4745}" type="slidenum">
              <a:rPr lang="en-US"/>
              <a:pPr/>
              <a:t>15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JavaCC</a:t>
            </a:r>
            <a:r>
              <a:rPr lang="en-US" dirty="0"/>
              <a:t> Regular </a:t>
            </a:r>
            <a:r>
              <a:rPr lang="en-US" dirty="0" smtClean="0"/>
              <a:t>Expressions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&lt;NO_DIGITS :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~["0"-"9"]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pPr lvl="3"/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dirty="0"/>
              <a:t>Repetition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&lt;THREE_A :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("a"){3}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&lt;TWO_TO_FOUR_A :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("a"){2,4}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pPr lvl="3"/>
            <a:endParaRPr lang="en-US" dirty="0">
              <a:solidFill>
                <a:srgbClr val="0033CC"/>
              </a:solidFill>
            </a:endParaRPr>
          </a:p>
          <a:p>
            <a:r>
              <a:rPr lang="en-US" dirty="0"/>
              <a:t>Quantifiers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&lt;ONE_OR_MORE_A :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("a")+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&lt;ZERO_OR_ONE_SIGN :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(["</a:t>
            </a:r>
            <a:r>
              <a:rPr lang="en-US" b="1" dirty="0" smtClean="0">
                <a:solidFill>
                  <a:schemeClr val="folHlink"/>
                </a:solidFill>
                <a:latin typeface="Courier New" charset="0"/>
              </a:rPr>
              <a:t>+","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-"])?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&lt;ZERO_OR_MORE_DIGITS :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(["0"-"9"])*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5606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63C1-C574-9844-8476-150C66CCCA11}" type="slidenum">
              <a:rPr lang="en-US"/>
              <a:pPr/>
              <a:t>16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 b="1">
                <a:latin typeface="Courier New" charset="0"/>
              </a:rPr>
              <a:t>helloworld1.jj</a:t>
            </a:r>
          </a:p>
        </p:txBody>
      </p:sp>
      <p:sp>
        <p:nvSpPr>
          <p:cNvPr id="548867" name="Text Box 3"/>
          <p:cNvSpPr txBox="1">
            <a:spLocks noChangeArrowheads="1"/>
          </p:cNvSpPr>
          <p:nvPr/>
        </p:nvSpPr>
        <p:spPr bwMode="auto">
          <a:xfrm>
            <a:off x="639763" y="1325563"/>
            <a:ext cx="7826375" cy="4838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options {</a:t>
            </a:r>
          </a:p>
          <a:p>
            <a:r>
              <a:rPr lang="en-US" sz="1200" b="1" dirty="0">
                <a:latin typeface="Courier New" charset="0"/>
              </a:rPr>
              <a:t>    BUILD_PARSER=false;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PARSER_BEGIN(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)</a:t>
            </a:r>
          </a:p>
          <a:p>
            <a:r>
              <a:rPr lang="en-US" sz="1200" b="1" dirty="0">
                <a:latin typeface="Courier New" charset="0"/>
              </a:rPr>
              <a:t>    public class 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 {}</a:t>
            </a:r>
          </a:p>
          <a:p>
            <a:r>
              <a:rPr lang="en-US" sz="1200" b="1" dirty="0">
                <a:latin typeface="Courier New" charset="0"/>
              </a:rPr>
              <a:t>PARSER_END(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)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TOKEN_MGR_DECLS : {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public static void main(String[]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args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{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java.io.StringReader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= new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java.io.StringReader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args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[0]);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SimpleCharStream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scs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= new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SimpleCharStream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HelloWorldTokenManager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mgr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= new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HelloWorldTokenManager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scs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for (Token </a:t>
            </a:r>
            <a:r>
              <a:rPr lang="en-US" sz="1200" b="1" dirty="0">
                <a:solidFill>
                  <a:srgbClr val="008000"/>
                </a:solidFill>
                <a:latin typeface="Courier New" charset="0"/>
              </a:rPr>
              <a:t>t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= 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mgr.getNextToken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()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; </a:t>
            </a:r>
            <a:r>
              <a:rPr lang="en-US" sz="1200" b="1" dirty="0" err="1">
                <a:solidFill>
                  <a:srgbClr val="008000"/>
                </a:solidFill>
                <a:latin typeface="Courier New" charset="0"/>
              </a:rPr>
              <a:t>t.kind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!= EOF; </a:t>
            </a:r>
            <a:r>
              <a:rPr lang="en-US" sz="1200" b="1" dirty="0">
                <a:solidFill>
                  <a:srgbClr val="008000"/>
                </a:solidFill>
                <a:latin typeface="Courier New" charset="0"/>
              </a:rPr>
              <a:t>t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= 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mgr.getNextToken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()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 {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debugStream.println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("Found token: " + </a:t>
            </a:r>
            <a:r>
              <a:rPr lang="en-US" sz="1200" b="1" dirty="0" err="1">
                <a:solidFill>
                  <a:srgbClr val="008000"/>
                </a:solidFill>
                <a:latin typeface="Courier New" charset="0"/>
              </a:rPr>
              <a:t>t.image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}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}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TOKEN : {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&lt;HELLO : "hello"&gt;</a:t>
            </a:r>
          </a:p>
          <a:p>
            <a:r>
              <a:rPr lang="en-US" sz="1200" b="1" dirty="0">
                <a:latin typeface="Courier New" charset="0"/>
              </a:rPr>
              <a:t>  |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&lt;WORLD : "world"&gt;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</p:txBody>
      </p:sp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2925763" y="5354638"/>
            <a:ext cx="930275" cy="376237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B23C00"/>
                </a:solidFill>
              </a:rPr>
              <a:t>Literals</a:t>
            </a:r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31927" y="1478278"/>
            <a:ext cx="3566121" cy="944893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Recognize tokens </a:t>
            </a:r>
            <a:br>
              <a:rPr lang="en-US" sz="2400" dirty="0"/>
            </a:b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solidFill>
                  <a:srgbClr val="B23C00"/>
                </a:solidFill>
              </a:rPr>
              <a:t>hello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and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solidFill>
                  <a:srgbClr val="B23C00"/>
                </a:solidFill>
              </a:rPr>
              <a:t>world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.</a:t>
            </a:r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4846638" y="2606675"/>
            <a:ext cx="2060575" cy="650875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B23C00"/>
                </a:solidFill>
              </a:rPr>
              <a:t>Main Java method</a:t>
            </a:r>
            <a:br>
              <a:rPr lang="en-US" sz="1800">
                <a:solidFill>
                  <a:srgbClr val="B23C00"/>
                </a:solidFill>
              </a:rPr>
            </a:br>
            <a:r>
              <a:rPr lang="en-US" sz="1800">
                <a:solidFill>
                  <a:srgbClr val="B23C00"/>
                </a:solidFill>
              </a:rPr>
              <a:t>of the tokenizer</a:t>
            </a:r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6488719" y="6283290"/>
            <a:ext cx="735012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folHlink"/>
                </a:solidFill>
              </a:rPr>
              <a:t>Demo</a:t>
            </a:r>
            <a:endParaRPr 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5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88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88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88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88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8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8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8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8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8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8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8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8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8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8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8" grpId="0" animBg="1"/>
      <p:bldP spid="548870" grpId="0" animBg="1"/>
      <p:bldP spid="5488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7E41-0180-594C-8C97-28BA2C81DC4C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 b="1">
                <a:latin typeface="Courier New" charset="0"/>
              </a:rPr>
              <a:t>helloworld2.jj</a:t>
            </a: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365125" y="1152525"/>
            <a:ext cx="6556678" cy="5632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options {</a:t>
            </a:r>
          </a:p>
          <a:p>
            <a:r>
              <a:rPr lang="en-US" sz="1200" b="1" dirty="0">
                <a:latin typeface="Courier New" charset="0"/>
              </a:rPr>
              <a:t>    BUILD_PARSER=false;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smtClean="0">
                <a:solidFill>
                  <a:srgbClr val="B23C00"/>
                </a:solidFill>
                <a:latin typeface="Courier New" charset="0"/>
              </a:rPr>
              <a:t>IGNORE_CASE=true;</a:t>
            </a:r>
            <a:endParaRPr lang="en-US" sz="1200" b="1" dirty="0">
              <a:solidFill>
                <a:srgbClr val="B23C00"/>
              </a:solidFill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PARSER_BEGIN(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)</a:t>
            </a:r>
          </a:p>
          <a:p>
            <a:r>
              <a:rPr lang="en-US" sz="1200" b="1" dirty="0">
                <a:latin typeface="Courier New" charset="0"/>
              </a:rPr>
              <a:t>    public class 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 {}</a:t>
            </a:r>
          </a:p>
          <a:p>
            <a:r>
              <a:rPr lang="en-US" sz="1200" b="1" dirty="0">
                <a:latin typeface="Courier New" charset="0"/>
              </a:rPr>
              <a:t>PARSER_END(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)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TOKEN_MGR_DECLS : {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public static void main(String[]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args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{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java.io.StringReader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= new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java.io.StringReader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args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[0]);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SimpleCharStream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scs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= new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SimpleCharStream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HelloWorldTokenManager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mgr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= new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HelloWorldTokenManager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scs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</a:t>
            </a:r>
          </a:p>
          <a:p>
            <a:endParaRPr lang="en-US" sz="1200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while (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mgr.getNextToken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().kind != EOF) {}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}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solidFill>
                  <a:srgbClr val="008000"/>
                </a:solidFill>
                <a:latin typeface="Courier New" charset="0"/>
              </a:rPr>
              <a:t>SKIP : {</a:t>
            </a:r>
          </a:p>
          <a:p>
            <a:r>
              <a:rPr lang="en-US" sz="1200" b="1" dirty="0">
                <a:solidFill>
                  <a:srgbClr val="008000"/>
                </a:solidFill>
                <a:latin typeface="Courier New" charset="0"/>
              </a:rPr>
              <a:t>    &lt;IGNORE : [" ", ","]&gt;</a:t>
            </a:r>
          </a:p>
          <a:p>
            <a:r>
              <a:rPr lang="en-US" sz="1200" b="1" dirty="0">
                <a:solidFill>
                  <a:srgbClr val="008000"/>
                </a:solidFill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TOKEN : {</a:t>
            </a:r>
          </a:p>
          <a:p>
            <a:r>
              <a:rPr lang="en-US" sz="1200" b="1" dirty="0">
                <a:latin typeface="Courier New" charset="0"/>
              </a:rPr>
              <a:t>    &lt;HELLO : "hello"&gt;</a:t>
            </a:r>
          </a:p>
          <a:p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{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debugStream.println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("HELLO token: " +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matchedToken.image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); }</a:t>
            </a:r>
          </a:p>
          <a:p>
            <a:r>
              <a:rPr lang="en-US" sz="1200" b="1" dirty="0">
                <a:latin typeface="Courier New" charset="0"/>
              </a:rPr>
              <a:t>  | &lt;WORLD : "world"&gt;</a:t>
            </a:r>
          </a:p>
          <a:p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{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debugStream.println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("WORLD token: " +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matchedToken.image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); }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</p:txBody>
      </p:sp>
      <p:sp>
        <p:nvSpPr>
          <p:cNvPr id="549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1854" y="1295400"/>
            <a:ext cx="5760707" cy="1402088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Recognize tokens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hello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and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world</a:t>
            </a:r>
            <a:r>
              <a:rPr lang="ja-JP" altLang="en-US" sz="1800" dirty="0">
                <a:latin typeface="Arial"/>
              </a:rPr>
              <a:t>”</a:t>
            </a:r>
            <a:endParaRPr lang="en-US" sz="1800" dirty="0"/>
          </a:p>
          <a:p>
            <a:r>
              <a:rPr lang="en-US" sz="2000" dirty="0"/>
              <a:t>Ignore case.</a:t>
            </a:r>
          </a:p>
          <a:p>
            <a:r>
              <a:rPr lang="en-US" sz="2000" dirty="0">
                <a:solidFill>
                  <a:srgbClr val="008000"/>
                </a:solidFill>
              </a:rPr>
              <a:t>Ignore spaces and commas between tokens.</a:t>
            </a:r>
          </a:p>
          <a:p>
            <a:r>
              <a:rPr lang="en-US" sz="2000" dirty="0"/>
              <a:t>Use </a:t>
            </a:r>
            <a:r>
              <a:rPr lang="en-US" sz="2000" dirty="0">
                <a:solidFill>
                  <a:srgbClr val="B23C00"/>
                </a:solidFill>
              </a:rPr>
              <a:t>lexical actions</a:t>
            </a:r>
            <a:r>
              <a:rPr lang="en-US" sz="2000" dirty="0"/>
              <a:t>.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2973388" y="4973638"/>
            <a:ext cx="1781175" cy="376237"/>
          </a:xfrm>
          <a:prstGeom prst="rect">
            <a:avLst/>
          </a:prstGeom>
          <a:solidFill>
            <a:srgbClr val="FFFFC2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Character class</a:t>
            </a:r>
          </a:p>
        </p:txBody>
      </p:sp>
      <p:sp>
        <p:nvSpPr>
          <p:cNvPr id="549894" name="Text Box 6"/>
          <p:cNvSpPr txBox="1">
            <a:spLocks noChangeArrowheads="1"/>
          </p:cNvSpPr>
          <p:nvPr/>
        </p:nvSpPr>
        <p:spPr bwMode="auto">
          <a:xfrm>
            <a:off x="6950075" y="5886450"/>
            <a:ext cx="917575" cy="65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B23C00"/>
                </a:solidFill>
              </a:rPr>
              <a:t>Lexical</a:t>
            </a:r>
          </a:p>
          <a:p>
            <a:r>
              <a:rPr lang="en-US" sz="1800">
                <a:solidFill>
                  <a:srgbClr val="B23C00"/>
                </a:solidFill>
              </a:rPr>
              <a:t>actions</a:t>
            </a:r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7864475" y="5165725"/>
            <a:ext cx="735013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60056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9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9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98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9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989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98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989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989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989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989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9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9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9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9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9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9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9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9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9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uiExpand="1" build="p" bldLvl="2"/>
      <p:bldP spid="549893" grpId="0" animBg="1"/>
      <p:bldP spid="549894" grpId="0" animBg="1"/>
      <p:bldP spid="5498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9BCE-2EEF-134F-9DD0-1DEE853269C9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273050" y="1325563"/>
            <a:ext cx="6905625" cy="5386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1200" b="1" dirty="0">
                <a:latin typeface="Courier New" charset="0"/>
              </a:rPr>
              <a:t>options {</a:t>
            </a:r>
          </a:p>
          <a:p>
            <a:r>
              <a:rPr lang="en-US" sz="1200" b="1" dirty="0">
                <a:latin typeface="Courier New" charset="0"/>
              </a:rPr>
              <a:t>    BUILD_PARSER=false;</a:t>
            </a:r>
          </a:p>
          <a:p>
            <a:r>
              <a:rPr lang="en-US" sz="1200" b="1" dirty="0">
                <a:latin typeface="Courier New" charset="0"/>
              </a:rPr>
              <a:t>    IGNORE_CASE=true;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PARSER_BEGIN(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)</a:t>
            </a:r>
          </a:p>
          <a:p>
            <a:r>
              <a:rPr lang="en-US" sz="1200" b="1" dirty="0">
                <a:latin typeface="Courier New" charset="0"/>
              </a:rPr>
              <a:t>    public class 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 {}</a:t>
            </a:r>
          </a:p>
          <a:p>
            <a:r>
              <a:rPr lang="en-US" sz="1200" b="1" dirty="0">
                <a:latin typeface="Courier New" charset="0"/>
              </a:rPr>
              <a:t>PARSER_END(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)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TOKEN_MGR_DECLS : {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public static void main(String[]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args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{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...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}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SKIP : {</a:t>
            </a:r>
          </a:p>
          <a:p>
            <a:r>
              <a:rPr lang="en-US" sz="1200" b="1" dirty="0">
                <a:latin typeface="Courier New" charset="0"/>
              </a:rPr>
              <a:t>   &lt;IGNORE : [" ", ","]&gt;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TOKEN : {</a:t>
            </a:r>
          </a:p>
          <a:p>
            <a:r>
              <a:rPr lang="en-US" sz="1200" b="1" dirty="0">
                <a:latin typeface="Courier New" charset="0"/>
              </a:rPr>
              <a:t>    &lt;HELLO : "hello"&gt;</a:t>
            </a:r>
          </a:p>
          <a:p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debugStream.println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("HELLO token: " +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matchedToken.image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 }</a:t>
            </a:r>
          </a:p>
          <a:p>
            <a:r>
              <a:rPr lang="en-US" sz="1200" b="1" dirty="0">
                <a:latin typeface="Courier New" charset="0"/>
              </a:rPr>
              <a:t>  | &lt;WORLD : "world"&gt;</a:t>
            </a:r>
          </a:p>
          <a:p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debugStream.println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("WORLD token: " +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matchedToken.image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 }</a:t>
            </a:r>
          </a:p>
          <a:p>
            <a:r>
              <a:rPr lang="en-US" sz="1200" b="1" dirty="0">
                <a:latin typeface="Courier New" charset="0"/>
              </a:rPr>
              <a:t>  |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&lt;IDENTIFIER : ["a"-"z"](["a"-"z", "0"-"9", "_"])*&gt;</a:t>
            </a:r>
          </a:p>
          <a:p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debugStream.println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("IDENTIFIER token: " +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matchedToken.image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 }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 b="1">
                <a:latin typeface="Courier New" charset="0"/>
              </a:rPr>
              <a:t>helloworld3.jj</a:t>
            </a:r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40488" y="1477652"/>
            <a:ext cx="4663389" cy="131127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Recognize words other than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hello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world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as </a:t>
            </a:r>
            <a:r>
              <a:rPr lang="en-US" dirty="0">
                <a:solidFill>
                  <a:srgbClr val="B23C00"/>
                </a:solidFill>
              </a:rPr>
              <a:t>identifiers</a:t>
            </a:r>
            <a:r>
              <a:rPr lang="en-US" dirty="0"/>
              <a:t>.</a:t>
            </a:r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7315200" y="5989638"/>
            <a:ext cx="735013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Demo</a:t>
            </a:r>
          </a:p>
        </p:txBody>
      </p:sp>
      <p:sp>
        <p:nvSpPr>
          <p:cNvPr id="550918" name="Text Box 6"/>
          <p:cNvSpPr txBox="1">
            <a:spLocks noChangeArrowheads="1"/>
          </p:cNvSpPr>
          <p:nvPr/>
        </p:nvSpPr>
        <p:spPr bwMode="auto">
          <a:xfrm>
            <a:off x="3565525" y="4648200"/>
            <a:ext cx="3006452" cy="584776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Why </a:t>
            </a:r>
            <a:r>
              <a:rPr lang="en-US" dirty="0" smtClean="0">
                <a:solidFill>
                  <a:srgbClr val="B23C00"/>
                </a:solidFill>
              </a:rPr>
              <a:t>aren</a:t>
            </a:r>
            <a:r>
              <a:rPr lang="en-US" dirty="0" smtClean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23C00"/>
                </a:solidFill>
              </a:rPr>
              <a:t>t 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hello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”</a:t>
            </a:r>
            <a:r>
              <a:rPr lang="en-US" dirty="0">
                <a:solidFill>
                  <a:srgbClr val="B23C00"/>
                </a:solidFill>
              </a:rPr>
              <a:t> and 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world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”</a:t>
            </a:r>
            <a:endParaRPr lang="en-US" dirty="0">
              <a:solidFill>
                <a:srgbClr val="B23C00"/>
              </a:solidFill>
            </a:endParaRPr>
          </a:p>
          <a:p>
            <a:r>
              <a:rPr lang="en-US" dirty="0">
                <a:solidFill>
                  <a:srgbClr val="B23C00"/>
                </a:solidFill>
              </a:rPr>
              <a:t>recognized as identifiers?</a:t>
            </a:r>
          </a:p>
        </p:txBody>
      </p:sp>
    </p:spTree>
    <p:extLst>
      <p:ext uri="{BB962C8B-B14F-4D97-AF65-F5344CB8AC3E}">
        <p14:creationId xmlns:p14="http://schemas.microsoft.com/office/powerpoint/2010/main" val="384179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91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91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nimBg="1"/>
      <p:bldP spid="5509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B1F1-6919-244A-9FB0-37C8C07D80EC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 b="1">
                <a:latin typeface="Courier New" charset="0"/>
              </a:rPr>
              <a:t>helloworld4.jj</a:t>
            </a:r>
          </a:p>
        </p:txBody>
      </p:sp>
      <p:sp>
        <p:nvSpPr>
          <p:cNvPr id="551939" name="Text Box 3"/>
          <p:cNvSpPr txBox="1">
            <a:spLocks noChangeArrowheads="1"/>
          </p:cNvSpPr>
          <p:nvPr/>
        </p:nvSpPr>
        <p:spPr bwMode="auto">
          <a:xfrm>
            <a:off x="273050" y="1152525"/>
            <a:ext cx="6905625" cy="556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options {</a:t>
            </a:r>
          </a:p>
          <a:p>
            <a:r>
              <a:rPr lang="en-US" sz="1200" b="1" dirty="0">
                <a:latin typeface="Courier New" charset="0"/>
              </a:rPr>
              <a:t>    BUILD_PARSER=false;</a:t>
            </a:r>
          </a:p>
          <a:p>
            <a:r>
              <a:rPr lang="en-US" sz="1200" b="1" dirty="0">
                <a:latin typeface="Courier New" charset="0"/>
              </a:rPr>
              <a:t>    IGNORE_CASE=true;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PARSER_BEGIN(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)</a:t>
            </a:r>
          </a:p>
          <a:p>
            <a:r>
              <a:rPr lang="en-US" sz="1200" b="1" dirty="0">
                <a:latin typeface="Courier New" charset="0"/>
              </a:rPr>
              <a:t>    public class 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 {}</a:t>
            </a:r>
          </a:p>
          <a:p>
            <a:r>
              <a:rPr lang="en-US" sz="1200" b="1" dirty="0">
                <a:latin typeface="Courier New" charset="0"/>
              </a:rPr>
              <a:t>PARSER_END(</a:t>
            </a:r>
            <a:r>
              <a:rPr lang="en-US" sz="1200" b="1" dirty="0" err="1">
                <a:latin typeface="Courier New" charset="0"/>
              </a:rPr>
              <a:t>HelloWorld</a:t>
            </a:r>
            <a:r>
              <a:rPr lang="en-US" sz="1200" b="1" dirty="0">
                <a:latin typeface="Courier New" charset="0"/>
              </a:rPr>
              <a:t>)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TOKEN_MGR_DECLS : {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public static void main(String[]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args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{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...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}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SKIP : {</a:t>
            </a:r>
          </a:p>
          <a:p>
            <a:r>
              <a:rPr lang="en-US" sz="1200" b="1" dirty="0">
                <a:latin typeface="Courier New" charset="0"/>
              </a:rPr>
              <a:t>   &lt;IGNORE : [" ", ","]&gt;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TOKEN : {</a:t>
            </a:r>
          </a:p>
          <a:p>
            <a:r>
              <a:rPr lang="en-US" sz="1200" b="1" dirty="0">
                <a:latin typeface="Courier New" charset="0"/>
              </a:rPr>
              <a:t>    &lt;HELLO : "hello"&gt;</a:t>
            </a:r>
          </a:p>
          <a:p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debugStream.println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("HELLO token: " +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matchedToken.image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 }</a:t>
            </a:r>
          </a:p>
          <a:p>
            <a:r>
              <a:rPr lang="en-US" sz="1200" b="1" dirty="0">
                <a:latin typeface="Courier New" charset="0"/>
              </a:rPr>
              <a:t>  | &lt;WORLD : "world"&gt;</a:t>
            </a:r>
          </a:p>
          <a:p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debugStream.println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("WORLD token: " +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matchedToken.image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 }</a:t>
            </a:r>
          </a:p>
          <a:p>
            <a:r>
              <a:rPr lang="en-US" sz="1200" b="1" dirty="0">
                <a:latin typeface="Courier New" charset="0"/>
              </a:rPr>
              <a:t>  | &lt;IDENTIFIER : &lt;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LETTER</a:t>
            </a:r>
            <a:r>
              <a:rPr lang="en-US" sz="1200" b="1" dirty="0">
                <a:latin typeface="Courier New" charset="0"/>
              </a:rPr>
              <a:t>&gt; (&lt;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LETTER</a:t>
            </a:r>
            <a:r>
              <a:rPr lang="en-US" sz="1200" b="1" dirty="0">
                <a:latin typeface="Courier New" charset="0"/>
              </a:rPr>
              <a:t>&gt; | &lt;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DIGIT</a:t>
            </a:r>
            <a:r>
              <a:rPr lang="en-US" sz="1200" b="1" dirty="0">
                <a:latin typeface="Courier New" charset="0"/>
              </a:rPr>
              <a:t>&gt; | "_")*&gt;</a:t>
            </a:r>
          </a:p>
          <a:p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debugStream.println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("IDENTIFIER token: " +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matchedToken.image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); }</a:t>
            </a:r>
          </a:p>
          <a:p>
            <a:r>
              <a:rPr lang="en-US" sz="1200" b="1" dirty="0">
                <a:latin typeface="Courier New" charset="0"/>
              </a:rPr>
              <a:t>  |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&lt;#DIGIT  : ["0"-"9"]&gt;</a:t>
            </a:r>
          </a:p>
          <a:p>
            <a:r>
              <a:rPr lang="en-US" sz="1200" b="1" dirty="0">
                <a:latin typeface="Courier New" charset="0"/>
              </a:rPr>
              <a:t>  |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&lt;#LETTER : ["a"-"z"]&gt;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1295400"/>
            <a:ext cx="4114800" cy="944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B23C00"/>
                </a:solidFill>
              </a:rPr>
              <a:t>private tokens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DIGIT and LETTER.</a:t>
            </a:r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2925763" y="6172200"/>
            <a:ext cx="1641475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B23C00"/>
                </a:solidFill>
              </a:rPr>
              <a:t>Private tokens</a:t>
            </a:r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7407275" y="5897563"/>
            <a:ext cx="735013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0082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193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193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193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1" grpId="0" animBg="1"/>
      <p:bldP spid="5519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Chomsky Hierarchy of Languages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1458454"/>
            <a:ext cx="5852146" cy="4256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3512" y="5989292"/>
            <a:ext cx="3578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http://rstb.royalsocietypublishing.org/content/367/1598/</a:t>
            </a:r>
            <a:r>
              <a:rPr lang="en-US" sz="1000" dirty="0" smtClean="0">
                <a:hlinkClick r:id="rId3"/>
              </a:rPr>
              <a:t>1933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40" y="3063244"/>
            <a:ext cx="1645902" cy="338554"/>
            <a:chOff x="914440" y="2788927"/>
            <a:chExt cx="1645902" cy="338554"/>
          </a:xfrm>
        </p:grpSpPr>
        <p:sp>
          <p:nvSpPr>
            <p:cNvPr id="3" name="TextBox 2"/>
            <p:cNvSpPr txBox="1"/>
            <p:nvPr/>
          </p:nvSpPr>
          <p:spPr>
            <a:xfrm>
              <a:off x="914440" y="2788927"/>
              <a:ext cx="8006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Type 0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3" idx="3"/>
            </p:cNvCxnSpPr>
            <p:nvPr/>
          </p:nvCxnSpPr>
          <p:spPr bwMode="auto">
            <a:xfrm>
              <a:off x="1715060" y="2958204"/>
              <a:ext cx="845282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914440" y="3584676"/>
            <a:ext cx="2011658" cy="338554"/>
            <a:chOff x="914440" y="3611878"/>
            <a:chExt cx="2011658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914440" y="3611878"/>
              <a:ext cx="8006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Type 1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3"/>
            </p:cNvCxnSpPr>
            <p:nvPr/>
          </p:nvCxnSpPr>
          <p:spPr bwMode="auto">
            <a:xfrm>
              <a:off x="1715060" y="3781155"/>
              <a:ext cx="1211038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914440" y="4069073"/>
            <a:ext cx="2377414" cy="338554"/>
            <a:chOff x="914440" y="4096275"/>
            <a:chExt cx="2377414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914440" y="4096275"/>
              <a:ext cx="8006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Type 2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 bwMode="auto">
            <a:xfrm>
              <a:off x="1715060" y="4265552"/>
              <a:ext cx="1576794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914440" y="4590505"/>
            <a:ext cx="2834609" cy="338554"/>
            <a:chOff x="914440" y="4617707"/>
            <a:chExt cx="2834609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914440" y="4617707"/>
              <a:ext cx="8006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Type 3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3"/>
            </p:cNvCxnSpPr>
            <p:nvPr/>
          </p:nvCxnSpPr>
          <p:spPr bwMode="auto">
            <a:xfrm>
              <a:off x="1715060" y="4786984"/>
              <a:ext cx="2033989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9970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A531-744E-DD40-9ABD-BEFF21B636B0}" type="slidenum">
              <a:rPr lang="en-US"/>
              <a:pPr/>
              <a:t>20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>
                <a:latin typeface="Courier New" charset="0"/>
              </a:rPr>
              <a:t>helloworld5.jj</a:t>
            </a:r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273050" y="1320800"/>
            <a:ext cx="6326188" cy="530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100" b="1" dirty="0">
                <a:latin typeface="Courier New" charset="0"/>
              </a:rPr>
              <a:t>options {</a:t>
            </a:r>
          </a:p>
          <a:p>
            <a:r>
              <a:rPr lang="en-US" sz="1100" b="1" dirty="0">
                <a:latin typeface="Courier New" charset="0"/>
              </a:rPr>
              <a:t>    BUILD_PARSER=false;</a:t>
            </a:r>
          </a:p>
          <a:p>
            <a:r>
              <a:rPr lang="en-US" sz="1100" b="1" dirty="0">
                <a:latin typeface="Courier New" charset="0"/>
              </a:rPr>
              <a:t>    IGNORE_CASE=true;</a:t>
            </a:r>
          </a:p>
          <a:p>
            <a:r>
              <a:rPr lang="en-US" sz="1100" dirty="0">
                <a:latin typeface="Courier New" charset="0"/>
              </a:rPr>
              <a:t>    </a:t>
            </a:r>
            <a:r>
              <a:rPr lang="en-US" sz="1100" b="1" dirty="0">
                <a:solidFill>
                  <a:srgbClr val="B23C00"/>
                </a:solidFill>
                <a:latin typeface="Courier New" charset="0"/>
              </a:rPr>
              <a:t>DEBUG_TOKEN_MANAGER=true;</a:t>
            </a:r>
          </a:p>
          <a:p>
            <a:r>
              <a:rPr lang="en-US" sz="1100" b="1" dirty="0">
                <a:latin typeface="Courier New" charset="0"/>
              </a:rPr>
              <a:t>}</a:t>
            </a:r>
          </a:p>
          <a:p>
            <a:endParaRPr lang="en-US" sz="1100" b="1" dirty="0">
              <a:latin typeface="Courier New" charset="0"/>
            </a:endParaRPr>
          </a:p>
          <a:p>
            <a:r>
              <a:rPr lang="en-US" sz="1100" b="1" dirty="0">
                <a:latin typeface="Courier New" charset="0"/>
              </a:rPr>
              <a:t>PARSER_BEGIN(</a:t>
            </a:r>
            <a:r>
              <a:rPr lang="en-US" sz="1100" b="1" dirty="0" err="1">
                <a:latin typeface="Courier New" charset="0"/>
              </a:rPr>
              <a:t>HelloWorld</a:t>
            </a:r>
            <a:r>
              <a:rPr lang="en-US" sz="1100" b="1" dirty="0">
                <a:latin typeface="Courier New" charset="0"/>
              </a:rPr>
              <a:t>)</a:t>
            </a:r>
          </a:p>
          <a:p>
            <a:r>
              <a:rPr lang="en-US" sz="1100" b="1" dirty="0">
                <a:latin typeface="Courier New" charset="0"/>
              </a:rPr>
              <a:t>    public class </a:t>
            </a:r>
            <a:r>
              <a:rPr lang="en-US" sz="1100" b="1" dirty="0" err="1">
                <a:latin typeface="Courier New" charset="0"/>
              </a:rPr>
              <a:t>HelloWorld</a:t>
            </a:r>
            <a:r>
              <a:rPr lang="en-US" sz="1100" b="1" dirty="0">
                <a:latin typeface="Courier New" charset="0"/>
              </a:rPr>
              <a:t> {}</a:t>
            </a:r>
          </a:p>
          <a:p>
            <a:r>
              <a:rPr lang="en-US" sz="1100" b="1" dirty="0">
                <a:latin typeface="Courier New" charset="0"/>
              </a:rPr>
              <a:t>PARSER_END(</a:t>
            </a:r>
            <a:r>
              <a:rPr lang="en-US" sz="1100" b="1" dirty="0" err="1">
                <a:latin typeface="Courier New" charset="0"/>
              </a:rPr>
              <a:t>HelloWorld</a:t>
            </a:r>
            <a:r>
              <a:rPr lang="en-US" sz="1100" b="1" dirty="0">
                <a:latin typeface="Courier New" charset="0"/>
              </a:rPr>
              <a:t>)</a:t>
            </a:r>
          </a:p>
          <a:p>
            <a:endParaRPr lang="en-US" sz="1100" b="1" dirty="0">
              <a:latin typeface="Courier New" charset="0"/>
            </a:endParaRPr>
          </a:p>
          <a:p>
            <a:r>
              <a:rPr lang="en-US" sz="1100" b="1" dirty="0">
                <a:latin typeface="Courier New" charset="0"/>
              </a:rPr>
              <a:t>TOKEN_MGR_DECLS : {</a:t>
            </a:r>
          </a:p>
          <a:p>
            <a:r>
              <a:rPr lang="en-US" sz="1100" b="1" dirty="0">
                <a:latin typeface="Courier New" charset="0"/>
              </a:rPr>
              <a:t>    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public static void main(String[] </a:t>
            </a:r>
            <a:r>
              <a:rPr lang="en-US" sz="1100" b="1" dirty="0" err="1">
                <a:solidFill>
                  <a:srgbClr val="0033CC"/>
                </a:solidFill>
                <a:latin typeface="Courier New" charset="0"/>
              </a:rPr>
              <a:t>args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)</a:t>
            </a:r>
          </a:p>
          <a:p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    {</a:t>
            </a:r>
          </a:p>
          <a:p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        ...</a:t>
            </a:r>
          </a:p>
          <a:p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    }</a:t>
            </a:r>
          </a:p>
          <a:p>
            <a:r>
              <a:rPr lang="en-US" sz="1100" b="1" dirty="0">
                <a:latin typeface="Courier New" charset="0"/>
              </a:rPr>
              <a:t>}</a:t>
            </a:r>
          </a:p>
          <a:p>
            <a:endParaRPr lang="en-US" sz="1100" b="1" dirty="0">
              <a:latin typeface="Courier New" charset="0"/>
            </a:endParaRPr>
          </a:p>
          <a:p>
            <a:r>
              <a:rPr lang="en-US" sz="1100" b="1" dirty="0">
                <a:latin typeface="Courier New" charset="0"/>
              </a:rPr>
              <a:t>SKIP : {</a:t>
            </a:r>
          </a:p>
          <a:p>
            <a:r>
              <a:rPr lang="en-US" sz="1100" b="1" dirty="0">
                <a:latin typeface="Courier New" charset="0"/>
              </a:rPr>
              <a:t>   &lt;IGNORE : [" ", ","]&gt;</a:t>
            </a:r>
          </a:p>
          <a:p>
            <a:r>
              <a:rPr lang="en-US" sz="1100" b="1" dirty="0">
                <a:latin typeface="Courier New" charset="0"/>
              </a:rPr>
              <a:t>}</a:t>
            </a:r>
          </a:p>
          <a:p>
            <a:endParaRPr lang="en-US" sz="1100" b="1" dirty="0">
              <a:latin typeface="Courier New" charset="0"/>
            </a:endParaRPr>
          </a:p>
          <a:p>
            <a:r>
              <a:rPr lang="en-US" sz="1100" b="1" dirty="0">
                <a:latin typeface="Courier New" charset="0"/>
              </a:rPr>
              <a:t>TOKEN : {</a:t>
            </a:r>
          </a:p>
          <a:p>
            <a:r>
              <a:rPr lang="en-US" sz="1100" b="1" dirty="0">
                <a:latin typeface="Courier New" charset="0"/>
              </a:rPr>
              <a:t>    &lt;HELLO : "hello"&gt;</a:t>
            </a:r>
          </a:p>
          <a:p>
            <a:r>
              <a:rPr lang="en-US" sz="1100" b="1" dirty="0">
                <a:latin typeface="Courier New" charset="0"/>
              </a:rPr>
              <a:t>      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{ </a:t>
            </a:r>
            <a:r>
              <a:rPr lang="en-US" sz="1100" b="1" dirty="0" err="1">
                <a:solidFill>
                  <a:srgbClr val="0033CC"/>
                </a:solidFill>
                <a:latin typeface="Courier New" charset="0"/>
              </a:rPr>
              <a:t>debugStream.println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("HELLO token: " + </a:t>
            </a:r>
            <a:r>
              <a:rPr lang="en-US" sz="1100" b="1" dirty="0" err="1">
                <a:solidFill>
                  <a:srgbClr val="0033CC"/>
                </a:solidFill>
                <a:latin typeface="Courier New" charset="0"/>
              </a:rPr>
              <a:t>matchedToken.image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); }</a:t>
            </a:r>
          </a:p>
          <a:p>
            <a:r>
              <a:rPr lang="en-US" sz="1100" b="1" dirty="0">
                <a:latin typeface="Courier New" charset="0"/>
              </a:rPr>
              <a:t>  | &lt;WORLD : "world"&gt;</a:t>
            </a:r>
          </a:p>
          <a:p>
            <a:r>
              <a:rPr lang="en-US" sz="1100" b="1" dirty="0">
                <a:latin typeface="Courier New" charset="0"/>
              </a:rPr>
              <a:t>      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{ </a:t>
            </a:r>
            <a:r>
              <a:rPr lang="en-US" sz="1100" b="1" dirty="0" err="1">
                <a:solidFill>
                  <a:srgbClr val="0033CC"/>
                </a:solidFill>
                <a:latin typeface="Courier New" charset="0"/>
              </a:rPr>
              <a:t>debugStream.println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("WORLD token: " + </a:t>
            </a:r>
            <a:r>
              <a:rPr lang="en-US" sz="1100" b="1" dirty="0" err="1">
                <a:solidFill>
                  <a:srgbClr val="0033CC"/>
                </a:solidFill>
                <a:latin typeface="Courier New" charset="0"/>
              </a:rPr>
              <a:t>matchedToken.image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); }</a:t>
            </a:r>
          </a:p>
          <a:p>
            <a:r>
              <a:rPr lang="en-US" sz="1100" b="1" dirty="0">
                <a:latin typeface="Courier New" charset="0"/>
              </a:rPr>
              <a:t>  | &lt;IDENTIFIER : &lt;LETTER&gt; (&lt;LETTER&gt; | &lt;DIGIT&gt; | "_")*&gt;</a:t>
            </a:r>
          </a:p>
          <a:p>
            <a:r>
              <a:rPr lang="en-US" sz="1100" b="1" dirty="0">
                <a:latin typeface="Courier New" charset="0"/>
              </a:rPr>
              <a:t>      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{ </a:t>
            </a:r>
            <a:r>
              <a:rPr lang="en-US" sz="1100" b="1" dirty="0" err="1">
                <a:solidFill>
                  <a:srgbClr val="0033CC"/>
                </a:solidFill>
                <a:latin typeface="Courier New" charset="0"/>
              </a:rPr>
              <a:t>debugStream.println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("IDENTIFIER token: " + </a:t>
            </a:r>
            <a:r>
              <a:rPr lang="en-US" sz="1100" b="1" dirty="0" err="1">
                <a:solidFill>
                  <a:srgbClr val="0033CC"/>
                </a:solidFill>
                <a:latin typeface="Courier New" charset="0"/>
              </a:rPr>
              <a:t>matchedToken.image</a:t>
            </a:r>
            <a:r>
              <a:rPr lang="en-US" sz="1100" b="1" dirty="0">
                <a:solidFill>
                  <a:srgbClr val="0033CC"/>
                </a:solidFill>
                <a:latin typeface="Courier New" charset="0"/>
              </a:rPr>
              <a:t>); }</a:t>
            </a:r>
          </a:p>
          <a:p>
            <a:r>
              <a:rPr lang="en-US" sz="1100" b="1" dirty="0">
                <a:latin typeface="Courier New" charset="0"/>
              </a:rPr>
              <a:t>  | &lt;#DIGIT  : ["0"-"9"]&gt;</a:t>
            </a:r>
          </a:p>
          <a:p>
            <a:r>
              <a:rPr lang="en-US" sz="1100" b="1" dirty="0">
                <a:latin typeface="Courier New" charset="0"/>
              </a:rPr>
              <a:t>  | &lt;#LETTER : ["a"-"z"]&gt;</a:t>
            </a:r>
          </a:p>
          <a:p>
            <a:r>
              <a:rPr lang="en-US" sz="1100" b="1" dirty="0">
                <a:latin typeface="Courier New" charset="0"/>
              </a:rPr>
              <a:t>}</a:t>
            </a:r>
          </a:p>
        </p:txBody>
      </p:sp>
      <p:sp>
        <p:nvSpPr>
          <p:cNvPr id="552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00416" y="1569717"/>
            <a:ext cx="5120584" cy="103633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What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the </a:t>
            </a:r>
            <a:r>
              <a:rPr lang="en-US" dirty="0" err="1"/>
              <a:t>tokenizer</a:t>
            </a:r>
            <a:r>
              <a:rPr lang="en-US" dirty="0"/>
              <a:t> doing?</a:t>
            </a:r>
          </a:p>
          <a:p>
            <a:r>
              <a:rPr lang="en-US" dirty="0"/>
              <a:t>Turn on </a:t>
            </a:r>
            <a:r>
              <a:rPr lang="en-US" dirty="0">
                <a:solidFill>
                  <a:srgbClr val="B23C00"/>
                </a:solidFill>
              </a:rPr>
              <a:t>debugging output</a:t>
            </a:r>
            <a:r>
              <a:rPr lang="en-US" dirty="0"/>
              <a:t>.</a:t>
            </a:r>
          </a:p>
        </p:txBody>
      </p:sp>
      <p:sp>
        <p:nvSpPr>
          <p:cNvPr id="552965" name="Text Box 5"/>
          <p:cNvSpPr txBox="1">
            <a:spLocks noChangeArrowheads="1"/>
          </p:cNvSpPr>
          <p:nvPr/>
        </p:nvSpPr>
        <p:spPr bwMode="auto">
          <a:xfrm>
            <a:off x="7407275" y="5897563"/>
            <a:ext cx="735013" cy="346075"/>
          </a:xfrm>
          <a:prstGeom prst="rect">
            <a:avLst/>
          </a:prstGeom>
          <a:noFill/>
          <a:ln w="9525">
            <a:solidFill>
              <a:srgbClr val="B23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3041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 err="1" smtClean="0">
                <a:latin typeface="Courier New" charset="0"/>
              </a:rPr>
              <a:t>numbers.jj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3429000"/>
            <a:ext cx="8778144" cy="270843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Courier New"/>
                <a:cs typeface="Courier New"/>
              </a:rPr>
              <a:t>TOKEN : {</a:t>
            </a:r>
          </a:p>
          <a:p>
            <a:r>
              <a:rPr lang="de-DE" sz="1700" b="1" dirty="0">
                <a:latin typeface="Courier New"/>
                <a:cs typeface="Courier New"/>
              </a:rPr>
              <a:t>    &lt;INTEGER : (&lt;DIGIT&gt;)+&gt;</a:t>
            </a:r>
          </a:p>
          <a:p>
            <a:r>
              <a:rPr lang="hr-HR" sz="1700" b="1" dirty="0" smtClean="0">
                <a:latin typeface="Courier New"/>
                <a:cs typeface="Courier New"/>
              </a:rPr>
              <a:t>  | </a:t>
            </a:r>
            <a:r>
              <a:rPr lang="hr-HR" sz="1700" b="1" dirty="0">
                <a:latin typeface="Courier New"/>
                <a:cs typeface="Courier New"/>
              </a:rPr>
              <a:t>&lt;REAL1 </a:t>
            </a:r>
            <a:r>
              <a:rPr lang="hr-HR" sz="1700" b="1" dirty="0" smtClean="0">
                <a:latin typeface="Courier New"/>
                <a:cs typeface="Courier New"/>
              </a:rPr>
              <a:t>  : </a:t>
            </a:r>
            <a:r>
              <a:rPr lang="hr-HR" sz="1700" b="1" dirty="0">
                <a:latin typeface="Courier New"/>
                <a:cs typeface="Courier New"/>
              </a:rPr>
              <a:t>(&lt;DIGIT&gt;)+ "." (&lt;DIGIT&gt;)+&gt;</a:t>
            </a:r>
          </a:p>
          <a:p>
            <a:r>
              <a:rPr lang="hr-HR" sz="1700" b="1" dirty="0" smtClean="0">
                <a:latin typeface="Courier New"/>
                <a:cs typeface="Courier New"/>
              </a:rPr>
              <a:t>  | </a:t>
            </a:r>
            <a:r>
              <a:rPr lang="hr-HR" sz="1700" b="1" dirty="0">
                <a:latin typeface="Courier New"/>
                <a:cs typeface="Courier New"/>
              </a:rPr>
              <a:t>&lt;REAL2 </a:t>
            </a:r>
            <a:r>
              <a:rPr lang="hr-HR" sz="1700" b="1" dirty="0" smtClean="0">
                <a:latin typeface="Courier New"/>
                <a:cs typeface="Courier New"/>
              </a:rPr>
              <a:t>  : </a:t>
            </a:r>
            <a:r>
              <a:rPr lang="hr-HR" sz="1700" b="1" dirty="0">
                <a:latin typeface="Courier New"/>
                <a:cs typeface="Courier New"/>
              </a:rPr>
              <a:t>(&lt;DIGIT&gt;)+ &lt;E&gt; (&lt;</a:t>
            </a:r>
            <a:r>
              <a:rPr lang="hr-HR" sz="1700" b="1" dirty="0" smtClean="0">
                <a:latin typeface="Courier New"/>
                <a:cs typeface="Courier New"/>
              </a:rPr>
              <a:t>SIGN&gt;</a:t>
            </a:r>
            <a:r>
              <a:rPr lang="hr-HR" sz="1700" b="1" dirty="0">
                <a:latin typeface="Courier New"/>
                <a:cs typeface="Courier New"/>
              </a:rPr>
              <a:t>)? (&lt;DIGIT&gt;)+&gt;</a:t>
            </a:r>
          </a:p>
          <a:p>
            <a:r>
              <a:rPr lang="hr-HR" sz="1700" b="1" dirty="0" smtClean="0">
                <a:latin typeface="Courier New"/>
                <a:cs typeface="Courier New"/>
              </a:rPr>
              <a:t>  | </a:t>
            </a:r>
            <a:r>
              <a:rPr lang="hr-HR" sz="1700" b="1" dirty="0">
                <a:latin typeface="Courier New"/>
                <a:cs typeface="Courier New"/>
              </a:rPr>
              <a:t>&lt;REAL3 </a:t>
            </a:r>
            <a:r>
              <a:rPr lang="hr-HR" sz="1700" b="1" dirty="0" smtClean="0">
                <a:latin typeface="Courier New"/>
                <a:cs typeface="Courier New"/>
              </a:rPr>
              <a:t>  : </a:t>
            </a:r>
            <a:r>
              <a:rPr lang="hr-HR" sz="1700" b="1" dirty="0">
                <a:latin typeface="Courier New"/>
                <a:cs typeface="Courier New"/>
              </a:rPr>
              <a:t>(&lt;DIGIT&gt;)+ "." (&lt;DIGIT&gt;)+ &lt;E&gt; (&lt;</a:t>
            </a:r>
            <a:r>
              <a:rPr lang="hr-HR" sz="1700" b="1" dirty="0" smtClean="0">
                <a:latin typeface="Courier New"/>
                <a:cs typeface="Courier New"/>
              </a:rPr>
              <a:t>SIGN&gt;</a:t>
            </a:r>
            <a:r>
              <a:rPr lang="hr-HR" sz="1700" b="1" dirty="0">
                <a:latin typeface="Courier New"/>
                <a:cs typeface="Courier New"/>
              </a:rPr>
              <a:t>)? (&lt;DIGIT&gt;)+</a:t>
            </a:r>
            <a:r>
              <a:rPr lang="hr-HR" sz="1700" b="1" dirty="0" smtClean="0">
                <a:latin typeface="Courier New"/>
                <a:cs typeface="Courier New"/>
              </a:rPr>
              <a:t>&gt;</a:t>
            </a:r>
          </a:p>
          <a:p>
            <a:endParaRPr lang="hr-HR" sz="1700" b="1" dirty="0">
              <a:latin typeface="Courier New"/>
              <a:cs typeface="Courier New"/>
            </a:endParaRPr>
          </a:p>
          <a:p>
            <a:r>
              <a:rPr lang="en-US" sz="1700" b="1" dirty="0" smtClean="0">
                <a:latin typeface="Courier New"/>
                <a:cs typeface="Courier New"/>
              </a:rPr>
              <a:t>  | </a:t>
            </a:r>
            <a:r>
              <a:rPr lang="en-US" sz="1700" b="1" dirty="0">
                <a:latin typeface="Courier New"/>
                <a:cs typeface="Courier New"/>
              </a:rPr>
              <a:t>&lt;#DIGIT : ["0"-"9"]&gt;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| &lt;#SIGN  : ["+","-"]&gt;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| &lt;#E     : ["</a:t>
            </a:r>
            <a:r>
              <a:rPr lang="en-US" sz="1700" b="1" dirty="0" err="1">
                <a:latin typeface="Courier New"/>
                <a:cs typeface="Courier New"/>
              </a:rPr>
              <a:t>e","E</a:t>
            </a:r>
            <a:r>
              <a:rPr lang="en-US" sz="1700" b="1" dirty="0">
                <a:latin typeface="Courier New"/>
                <a:cs typeface="Courier New"/>
              </a:rPr>
              <a:t>"]&gt;</a:t>
            </a:r>
          </a:p>
          <a:p>
            <a:r>
              <a:rPr lang="en-US" sz="1700" b="1" dirty="0" smtClean="0">
                <a:latin typeface="Courier New"/>
                <a:cs typeface="Courier New"/>
              </a:rPr>
              <a:t>}</a:t>
            </a:r>
            <a:endParaRPr lang="en-US" sz="1700" b="1" dirty="0">
              <a:latin typeface="Courier New"/>
              <a:cs typeface="Courier New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07275" y="6283290"/>
            <a:ext cx="735013" cy="346075"/>
          </a:xfrm>
          <a:prstGeom prst="rect">
            <a:avLst/>
          </a:prstGeom>
          <a:noFill/>
          <a:ln w="9525">
            <a:solidFill>
              <a:srgbClr val="B23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Demo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2927" y="1295400"/>
            <a:ext cx="3383243" cy="1310649"/>
          </a:xfrm>
        </p:spPr>
        <p:txBody>
          <a:bodyPr/>
          <a:lstStyle/>
          <a:p>
            <a:r>
              <a:rPr lang="en-US" dirty="0" smtClean="0"/>
              <a:t>Integer constant:</a:t>
            </a:r>
          </a:p>
          <a:p>
            <a:r>
              <a:rPr lang="en-US" dirty="0" smtClean="0"/>
              <a:t>Real constant: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34771" y="1413766"/>
            <a:ext cx="1246668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latin typeface="Courier New"/>
                <a:cs typeface="Courier New"/>
              </a:rPr>
              <a:t>([0-9])</a:t>
            </a:r>
            <a:r>
              <a:rPr lang="en-US" sz="1800" b="1" baseline="30000" dirty="0" smtClean="0">
                <a:latin typeface="Courier New"/>
                <a:cs typeface="Courier New"/>
              </a:rPr>
              <a:t>+</a:t>
            </a:r>
            <a:endParaRPr lang="en-US" sz="1800" b="1" baseline="30000" dirty="0">
              <a:latin typeface="Courier New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8976" y="1874537"/>
            <a:ext cx="5760657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(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)([0-9])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)(+|-)([0-9])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)([0-9])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)(+|-)([0-9])</a:t>
            </a:r>
            <a:r>
              <a:rPr lang="en-US" sz="18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7224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>
                <a:solidFill>
                  <a:srgbClr val="B23C00"/>
                </a:solidFill>
              </a:rPr>
              <a:t>simple grammar </a:t>
            </a:r>
            <a:r>
              <a:rPr lang="en-US" dirty="0"/>
              <a:t>or </a:t>
            </a:r>
            <a:r>
              <a:rPr lang="en-US" dirty="0">
                <a:solidFill>
                  <a:srgbClr val="B23C00"/>
                </a:solidFill>
              </a:rPr>
              <a:t>s-grammar </a:t>
            </a:r>
            <a:r>
              <a:rPr lang="en-US" dirty="0" smtClean="0"/>
              <a:t>is a context-free grammar where all its productions are of the </a:t>
            </a:r>
            <a:r>
              <a:rPr lang="en-US" dirty="0"/>
              <a:t>form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where            ,            and  </a:t>
            </a:r>
            <a:br>
              <a:rPr lang="en-US" dirty="0" smtClean="0"/>
            </a:br>
            <a:r>
              <a:rPr lang="en-US" dirty="0" smtClean="0"/>
              <a:t>and any pair (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,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) occurs at most once.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Example s-grammar: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                Example non-s-grammar: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73366"/>
              </p:ext>
            </p:extLst>
          </p:nvPr>
        </p:nvGraphicFramePr>
        <p:xfrm>
          <a:off x="4017963" y="2415296"/>
          <a:ext cx="12906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8" name="Equation" r:id="rId3" imgW="508000" imgH="165100" progId="Equation.3">
                  <p:embed/>
                </p:oleObj>
              </mc:Choice>
              <mc:Fallback>
                <p:oleObj name="Equation" r:id="rId3" imgW="508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7963" y="2415296"/>
                        <a:ext cx="129063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64704"/>
              </p:ext>
            </p:extLst>
          </p:nvPr>
        </p:nvGraphicFramePr>
        <p:xfrm>
          <a:off x="2076129" y="3089574"/>
          <a:ext cx="1097268" cy="41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9" name="Equation" r:id="rId5" imgW="431800" imgH="165100" progId="Equation.3">
                  <p:embed/>
                </p:oleObj>
              </mc:Choice>
              <mc:Fallback>
                <p:oleObj name="Equation" r:id="rId5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6129" y="3089574"/>
                        <a:ext cx="1097268" cy="41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26107"/>
              </p:ext>
            </p:extLst>
          </p:nvPr>
        </p:nvGraphicFramePr>
        <p:xfrm>
          <a:off x="5212073" y="3034362"/>
          <a:ext cx="21288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0" name="Equation" r:id="rId7" imgW="838200" imgH="203200" progId="Equation.3">
                  <p:embed/>
                </p:oleObj>
              </mc:Choice>
              <mc:Fallback>
                <p:oleObj name="Equation" r:id="rId7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2073" y="3034362"/>
                        <a:ext cx="2128837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1889"/>
              </p:ext>
            </p:extLst>
          </p:nvPr>
        </p:nvGraphicFramePr>
        <p:xfrm>
          <a:off x="3383293" y="3075658"/>
          <a:ext cx="1000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1" name="Equation" r:id="rId9" imgW="393700" imgH="165100" progId="Equation.3">
                  <p:embed/>
                </p:oleObj>
              </mc:Choice>
              <mc:Fallback>
                <p:oleObj name="Equation" r:id="rId9" imgW="393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83293" y="3075658"/>
                        <a:ext cx="10001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05719"/>
              </p:ext>
            </p:extLst>
          </p:nvPr>
        </p:nvGraphicFramePr>
        <p:xfrm>
          <a:off x="4473097" y="3977634"/>
          <a:ext cx="1013293" cy="110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2" name="Equation" r:id="rId11" imgW="571500" imgH="622300" progId="Equation.3">
                  <p:embed/>
                </p:oleObj>
              </mc:Choice>
              <mc:Fallback>
                <p:oleObj name="Equation" r:id="rId11" imgW="5715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73097" y="3977634"/>
                        <a:ext cx="1013293" cy="110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92307"/>
              </p:ext>
            </p:extLst>
          </p:nvPr>
        </p:nvGraphicFramePr>
        <p:xfrm>
          <a:off x="7315170" y="4800585"/>
          <a:ext cx="1014413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3" name="Equation" r:id="rId13" imgW="571500" imgH="850900" progId="Equation.3">
                  <p:embed/>
                </p:oleObj>
              </mc:Choice>
              <mc:Fallback>
                <p:oleObj name="Equation" r:id="rId13" imgW="5715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15170" y="4800585"/>
                        <a:ext cx="1014413" cy="150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82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features of common </a:t>
            </a:r>
            <a:r>
              <a:rPr lang="en-US" dirty="0" smtClean="0">
                <a:solidFill>
                  <a:srgbClr val="A12A03"/>
                </a:solidFill>
              </a:rPr>
              <a:t>programming languages</a:t>
            </a:r>
            <a:r>
              <a:rPr lang="en-US" dirty="0" smtClean="0"/>
              <a:t> are defined by s-grammars.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Write the productions of an s-grammar in BNF.</a:t>
            </a:r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3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BNF for Statement Syntax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412433" cy="4785331"/>
          </a:xfrm>
        </p:spPr>
        <p:txBody>
          <a:bodyPr/>
          <a:lstStyle/>
          <a:p>
            <a:r>
              <a:rPr lang="en-US" dirty="0" smtClean="0"/>
              <a:t>BNF for the syntax of some Java-like statements: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These productions say nothing about data types, such as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if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while</a:t>
            </a:r>
            <a:r>
              <a:rPr lang="en-US" dirty="0" smtClean="0"/>
              <a:t> expressions must be type boolean.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45" y="1971723"/>
            <a:ext cx="8034246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 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::= 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assign_stmt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 | 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while_stmt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| 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if_stmt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</a:p>
          <a:p>
            <a:pPr marL="0" lvl="1"/>
            <a:endParaRPr lang="en-US" sz="2000" b="1" dirty="0" smtClean="0">
              <a:solidFill>
                <a:srgbClr val="000000"/>
              </a:solidFill>
              <a:latin typeface="Courier New" charset="0"/>
            </a:endParaRPr>
          </a:p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assign_stmt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::= &lt;variable&gt; =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expr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</a:p>
          <a:p>
            <a:pPr marL="0" lvl="1"/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while_stmt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::= while (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expr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) 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</a:p>
          <a:p>
            <a:pPr marL="0" lvl="1"/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if_stmt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::= if (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expr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)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stmt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</a:t>
            </a:r>
            <a:br>
              <a:rPr lang="en-US" sz="2000" b="1" dirty="0">
                <a:solidFill>
                  <a:srgbClr val="000000"/>
                </a:solidFill>
                <a:latin typeface="Courier New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            | if (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expr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)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stmt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else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4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Context-Free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A grammar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cs typeface="Times New Roman"/>
              </a:rPr>
              <a:t>V, T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/>
              <a:t>is </a:t>
            </a:r>
            <a:r>
              <a:rPr lang="en-US" dirty="0">
                <a:solidFill>
                  <a:srgbClr val="B23C00"/>
                </a:solidFill>
              </a:rPr>
              <a:t>context-free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if all productions in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/>
              <a:t> have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           and  </a:t>
            </a:r>
          </a:p>
          <a:p>
            <a:pPr lvl="5"/>
            <a:endParaRPr lang="en-US" dirty="0"/>
          </a:p>
          <a:p>
            <a:pPr lvl="1"/>
            <a:r>
              <a:rPr lang="en-US" dirty="0" smtClean="0"/>
              <a:t>It’s context-free because any time the variable on the left of a production appears in a sentential form, </a:t>
            </a:r>
            <a:br>
              <a:rPr lang="en-US" dirty="0" smtClean="0"/>
            </a:br>
            <a:r>
              <a:rPr lang="en-US" dirty="0" smtClean="0"/>
              <a:t>you can make the substitution.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language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context-free if and only if there is a context-free grammar such that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76909"/>
              </p:ext>
            </p:extLst>
          </p:nvPr>
        </p:nvGraphicFramePr>
        <p:xfrm>
          <a:off x="4114805" y="2355693"/>
          <a:ext cx="1097268" cy="41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6" name="Equation" r:id="rId3" imgW="431800" imgH="165100" progId="Equation.3">
                  <p:embed/>
                </p:oleObj>
              </mc:Choice>
              <mc:Fallback>
                <p:oleObj name="Equation" r:id="rId3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5" y="2355693"/>
                        <a:ext cx="1097268" cy="41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0945"/>
              </p:ext>
            </p:extLst>
          </p:nvPr>
        </p:nvGraphicFramePr>
        <p:xfrm>
          <a:off x="2076129" y="3077160"/>
          <a:ext cx="1097268" cy="41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7" name="Equation" r:id="rId5" imgW="431800" imgH="165100" progId="Equation.3">
                  <p:embed/>
                </p:oleObj>
              </mc:Choice>
              <mc:Fallback>
                <p:oleObj name="Equation" r:id="rId5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6129" y="3077160"/>
                        <a:ext cx="1097268" cy="41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71383"/>
              </p:ext>
            </p:extLst>
          </p:nvPr>
        </p:nvGraphicFramePr>
        <p:xfrm>
          <a:off x="3840488" y="3021948"/>
          <a:ext cx="21288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8" name="Equation" r:id="rId7" imgW="838200" imgH="203200" progId="Equation.3">
                  <p:embed/>
                </p:oleObj>
              </mc:Choice>
              <mc:Fallback>
                <p:oleObj name="Equation" r:id="rId7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0488" y="3021948"/>
                        <a:ext cx="2128837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43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Context-Sensitive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A grammar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cs typeface="Times New Roman"/>
              </a:rPr>
              <a:t>V, T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/>
              <a:t>is </a:t>
            </a:r>
            <a:r>
              <a:rPr lang="en-US" dirty="0">
                <a:solidFill>
                  <a:srgbClr val="B23C00"/>
                </a:solidFill>
              </a:rPr>
              <a:t>context</a:t>
            </a:r>
            <a:r>
              <a:rPr lang="en-US" dirty="0" smtClean="0">
                <a:solidFill>
                  <a:srgbClr val="B23C00"/>
                </a:solidFill>
              </a:rPr>
              <a:t>-sensitive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if all productions in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/>
              <a:t> have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           and                      </a:t>
            </a:r>
            <a:br>
              <a:rPr lang="en-US" dirty="0" smtClean="0"/>
            </a:br>
            <a:r>
              <a:rPr lang="en-US" dirty="0" smtClean="0"/>
              <a:t>and   </a:t>
            </a:r>
          </a:p>
          <a:p>
            <a:pPr lvl="5"/>
            <a:endParaRPr lang="en-US" dirty="0"/>
          </a:p>
          <a:p>
            <a:r>
              <a:rPr lang="en-US" dirty="0" smtClean="0"/>
              <a:t>In other words, you can make the substitution</a:t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/>
              <a:t> </a:t>
            </a:r>
            <a:r>
              <a:rPr lang="en-US" dirty="0" smtClean="0"/>
              <a:t>in a sentential form only within the </a:t>
            </a:r>
            <a:r>
              <a:rPr lang="en-US" dirty="0" smtClean="0">
                <a:solidFill>
                  <a:srgbClr val="B23C00"/>
                </a:solidFill>
              </a:rPr>
              <a:t>context</a:t>
            </a:r>
            <a:r>
              <a:rPr lang="en-US" dirty="0" smtClean="0"/>
              <a:t> of </a:t>
            </a:r>
            <a:r>
              <a:rPr lang="en-US" i="1" dirty="0" smtClean="0">
                <a:solidFill>
                  <a:srgbClr val="A12A03"/>
                </a:solidFill>
                <a:latin typeface="Times New Roman"/>
                <a:cs typeface="Times New Roman"/>
              </a:rPr>
              <a:t>α</a:t>
            </a:r>
            <a:r>
              <a:rPr lang="en-US" dirty="0" smtClean="0"/>
              <a:t> and </a:t>
            </a:r>
            <a:r>
              <a:rPr lang="en-US" i="1" dirty="0">
                <a:solidFill>
                  <a:srgbClr val="A12A03"/>
                </a:solidFill>
                <a:latin typeface="Times New Roman"/>
                <a:cs typeface="Times New Roman"/>
              </a:rPr>
              <a:t>β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466667"/>
              </p:ext>
            </p:extLst>
          </p:nvPr>
        </p:nvGraphicFramePr>
        <p:xfrm>
          <a:off x="3540546" y="2308225"/>
          <a:ext cx="20653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Equation" r:id="rId3" imgW="812800" imgH="203200" progId="Equation.3">
                  <p:embed/>
                </p:oleObj>
              </mc:Choice>
              <mc:Fallback>
                <p:oleObj name="Equation" r:id="rId3" imgW="812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546" y="2308225"/>
                        <a:ext cx="2065337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51053"/>
              </p:ext>
            </p:extLst>
          </p:nvPr>
        </p:nvGraphicFramePr>
        <p:xfrm>
          <a:off x="2076129" y="3077160"/>
          <a:ext cx="1097268" cy="41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Equation" r:id="rId5" imgW="431800" imgH="165100" progId="Equation.3">
                  <p:embed/>
                </p:oleObj>
              </mc:Choice>
              <mc:Fallback>
                <p:oleObj name="Equation" r:id="rId5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6129" y="3077160"/>
                        <a:ext cx="1097268" cy="41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532928"/>
              </p:ext>
            </p:extLst>
          </p:nvPr>
        </p:nvGraphicFramePr>
        <p:xfrm>
          <a:off x="1701363" y="3401979"/>
          <a:ext cx="2032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7" imgW="800100" imgH="228600" progId="Equation.3">
                  <p:embed/>
                </p:oleObj>
              </mc:Choice>
              <mc:Fallback>
                <p:oleObj name="Equation" r:id="rId7" imgW="80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1363" y="3401979"/>
                        <a:ext cx="20320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294994"/>
              </p:ext>
            </p:extLst>
          </p:nvPr>
        </p:nvGraphicFramePr>
        <p:xfrm>
          <a:off x="3852842" y="3022600"/>
          <a:ext cx="25479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Equation" r:id="rId9" imgW="1003300" imgH="203200" progId="Equation.3">
                  <p:embed/>
                </p:oleObj>
              </mc:Choice>
              <mc:Fallback>
                <p:oleObj name="Equation" r:id="rId9" imgW="1003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2842" y="3022600"/>
                        <a:ext cx="2547938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765361"/>
              </p:ext>
            </p:extLst>
          </p:nvPr>
        </p:nvGraphicFramePr>
        <p:xfrm>
          <a:off x="1005879" y="4664111"/>
          <a:ext cx="1097268" cy="41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11" imgW="431800" imgH="165100" progId="Equation.3">
                  <p:embed/>
                </p:oleObj>
              </mc:Choice>
              <mc:Fallback>
                <p:oleObj name="Equation" r:id="rId11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5879" y="4664111"/>
                        <a:ext cx="1097268" cy="41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14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for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 smtClean="0"/>
              <a:t>Regular expressions can define the syntax </a:t>
            </a:r>
            <a:br>
              <a:rPr lang="en-US" dirty="0" smtClean="0"/>
            </a:br>
            <a:r>
              <a:rPr lang="en-US" dirty="0" smtClean="0"/>
              <a:t>of the </a:t>
            </a:r>
            <a:r>
              <a:rPr lang="en-US" dirty="0" smtClean="0">
                <a:solidFill>
                  <a:srgbClr val="B23C00"/>
                </a:solidFill>
              </a:rPr>
              <a:t>tokens</a:t>
            </a:r>
            <a:r>
              <a:rPr lang="en-US" dirty="0" smtClean="0"/>
              <a:t> of a programming language.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Tokens are the low-level language elements, </a:t>
            </a:r>
            <a:br>
              <a:rPr lang="en-US" dirty="0" smtClean="0"/>
            </a:br>
            <a:r>
              <a:rPr lang="en-US" dirty="0" smtClean="0"/>
              <a:t>such as numbers, strings, and identifiers.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Example: An identifier is a single letter optionally followed by letters and digits.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a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alpha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ab123c</a:t>
            </a:r>
          </a:p>
          <a:p>
            <a:pPr lvl="1"/>
            <a:r>
              <a:rPr lang="en-US" dirty="0"/>
              <a:t>But </a:t>
            </a:r>
            <a:r>
              <a:rPr lang="en-US" dirty="0" smtClean="0"/>
              <a:t>not: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3abc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9049" y="5074902"/>
            <a:ext cx="369389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/>
                <a:cs typeface="Courier New"/>
              </a:rPr>
              <a:t>[a-z](</a:t>
            </a:r>
            <a:r>
              <a:rPr lang="en-US" sz="2400" b="1" dirty="0">
                <a:latin typeface="Courier New"/>
                <a:cs typeface="Courier New"/>
              </a:rPr>
              <a:t>[a-z</a:t>
            </a:r>
            <a:r>
              <a:rPr lang="en-US" sz="2400" b="1" dirty="0" smtClean="0">
                <a:latin typeface="Courier New"/>
                <a:cs typeface="Courier New"/>
              </a:rPr>
              <a:t>]|[0-9])*</a:t>
            </a:r>
          </a:p>
        </p:txBody>
      </p:sp>
    </p:spTree>
    <p:extLst>
      <p:ext uri="{BB962C8B-B14F-4D97-AF65-F5344CB8AC3E}">
        <p14:creationId xmlns:p14="http://schemas.microsoft.com/office/powerpoint/2010/main" val="196459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 for </a:t>
            </a:r>
            <a:r>
              <a:rPr lang="en-US" dirty="0" smtClean="0"/>
              <a:t>Tokens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295401"/>
            <a:ext cx="8320949" cy="2865112"/>
          </a:xfrm>
        </p:spPr>
        <p:txBody>
          <a:bodyPr/>
          <a:lstStyle/>
          <a:p>
            <a:r>
              <a:rPr lang="en-US" sz="2400" dirty="0" smtClean="0"/>
              <a:t>An number</a:t>
            </a:r>
            <a:r>
              <a:rPr lang="en-US" sz="2400" dirty="0" smtClean="0">
                <a:solidFill>
                  <a:srgbClr val="B23C00"/>
                </a:solidFill>
              </a:rPr>
              <a:t> </a:t>
            </a:r>
            <a:r>
              <a:rPr lang="en-US" sz="2400" dirty="0" smtClean="0"/>
              <a:t>token can be </a:t>
            </a:r>
            <a:r>
              <a:rPr lang="en-US" sz="2400" dirty="0"/>
              <a:t>an </a:t>
            </a:r>
            <a:r>
              <a:rPr lang="en-US" sz="2400" dirty="0">
                <a:solidFill>
                  <a:srgbClr val="B23C00"/>
                </a:solidFill>
              </a:rPr>
              <a:t>unsigned </a:t>
            </a:r>
            <a:r>
              <a:rPr lang="en-US" sz="2400" dirty="0" smtClean="0">
                <a:solidFill>
                  <a:srgbClr val="B23C00"/>
                </a:solidFill>
              </a:rPr>
              <a:t>integer </a:t>
            </a:r>
            <a:r>
              <a:rPr lang="en-US" sz="2400" dirty="0" smtClean="0">
                <a:solidFill>
                  <a:srgbClr val="000000"/>
                </a:solidFill>
              </a:rPr>
              <a:t>constant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12  123  6789</a:t>
            </a:r>
          </a:p>
          <a:p>
            <a:pPr lvl="1"/>
            <a:r>
              <a:rPr lang="en-US" sz="2000" dirty="0" smtClean="0"/>
              <a:t>But not: 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-12</a:t>
            </a:r>
          </a:p>
          <a:p>
            <a:pPr lvl="1"/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en-US" sz="2400" dirty="0" smtClean="0"/>
              <a:t>Or it can be </a:t>
            </a:r>
            <a:r>
              <a:rPr lang="en-US" sz="2400" dirty="0"/>
              <a:t>an </a:t>
            </a:r>
            <a:r>
              <a:rPr lang="en-US" sz="2400" dirty="0">
                <a:solidFill>
                  <a:srgbClr val="B23C00"/>
                </a:solidFill>
              </a:rPr>
              <a:t>unsigned </a:t>
            </a:r>
            <a:r>
              <a:rPr lang="en-US" sz="2400" dirty="0" smtClean="0">
                <a:solidFill>
                  <a:srgbClr val="B23C00"/>
                </a:solidFill>
              </a:rPr>
              <a:t>real </a:t>
            </a:r>
            <a:r>
              <a:rPr lang="en-US" sz="2400" dirty="0" smtClean="0">
                <a:solidFill>
                  <a:srgbClr val="000000"/>
                </a:solidFill>
              </a:rPr>
              <a:t>constant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12.34  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12e3  12e+45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 0.123e4  123.45e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12</a:t>
            </a:r>
            <a:endParaRPr lang="en-US" sz="2000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sz="2000" dirty="0" smtClean="0"/>
              <a:t>But not: 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12.34 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 12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.  .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0488" y="1965976"/>
            <a:ext cx="1364668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latin typeface="Courier New"/>
                <a:cs typeface="Courier New"/>
              </a:rPr>
              <a:t>([0-9])</a:t>
            </a:r>
            <a:r>
              <a:rPr lang="en-US" sz="2000" b="1" baseline="30000" dirty="0" smtClean="0">
                <a:latin typeface="Courier New"/>
                <a:cs typeface="Courier New"/>
              </a:rPr>
              <a:t>+</a:t>
            </a:r>
            <a:endParaRPr lang="en-US" sz="2000" b="1" baseline="30000" dirty="0"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79" y="4175198"/>
            <a:ext cx="5760657" cy="16312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(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20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)([0-9])</a:t>
            </a:r>
            <a:r>
              <a:rPr lang="en-US" sz="20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)(+|-)([0-9])</a:t>
            </a:r>
            <a:r>
              <a:rPr lang="en-US" sz="20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)([0-9])</a:t>
            </a:r>
            <a:r>
              <a:rPr lang="en-US" sz="20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)(+|-)([0-9])</a:t>
            </a:r>
            <a:r>
              <a:rPr lang="en-US" sz="20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000" b="1" baseline="30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8931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369-8252-A849-AE4B-A953DB5E89DE}" type="slidenum">
              <a:rPr lang="en-US"/>
              <a:pPr/>
              <a:t>7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Compiler-Compilers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Professional compiler writers generally </a:t>
            </a:r>
            <a:br>
              <a:rPr lang="en-US" dirty="0"/>
            </a:br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write scanners and parsers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scratch.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compiler-compiler </a:t>
            </a:r>
            <a:r>
              <a:rPr lang="en-US" dirty="0"/>
              <a:t>is a tool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writing compilers. </a:t>
            </a:r>
            <a:endParaRPr lang="en-US" dirty="0" smtClean="0"/>
          </a:p>
          <a:p>
            <a:pPr lvl="4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It </a:t>
            </a:r>
            <a:r>
              <a:rPr lang="en-US" dirty="0"/>
              <a:t>can include</a:t>
            </a:r>
            <a:r>
              <a:rPr lang="en-US" dirty="0" smtClean="0"/>
              <a:t>: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scanner generator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parser generator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Parse tree utilities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9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369-8252-A849-AE4B-A953DB5E89DE}" type="slidenum">
              <a:rPr lang="en-US"/>
              <a:pPr/>
              <a:t>8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Compiler-</a:t>
            </a:r>
            <a:r>
              <a:rPr lang="en-US" dirty="0" smtClean="0"/>
              <a:t>Compilers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Feed </a:t>
            </a:r>
            <a:r>
              <a:rPr lang="en-US" dirty="0"/>
              <a:t>a compiler-compiler a grammar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written </a:t>
            </a:r>
            <a:r>
              <a:rPr lang="en-US" dirty="0"/>
              <a:t>in a </a:t>
            </a:r>
            <a:r>
              <a:rPr lang="en-US" dirty="0" smtClean="0"/>
              <a:t>textual </a:t>
            </a:r>
            <a:r>
              <a:rPr lang="en-US" dirty="0"/>
              <a:t>form such as </a:t>
            </a:r>
            <a:r>
              <a:rPr lang="en-US" dirty="0" smtClean="0"/>
              <a:t>BNF.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compiler-compiler outputs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written </a:t>
            </a:r>
            <a:r>
              <a:rPr lang="en-US" dirty="0"/>
              <a:t>in a </a:t>
            </a:r>
            <a:r>
              <a:rPr lang="en-US" dirty="0" smtClean="0">
                <a:solidFill>
                  <a:srgbClr val="B23C00"/>
                </a:solidFill>
              </a:rPr>
              <a:t>high</a:t>
            </a:r>
            <a:r>
              <a:rPr lang="en-US" dirty="0">
                <a:solidFill>
                  <a:srgbClr val="B23C00"/>
                </a:solidFill>
              </a:rPr>
              <a:t>-level language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implements a </a:t>
            </a:r>
            <a:r>
              <a:rPr lang="en-US" dirty="0" smtClean="0"/>
              <a:t>scanner</a:t>
            </a:r>
            <a:r>
              <a:rPr lang="en-US" dirty="0"/>
              <a:t>, parser,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 parse tree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5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compiler’s </a:t>
            </a:r>
            <a:r>
              <a:rPr lang="en-US" dirty="0" smtClean="0">
                <a:solidFill>
                  <a:srgbClr val="A12A03"/>
                </a:solidFill>
              </a:rPr>
              <a:t>scanner</a:t>
            </a:r>
            <a:r>
              <a:rPr lang="en-US" dirty="0" smtClean="0"/>
              <a:t> reads the source program and breaks it apart into tokens.</a:t>
            </a:r>
          </a:p>
          <a:p>
            <a:pPr lvl="1"/>
            <a:r>
              <a:rPr lang="en-US" dirty="0" smtClean="0"/>
              <a:t>AKA lexical analyzer or tokenizer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A12A03"/>
                </a:solidFill>
              </a:rPr>
              <a:t>parser</a:t>
            </a:r>
            <a:r>
              <a:rPr lang="en-US" dirty="0" smtClean="0"/>
              <a:t> figures out the structure of the statements and what they mean.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parser repeatedly calls the scanner </a:t>
            </a:r>
            <a:br>
              <a:rPr lang="en-US" dirty="0" smtClean="0"/>
            </a:br>
            <a:r>
              <a:rPr lang="en-US" dirty="0" smtClean="0"/>
              <a:t>to fetch the next token from the source as it analyzes the source program’s statements.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2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45713</TotalTime>
  <Words>1954</Words>
  <Application>Microsoft Macintosh PowerPoint</Application>
  <PresentationFormat>On-screen Show (4:3)</PresentationFormat>
  <Paragraphs>358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Quadrant</vt:lpstr>
      <vt:lpstr>Equation</vt:lpstr>
      <vt:lpstr>CS 154 Formal Languages and Computability March 1 Class Meeting</vt:lpstr>
      <vt:lpstr>Chomsky Hierarchy of Languages</vt:lpstr>
      <vt:lpstr>Context-Free Languages</vt:lpstr>
      <vt:lpstr>Context-Sensitive Languages</vt:lpstr>
      <vt:lpstr>Regular Expressions for Tokens</vt:lpstr>
      <vt:lpstr>Regular Expressions for Tokens, cont’d</vt:lpstr>
      <vt:lpstr>Compiler-Compilers</vt:lpstr>
      <vt:lpstr>Compiler-Compilers, cont’d</vt:lpstr>
      <vt:lpstr>Scanners and Parsers</vt:lpstr>
      <vt:lpstr>JavaCC Compiler-Compiler</vt:lpstr>
      <vt:lpstr>JavaCC Compiler-Compiler, cont’d</vt:lpstr>
      <vt:lpstr>Download and Install</vt:lpstr>
      <vt:lpstr>The JavaCC Eclipse Plug-in</vt:lpstr>
      <vt:lpstr>JavaCC Regular Expressions</vt:lpstr>
      <vt:lpstr>JavaCC Regular Expressions, cont’d</vt:lpstr>
      <vt:lpstr>Example: helloworld1.jj</vt:lpstr>
      <vt:lpstr>Example: helloworld2.jj</vt:lpstr>
      <vt:lpstr>Example: helloworld3.jj</vt:lpstr>
      <vt:lpstr>Example: helloworld4.jj</vt:lpstr>
      <vt:lpstr>Example: helloworld5.jj</vt:lpstr>
      <vt:lpstr>Example: numbers.jj</vt:lpstr>
      <vt:lpstr>S-Grammar</vt:lpstr>
      <vt:lpstr>Programming Languages</vt:lpstr>
      <vt:lpstr>BNF for Statement Syntax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792</cp:revision>
  <cp:lastPrinted>2016-02-09T05:58:45Z</cp:lastPrinted>
  <dcterms:created xsi:type="dcterms:W3CDTF">2008-01-12T03:52:55Z</dcterms:created>
  <dcterms:modified xsi:type="dcterms:W3CDTF">2016-03-03T07:35:23Z</dcterms:modified>
  <cp:category/>
</cp:coreProperties>
</file>