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501" r:id="rId3"/>
    <p:sldId id="500" r:id="rId4"/>
    <p:sldId id="502" r:id="rId5"/>
    <p:sldId id="503" r:id="rId6"/>
    <p:sldId id="504" r:id="rId7"/>
    <p:sldId id="505" r:id="rId8"/>
    <p:sldId id="506" r:id="rId9"/>
    <p:sldId id="521" r:id="rId10"/>
    <p:sldId id="507" r:id="rId11"/>
    <p:sldId id="509" r:id="rId12"/>
    <p:sldId id="522" r:id="rId13"/>
    <p:sldId id="508" r:id="rId14"/>
    <p:sldId id="510" r:id="rId15"/>
    <p:sldId id="511" r:id="rId16"/>
    <p:sldId id="512" r:id="rId17"/>
    <p:sldId id="515" r:id="rId18"/>
    <p:sldId id="516" r:id="rId19"/>
    <p:sldId id="517" r:id="rId20"/>
    <p:sldId id="513" r:id="rId21"/>
    <p:sldId id="514" r:id="rId22"/>
    <p:sldId id="518" r:id="rId23"/>
    <p:sldId id="519" r:id="rId24"/>
    <p:sldId id="52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2A03"/>
    <a:srgbClr val="B23C00"/>
    <a:srgbClr val="66CCFF"/>
    <a:srgbClr val="A40000"/>
    <a:srgbClr val="0033CC"/>
    <a:srgbClr val="CC99FF"/>
    <a:srgbClr val="99FF66"/>
    <a:srgbClr val="6699FF"/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1" autoAdjust="0"/>
    <p:restoredTop sz="98450" autoAdjust="0"/>
  </p:normalViewPr>
  <p:slideViewPr>
    <p:cSldViewPr>
      <p:cViewPr varScale="1">
        <p:scale>
          <a:sx n="160" d="100"/>
          <a:sy n="160" d="100"/>
        </p:scale>
        <p:origin x="-616" y="-10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2013: October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153: Concepts of Compiler Design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A49236-652E-8448-BFC8-56DE92FC1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February 25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rstb.royalsocietypublishing.org/content/367/1598/193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4e2RElzCS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25 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Languages are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we used the pumping lemma to prove that some languages are not regular.</a:t>
            </a:r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 Hierarchy of Languages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1458454"/>
            <a:ext cx="5852146" cy="4256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3512" y="5989292"/>
            <a:ext cx="3578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http://rstb.royalsocietypublishing.org/content/367/1598/</a:t>
            </a:r>
            <a:r>
              <a:rPr lang="en-US" sz="1000" dirty="0" smtClean="0">
                <a:hlinkClick r:id="rId3"/>
              </a:rPr>
              <a:t>1933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970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a regular grammar has an important restriction. It must be either: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Right linear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with productions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Left linear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with productions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05794"/>
              </p:ext>
            </p:extLst>
          </p:nvPr>
        </p:nvGraphicFramePr>
        <p:xfrm>
          <a:off x="4023366" y="3582885"/>
          <a:ext cx="1247700" cy="943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3" imgW="520700" imgH="393700" progId="Equation.3">
                  <p:embed/>
                </p:oleObj>
              </mc:Choice>
              <mc:Fallback>
                <p:oleObj name="Equation" r:id="rId3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3366" y="3582885"/>
                        <a:ext cx="1247700" cy="943383"/>
                      </a:xfrm>
                      <a:prstGeom prst="rect">
                        <a:avLst/>
                      </a:prstGeom>
                      <a:ln>
                        <a:solidFill>
                          <a:srgbClr val="B23C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28697"/>
              </p:ext>
            </p:extLst>
          </p:nvPr>
        </p:nvGraphicFramePr>
        <p:xfrm>
          <a:off x="4002719" y="2423171"/>
          <a:ext cx="1209354" cy="91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5" imgW="520700" imgH="393700" progId="Equation.3">
                  <p:embed/>
                </p:oleObj>
              </mc:Choice>
              <mc:Fallback>
                <p:oleObj name="Equation" r:id="rId5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2719" y="2423171"/>
                        <a:ext cx="1209354" cy="914390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93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context-free </a:t>
            </a:r>
            <a:r>
              <a:rPr lang="en-US" dirty="0" smtClean="0"/>
              <a:t>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cs typeface="Times New Roman"/>
              </a:rPr>
              <a:t>V, 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has a more relaxed grammar than a regular grammar.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All productions in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/>
              <a:t> have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           and  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context-free if and only if there is a context-free grammar such that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602163"/>
              </p:ext>
            </p:extLst>
          </p:nvPr>
        </p:nvGraphicFramePr>
        <p:xfrm>
          <a:off x="4114805" y="3100895"/>
          <a:ext cx="1097268" cy="41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" name="Equation" r:id="rId3" imgW="431800" imgH="165100" progId="Equation.3">
                  <p:embed/>
                </p:oleObj>
              </mc:Choice>
              <mc:Fallback>
                <p:oleObj name="Equation" r:id="rId3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5" y="3100895"/>
                        <a:ext cx="1097268" cy="41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20295"/>
              </p:ext>
            </p:extLst>
          </p:nvPr>
        </p:nvGraphicFramePr>
        <p:xfrm>
          <a:off x="2076129" y="3822362"/>
          <a:ext cx="1097268" cy="41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0" name="Equation" r:id="rId5" imgW="431800" imgH="165100" progId="Equation.3">
                  <p:embed/>
                </p:oleObj>
              </mc:Choice>
              <mc:Fallback>
                <p:oleObj name="Equation" r:id="rId5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6129" y="3822362"/>
                        <a:ext cx="1097268" cy="41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61294"/>
              </p:ext>
            </p:extLst>
          </p:nvPr>
        </p:nvGraphicFramePr>
        <p:xfrm>
          <a:off x="3840488" y="3767150"/>
          <a:ext cx="21288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" name="Equation" r:id="rId7" imgW="838200" imgH="203200" progId="Equation.3">
                  <p:embed/>
                </p:oleObj>
              </mc:Choice>
              <mc:Fallback>
                <p:oleObj name="Equation" r:id="rId7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0488" y="3767150"/>
                        <a:ext cx="2128837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43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Grammar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Example 5.1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61566"/>
              </p:ext>
            </p:extLst>
          </p:nvPr>
        </p:nvGraphicFramePr>
        <p:xfrm>
          <a:off x="1280196" y="1821196"/>
          <a:ext cx="3143225" cy="41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Equation" r:id="rId3" imgW="1714500" imgH="228600" progId="Equation.3">
                  <p:embed/>
                </p:oleObj>
              </mc:Choice>
              <mc:Fallback>
                <p:oleObj name="Equation" r:id="rId3" imgW="171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0196" y="1821196"/>
                        <a:ext cx="3143225" cy="419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6-02-24 at 10.19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2194536"/>
            <a:ext cx="6094692" cy="45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Grammar Example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Example 5.3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22275"/>
              </p:ext>
            </p:extLst>
          </p:nvPr>
        </p:nvGraphicFramePr>
        <p:xfrm>
          <a:off x="1282700" y="1820863"/>
          <a:ext cx="24907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Equation" r:id="rId3" imgW="1358900" imgH="228600" progId="Equation.3">
                  <p:embed/>
                </p:oleObj>
              </mc:Choice>
              <mc:Fallback>
                <p:oleObj name="Equation" r:id="rId3" imgW="1358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2700" y="1820863"/>
                        <a:ext cx="249078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6-02-24 at 10.32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08" y="1251417"/>
            <a:ext cx="5617903" cy="52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Leftmost and Rightmost Derivations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 = ({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}, {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},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with productions</a:t>
            </a:r>
          </a:p>
          <a:p>
            <a:endParaRPr lang="en-US" dirty="0" smtClean="0"/>
          </a:p>
          <a:p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Two derivations of the string </a:t>
            </a:r>
            <a:r>
              <a:rPr lang="en-US" i="1" dirty="0" err="1" smtClean="0">
                <a:latin typeface="Times New Roman"/>
                <a:cs typeface="Times New Roman"/>
              </a:rPr>
              <a:t>abb</a:t>
            </a:r>
            <a:r>
              <a:rPr lang="en-US" dirty="0" smtClean="0"/>
              <a:t>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Leftmost: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Rightmost:</a:t>
            </a:r>
          </a:p>
          <a:p>
            <a:pPr lvl="4"/>
            <a:endParaRPr lang="en-US" dirty="0"/>
          </a:p>
          <a:p>
            <a:r>
              <a:rPr lang="en-US" dirty="0" smtClean="0"/>
              <a:t>Every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in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has both a leftmost </a:t>
            </a:r>
            <a:br>
              <a:rPr lang="en-US" dirty="0" smtClean="0"/>
            </a:br>
            <a:r>
              <a:rPr lang="en-US" dirty="0" smtClean="0"/>
              <a:t>and a rightmost derivation.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1926" y="1874537"/>
            <a:ext cx="14630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en-US" altLang="en-US" sz="2400" i="1" dirty="0">
                <a:latin typeface="Times New Roman"/>
                <a:cs typeface="Times New Roman"/>
              </a:rPr>
              <a:t>S 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</a:t>
            </a:r>
            <a:r>
              <a:rPr lang="en-US" altLang="en-US" sz="2400" i="1" dirty="0">
                <a:latin typeface="Times New Roman"/>
                <a:cs typeface="Times New Roman"/>
              </a:rPr>
              <a:t> </a:t>
            </a:r>
            <a:r>
              <a:rPr lang="en-US" altLang="en-US" sz="2400" i="1" dirty="0" err="1">
                <a:latin typeface="Times New Roman"/>
                <a:cs typeface="Times New Roman"/>
              </a:rPr>
              <a:t>aAB</a:t>
            </a:r>
            <a:r>
              <a:rPr lang="en-US" altLang="en-US" sz="2400" i="1" dirty="0">
                <a:latin typeface="Times New Roman"/>
                <a:cs typeface="Times New Roman"/>
              </a:rPr>
              <a:t> </a:t>
            </a:r>
          </a:p>
          <a:p>
            <a:pPr>
              <a:buNone/>
              <a:defRPr/>
            </a:pPr>
            <a:r>
              <a:rPr lang="en-US" altLang="en-US" sz="2400" i="1" dirty="0" smtClean="0">
                <a:latin typeface="Times New Roman"/>
                <a:cs typeface="Times New Roman"/>
              </a:rPr>
              <a:t>A 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</a:t>
            </a:r>
            <a:r>
              <a:rPr lang="en-US" altLang="en-US" sz="2400" i="1" dirty="0">
                <a:latin typeface="Times New Roman"/>
                <a:cs typeface="Times New Roman"/>
              </a:rPr>
              <a:t> </a:t>
            </a:r>
            <a:r>
              <a:rPr lang="en-US" altLang="en-US" sz="2400" i="1" dirty="0" err="1">
                <a:latin typeface="Times New Roman"/>
                <a:cs typeface="Times New Roman"/>
              </a:rPr>
              <a:t>bBb</a:t>
            </a:r>
            <a:endParaRPr lang="en-US" altLang="en-US" sz="2400" i="1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en-US" altLang="en-US" sz="2400" i="1" dirty="0" smtClean="0">
                <a:latin typeface="Times New Roman"/>
                <a:cs typeface="Times New Roman"/>
              </a:rPr>
              <a:t>B 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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 </a:t>
            </a:r>
            <a:r>
              <a:rPr lang="en-US" altLang="en-US" sz="2400" i="1" dirty="0" smtClean="0"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altLang="en-US" sz="2400" i="1" dirty="0" smtClean="0">
                <a:latin typeface="Times New Roman"/>
                <a:cs typeface="Times New Roman"/>
              </a:rPr>
              <a:t> </a:t>
            </a:r>
            <a:r>
              <a:rPr lang="en-US" altLang="en-US" sz="2400" i="1" dirty="0">
                <a:latin typeface="Times New Roman"/>
                <a:cs typeface="Times New Roman"/>
              </a:rPr>
              <a:t>| </a:t>
            </a:r>
            <a:r>
              <a:rPr lang="en-US" altLang="en-US" sz="2400" i="1" dirty="0" smtClean="0">
                <a:latin typeface="Times New Roman"/>
                <a:cs typeface="Times New Roman"/>
                <a:sym typeface="Symbol" panose="05050102010706020507" pitchFamily="18" charset="2"/>
              </a:rPr>
              <a:t></a:t>
            </a:r>
            <a:endParaRPr lang="en-US" altLang="en-US" sz="2400" i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537" y="3857476"/>
            <a:ext cx="4763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altLang="en-US" sz="2400" i="1" dirty="0" err="1">
                <a:solidFill>
                  <a:srgbClr val="B23C00"/>
                </a:solidFill>
                <a:latin typeface="Times New Roman"/>
                <a:cs typeface="Times New Roman"/>
              </a:rPr>
              <a:t>A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ab</a:t>
            </a:r>
            <a:r>
              <a:rPr lang="en-US" altLang="en-US" sz="2400" i="1" dirty="0" err="1">
                <a:solidFill>
                  <a:srgbClr val="B23C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bB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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abb</a:t>
            </a:r>
            <a:r>
              <a:rPr lang="en-US" altLang="en-US" sz="2400" i="1" dirty="0" err="1">
                <a:solidFill>
                  <a:srgbClr val="B23C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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abb</a:t>
            </a:r>
            <a:endParaRPr lang="en-US" altLang="en-US" sz="2400" i="1" dirty="0">
              <a:solidFill>
                <a:srgbClr val="000000"/>
              </a:solidFill>
              <a:latin typeface="Times New Roman"/>
              <a:cs typeface="Times New Roman"/>
              <a:sym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7537" y="4497549"/>
            <a:ext cx="426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aA</a:t>
            </a:r>
            <a:r>
              <a:rPr lang="en-US" altLang="en-US" sz="2400" i="1" dirty="0" err="1">
                <a:solidFill>
                  <a:srgbClr val="B23C00"/>
                </a:solidFill>
                <a:latin typeface="Times New Roman"/>
                <a:cs typeface="Times New Roman"/>
              </a:rPr>
              <a:t>B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altLang="en-US" sz="2400" i="1" dirty="0" err="1">
                <a:solidFill>
                  <a:srgbClr val="B23C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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ab</a:t>
            </a:r>
            <a:r>
              <a:rPr lang="en-US" altLang="en-US" sz="2400" i="1" dirty="0" err="1">
                <a:solidFill>
                  <a:srgbClr val="B23C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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abb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029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Expression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have a context-free 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simple arithmetic expressions.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Given a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, can we determine </a:t>
            </a:r>
            <a:br>
              <a:rPr lang="en-US" dirty="0" smtClean="0"/>
            </a:br>
            <a:r>
              <a:rPr lang="en-US" dirty="0" smtClean="0"/>
              <a:t>whether or not it is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expression a syntactically correct </a:t>
            </a:r>
            <a:br>
              <a:rPr lang="en-US" dirty="0" smtClean="0"/>
            </a:br>
            <a:r>
              <a:rPr lang="en-US" dirty="0" smtClean="0"/>
              <a:t>arithmetic expression?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B23C00"/>
                </a:solidFill>
              </a:rPr>
              <a:t>parse</a:t>
            </a:r>
            <a:r>
              <a:rPr lang="en-US" dirty="0" smtClean="0"/>
              <a:t>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in order to find a sequence of productions to determine whether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 i</a:t>
            </a:r>
            <a:r>
              <a:rPr lang="en-US" dirty="0" smtClean="0"/>
              <a:t>s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a compiler, that’s the job of the </a:t>
            </a:r>
            <a:r>
              <a:rPr lang="en-US" dirty="0" smtClean="0">
                <a:solidFill>
                  <a:srgbClr val="B23C00"/>
                </a:solidFill>
              </a:rPr>
              <a:t>parser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3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Expression </a:t>
            </a:r>
            <a:r>
              <a:rPr lang="en-US" dirty="0" smtClean="0"/>
              <a:t>Grammar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03317"/>
            <a:ext cx="8229600" cy="2427608"/>
          </a:xfrm>
        </p:spPr>
        <p:txBody>
          <a:bodyPr/>
          <a:lstStyle/>
          <a:p>
            <a:r>
              <a:rPr lang="en-US" dirty="0" smtClean="0"/>
              <a:t>This grammar is written in Backus-Naur Form (</a:t>
            </a:r>
            <a:r>
              <a:rPr lang="en-US" dirty="0" smtClean="0">
                <a:solidFill>
                  <a:srgbClr val="B23C00"/>
                </a:solidFill>
              </a:rPr>
              <a:t>BNF</a:t>
            </a:r>
            <a:r>
              <a:rPr lang="en-US" dirty="0" smtClean="0"/>
              <a:t>) that compiler writers use.</a:t>
            </a:r>
          </a:p>
          <a:p>
            <a:pPr lvl="4"/>
            <a:endParaRPr lang="en-US" dirty="0" smtClean="0"/>
          </a:p>
          <a:p>
            <a:pPr lvl="1"/>
            <a:r>
              <a:rPr lang="en-US" dirty="0" err="1" smtClean="0"/>
              <a:t>Nonterminals</a:t>
            </a:r>
            <a:r>
              <a:rPr lang="en-US" dirty="0" smtClean="0"/>
              <a:t> are enclosed in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&lt;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pPr lvl="1"/>
            <a:r>
              <a:rPr lang="en-US" dirty="0" smtClean="0"/>
              <a:t>The symbol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::=</a:t>
            </a:r>
            <a:r>
              <a:rPr lang="en-US" dirty="0" smtClean="0"/>
              <a:t> represents </a:t>
            </a:r>
            <a:r>
              <a:rPr lang="en-US" dirty="0" smtClean="0">
                <a:solidFill>
                  <a:srgbClr val="0033CC"/>
                </a:solidFill>
                <a:sym typeface="Wingdings"/>
              </a:rPr>
              <a:t>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4982" y="1307130"/>
            <a:ext cx="592306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Courier New" charset="0"/>
              </a:rPr>
              <a:t>&lt;</a:t>
            </a:r>
            <a:r>
              <a:rPr lang="en-US" sz="2400" b="1" dirty="0" err="1">
                <a:latin typeface="Courier New" charset="0"/>
              </a:rPr>
              <a:t>expr</a:t>
            </a:r>
            <a:r>
              <a:rPr lang="en-US" sz="2400" b="1" dirty="0">
                <a:latin typeface="Courier New" charset="0"/>
              </a:rPr>
              <a:t>&gt; ::= &lt;digit&gt;</a:t>
            </a:r>
          </a:p>
          <a:p>
            <a:r>
              <a:rPr lang="en-US" sz="2400" b="1" dirty="0">
                <a:latin typeface="Courier New" charset="0"/>
              </a:rPr>
              <a:t>         | &lt;</a:t>
            </a:r>
            <a:r>
              <a:rPr lang="en-US" sz="2400" b="1" dirty="0" err="1">
                <a:latin typeface="Courier New" charset="0"/>
              </a:rPr>
              <a:t>expr</a:t>
            </a:r>
            <a:r>
              <a:rPr lang="en-US" sz="2400" b="1" dirty="0">
                <a:latin typeface="Courier New" charset="0"/>
              </a:rPr>
              <a:t>&gt; &lt;op&gt; &lt;</a:t>
            </a:r>
            <a:r>
              <a:rPr lang="en-US" sz="2400" b="1" dirty="0" err="1">
                <a:latin typeface="Courier New" charset="0"/>
              </a:rPr>
              <a:t>expr</a:t>
            </a:r>
            <a:r>
              <a:rPr lang="en-US" sz="2400" b="1" dirty="0">
                <a:latin typeface="Courier New" charset="0"/>
              </a:rPr>
              <a:t>&gt;</a:t>
            </a:r>
          </a:p>
          <a:p>
            <a:r>
              <a:rPr lang="en-US" sz="2400" b="1" dirty="0">
                <a:latin typeface="Courier New" charset="0"/>
              </a:rPr>
              <a:t>         | ( &lt;</a:t>
            </a:r>
            <a:r>
              <a:rPr lang="en-US" sz="2400" b="1" dirty="0" err="1">
                <a:latin typeface="Courier New" charset="0"/>
              </a:rPr>
              <a:t>expr</a:t>
            </a:r>
            <a:r>
              <a:rPr lang="en-US" sz="2400" b="1" dirty="0">
                <a:latin typeface="Courier New" charset="0"/>
              </a:rPr>
              <a:t>&gt; )</a:t>
            </a:r>
          </a:p>
          <a:p>
            <a:r>
              <a:rPr lang="en-US" sz="2400" b="1" dirty="0">
                <a:latin typeface="Courier New" charset="0"/>
              </a:rPr>
              <a:t>&lt;digit&gt; ::= 0|1|2|3|4|5|6|7|8|9</a:t>
            </a:r>
          </a:p>
          <a:p>
            <a:r>
              <a:rPr lang="en-US" sz="2400" b="1" dirty="0">
                <a:latin typeface="Courier New" charset="0"/>
              </a:rPr>
              <a:t>&lt;op&gt; ::= + | *</a:t>
            </a:r>
          </a:p>
        </p:txBody>
      </p:sp>
    </p:spTree>
    <p:extLst>
      <p:ext uri="{BB962C8B-B14F-4D97-AF65-F5344CB8AC3E}">
        <p14:creationId xmlns:p14="http://schemas.microsoft.com/office/powerpoint/2010/main" val="21252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137E-9478-5347-9243-DA3B0BD957BB}" type="slidenum">
              <a:rPr lang="en-US"/>
              <a:pPr/>
              <a:t>19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Expression Grammar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396875"/>
          </a:xfrm>
        </p:spPr>
        <p:txBody>
          <a:bodyPr/>
          <a:lstStyle/>
          <a:p>
            <a:r>
              <a:rPr lang="en-US" sz="2400" dirty="0"/>
              <a:t>Is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(1 + 2)*3</a:t>
            </a:r>
            <a:r>
              <a:rPr lang="en-US" sz="2400" dirty="0"/>
              <a:t> valid in our expression language?</a:t>
            </a:r>
          </a:p>
        </p:txBody>
      </p:sp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457200" y="5715000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endParaRPr lang="en-US" sz="2400"/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457201" y="5440658"/>
            <a:ext cx="4571994" cy="7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dirty="0"/>
              <a:t>Yes! The expression is valid. It’s syntactically correct.</a:t>
            </a:r>
          </a:p>
        </p:txBody>
      </p:sp>
      <p:sp>
        <p:nvSpPr>
          <p:cNvPr id="528390" name="Rectangle 6"/>
          <p:cNvSpPr>
            <a:spLocks noChangeArrowheads="1"/>
          </p:cNvSpPr>
          <p:nvPr/>
        </p:nvSpPr>
        <p:spPr bwMode="auto">
          <a:xfrm>
            <a:off x="4852988" y="4983163"/>
            <a:ext cx="4016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&lt;digit&gt; ::= 1</a:t>
            </a:r>
          </a:p>
        </p:txBody>
      </p:sp>
      <p:sp>
        <p:nvSpPr>
          <p:cNvPr id="528391" name="Rectangle 7"/>
          <p:cNvSpPr>
            <a:spLocks noChangeArrowheads="1"/>
          </p:cNvSpPr>
          <p:nvPr/>
        </p:nvSpPr>
        <p:spPr bwMode="auto">
          <a:xfrm>
            <a:off x="365125" y="4983163"/>
            <a:ext cx="4305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( 1 + 2 )*3</a:t>
            </a:r>
          </a:p>
        </p:txBody>
      </p:sp>
      <p:sp>
        <p:nvSpPr>
          <p:cNvPr id="528392" name="Rectangle 8"/>
          <p:cNvSpPr>
            <a:spLocks noChangeArrowheads="1"/>
          </p:cNvSpPr>
          <p:nvPr/>
        </p:nvSpPr>
        <p:spPr bwMode="auto">
          <a:xfrm>
            <a:off x="4852988" y="4676775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&lt;digit&gt;</a:t>
            </a:r>
          </a:p>
        </p:txBody>
      </p:sp>
      <p:sp>
        <p:nvSpPr>
          <p:cNvPr id="528393" name="Rectangle 9"/>
          <p:cNvSpPr>
            <a:spLocks noChangeArrowheads="1"/>
          </p:cNvSpPr>
          <p:nvPr/>
        </p:nvSpPr>
        <p:spPr bwMode="auto">
          <a:xfrm>
            <a:off x="365125" y="4676775"/>
            <a:ext cx="4305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(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&lt;digit&gt;</a:t>
            </a:r>
            <a:r>
              <a:rPr lang="en-US" b="1" dirty="0">
                <a:latin typeface="Courier New" charset="0"/>
                <a:sym typeface="Wingdings" charset="0"/>
              </a:rPr>
              <a:t> + 2 )*3</a:t>
            </a:r>
          </a:p>
        </p:txBody>
      </p:sp>
      <p:sp>
        <p:nvSpPr>
          <p:cNvPr id="528394" name="Rectangle 10"/>
          <p:cNvSpPr>
            <a:spLocks noChangeArrowheads="1"/>
          </p:cNvSpPr>
          <p:nvPr/>
        </p:nvSpPr>
        <p:spPr bwMode="auto">
          <a:xfrm>
            <a:off x="4852988" y="4370388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&lt;op&gt; ::= +</a:t>
            </a:r>
          </a:p>
        </p:txBody>
      </p:sp>
      <p:sp>
        <p:nvSpPr>
          <p:cNvPr id="528395" name="Rectangle 11"/>
          <p:cNvSpPr>
            <a:spLocks noChangeArrowheads="1"/>
          </p:cNvSpPr>
          <p:nvPr/>
        </p:nvSpPr>
        <p:spPr bwMode="auto">
          <a:xfrm>
            <a:off x="365125" y="4370388"/>
            <a:ext cx="4305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(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&gt;</a:t>
            </a:r>
            <a:r>
              <a:rPr lang="en-US" b="1" dirty="0">
                <a:latin typeface="Courier New" charset="0"/>
                <a:sym typeface="Wingdings" charset="0"/>
              </a:rPr>
              <a:t> + 2 )*3</a:t>
            </a:r>
          </a:p>
        </p:txBody>
      </p:sp>
      <p:sp>
        <p:nvSpPr>
          <p:cNvPr id="528396" name="Rectangle 12"/>
          <p:cNvSpPr>
            <a:spLocks noChangeArrowheads="1"/>
          </p:cNvSpPr>
          <p:nvPr/>
        </p:nvSpPr>
        <p:spPr bwMode="auto">
          <a:xfrm>
            <a:off x="4852988" y="4065588"/>
            <a:ext cx="401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&lt;digit&gt; ::= 2</a:t>
            </a:r>
          </a:p>
        </p:txBody>
      </p:sp>
      <p:sp>
        <p:nvSpPr>
          <p:cNvPr id="528397" name="Rectangle 13"/>
          <p:cNvSpPr>
            <a:spLocks noChangeArrowheads="1"/>
          </p:cNvSpPr>
          <p:nvPr/>
        </p:nvSpPr>
        <p:spPr bwMode="auto">
          <a:xfrm>
            <a:off x="365125" y="4065588"/>
            <a:ext cx="430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( &lt;</a:t>
            </a:r>
            <a:r>
              <a:rPr lang="en-US" b="1" dirty="0" err="1">
                <a:latin typeface="Courier New" charset="0"/>
                <a:sym typeface="Wingdings" charset="0"/>
              </a:rPr>
              <a:t>exp</a:t>
            </a:r>
            <a:r>
              <a:rPr lang="en-US" b="1" dirty="0">
                <a:latin typeface="Courier New" charset="0"/>
                <a:sym typeface="Wingdings" charset="0"/>
              </a:rPr>
              <a:t>&gt;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&lt;op&gt;</a:t>
            </a:r>
            <a:r>
              <a:rPr lang="en-US" b="1" dirty="0">
                <a:latin typeface="Courier New" charset="0"/>
                <a:sym typeface="Wingdings" charset="0"/>
              </a:rPr>
              <a:t> 2 )*3</a:t>
            </a:r>
          </a:p>
        </p:txBody>
      </p:sp>
      <p:sp>
        <p:nvSpPr>
          <p:cNvPr id="528398" name="Rectangle 14"/>
          <p:cNvSpPr>
            <a:spLocks noChangeArrowheads="1"/>
          </p:cNvSpPr>
          <p:nvPr/>
        </p:nvSpPr>
        <p:spPr bwMode="auto">
          <a:xfrm>
            <a:off x="4852988" y="3759200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&lt;digit&gt;</a:t>
            </a:r>
          </a:p>
        </p:txBody>
      </p:sp>
      <p:sp>
        <p:nvSpPr>
          <p:cNvPr id="528399" name="Rectangle 15"/>
          <p:cNvSpPr>
            <a:spLocks noChangeArrowheads="1"/>
          </p:cNvSpPr>
          <p:nvPr/>
        </p:nvSpPr>
        <p:spPr bwMode="auto">
          <a:xfrm>
            <a:off x="365125" y="37592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( &lt;</a:t>
            </a:r>
            <a:r>
              <a:rPr lang="en-US" b="1" dirty="0" err="1"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latin typeface="Courier New" charset="0"/>
                <a:sym typeface="Wingdings" charset="0"/>
              </a:rPr>
              <a:t>&gt; &lt;op&gt;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&lt;digit&gt;</a:t>
            </a:r>
            <a:r>
              <a:rPr lang="en-US" b="1" dirty="0">
                <a:latin typeface="Courier New" charset="0"/>
                <a:sym typeface="Wingdings" charset="0"/>
              </a:rPr>
              <a:t> )*3</a:t>
            </a:r>
          </a:p>
        </p:txBody>
      </p:sp>
      <p:sp>
        <p:nvSpPr>
          <p:cNvPr id="528400" name="Rectangle 16"/>
          <p:cNvSpPr>
            <a:spLocks noChangeArrowheads="1"/>
          </p:cNvSpPr>
          <p:nvPr/>
        </p:nvSpPr>
        <p:spPr bwMode="auto">
          <a:xfrm>
            <a:off x="4852988" y="3452813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</a:rPr>
              <a:t>&lt;</a:t>
            </a:r>
            <a:r>
              <a:rPr lang="en-US" b="1" dirty="0" err="1">
                <a:latin typeface="Courier New" charset="0"/>
              </a:rPr>
              <a:t>expr</a:t>
            </a:r>
            <a:r>
              <a:rPr lang="en-US" b="1" dirty="0">
                <a:latin typeface="Courier New" charset="0"/>
              </a:rPr>
              <a:t>&gt; ::= &lt;</a:t>
            </a:r>
            <a:r>
              <a:rPr lang="en-US" b="1" dirty="0" err="1">
                <a:latin typeface="Courier New" charset="0"/>
              </a:rPr>
              <a:t>expr</a:t>
            </a:r>
            <a:r>
              <a:rPr lang="en-US" b="1" dirty="0">
                <a:latin typeface="Courier New" charset="0"/>
              </a:rPr>
              <a:t>&gt; &lt;op&gt; &lt;</a:t>
            </a:r>
            <a:r>
              <a:rPr lang="en-US" b="1" dirty="0" err="1">
                <a:latin typeface="Courier New" charset="0"/>
              </a:rPr>
              <a:t>expr</a:t>
            </a:r>
            <a:r>
              <a:rPr lang="en-US" b="1" dirty="0">
                <a:latin typeface="Courier New" charset="0"/>
              </a:rPr>
              <a:t>&gt;</a:t>
            </a:r>
          </a:p>
        </p:txBody>
      </p:sp>
      <p:sp>
        <p:nvSpPr>
          <p:cNvPr id="528401" name="Rectangle 17"/>
          <p:cNvSpPr>
            <a:spLocks noChangeArrowheads="1"/>
          </p:cNvSpPr>
          <p:nvPr/>
        </p:nvSpPr>
        <p:spPr bwMode="auto">
          <a:xfrm>
            <a:off x="365125" y="3452813"/>
            <a:ext cx="448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( &lt;</a:t>
            </a:r>
            <a:r>
              <a:rPr lang="en-US" b="1" dirty="0" err="1"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latin typeface="Courier New" charset="0"/>
                <a:sym typeface="Wingdings" charset="0"/>
              </a:rPr>
              <a:t>&gt; &lt;op&gt;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&gt;</a:t>
            </a:r>
            <a:r>
              <a:rPr lang="en-US" b="1" dirty="0">
                <a:latin typeface="Courier New" charset="0"/>
                <a:sym typeface="Wingdings" charset="0"/>
              </a:rPr>
              <a:t> )*3</a:t>
            </a:r>
          </a:p>
        </p:txBody>
      </p:sp>
      <p:sp>
        <p:nvSpPr>
          <p:cNvPr id="528402" name="Rectangle 18"/>
          <p:cNvSpPr>
            <a:spLocks noChangeArrowheads="1"/>
          </p:cNvSpPr>
          <p:nvPr/>
        </p:nvSpPr>
        <p:spPr bwMode="auto">
          <a:xfrm>
            <a:off x="4852988" y="3146425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</a:rPr>
              <a:t>&lt;</a:t>
            </a:r>
            <a:r>
              <a:rPr lang="en-US" b="1" dirty="0" err="1">
                <a:latin typeface="Courier New" charset="0"/>
              </a:rPr>
              <a:t>expr</a:t>
            </a:r>
            <a:r>
              <a:rPr lang="en-US" b="1" dirty="0">
                <a:latin typeface="Courier New" charset="0"/>
              </a:rPr>
              <a:t>&gt; ::= ( &lt;</a:t>
            </a:r>
            <a:r>
              <a:rPr lang="en-US" b="1" dirty="0" err="1">
                <a:latin typeface="Courier New" charset="0"/>
              </a:rPr>
              <a:t>expr</a:t>
            </a:r>
            <a:r>
              <a:rPr lang="en-US" b="1" dirty="0">
                <a:latin typeface="Courier New" charset="0"/>
              </a:rPr>
              <a:t>&gt; )</a:t>
            </a:r>
          </a:p>
        </p:txBody>
      </p:sp>
      <p:sp>
        <p:nvSpPr>
          <p:cNvPr id="528403" name="Rectangle 19"/>
          <p:cNvSpPr>
            <a:spLocks noChangeArrowheads="1"/>
          </p:cNvSpPr>
          <p:nvPr/>
        </p:nvSpPr>
        <p:spPr bwMode="auto">
          <a:xfrm>
            <a:off x="365125" y="3146425"/>
            <a:ext cx="4305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(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&gt;</a:t>
            </a:r>
            <a:r>
              <a:rPr lang="en-US" b="1" dirty="0">
                <a:latin typeface="Courier New" charset="0"/>
                <a:sym typeface="Wingdings" charset="0"/>
              </a:rPr>
              <a:t> )*3</a:t>
            </a:r>
          </a:p>
        </p:txBody>
      </p:sp>
      <p:sp>
        <p:nvSpPr>
          <p:cNvPr id="528404" name="Rectangle 20"/>
          <p:cNvSpPr>
            <a:spLocks noChangeArrowheads="1"/>
          </p:cNvSpPr>
          <p:nvPr/>
        </p:nvSpPr>
        <p:spPr bwMode="auto">
          <a:xfrm>
            <a:off x="4852988" y="2840038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</a:rPr>
              <a:t>&lt;op&gt; ::= *</a:t>
            </a:r>
          </a:p>
        </p:txBody>
      </p:sp>
      <p:sp>
        <p:nvSpPr>
          <p:cNvPr id="528405" name="Rectangle 21"/>
          <p:cNvSpPr>
            <a:spLocks noChangeArrowheads="1"/>
          </p:cNvSpPr>
          <p:nvPr/>
        </p:nvSpPr>
        <p:spPr bwMode="auto">
          <a:xfrm>
            <a:off x="365125" y="2840038"/>
            <a:ext cx="4305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  </a:t>
            </a:r>
            <a:r>
              <a:rPr lang="en-US" b="1" dirty="0" smtClean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&gt;</a:t>
            </a:r>
            <a:r>
              <a:rPr lang="en-US" b="1" dirty="0">
                <a:latin typeface="Courier New" charset="0"/>
                <a:sym typeface="Wingdings" charset="0"/>
              </a:rPr>
              <a:t>*3</a:t>
            </a:r>
          </a:p>
        </p:txBody>
      </p:sp>
      <p:sp>
        <p:nvSpPr>
          <p:cNvPr id="528406" name="Rectangle 22"/>
          <p:cNvSpPr>
            <a:spLocks noChangeArrowheads="1"/>
          </p:cNvSpPr>
          <p:nvPr/>
        </p:nvSpPr>
        <p:spPr bwMode="auto">
          <a:xfrm>
            <a:off x="4852988" y="2533650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&lt;digit&gt; ::= 3</a:t>
            </a:r>
          </a:p>
        </p:txBody>
      </p:sp>
      <p:sp>
        <p:nvSpPr>
          <p:cNvPr id="528407" name="Rectangle 23"/>
          <p:cNvSpPr>
            <a:spLocks noChangeArrowheads="1"/>
          </p:cNvSpPr>
          <p:nvPr/>
        </p:nvSpPr>
        <p:spPr bwMode="auto">
          <a:xfrm>
            <a:off x="365125" y="2533650"/>
            <a:ext cx="4305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&lt;</a:t>
            </a:r>
            <a:r>
              <a:rPr lang="en-US" b="1" dirty="0" err="1"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latin typeface="Courier New" charset="0"/>
                <a:sym typeface="Wingdings" charset="0"/>
              </a:rPr>
              <a:t>&gt;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&lt;op&gt;</a:t>
            </a:r>
            <a:r>
              <a:rPr lang="en-US" b="1" dirty="0">
                <a:latin typeface="Courier New" charset="0"/>
                <a:sym typeface="Wingdings" charset="0"/>
              </a:rPr>
              <a:t> 3</a:t>
            </a:r>
            <a:endParaRPr lang="en-US" b="1" dirty="0">
              <a:latin typeface="Courier New" charset="0"/>
            </a:endParaRPr>
          </a:p>
        </p:txBody>
      </p:sp>
      <p:sp>
        <p:nvSpPr>
          <p:cNvPr id="528408" name="Rectangle 24"/>
          <p:cNvSpPr>
            <a:spLocks noChangeArrowheads="1"/>
          </p:cNvSpPr>
          <p:nvPr/>
        </p:nvSpPr>
        <p:spPr bwMode="auto">
          <a:xfrm>
            <a:off x="4852988" y="2227263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&lt;digit&gt;</a:t>
            </a:r>
          </a:p>
        </p:txBody>
      </p:sp>
      <p:sp>
        <p:nvSpPr>
          <p:cNvPr id="528409" name="Rectangle 25"/>
          <p:cNvSpPr>
            <a:spLocks noChangeArrowheads="1"/>
          </p:cNvSpPr>
          <p:nvPr/>
        </p:nvSpPr>
        <p:spPr bwMode="auto">
          <a:xfrm>
            <a:off x="365125" y="2227263"/>
            <a:ext cx="4305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  <a:sym typeface="Wingdings" charset="0"/>
              </a:rPr>
              <a:t>      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&lt;</a:t>
            </a:r>
            <a:r>
              <a:rPr lang="en-US" b="1" dirty="0" err="1"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latin typeface="Courier New" charset="0"/>
                <a:sym typeface="Wingdings" charset="0"/>
              </a:rPr>
              <a:t>&gt; &lt;op&gt;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&lt;digit&gt;</a:t>
            </a:r>
          </a:p>
        </p:txBody>
      </p:sp>
      <p:sp>
        <p:nvSpPr>
          <p:cNvPr id="528410" name="Rectangle 26"/>
          <p:cNvSpPr>
            <a:spLocks noChangeArrowheads="1"/>
          </p:cNvSpPr>
          <p:nvPr/>
        </p:nvSpPr>
        <p:spPr bwMode="auto">
          <a:xfrm>
            <a:off x="4852988" y="1922463"/>
            <a:ext cx="401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latin typeface="Courier New" charset="0"/>
              </a:rPr>
              <a:t>&lt;</a:t>
            </a:r>
            <a:r>
              <a:rPr lang="en-US" b="1" dirty="0" err="1">
                <a:latin typeface="Courier New" charset="0"/>
              </a:rPr>
              <a:t>expr</a:t>
            </a:r>
            <a:r>
              <a:rPr lang="en-US" b="1" dirty="0">
                <a:latin typeface="Courier New" charset="0"/>
              </a:rPr>
              <a:t>&gt; ::= </a:t>
            </a:r>
            <a:r>
              <a:rPr lang="en-US" b="1" dirty="0">
                <a:latin typeface="Courier New" charset="0"/>
                <a:sym typeface="Wingdings" charset="0"/>
              </a:rPr>
              <a:t>&lt;</a:t>
            </a:r>
            <a:r>
              <a:rPr lang="en-US" b="1" dirty="0" err="1"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latin typeface="Courier New" charset="0"/>
                <a:sym typeface="Wingdings" charset="0"/>
              </a:rPr>
              <a:t>&gt; &lt;op&gt; &lt;</a:t>
            </a:r>
            <a:r>
              <a:rPr lang="en-US" b="1" dirty="0" err="1"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latin typeface="Courier New" charset="0"/>
                <a:sym typeface="Wingdings" charset="0"/>
              </a:rPr>
              <a:t>&gt;</a:t>
            </a:r>
          </a:p>
        </p:txBody>
      </p:sp>
      <p:sp>
        <p:nvSpPr>
          <p:cNvPr id="528411" name="Rectangle 27"/>
          <p:cNvSpPr>
            <a:spLocks noChangeArrowheads="1"/>
          </p:cNvSpPr>
          <p:nvPr/>
        </p:nvSpPr>
        <p:spPr bwMode="auto">
          <a:xfrm>
            <a:off x="365125" y="1922463"/>
            <a:ext cx="430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expr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b="1" dirty="0">
                <a:latin typeface="Courier New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b="1" dirty="0" smtClean="0">
                <a:latin typeface="Courier New" charset="0"/>
                <a:sym typeface="Wingdings" charset="0"/>
              </a:rPr>
              <a:t> </a:t>
            </a:r>
            <a:r>
              <a:rPr lang="en-US" b="1" dirty="0">
                <a:latin typeface="Courier New" charset="0"/>
                <a:sym typeface="Wingdings" charset="0"/>
              </a:rPr>
              <a:t>&lt;</a:t>
            </a:r>
            <a:r>
              <a:rPr lang="en-US" b="1" dirty="0" err="1"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latin typeface="Courier New" charset="0"/>
                <a:sym typeface="Wingdings" charset="0"/>
              </a:rPr>
              <a:t>&gt; &lt;op&gt;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  <a:sym typeface="Wingdings" charset="0"/>
              </a:rPr>
              <a:t>expr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  <a:sym typeface="Wingdings" charset="0"/>
              </a:rPr>
              <a:t>&gt;</a:t>
            </a:r>
            <a:endParaRPr lang="en-US" b="1" dirty="0">
              <a:solidFill>
                <a:schemeClr val="folHlink"/>
              </a:solidFill>
              <a:latin typeface="Courier New" charset="0"/>
            </a:endParaRPr>
          </a:p>
        </p:txBody>
      </p:sp>
      <p:sp>
        <p:nvSpPr>
          <p:cNvPr id="528412" name="Rectangle 28"/>
          <p:cNvSpPr>
            <a:spLocks noChangeArrowheads="1"/>
          </p:cNvSpPr>
          <p:nvPr/>
        </p:nvSpPr>
        <p:spPr bwMode="auto">
          <a:xfrm>
            <a:off x="4670425" y="1647825"/>
            <a:ext cx="4016375" cy="27463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PRODUCTION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28413" name="Rectangle 29"/>
          <p:cNvSpPr>
            <a:spLocks noChangeArrowheads="1"/>
          </p:cNvSpPr>
          <p:nvPr/>
        </p:nvSpPr>
        <p:spPr bwMode="auto">
          <a:xfrm>
            <a:off x="365125" y="1647825"/>
            <a:ext cx="4305300" cy="27463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DERIVATION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28414" name="Line 30"/>
          <p:cNvSpPr>
            <a:spLocks noChangeShapeType="1"/>
          </p:cNvSpPr>
          <p:nvPr/>
        </p:nvSpPr>
        <p:spPr bwMode="auto">
          <a:xfrm>
            <a:off x="365125" y="1647825"/>
            <a:ext cx="83216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5" name="Line 31"/>
          <p:cNvSpPr>
            <a:spLocks noChangeShapeType="1"/>
          </p:cNvSpPr>
          <p:nvPr/>
        </p:nvSpPr>
        <p:spPr bwMode="auto">
          <a:xfrm>
            <a:off x="365125" y="192246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6" name="Line 32"/>
          <p:cNvSpPr>
            <a:spLocks noChangeShapeType="1"/>
          </p:cNvSpPr>
          <p:nvPr/>
        </p:nvSpPr>
        <p:spPr bwMode="auto">
          <a:xfrm>
            <a:off x="365125" y="222726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7" name="Line 33"/>
          <p:cNvSpPr>
            <a:spLocks noChangeShapeType="1"/>
          </p:cNvSpPr>
          <p:nvPr/>
        </p:nvSpPr>
        <p:spPr bwMode="auto">
          <a:xfrm>
            <a:off x="365125" y="2533650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8" name="Line 34"/>
          <p:cNvSpPr>
            <a:spLocks noChangeShapeType="1"/>
          </p:cNvSpPr>
          <p:nvPr/>
        </p:nvSpPr>
        <p:spPr bwMode="auto">
          <a:xfrm>
            <a:off x="365125" y="2840038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9" name="Line 35"/>
          <p:cNvSpPr>
            <a:spLocks noChangeShapeType="1"/>
          </p:cNvSpPr>
          <p:nvPr/>
        </p:nvSpPr>
        <p:spPr bwMode="auto">
          <a:xfrm>
            <a:off x="365125" y="3146425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0" name="Line 36"/>
          <p:cNvSpPr>
            <a:spLocks noChangeShapeType="1"/>
          </p:cNvSpPr>
          <p:nvPr/>
        </p:nvSpPr>
        <p:spPr bwMode="auto">
          <a:xfrm>
            <a:off x="365125" y="345281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1" name="Line 37"/>
          <p:cNvSpPr>
            <a:spLocks noChangeShapeType="1"/>
          </p:cNvSpPr>
          <p:nvPr/>
        </p:nvSpPr>
        <p:spPr bwMode="auto">
          <a:xfrm>
            <a:off x="365125" y="3759200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2" name="Line 38"/>
          <p:cNvSpPr>
            <a:spLocks noChangeShapeType="1"/>
          </p:cNvSpPr>
          <p:nvPr/>
        </p:nvSpPr>
        <p:spPr bwMode="auto">
          <a:xfrm>
            <a:off x="365125" y="5257800"/>
            <a:ext cx="83216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3" name="Line 39"/>
          <p:cNvSpPr>
            <a:spLocks noChangeShapeType="1"/>
          </p:cNvSpPr>
          <p:nvPr/>
        </p:nvSpPr>
        <p:spPr bwMode="auto">
          <a:xfrm>
            <a:off x="365125" y="1647825"/>
            <a:ext cx="0" cy="3609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4" name="Line 40"/>
          <p:cNvSpPr>
            <a:spLocks noChangeShapeType="1"/>
          </p:cNvSpPr>
          <p:nvPr/>
        </p:nvSpPr>
        <p:spPr bwMode="auto">
          <a:xfrm>
            <a:off x="4846638" y="1662026"/>
            <a:ext cx="0" cy="3609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5" name="Line 41"/>
          <p:cNvSpPr>
            <a:spLocks noChangeShapeType="1"/>
          </p:cNvSpPr>
          <p:nvPr/>
        </p:nvSpPr>
        <p:spPr bwMode="auto">
          <a:xfrm>
            <a:off x="8686800" y="1647825"/>
            <a:ext cx="0" cy="3609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6" name="Line 42"/>
          <p:cNvSpPr>
            <a:spLocks noChangeShapeType="1"/>
          </p:cNvSpPr>
          <p:nvPr/>
        </p:nvSpPr>
        <p:spPr bwMode="auto">
          <a:xfrm>
            <a:off x="365125" y="4065588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7" name="Line 43"/>
          <p:cNvSpPr>
            <a:spLocks noChangeShapeType="1"/>
          </p:cNvSpPr>
          <p:nvPr/>
        </p:nvSpPr>
        <p:spPr bwMode="auto">
          <a:xfrm>
            <a:off x="365125" y="4370388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8" name="Line 44"/>
          <p:cNvSpPr>
            <a:spLocks noChangeShapeType="1"/>
          </p:cNvSpPr>
          <p:nvPr/>
        </p:nvSpPr>
        <p:spPr bwMode="auto">
          <a:xfrm>
            <a:off x="365125" y="4676775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9" name="Line 45"/>
          <p:cNvSpPr>
            <a:spLocks noChangeShapeType="1"/>
          </p:cNvSpPr>
          <p:nvPr/>
        </p:nvSpPr>
        <p:spPr bwMode="auto">
          <a:xfrm>
            <a:off x="365125" y="498316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30" name="Text Box 46"/>
          <p:cNvSpPr txBox="1">
            <a:spLocks noChangeArrowheads="1"/>
          </p:cNvSpPr>
          <p:nvPr/>
        </p:nvSpPr>
        <p:spPr bwMode="auto">
          <a:xfrm>
            <a:off x="6035024" y="5440658"/>
            <a:ext cx="3055938" cy="1238250"/>
          </a:xfrm>
          <a:prstGeom prst="rect">
            <a:avLst/>
          </a:prstGeom>
          <a:solidFill>
            <a:srgbClr val="F2F2F2"/>
          </a:solidFill>
          <a:ln w="3175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1" dirty="0"/>
              <a:t>&lt;</a:t>
            </a:r>
            <a:r>
              <a:rPr lang="en-US" sz="1500" b="1" dirty="0" err="1"/>
              <a:t>expr</a:t>
            </a:r>
            <a:r>
              <a:rPr lang="en-US" sz="1500" b="1" dirty="0"/>
              <a:t>&gt; ::= &lt;digit&gt;</a:t>
            </a:r>
            <a:br>
              <a:rPr lang="en-US" sz="1500" b="1" dirty="0"/>
            </a:br>
            <a:r>
              <a:rPr lang="en-US" sz="1500" b="1" dirty="0"/>
              <a:t>                |  &lt;</a:t>
            </a:r>
            <a:r>
              <a:rPr lang="en-US" sz="1500" b="1" dirty="0" err="1"/>
              <a:t>expr</a:t>
            </a:r>
            <a:r>
              <a:rPr lang="en-US" sz="1500" b="1" dirty="0"/>
              <a:t>&gt; &lt;op&gt; &lt;</a:t>
            </a:r>
            <a:r>
              <a:rPr lang="en-US" sz="1500" b="1" dirty="0" err="1"/>
              <a:t>expr</a:t>
            </a:r>
            <a:r>
              <a:rPr lang="en-US" sz="1500" b="1" dirty="0"/>
              <a:t>&gt;</a:t>
            </a:r>
            <a:br>
              <a:rPr lang="en-US" sz="1500" b="1" dirty="0"/>
            </a:br>
            <a:r>
              <a:rPr lang="en-US" sz="1500" b="1" dirty="0"/>
              <a:t>                |  (  &lt;</a:t>
            </a:r>
            <a:r>
              <a:rPr lang="en-US" sz="1500" b="1" dirty="0" err="1"/>
              <a:t>expr</a:t>
            </a:r>
            <a:r>
              <a:rPr lang="en-US" sz="1500" b="1" dirty="0"/>
              <a:t>&gt;  )</a:t>
            </a:r>
            <a:br>
              <a:rPr lang="en-US" sz="1500" b="1" dirty="0"/>
            </a:br>
            <a:r>
              <a:rPr lang="en-US" sz="1500" b="1" dirty="0"/>
              <a:t>&lt;digit&gt; ::= 0|1|2|3|4|5|6|7|8|9</a:t>
            </a:r>
            <a:br>
              <a:rPr lang="en-US" sz="1500" b="1" dirty="0"/>
            </a:br>
            <a:r>
              <a:rPr lang="en-US" sz="1500" b="1" dirty="0"/>
              <a:t>&lt;op&gt; ::= + | 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98048" y="4251951"/>
            <a:ext cx="1480393" cy="70788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A rightmost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derivation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2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9" grpId="0" build="p" bldLvl="2"/>
      <p:bldP spid="528390" grpId="0"/>
      <p:bldP spid="528391" grpId="0"/>
      <p:bldP spid="528392" grpId="0"/>
      <p:bldP spid="528393" grpId="0"/>
      <p:bldP spid="528394" grpId="0"/>
      <p:bldP spid="528395" grpId="0"/>
      <p:bldP spid="528396" grpId="0"/>
      <p:bldP spid="528397" grpId="0"/>
      <p:bldP spid="528398" grpId="0"/>
      <p:bldP spid="528399" grpId="0"/>
      <p:bldP spid="528400" grpId="0"/>
      <p:bldP spid="528401" grpId="0"/>
      <p:bldP spid="528402" grpId="0"/>
      <p:bldP spid="528403" grpId="0"/>
      <p:bldP spid="528404" grpId="0"/>
      <p:bldP spid="528405" grpId="0"/>
      <p:bldP spid="528406" grpId="0"/>
      <p:bldP spid="528407" grpId="0"/>
      <p:bldP spid="528408" grpId="0"/>
      <p:bldP spid="528409" grpId="0"/>
      <p:bldP spid="528410" grpId="0"/>
      <p:bldP spid="52841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The Pumping </a:t>
            </a:r>
            <a:r>
              <a:rPr lang="en-US" dirty="0" smtClean="0"/>
              <a:t>Lemma for Regular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by </a:t>
            </a:r>
            <a:r>
              <a:rPr lang="en-US" dirty="0" err="1" smtClean="0"/>
              <a:t>Yehoshua</a:t>
            </a:r>
            <a:r>
              <a:rPr lang="en-US" dirty="0" smtClean="0"/>
              <a:t> Bar-Hillel, </a:t>
            </a:r>
            <a:br>
              <a:rPr lang="en-US" dirty="0" smtClean="0"/>
            </a:br>
            <a:r>
              <a:rPr lang="en-US" dirty="0" err="1" smtClean="0"/>
              <a:t>Micha</a:t>
            </a:r>
            <a:r>
              <a:rPr lang="en-US" dirty="0" smtClean="0"/>
              <a:t> A. </a:t>
            </a:r>
            <a:r>
              <a:rPr lang="en-US" dirty="0" err="1" smtClean="0"/>
              <a:t>Perles</a:t>
            </a:r>
            <a:r>
              <a:rPr lang="en-US" dirty="0" smtClean="0"/>
              <a:t>, and </a:t>
            </a:r>
            <a:r>
              <a:rPr lang="en-US" dirty="0" err="1" smtClean="0"/>
              <a:t>Eliahu</a:t>
            </a:r>
            <a:r>
              <a:rPr lang="en-US" dirty="0" smtClean="0"/>
              <a:t> Shamir in 1961.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It’s a theorem but called a lemma because </a:t>
            </a:r>
            <a:br>
              <a:rPr lang="en-US" dirty="0" smtClean="0"/>
            </a:br>
            <a:r>
              <a:rPr lang="en-US" dirty="0" smtClean="0"/>
              <a:t>it’s used as a tool to prove other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8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3474727" cy="4876770"/>
          </a:xfrm>
        </p:spPr>
        <p:txBody>
          <a:bodyPr/>
          <a:lstStyle/>
          <a:p>
            <a:r>
              <a:rPr lang="en-US" dirty="0" smtClean="0"/>
              <a:t>AKA </a:t>
            </a:r>
            <a:r>
              <a:rPr lang="en-US" dirty="0" smtClean="0">
                <a:solidFill>
                  <a:srgbClr val="B23C00"/>
                </a:solidFill>
              </a:rPr>
              <a:t>parse tree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 smtClean="0"/>
              <a:t>A derivation tree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yields</a:t>
            </a:r>
            <a:r>
              <a:rPr lang="en-US" dirty="0" smtClean="0"/>
              <a:t> a sentence of the grammar.</a:t>
            </a:r>
          </a:p>
          <a:p>
            <a:pPr lvl="4"/>
            <a:endParaRPr lang="en-US" dirty="0"/>
          </a:p>
          <a:p>
            <a:pPr lvl="1"/>
            <a:r>
              <a:rPr lang="en-US" dirty="0" smtClean="0"/>
              <a:t>Example: </a:t>
            </a:r>
            <a:r>
              <a:rPr lang="en-US" i="1" dirty="0" err="1" smtClean="0">
                <a:latin typeface="Times New Roman"/>
                <a:cs typeface="Times New Roman"/>
              </a:rPr>
              <a:t>abbbb</a:t>
            </a:r>
            <a:endParaRPr lang="en-US" i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6-02-24 at 11.0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4" y="1143025"/>
            <a:ext cx="5778512" cy="54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Derivation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</a:t>
            </a:r>
            <a:r>
              <a:rPr lang="en-US" dirty="0">
                <a:solidFill>
                  <a:srgbClr val="B23C00"/>
                </a:solidFill>
              </a:rPr>
              <a:t>partial derivation tree </a:t>
            </a:r>
            <a:r>
              <a:rPr lang="en-US" dirty="0"/>
              <a:t>if not all the leaf nodes are </a:t>
            </a:r>
            <a:r>
              <a:rPr lang="en-US" dirty="0" smtClean="0"/>
              <a:t>terminal symbols.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partial derivation</a:t>
            </a:r>
            <a:br>
              <a:rPr lang="en-US" dirty="0" smtClean="0"/>
            </a:br>
            <a:r>
              <a:rPr lang="en-US" dirty="0" smtClean="0"/>
              <a:t>tree yields a</a:t>
            </a:r>
            <a:br>
              <a:rPr lang="en-US" dirty="0" smtClean="0"/>
            </a:br>
            <a:r>
              <a:rPr lang="en-US" dirty="0" smtClean="0"/>
              <a:t>sentential form</a:t>
            </a:r>
            <a:br>
              <a:rPr lang="en-US" dirty="0" smtClean="0"/>
            </a:br>
            <a:r>
              <a:rPr lang="en-US" dirty="0" smtClean="0"/>
              <a:t>of the grammar.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Example: </a:t>
            </a:r>
            <a:r>
              <a:rPr lang="en-US" i="1" dirty="0" err="1" smtClean="0">
                <a:latin typeface="Times New Roman"/>
                <a:cs typeface="Times New Roman"/>
              </a:rPr>
              <a:t>abBbB</a:t>
            </a:r>
            <a:endParaRPr lang="en-US" i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6-02-24 at 11.0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4" y="2103097"/>
            <a:ext cx="4671003" cy="44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</a:t>
            </a:r>
            <a:r>
              <a:rPr lang="en-US" dirty="0" smtClean="0"/>
              <a:t>Trees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derivation tree shows which productions </a:t>
            </a:r>
            <a:br>
              <a:rPr lang="en-US" dirty="0" smtClean="0"/>
            </a:br>
            <a:r>
              <a:rPr lang="en-US" dirty="0" smtClean="0"/>
              <a:t>are used in deriving a sentence.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But not the application order of the productions.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 = {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i="1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} </a:t>
            </a:r>
            <a:r>
              <a:rPr lang="en-US" dirty="0" smtClean="0"/>
              <a:t>and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, +, *, (, )} </a:t>
            </a:r>
            <a:r>
              <a:rPr lang="en-US" dirty="0" smtClean="0"/>
              <a:t>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grammar is </a:t>
            </a:r>
            <a:r>
              <a:rPr lang="en-US" dirty="0" smtClean="0">
                <a:solidFill>
                  <a:srgbClr val="B23C00"/>
                </a:solidFill>
              </a:rPr>
              <a:t>ambiguous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There are two different derivation trees </a:t>
            </a:r>
            <a:br>
              <a:rPr lang="en-US" dirty="0" smtClean="0"/>
            </a:br>
            <a:r>
              <a:rPr lang="en-US" dirty="0" smtClean="0"/>
              <a:t>for the expression </a:t>
            </a:r>
            <a:r>
              <a:rPr lang="en-US" i="1" dirty="0" err="1" smtClean="0">
                <a:latin typeface="Times New Roman"/>
                <a:cs typeface="Times New Roman"/>
              </a:rPr>
              <a:t>a</a:t>
            </a:r>
            <a:r>
              <a:rPr lang="en-US" dirty="0" err="1" smtClean="0">
                <a:latin typeface="Times New Roman"/>
                <a:cs typeface="Times New Roman"/>
              </a:rPr>
              <a:t>+</a:t>
            </a:r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*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66171" y="2312959"/>
            <a:ext cx="18130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  <a:defRPr/>
            </a:pPr>
            <a:r>
              <a:rPr lang="en-US" altLang="en-US" sz="2400" i="1" dirty="0">
                <a:latin typeface="Times New Roman"/>
                <a:cs typeface="Times New Roman"/>
              </a:rPr>
              <a:t>E</a:t>
            </a:r>
            <a:r>
              <a:rPr lang="en-US" altLang="en-US" sz="2400" dirty="0">
                <a:latin typeface="Times New Roman"/>
                <a:cs typeface="Times New Roman"/>
              </a:rPr>
              <a:t> 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 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I</a:t>
            </a:r>
            <a:endParaRPr lang="en-US" altLang="en-US" sz="2400" i="1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en-US" altLang="en-US" sz="2400" i="1" dirty="0">
                <a:latin typeface="Times New Roman"/>
                <a:cs typeface="Times New Roman"/>
              </a:rPr>
              <a:t>E</a:t>
            </a:r>
            <a:r>
              <a:rPr lang="en-US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 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+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</a:p>
          <a:p>
            <a:pPr>
              <a:buNone/>
              <a:defRPr/>
            </a:pPr>
            <a:r>
              <a:rPr lang="en-US" altLang="en-US" sz="2400" i="1" dirty="0">
                <a:latin typeface="Times New Roman"/>
                <a:cs typeface="Times New Roman"/>
              </a:rPr>
              <a:t>E</a:t>
            </a:r>
            <a:r>
              <a:rPr lang="en-US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 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*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</a:p>
          <a:p>
            <a:pPr>
              <a:buNone/>
              <a:defRPr/>
            </a:pPr>
            <a:r>
              <a:rPr lang="en-US" altLang="en-US" sz="2400" i="1" dirty="0">
                <a:latin typeface="Times New Roman"/>
                <a:cs typeface="Times New Roman"/>
              </a:rPr>
              <a:t>E</a:t>
            </a:r>
            <a:r>
              <a:rPr lang="en-US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 (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)</a:t>
            </a:r>
            <a:endParaRPr lang="en-US" altLang="en-US" sz="2400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en-US" altLang="en-US" sz="2400" i="1" dirty="0">
                <a:latin typeface="Times New Roman"/>
                <a:cs typeface="Times New Roman"/>
              </a:rPr>
              <a:t>I</a:t>
            </a:r>
            <a:r>
              <a:rPr lang="en-US" altLang="en-US" sz="2400" dirty="0" smtClean="0">
                <a:latin typeface="Times New Roman"/>
                <a:cs typeface="Times New Roman"/>
              </a:rPr>
              <a:t>  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 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 | 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n-US" sz="2400" dirty="0">
                <a:latin typeface="Times New Roman"/>
                <a:cs typeface="Times New Roman"/>
                <a:sym typeface="Symbol" panose="05050102010706020507" pitchFamily="18" charset="2"/>
              </a:rPr>
              <a:t> | </a:t>
            </a:r>
            <a:r>
              <a:rPr lang="en-US" altLang="en-US" sz="2400" i="1" dirty="0">
                <a:latin typeface="Times New Roman"/>
                <a:cs typeface="Times New Roman"/>
                <a:sym typeface="Symbol" panose="05050102010706020507" pitchFamily="18" charset="2"/>
              </a:rPr>
              <a:t>c</a:t>
            </a:r>
            <a:endParaRPr lang="en-US" alt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838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Screen Shot 2016-02-25 at 12.15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1026662"/>
            <a:ext cx="4739494" cy="4879282"/>
          </a:xfrm>
          <a:prstGeom prst="rect">
            <a:avLst/>
          </a:prstGeom>
        </p:spPr>
      </p:pic>
      <p:pic>
        <p:nvPicPr>
          <p:cNvPr id="9" name="Picture 8" descr="Screen Shot 2016-02-25 at 12.19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1051586"/>
            <a:ext cx="4707425" cy="4846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8757" y="4998149"/>
            <a:ext cx="1534795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  <a:defRPr/>
            </a:pPr>
            <a:r>
              <a:rPr lang="en-US" altLang="en-US" sz="2000" i="1" dirty="0">
                <a:latin typeface="Times New Roman"/>
                <a:cs typeface="Times New Roman"/>
              </a:rPr>
              <a:t>E</a:t>
            </a:r>
            <a:r>
              <a:rPr lang="en-US" altLang="en-US" sz="2000" dirty="0">
                <a:latin typeface="Times New Roman"/>
                <a:cs typeface="Times New Roman"/>
              </a:rPr>
              <a:t> 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 </a:t>
            </a:r>
            <a:r>
              <a:rPr lang="en-US" altLang="en-US" sz="2000" i="1" dirty="0">
                <a:latin typeface="Times New Roman"/>
                <a:cs typeface="Times New Roman"/>
                <a:sym typeface="Symbol" panose="05050102010706020507" pitchFamily="18" charset="2"/>
              </a:rPr>
              <a:t>I</a:t>
            </a:r>
            <a:endParaRPr lang="en-US" altLang="en-US" sz="2000" i="1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en-US" altLang="en-US" sz="2000" i="1" dirty="0">
                <a:latin typeface="Times New Roman"/>
                <a:cs typeface="Times New Roman"/>
              </a:rPr>
              <a:t>E</a:t>
            </a:r>
            <a:r>
              <a:rPr lang="en-US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 </a:t>
            </a:r>
            <a:r>
              <a:rPr lang="en-US" altLang="en-US" sz="20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+</a:t>
            </a:r>
            <a:r>
              <a:rPr lang="en-US" altLang="en-US" sz="20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</a:p>
          <a:p>
            <a:pPr>
              <a:buNone/>
              <a:defRPr/>
            </a:pPr>
            <a:r>
              <a:rPr lang="en-US" altLang="en-US" sz="2000" i="1" dirty="0">
                <a:latin typeface="Times New Roman"/>
                <a:cs typeface="Times New Roman"/>
              </a:rPr>
              <a:t>E</a:t>
            </a:r>
            <a:r>
              <a:rPr lang="en-US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 </a:t>
            </a:r>
            <a:r>
              <a:rPr lang="en-US" altLang="en-US" sz="20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*</a:t>
            </a:r>
            <a:r>
              <a:rPr lang="en-US" altLang="en-US" sz="20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</a:p>
          <a:p>
            <a:pPr>
              <a:buNone/>
              <a:defRPr/>
            </a:pPr>
            <a:r>
              <a:rPr lang="en-US" altLang="en-US" sz="2000" i="1" dirty="0">
                <a:latin typeface="Times New Roman"/>
                <a:cs typeface="Times New Roman"/>
              </a:rPr>
              <a:t>E</a:t>
            </a:r>
            <a:r>
              <a:rPr lang="en-US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 (</a:t>
            </a:r>
            <a:r>
              <a:rPr lang="en-US" altLang="en-US" sz="2000" i="1" dirty="0">
                <a:latin typeface="Times New Roman"/>
                <a:cs typeface="Times New Roman"/>
                <a:sym typeface="Symbol" panose="05050102010706020507" pitchFamily="18" charset="2"/>
              </a:rPr>
              <a:t>E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)</a:t>
            </a:r>
            <a:endParaRPr lang="en-US" altLang="en-US" sz="2000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en-US" altLang="en-US" sz="2000" i="1" dirty="0">
                <a:latin typeface="Times New Roman"/>
                <a:cs typeface="Times New Roman"/>
              </a:rPr>
              <a:t>I</a:t>
            </a:r>
            <a:r>
              <a:rPr lang="en-US" altLang="en-US" sz="2000" dirty="0" smtClean="0">
                <a:latin typeface="Times New Roman"/>
                <a:cs typeface="Times New Roman"/>
              </a:rPr>
              <a:t>  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 </a:t>
            </a:r>
            <a:r>
              <a:rPr lang="en-US" altLang="en-US" sz="2000" i="1" dirty="0">
                <a:latin typeface="Times New Roman"/>
                <a:cs typeface="Times New Roman"/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 | </a:t>
            </a:r>
            <a:r>
              <a:rPr lang="en-US" altLang="en-US" sz="2000" i="1" dirty="0">
                <a:latin typeface="Times New Roman"/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n-US" sz="2000" dirty="0">
                <a:latin typeface="Times New Roman"/>
                <a:cs typeface="Times New Roman"/>
                <a:sym typeface="Symbol" panose="05050102010706020507" pitchFamily="18" charset="2"/>
              </a:rPr>
              <a:t> | </a:t>
            </a:r>
            <a:r>
              <a:rPr lang="en-US" altLang="en-US" sz="2000" i="1" dirty="0">
                <a:latin typeface="Times New Roman"/>
                <a:cs typeface="Times New Roman"/>
                <a:sym typeface="Symbol" panose="05050102010706020507" pitchFamily="18" charset="2"/>
              </a:rPr>
              <a:t>c</a:t>
            </a:r>
            <a:endParaRPr lang="en-US" alt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237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Pumping Lemma for RLs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412433" cy="4835525"/>
          </a:xfrm>
        </p:spPr>
        <p:txBody>
          <a:bodyPr/>
          <a:lstStyle/>
          <a:p>
            <a:r>
              <a:rPr lang="en-US" dirty="0" smtClean="0"/>
              <a:t>Every regular language has some </a:t>
            </a:r>
            <a:r>
              <a:rPr lang="en-US" dirty="0" smtClean="0">
                <a:solidFill>
                  <a:srgbClr val="B23C00"/>
                </a:solidFill>
              </a:rPr>
              <a:t>repetitiveness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a transition graph has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vertices, then any walk </a:t>
            </a:r>
            <a:br>
              <a:rPr lang="en-US" dirty="0" smtClean="0"/>
            </a:br>
            <a:r>
              <a:rPr lang="en-US" dirty="0" smtClean="0"/>
              <a:t>of length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/>
              <a:t> or longer must repeat some vertex. </a:t>
            </a:r>
            <a:br>
              <a:rPr lang="en-US" dirty="0" smtClean="0"/>
            </a:br>
            <a:r>
              <a:rPr lang="en-US" dirty="0" smtClean="0"/>
              <a:t>(It must contain a cycle.)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be an infinite regular language.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Every sufficiently long string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can be broken into three parts, </a:t>
            </a:r>
            <a:r>
              <a:rPr lang="en-US" i="1" dirty="0">
                <a:latin typeface="Times New Roman"/>
                <a:cs typeface="Times New Roman"/>
              </a:rPr>
              <a:t>w = xyz</a:t>
            </a:r>
            <a:r>
              <a:rPr lang="en-US" dirty="0" smtClean="0"/>
              <a:t>, such that </a:t>
            </a:r>
            <a:br>
              <a:rPr lang="en-US" dirty="0" smtClean="0"/>
            </a:br>
            <a:r>
              <a:rPr lang="en-US" dirty="0" smtClean="0"/>
              <a:t>an arbitrary number of repetitions of the </a:t>
            </a:r>
            <a:br>
              <a:rPr lang="en-US" dirty="0" smtClean="0"/>
            </a:br>
            <a:r>
              <a:rPr lang="en-US" dirty="0" smtClean="0"/>
              <a:t>middle part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 smtClean="0"/>
              <a:t> yields another string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middle part is </a:t>
            </a:r>
            <a:r>
              <a:rPr lang="en-US" dirty="0" smtClean="0">
                <a:solidFill>
                  <a:srgbClr val="B23C00"/>
                </a:solidFill>
              </a:rPr>
              <a:t>pumped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Pumping Lemma for RLs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 be an infinite </a:t>
            </a:r>
            <a:r>
              <a:rPr lang="en-US" dirty="0" smtClean="0"/>
              <a:t>regular </a:t>
            </a:r>
            <a:r>
              <a:rPr lang="en-US" dirty="0"/>
              <a:t>language.</a:t>
            </a:r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Then there exists a positive integer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such that for any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x</a:t>
            </a:r>
            <a:r>
              <a:rPr lang="en-US" i="1" dirty="0">
                <a:solidFill>
                  <a:srgbClr val="008000"/>
                </a:solidFill>
                <a:latin typeface="Times New Roman"/>
                <a:cs typeface="Times New Roman"/>
              </a:rPr>
              <a:t>y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with </a:t>
            </a:r>
            <a:r>
              <a:rPr lang="en-US" dirty="0" smtClean="0">
                <a:latin typeface="Times New Roman"/>
                <a:cs typeface="Times New Roman"/>
              </a:rPr>
              <a:t>|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| ≥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such that</a:t>
            </a:r>
          </a:p>
          <a:p>
            <a:pPr lvl="1"/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800" i="1" dirty="0" err="1">
                <a:solidFill>
                  <a:srgbClr val="B23C00"/>
                </a:solidFill>
                <a:latin typeface="Times New Roman"/>
                <a:cs typeface="Times New Roman"/>
              </a:rPr>
              <a:t>x</a:t>
            </a:r>
            <a:r>
              <a:rPr lang="en-US" sz="2800" i="1" dirty="0" err="1">
                <a:solidFill>
                  <a:srgbClr val="008000"/>
                </a:solidFill>
                <a:latin typeface="Times New Roman"/>
                <a:cs typeface="Times New Roman"/>
              </a:rPr>
              <a:t>y</a:t>
            </a:r>
            <a:r>
              <a:rPr lang="en-US" sz="2800" dirty="0">
                <a:latin typeface="Times New Roman"/>
                <a:cs typeface="Times New Roman"/>
              </a:rPr>
              <a:t>| ≤ </a:t>
            </a:r>
            <a:r>
              <a:rPr lang="en-US" sz="2800" i="1" dirty="0">
                <a:latin typeface="Times New Roman"/>
                <a:cs typeface="Times New Roman"/>
              </a:rPr>
              <a:t>m</a:t>
            </a:r>
          </a:p>
          <a:p>
            <a:pPr lvl="1"/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800" i="1" dirty="0">
                <a:solidFill>
                  <a:srgbClr val="008000"/>
                </a:solidFill>
                <a:latin typeface="Times New Roman"/>
                <a:cs typeface="Times New Roman"/>
              </a:rPr>
              <a:t>y</a:t>
            </a:r>
            <a:r>
              <a:rPr lang="en-US" sz="2800" dirty="0">
                <a:latin typeface="Times New Roman"/>
                <a:cs typeface="Times New Roman"/>
              </a:rPr>
              <a:t>| ≥ 1</a:t>
            </a:r>
          </a:p>
          <a:p>
            <a:pPr lvl="1"/>
            <a:r>
              <a:rPr lang="en-US" sz="2800" i="1" dirty="0" err="1">
                <a:latin typeface="Times New Roman"/>
                <a:cs typeface="Times New Roman"/>
              </a:rPr>
              <a:t>w</a:t>
            </a:r>
            <a:r>
              <a:rPr lang="en-US" sz="2800" i="1" baseline="-25000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solidFill>
                  <a:srgbClr val="B23C00"/>
                </a:solidFill>
                <a:latin typeface="Times New Roman"/>
                <a:cs typeface="Times New Roman"/>
              </a:rPr>
              <a:t>x</a:t>
            </a:r>
            <a:r>
              <a:rPr lang="en-US" sz="2800" i="1" dirty="0" err="1">
                <a:solidFill>
                  <a:srgbClr val="008000"/>
                </a:solidFill>
                <a:latin typeface="Times New Roman"/>
                <a:cs typeface="Times New Roman"/>
              </a:rPr>
              <a:t>y</a:t>
            </a:r>
            <a:r>
              <a:rPr lang="en-US" sz="2800" i="1" baseline="30000" dirty="0" err="1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800" i="1" dirty="0" err="1">
                <a:solidFill>
                  <a:srgbClr val="B23C00"/>
                </a:solidFill>
                <a:latin typeface="Times New Roman"/>
                <a:cs typeface="Times New Roman"/>
              </a:rPr>
              <a:t>z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is also in </a:t>
            </a:r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for all </a:t>
            </a:r>
            <a:r>
              <a:rPr lang="en-US" sz="2800" i="1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= 0, 1, 2, </a:t>
            </a:r>
            <a:r>
              <a:rPr lang="is-IS" sz="2800" dirty="0" smtClean="0">
                <a:latin typeface="Times New Roman"/>
                <a:cs typeface="Times New Roman"/>
              </a:rPr>
              <a:t>…</a:t>
            </a:r>
          </a:p>
          <a:p>
            <a:pPr lvl="1"/>
            <a:r>
              <a:rPr lang="is-IS" dirty="0" smtClean="0"/>
              <a:t>In particular, when </a:t>
            </a:r>
            <a:r>
              <a:rPr lang="is-IS" sz="2800" i="1" dirty="0" smtClean="0">
                <a:latin typeface="Times New Roman"/>
                <a:cs typeface="Times New Roman"/>
              </a:rPr>
              <a:t>i</a:t>
            </a:r>
            <a:r>
              <a:rPr lang="is-IS" sz="2800" dirty="0" smtClean="0">
                <a:latin typeface="Times New Roman"/>
                <a:cs typeface="Times New Roman"/>
              </a:rPr>
              <a:t> = 0, </a:t>
            </a:r>
            <a:r>
              <a:rPr lang="is-IS" dirty="0">
                <a:solidFill>
                  <a:srgbClr val="B23C00"/>
                </a:solidFill>
              </a:rPr>
              <a:t>the string </a:t>
            </a:r>
            <a:r>
              <a:rPr lang="is-IS" sz="2800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xz</a:t>
            </a:r>
            <a:r>
              <a:rPr lang="is-IS" sz="2800" dirty="0" smtClean="0">
                <a:solidFill>
                  <a:srgbClr val="B23C00"/>
                </a:solidFill>
                <a:latin typeface="Times New Roman"/>
                <a:cs typeface="Times New Roman"/>
              </a:rPr>
              <a:t> </a:t>
            </a:r>
            <a:r>
              <a:rPr lang="is-IS" dirty="0">
                <a:solidFill>
                  <a:srgbClr val="B23C00"/>
                </a:solidFill>
              </a:rPr>
              <a:t>is in </a:t>
            </a:r>
            <a:r>
              <a:rPr lang="is-IS" sz="2800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endParaRPr lang="en-US" sz="2800" i="1" dirty="0">
              <a:solidFill>
                <a:srgbClr val="B23C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6536" y="6263609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280196" y="1691659"/>
            <a:ext cx="5852096" cy="1280146"/>
            <a:chOff x="1280196" y="4800585"/>
            <a:chExt cx="5852096" cy="1280146"/>
          </a:xfrm>
        </p:grpSpPr>
        <p:sp>
          <p:nvSpPr>
            <p:cNvPr id="5" name="Oval 4"/>
            <p:cNvSpPr/>
            <p:nvPr/>
          </p:nvSpPr>
          <p:spPr bwMode="auto">
            <a:xfrm>
              <a:off x="3931927" y="5623536"/>
              <a:ext cx="457195" cy="45719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ＭＳ Ｐゴシック" charset="0"/>
                <a:cs typeface="Times New Roman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280196" y="4983463"/>
              <a:ext cx="796978" cy="457195"/>
              <a:chOff x="1280196" y="4617707"/>
              <a:chExt cx="796978" cy="457195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1619979" y="4617707"/>
                <a:ext cx="457195" cy="4571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ＭＳ Ｐゴシック" charset="0"/>
                  <a:cs typeface="Times New Roman"/>
                </a:endParaRPr>
              </a:p>
            </p:txBody>
          </p:sp>
          <p:cxnSp>
            <p:nvCxnSpPr>
              <p:cNvPr id="16" name="Straight Arrow Connector 15"/>
              <p:cNvCxnSpPr>
                <a:endCxn id="6" idx="2"/>
              </p:cNvCxnSpPr>
              <p:nvPr/>
            </p:nvCxnSpPr>
            <p:spPr bwMode="auto">
              <a:xfrm flipV="1">
                <a:off x="1280196" y="4846305"/>
                <a:ext cx="339783" cy="330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492219" y="5074902"/>
              <a:ext cx="640073" cy="640073"/>
              <a:chOff x="6126463" y="4892024"/>
              <a:chExt cx="640073" cy="640073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6217902" y="4983463"/>
                <a:ext cx="457195" cy="4571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ＭＳ Ｐゴシック" charset="0"/>
                  <a:cs typeface="Times New Roman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6126463" y="4892024"/>
                <a:ext cx="640073" cy="640073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cxnSp>
          <p:nvCxnSpPr>
            <p:cNvPr id="25" name="Curved Connector 24"/>
            <p:cNvCxnSpPr>
              <a:stCxn id="6" idx="6"/>
              <a:endCxn id="5" idx="3"/>
            </p:cNvCxnSpPr>
            <p:nvPr/>
          </p:nvCxnSpPr>
          <p:spPr bwMode="auto">
            <a:xfrm>
              <a:off x="2077174" y="5212061"/>
              <a:ext cx="1921708" cy="801715"/>
            </a:xfrm>
            <a:prstGeom prst="curvedConnector4">
              <a:avLst>
                <a:gd name="adj1" fmla="val 48258"/>
                <a:gd name="adj2" fmla="val 128514"/>
              </a:avLst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Curved Connector 27"/>
            <p:cNvCxnSpPr>
              <a:stCxn id="5" idx="5"/>
              <a:endCxn id="22" idx="2"/>
            </p:cNvCxnSpPr>
            <p:nvPr/>
          </p:nvCxnSpPr>
          <p:spPr bwMode="auto">
            <a:xfrm rot="5400000" flipH="1" flipV="1">
              <a:off x="5097774" y="4619332"/>
              <a:ext cx="618837" cy="2170052"/>
            </a:xfrm>
            <a:prstGeom prst="curvedConnector4">
              <a:avLst>
                <a:gd name="adj1" fmla="val -36940"/>
                <a:gd name="adj2" fmla="val 51543"/>
              </a:avLst>
            </a:prstGeom>
            <a:solidFill>
              <a:schemeClr val="accent1"/>
            </a:solidFill>
            <a:ln w="28575" cap="flat" cmpd="sng" algn="ctr">
              <a:solidFill>
                <a:srgbClr val="B23C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Curved Connector 35"/>
            <p:cNvCxnSpPr>
              <a:stCxn id="5" idx="2"/>
              <a:endCxn id="5" idx="6"/>
            </p:cNvCxnSpPr>
            <p:nvPr/>
          </p:nvCxnSpPr>
          <p:spPr bwMode="auto">
            <a:xfrm rot="10800000" flipH="1">
              <a:off x="3931926" y="5852134"/>
              <a:ext cx="457195" cy="12700"/>
            </a:xfrm>
            <a:prstGeom prst="curvedConnector5">
              <a:avLst>
                <a:gd name="adj1" fmla="val -103485"/>
                <a:gd name="adj2" fmla="val 7885811"/>
                <a:gd name="adj3" fmla="val 215561"/>
              </a:avLst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dash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3" name="TextBox 52"/>
            <p:cNvSpPr txBox="1"/>
            <p:nvPr/>
          </p:nvSpPr>
          <p:spPr>
            <a:xfrm>
              <a:off x="2377464" y="5257780"/>
              <a:ext cx="422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B23C00"/>
                  </a:solidFill>
                  <a:latin typeface="Times New Roman"/>
                  <a:cs typeface="Times New Roman"/>
                </a:rPr>
                <a:t>x</a:t>
              </a:r>
              <a:endParaRPr lang="en-US" sz="2000" i="1" dirty="0">
                <a:solidFill>
                  <a:srgbClr val="B23C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31927" y="4800585"/>
              <a:ext cx="425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y</a:t>
              </a:r>
              <a:endParaRPr lang="en-US" sz="2000" i="1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69268" y="5436188"/>
              <a:ext cx="405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B23C00"/>
                  </a:solidFill>
                  <a:latin typeface="Times New Roman"/>
                  <a:cs typeface="Times New Roman"/>
                </a:rPr>
                <a:t>z</a:t>
              </a:r>
              <a:endParaRPr lang="en-US" sz="2000" i="1" dirty="0">
                <a:solidFill>
                  <a:srgbClr val="B23C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1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Pumping Lemma for RLs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The pumping lemma can </a:t>
            </a:r>
            <a:r>
              <a:rPr lang="en-US" dirty="0">
                <a:solidFill>
                  <a:srgbClr val="B23C00"/>
                </a:solidFill>
              </a:rPr>
              <a:t>be used to prove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that </a:t>
            </a:r>
            <a:r>
              <a:rPr lang="en-US" dirty="0">
                <a:solidFill>
                  <a:srgbClr val="B23C00"/>
                </a:solidFill>
              </a:rPr>
              <a:t>a given language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</a:rPr>
              <a:t> is </a:t>
            </a:r>
            <a:r>
              <a:rPr lang="en-US" u="sng" dirty="0">
                <a:solidFill>
                  <a:srgbClr val="B23C00"/>
                </a:solidFill>
              </a:rPr>
              <a:t>not</a:t>
            </a:r>
            <a:r>
              <a:rPr lang="en-US" dirty="0">
                <a:solidFill>
                  <a:srgbClr val="B23C00"/>
                </a:solidFill>
              </a:rPr>
              <a:t> regular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 smtClean="0"/>
              <a:t>It</a:t>
            </a:r>
            <a:r>
              <a:rPr lang="uk-UA" dirty="0" smtClean="0"/>
              <a:t>’</a:t>
            </a:r>
            <a:r>
              <a:rPr lang="en-US" dirty="0" smtClean="0"/>
              <a:t>s always a proof by contradiction.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1708" y="3337561"/>
            <a:ext cx="52974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Good online tutorial video: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2"/>
              </a:rPr>
              <a:t>https://www.youtube.com/watch?v=</a:t>
            </a:r>
            <a:r>
              <a:rPr lang="en-US" sz="1800" dirty="0" smtClean="0">
                <a:hlinkClick r:id="rId2"/>
              </a:rPr>
              <a:t>g4e2RElzCSQ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980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Proof Using the </a:t>
            </a:r>
            <a:r>
              <a:rPr lang="en-US" dirty="0"/>
              <a:t>Pumping </a:t>
            </a:r>
            <a:r>
              <a:rPr lang="en-US" dirty="0" smtClean="0"/>
              <a:t>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453"/>
          </a:xfrm>
        </p:spPr>
        <p:txBody>
          <a:bodyPr/>
          <a:lstStyle/>
          <a:p>
            <a:r>
              <a:rPr lang="en-US" sz="2400" dirty="0" smtClean="0"/>
              <a:t>Prove that </a:t>
            </a:r>
            <a:r>
              <a:rPr lang="en-US" sz="2400" i="1" dirty="0" smtClean="0"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 = {</a:t>
            </a:r>
            <a:r>
              <a:rPr lang="en-US" sz="2400" i="1" dirty="0" err="1" smtClean="0">
                <a:latin typeface="Times New Roman"/>
                <a:cs typeface="Times New Roman"/>
              </a:rPr>
              <a:t>a</a:t>
            </a:r>
            <a:r>
              <a:rPr lang="en-US" sz="2400" i="1" baseline="30000" dirty="0" err="1" smtClean="0">
                <a:latin typeface="Times New Roman"/>
                <a:cs typeface="Times New Roman"/>
              </a:rPr>
              <a:t>n</a:t>
            </a:r>
            <a:r>
              <a:rPr lang="en-US" sz="2400" i="1" dirty="0" err="1" smtClean="0">
                <a:latin typeface="Times New Roman"/>
                <a:cs typeface="Times New Roman"/>
              </a:rPr>
              <a:t>b</a:t>
            </a:r>
            <a:r>
              <a:rPr lang="en-US" sz="2400" i="1" baseline="30000" dirty="0" err="1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 ≥ 0} </a:t>
            </a:r>
            <a:r>
              <a:rPr lang="en-US" sz="2400" dirty="0" smtClean="0"/>
              <a:t>is </a:t>
            </a:r>
            <a:r>
              <a:rPr lang="en-US" sz="2400" u="sng" dirty="0" smtClean="0"/>
              <a:t>not</a:t>
            </a:r>
            <a:r>
              <a:rPr lang="en-US" sz="2400" dirty="0" smtClean="0"/>
              <a:t> regular.</a:t>
            </a:r>
          </a:p>
          <a:p>
            <a:r>
              <a:rPr lang="en-US" sz="2400" dirty="0" smtClean="0">
                <a:solidFill>
                  <a:srgbClr val="B23C00"/>
                </a:solidFill>
              </a:rPr>
              <a:t>Assume </a:t>
            </a:r>
            <a:r>
              <a:rPr lang="en-US" sz="2400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solidFill>
                  <a:srgbClr val="B23C00"/>
                </a:solidFill>
              </a:rPr>
              <a:t> is regular, and so the pumping lemma </a:t>
            </a:r>
            <a:r>
              <a:rPr lang="en-US" sz="2400" u="sng" dirty="0" smtClean="0">
                <a:solidFill>
                  <a:srgbClr val="B23C00"/>
                </a:solidFill>
              </a:rPr>
              <a:t>must be true </a:t>
            </a:r>
            <a:r>
              <a:rPr lang="en-US" sz="2400" dirty="0" smtClean="0">
                <a:solidFill>
                  <a:srgbClr val="B23C00"/>
                </a:solidFill>
              </a:rPr>
              <a:t>for </a:t>
            </a:r>
            <a:r>
              <a:rPr lang="en-US" sz="2400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solidFill>
                  <a:srgbClr val="B23C00"/>
                </a:solidFill>
                <a:cs typeface="Times New Roman"/>
              </a:rPr>
              <a:t>.</a:t>
            </a:r>
          </a:p>
          <a:p>
            <a:r>
              <a:rPr lang="en-US" sz="2400" dirty="0" smtClean="0"/>
              <a:t>Recall that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i="1" baseline="-250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</a:t>
            </a:r>
            <a:r>
              <a:rPr lang="en-US" sz="2400" i="1" dirty="0">
                <a:latin typeface="Times New Roman"/>
                <a:cs typeface="Times New Roman"/>
              </a:rPr>
              <a:t>xyz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/>
              <a:t>with </a:t>
            </a:r>
            <a:r>
              <a:rPr lang="en-US" sz="2400" dirty="0">
                <a:latin typeface="Times New Roman"/>
                <a:cs typeface="Times New Roman"/>
              </a:rPr>
              <a:t>|</a:t>
            </a:r>
            <a:r>
              <a:rPr lang="en-US" sz="2400" i="1" dirty="0" err="1">
                <a:latin typeface="Times New Roman"/>
                <a:cs typeface="Times New Roman"/>
              </a:rPr>
              <a:t>xy</a:t>
            </a:r>
            <a:r>
              <a:rPr lang="en-US" sz="2400" dirty="0">
                <a:latin typeface="Times New Roman"/>
                <a:cs typeface="Times New Roman"/>
              </a:rPr>
              <a:t>| ≤ 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br>
              <a:rPr lang="en-US" sz="2400" i="1" dirty="0" smtClean="0">
                <a:latin typeface="Times New Roman"/>
                <a:cs typeface="Times New Roman"/>
              </a:rPr>
            </a:br>
            <a:r>
              <a:rPr lang="en-US" sz="2400" dirty="0" smtClean="0"/>
              <a:t>for </a:t>
            </a:r>
            <a:r>
              <a:rPr lang="en-US" sz="2400" dirty="0"/>
              <a:t>some positive </a:t>
            </a:r>
            <a:r>
              <a:rPr lang="en-US" sz="2400" i="1" dirty="0" smtClean="0">
                <a:latin typeface="Times New Roman"/>
                <a:cs typeface="Times New Roman"/>
              </a:rPr>
              <a:t>m </a:t>
            </a:r>
            <a:r>
              <a:rPr lang="en-US" sz="2400" dirty="0" smtClean="0">
                <a:latin typeface="+mj-lt"/>
                <a:cs typeface="Times New Roman"/>
              </a:rPr>
              <a:t>and</a:t>
            </a:r>
            <a:r>
              <a:rPr lang="en-US" sz="2400" i="1" dirty="0" smtClean="0">
                <a:latin typeface="Times New Roman"/>
                <a:cs typeface="Times New Roman"/>
              </a:rPr>
              <a:t> |y| </a:t>
            </a:r>
            <a:r>
              <a:rPr lang="en-US" sz="2400" dirty="0" smtClean="0">
                <a:latin typeface="Times New Roman"/>
                <a:cs typeface="Times New Roman"/>
              </a:rPr>
              <a:t>≥ 1.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/>
              <a:t>The string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i="1" baseline="-250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</a:t>
            </a:r>
            <a:r>
              <a:rPr lang="en-US" sz="2400" i="1" dirty="0">
                <a:latin typeface="Times New Roman"/>
                <a:cs typeface="Times New Roman"/>
              </a:rPr>
              <a:t>xyz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= </a:t>
            </a:r>
            <a:r>
              <a:rPr lang="en-US" sz="2400" i="1" dirty="0" err="1" smtClean="0">
                <a:latin typeface="Times New Roman"/>
                <a:cs typeface="Times New Roman"/>
              </a:rPr>
              <a:t>a</a:t>
            </a:r>
            <a:r>
              <a:rPr lang="en-US" sz="2400" i="1" baseline="30000" dirty="0" err="1" smtClean="0">
                <a:latin typeface="Times New Roman"/>
                <a:cs typeface="Times New Roman"/>
              </a:rPr>
              <a:t>m</a:t>
            </a:r>
            <a:r>
              <a:rPr lang="en-US" sz="2400" i="1" dirty="0" err="1" smtClean="0">
                <a:latin typeface="Times New Roman"/>
                <a:cs typeface="Times New Roman"/>
              </a:rPr>
              <a:t>b</a:t>
            </a:r>
            <a:r>
              <a:rPr lang="en-US" sz="2400" i="1" baseline="30000" dirty="0" err="1" smtClean="0">
                <a:latin typeface="Times New Roman"/>
                <a:cs typeface="Times New Roman"/>
              </a:rPr>
              <a:t>m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  </a:t>
            </a:r>
            <a:r>
              <a:rPr lang="en-US" sz="2400" dirty="0" smtClean="0"/>
              <a:t>is </a:t>
            </a:r>
            <a:r>
              <a:rPr lang="en-US" sz="2400" dirty="0"/>
              <a:t>in </a:t>
            </a:r>
            <a:r>
              <a:rPr lang="en-US" sz="2400" i="1" dirty="0" smtClean="0">
                <a:latin typeface="Times New Roman"/>
                <a:cs typeface="Times New Roman"/>
              </a:rPr>
              <a:t>L</a:t>
            </a:r>
          </a:p>
          <a:p>
            <a:r>
              <a:rPr lang="en-US" sz="2400" dirty="0" smtClean="0"/>
              <a:t>Therefore, </a:t>
            </a:r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/>
              <a:t> is composed entirely of </a:t>
            </a: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dirty="0" smtClean="0"/>
              <a:t>’s.</a:t>
            </a:r>
          </a:p>
          <a:p>
            <a:r>
              <a:rPr lang="en-US" sz="2400" dirty="0" smtClean="0"/>
              <a:t>But then the string </a:t>
            </a:r>
            <a:r>
              <a:rPr lang="en-US" sz="2400" i="1" dirty="0" err="1">
                <a:latin typeface="Times New Roman"/>
                <a:cs typeface="Times New Roman"/>
              </a:rPr>
              <a:t>xz</a:t>
            </a:r>
            <a:r>
              <a:rPr lang="en-US" sz="2400" dirty="0" smtClean="0"/>
              <a:t> can’t be in </a:t>
            </a:r>
            <a:r>
              <a:rPr lang="en-US" sz="2400" i="1" dirty="0">
                <a:latin typeface="Times New Roman"/>
                <a:cs typeface="Times New Roman"/>
              </a:rPr>
              <a:t>L</a:t>
            </a:r>
            <a:r>
              <a:rPr lang="en-US" sz="2400" dirty="0" smtClean="0"/>
              <a:t>, because </a:t>
            </a:r>
            <a:br>
              <a:rPr lang="en-US" sz="2400" dirty="0" smtClean="0"/>
            </a:br>
            <a:r>
              <a:rPr lang="en-US" sz="2400" dirty="0" smtClean="0"/>
              <a:t>it will have fewer </a:t>
            </a: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dirty="0" smtClean="0"/>
              <a:t>’s than </a:t>
            </a:r>
            <a:r>
              <a:rPr lang="en-US" sz="2400" i="1" dirty="0" smtClean="0">
                <a:latin typeface="Times New Roman"/>
                <a:cs typeface="Times New Roman"/>
              </a:rPr>
              <a:t>b</a:t>
            </a:r>
            <a:r>
              <a:rPr lang="en-US" sz="2400" dirty="0" smtClean="0"/>
              <a:t>’s.</a:t>
            </a:r>
          </a:p>
          <a:p>
            <a:r>
              <a:rPr lang="en-US" sz="2400" dirty="0" smtClean="0">
                <a:solidFill>
                  <a:srgbClr val="B23C00"/>
                </a:solidFill>
              </a:rPr>
              <a:t>Therefore, the pumping lemma </a:t>
            </a:r>
            <a:r>
              <a:rPr lang="en-US" sz="2400" u="sng" dirty="0" smtClean="0">
                <a:solidFill>
                  <a:srgbClr val="B23C00"/>
                </a:solidFill>
              </a:rPr>
              <a:t>must not be true </a:t>
            </a:r>
            <a:r>
              <a:rPr lang="en-US" sz="2400" dirty="0" smtClean="0">
                <a:solidFill>
                  <a:srgbClr val="B23C00"/>
                </a:solidFill>
              </a:rPr>
              <a:t>for </a:t>
            </a:r>
            <a:r>
              <a:rPr lang="en-US" sz="2400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solidFill>
                  <a:srgbClr val="B23C00"/>
                </a:solidFill>
              </a:rPr>
              <a:t>, and so </a:t>
            </a:r>
            <a:r>
              <a:rPr lang="en-US" sz="2400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solidFill>
                  <a:srgbClr val="B23C00"/>
                </a:solidFill>
              </a:rPr>
              <a:t> </a:t>
            </a:r>
            <a:r>
              <a:rPr lang="en-US" sz="2400" u="sng" dirty="0" smtClean="0">
                <a:solidFill>
                  <a:srgbClr val="B23C00"/>
                </a:solidFill>
              </a:rPr>
              <a:t>cannot be</a:t>
            </a:r>
            <a:r>
              <a:rPr lang="en-US" sz="2400" dirty="0" smtClean="0">
                <a:solidFill>
                  <a:srgbClr val="B23C00"/>
                </a:solidFill>
              </a:rPr>
              <a:t> regular.</a:t>
            </a:r>
            <a:endParaRPr lang="en-US" sz="2400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4951" y="2697488"/>
            <a:ext cx="253747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We don’t know what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the value of </a:t>
            </a:r>
            <a:r>
              <a:rPr lang="en-US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  <a:r>
              <a:rPr lang="en-US" dirty="0" smtClean="0">
                <a:solidFill>
                  <a:srgbClr val="0033CC"/>
                </a:solidFill>
              </a:rPr>
              <a:t> is, but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it must exist if </a:t>
            </a:r>
            <a:r>
              <a:rPr lang="en-US" i="1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0033CC"/>
                </a:solidFill>
              </a:rPr>
              <a:t> is regular.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30" y="5894277"/>
            <a:ext cx="5915777" cy="369332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A finite state machine cannot remember the number </a:t>
            </a:r>
            <a:r>
              <a:rPr lang="en-US" sz="1800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a</a:t>
            </a:r>
            <a:r>
              <a:rPr lang="en-US" sz="1800" dirty="0" smtClean="0">
                <a:solidFill>
                  <a:srgbClr val="B23C00"/>
                </a:solidFill>
              </a:rPr>
              <a:t>’s! 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1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Pumping Lemma is not Easy to Use!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3244"/>
            <a:ext cx="8229600" cy="3067681"/>
          </a:xfrm>
        </p:spPr>
        <p:txBody>
          <a:bodyPr/>
          <a:lstStyle/>
          <a:p>
            <a:r>
              <a:rPr lang="en-US" dirty="0" smtClean="0"/>
              <a:t>For a regular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, we know that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and the decomposition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xyz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exist subject to the constraints, but we don’t know what they are.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But if we can find just a </a:t>
            </a:r>
            <a:r>
              <a:rPr lang="en-US" dirty="0" smtClean="0">
                <a:solidFill>
                  <a:srgbClr val="B23C00"/>
                </a:solidFill>
              </a:rPr>
              <a:t>single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w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single value of </a:t>
            </a:r>
            <a:r>
              <a:rPr lang="en-US" i="1" dirty="0" err="1">
                <a:solidFill>
                  <a:srgbClr val="B23C00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/>
              <a:t> where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i="1" dirty="0" err="1" smtClean="0">
                <a:latin typeface="Times New Roman"/>
                <a:cs typeface="Times New Roman"/>
              </a:rPr>
              <a:t>xy</a:t>
            </a:r>
            <a:r>
              <a:rPr lang="en-US" i="1" baseline="30000" dirty="0" err="1" smtClean="0">
                <a:latin typeface="Times New Roman"/>
                <a:cs typeface="Times New Roman"/>
              </a:rPr>
              <a:t>i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is </a:t>
            </a:r>
            <a:r>
              <a:rPr lang="en-US" u="sng" dirty="0" smtClean="0"/>
              <a:t>not</a:t>
            </a:r>
            <a:r>
              <a:rPr lang="en-US" dirty="0" smtClean="0"/>
              <a:t>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dirty="0"/>
              <a:t>we’ve proven that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 is </a:t>
            </a:r>
            <a:r>
              <a:rPr lang="en-US" u="sng" dirty="0"/>
              <a:t>not</a:t>
            </a:r>
            <a:r>
              <a:rPr lang="en-US" dirty="0"/>
              <a:t> regular.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5879" y="1310706"/>
            <a:ext cx="7202496" cy="156966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If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lang="en-US" sz="2400" dirty="0">
                <a:solidFill>
                  <a:srgbClr val="0033CC"/>
                </a:solidFill>
              </a:rPr>
              <a:t> is a regular language, then for any string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w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in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endParaRPr lang="en-US" sz="2400" dirty="0" smtClean="0">
              <a:solidFill>
                <a:srgbClr val="0033CC"/>
              </a:solidFill>
            </a:endParaRPr>
          </a:p>
          <a:p>
            <a:r>
              <a:rPr lang="en-US" sz="2400" dirty="0" smtClean="0">
                <a:solidFill>
                  <a:srgbClr val="0033CC"/>
                </a:solidFill>
              </a:rPr>
              <a:t>there </a:t>
            </a:r>
            <a:r>
              <a:rPr lang="en-US" sz="2400" dirty="0">
                <a:solidFill>
                  <a:srgbClr val="0033CC"/>
                </a:solidFill>
              </a:rPr>
              <a:t>exists some positive integer </a:t>
            </a:r>
            <a:r>
              <a:rPr lang="en-US" sz="24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m </a:t>
            </a:r>
            <a:r>
              <a:rPr lang="en-US" sz="2400" dirty="0" smtClean="0">
                <a:solidFill>
                  <a:srgbClr val="0033CC"/>
                </a:solidFill>
              </a:rPr>
              <a:t>with </a:t>
            </a:r>
            <a:r>
              <a:rPr lang="en-US" sz="24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|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w</a:t>
            </a:r>
            <a:r>
              <a:rPr lang="en-US" sz="2400" dirty="0">
                <a:solidFill>
                  <a:srgbClr val="0033CC"/>
                </a:solidFill>
                <a:latin typeface="Times New Roman"/>
                <a:cs typeface="Times New Roman"/>
              </a:rPr>
              <a:t>| ≥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</a:p>
          <a:p>
            <a:r>
              <a:rPr lang="en-US" sz="24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Times New Roman"/>
                <a:cs typeface="Times New Roman"/>
              </a:rPr>
              <a:t>=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xyz</a:t>
            </a:r>
            <a:r>
              <a:rPr lang="en-US" sz="2400" dirty="0" smtClean="0">
                <a:solidFill>
                  <a:srgbClr val="0033CC"/>
                </a:solidFill>
              </a:rPr>
              <a:t> and </a:t>
            </a:r>
            <a:r>
              <a:rPr lang="en-US" sz="2400" dirty="0">
                <a:solidFill>
                  <a:srgbClr val="0033CC"/>
                </a:solidFill>
                <a:latin typeface="Times New Roman"/>
                <a:cs typeface="Times New Roman"/>
              </a:rPr>
              <a:t>|</a:t>
            </a:r>
            <a:r>
              <a:rPr lang="en-US" sz="2400" i="1" dirty="0" err="1">
                <a:solidFill>
                  <a:srgbClr val="0033CC"/>
                </a:solidFill>
                <a:latin typeface="Times New Roman"/>
                <a:cs typeface="Times New Roman"/>
              </a:rPr>
              <a:t>xy</a:t>
            </a:r>
            <a:r>
              <a:rPr lang="en-US" sz="2400" dirty="0">
                <a:solidFill>
                  <a:srgbClr val="0033CC"/>
                </a:solidFill>
                <a:latin typeface="Times New Roman"/>
                <a:cs typeface="Times New Roman"/>
              </a:rPr>
              <a:t>| ≤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rgbClr val="0033CC"/>
                </a:solidFill>
              </a:rPr>
              <a:t>, and </a:t>
            </a:r>
            <a:r>
              <a:rPr lang="en-US" sz="2400" dirty="0">
                <a:solidFill>
                  <a:srgbClr val="0033CC"/>
                </a:solidFill>
                <a:latin typeface="Times New Roman"/>
                <a:cs typeface="Times New Roman"/>
              </a:rPr>
              <a:t>|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lang="en-US" sz="2400" dirty="0">
                <a:solidFill>
                  <a:srgbClr val="0033CC"/>
                </a:solidFill>
                <a:latin typeface="Times New Roman"/>
                <a:cs typeface="Times New Roman"/>
              </a:rPr>
              <a:t>| ≥ 1 </a:t>
            </a:r>
            <a:r>
              <a:rPr lang="en-US" sz="2400" dirty="0" smtClean="0">
                <a:solidFill>
                  <a:srgbClr val="0033CC"/>
                </a:solidFill>
              </a:rPr>
              <a:t>such that </a:t>
            </a:r>
          </a:p>
          <a:p>
            <a:r>
              <a:rPr lang="en-US" sz="2400" i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w</a:t>
            </a:r>
            <a:r>
              <a:rPr lang="en-US" sz="2400" i="1" baseline="-2500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solidFill>
                  <a:srgbClr val="0033CC"/>
                </a:solidFill>
              </a:rPr>
              <a:t> = </a:t>
            </a:r>
            <a:r>
              <a:rPr lang="en-US" sz="2400" i="1" dirty="0" err="1">
                <a:solidFill>
                  <a:srgbClr val="0033CC"/>
                </a:solidFill>
                <a:latin typeface="Times New Roman"/>
                <a:cs typeface="Times New Roman"/>
              </a:rPr>
              <a:t>xy</a:t>
            </a:r>
            <a:r>
              <a:rPr lang="en-US" sz="2400" i="1" baseline="30000" dirty="0" err="1">
                <a:solidFill>
                  <a:srgbClr val="0033CC"/>
                </a:solidFill>
                <a:latin typeface="Times New Roman"/>
                <a:cs typeface="Times New Roman"/>
              </a:rPr>
              <a:t>i</a:t>
            </a:r>
            <a:r>
              <a:rPr lang="en-US" sz="2400" i="1" dirty="0" err="1">
                <a:solidFill>
                  <a:srgbClr val="0033CC"/>
                </a:solidFill>
                <a:latin typeface="Times New Roman"/>
                <a:cs typeface="Times New Roman"/>
              </a:rPr>
              <a:t>z</a:t>
            </a:r>
            <a:r>
              <a:rPr lang="en-US" sz="2400" dirty="0" smtClean="0">
                <a:solidFill>
                  <a:srgbClr val="0033CC"/>
                </a:solidFill>
              </a:rPr>
              <a:t> is also in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solidFill>
                  <a:srgbClr val="0033CC"/>
                </a:solidFill>
              </a:rPr>
              <a:t> for all </a:t>
            </a:r>
            <a:r>
              <a:rPr lang="en-US" sz="2400" i="1" dirty="0" err="1">
                <a:solidFill>
                  <a:srgbClr val="0033CC"/>
                </a:solidFill>
                <a:latin typeface="Times New Roman"/>
                <a:cs typeface="Times New Roman"/>
              </a:rPr>
              <a:t>i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= 0, 1, 2, </a:t>
            </a:r>
            <a:r>
              <a:rPr lang="is-IS" sz="24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…</a:t>
            </a:r>
            <a:endParaRPr lang="en-US" sz="2400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77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Pumping Lemma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5059648"/>
          </a:xfrm>
        </p:spPr>
        <p:txBody>
          <a:bodyPr/>
          <a:lstStyle/>
          <a:p>
            <a:r>
              <a:rPr lang="en-US" dirty="0" smtClean="0"/>
              <a:t>Prove that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= </a:t>
            </a:r>
            <a:r>
              <a:rPr lang="en-US" dirty="0" smtClean="0">
                <a:latin typeface="Times New Roman"/>
                <a:cs typeface="Times New Roman"/>
              </a:rPr>
              <a:t>{</a:t>
            </a:r>
            <a:r>
              <a:rPr lang="en-US" i="1" dirty="0" err="1">
                <a:latin typeface="Times New Roman"/>
                <a:cs typeface="Times New Roman"/>
              </a:rPr>
              <a:t>a</a:t>
            </a:r>
            <a:r>
              <a:rPr lang="en-US" i="1" baseline="30000" dirty="0" err="1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 is prime} </a:t>
            </a:r>
            <a:r>
              <a:rPr lang="en-US" dirty="0" smtClean="0"/>
              <a:t>is not regular.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Assume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B23C00"/>
                </a:solidFill>
              </a:rPr>
              <a:t> is regular.</a:t>
            </a:r>
          </a:p>
          <a:p>
            <a:r>
              <a:rPr lang="en-US" dirty="0" smtClean="0"/>
              <a:t>Let </a:t>
            </a:r>
            <a:r>
              <a:rPr lang="en-US" i="1" dirty="0">
                <a:solidFill>
                  <a:srgbClr val="008000"/>
                </a:solidFill>
                <a:latin typeface="Times New Roman"/>
                <a:cs typeface="Times New Roman"/>
              </a:rPr>
              <a:t>w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= </a:t>
            </a:r>
            <a:r>
              <a:rPr lang="en-US" i="1" dirty="0">
                <a:solidFill>
                  <a:srgbClr val="008000"/>
                </a:solidFill>
                <a:latin typeface="Times New Roman"/>
                <a:cs typeface="Times New Roman"/>
              </a:rPr>
              <a:t>xyz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= </a:t>
            </a:r>
            <a:r>
              <a:rPr lang="en-US" i="1" dirty="0" err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lang="en-US" i="1" baseline="30000" dirty="0" err="1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/>
              <a:t>, where </a:t>
            </a:r>
            <a:r>
              <a:rPr lang="en-US" dirty="0">
                <a:latin typeface="Times New Roman"/>
                <a:cs typeface="Times New Roman"/>
              </a:rPr>
              <a:t>|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| ≥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, </a:t>
            </a:r>
            <a:r>
              <a:rPr lang="en-US" dirty="0">
                <a:latin typeface="Times New Roman"/>
                <a:cs typeface="Times New Roman"/>
              </a:rPr>
              <a:t>|</a:t>
            </a:r>
            <a:r>
              <a:rPr lang="en-US" i="1" dirty="0" err="1">
                <a:latin typeface="Times New Roman"/>
                <a:cs typeface="Times New Roman"/>
              </a:rPr>
              <a:t>xy</a:t>
            </a:r>
            <a:r>
              <a:rPr lang="en-US" dirty="0">
                <a:latin typeface="Times New Roman"/>
                <a:cs typeface="Times New Roman"/>
              </a:rPr>
              <a:t>| ≤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, </a:t>
            </a:r>
            <a:r>
              <a:rPr lang="en-US" dirty="0" smtClean="0">
                <a:latin typeface="Times New Roman"/>
                <a:cs typeface="Times New Roman"/>
              </a:rPr>
              <a:t>|</a:t>
            </a:r>
            <a:r>
              <a:rPr lang="en-US" i="1" dirty="0">
                <a:latin typeface="Times New Roman"/>
                <a:cs typeface="Times New Roman"/>
              </a:rPr>
              <a:t>y|</a:t>
            </a:r>
            <a:r>
              <a:rPr lang="en-US" dirty="0">
                <a:latin typeface="Times New Roman"/>
                <a:cs typeface="Times New Roman"/>
              </a:rPr>
              <a:t> ≥ 1</a:t>
            </a:r>
            <a:r>
              <a:rPr lang="en-US" dirty="0" smtClean="0"/>
              <a:t>.</a:t>
            </a:r>
          </a:p>
          <a:p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 smtClean="0"/>
              <a:t> must be all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’s. Let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/>
              <a:t> =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i="1" baseline="30000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and let </a:t>
            </a:r>
            <a:r>
              <a:rPr lang="en-US" i="1" dirty="0" err="1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 = </a:t>
            </a:r>
            <a:r>
              <a:rPr lang="en-US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+ 1</a:t>
            </a:r>
            <a:r>
              <a:rPr lang="en-US" dirty="0"/>
              <a:t>. </a:t>
            </a:r>
          </a:p>
          <a:p>
            <a:r>
              <a:rPr lang="en-US" dirty="0" smtClean="0"/>
              <a:t>Then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so </a:t>
            </a:r>
            <a:r>
              <a:rPr lang="en-US" i="1" dirty="0" err="1" smtClean="0">
                <a:latin typeface="Times New Roman"/>
                <a:cs typeface="Times New Roman"/>
              </a:rPr>
              <a:t>xy</a:t>
            </a:r>
            <a:r>
              <a:rPr lang="en-US" i="1" baseline="30000" dirty="0" err="1" smtClean="0">
                <a:latin typeface="Times New Roman"/>
                <a:cs typeface="Times New Roman"/>
              </a:rPr>
              <a:t>i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/>
              <a:t>is not in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/>
              <a:t>, a contradiction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dirty="0"/>
              <a:t>Therefore,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</a:rPr>
              <a:t> cannot be regular.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393347"/>
              </p:ext>
            </p:extLst>
          </p:nvPr>
        </p:nvGraphicFramePr>
        <p:xfrm>
          <a:off x="1920269" y="3154683"/>
          <a:ext cx="2531198" cy="64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3" imgW="1104900" imgH="279400" progId="Equation.3">
                  <p:embed/>
                </p:oleObj>
              </mc:Choice>
              <mc:Fallback>
                <p:oleObj name="Equation" r:id="rId3" imgW="1104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269" y="3154683"/>
                        <a:ext cx="2531198" cy="640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74499"/>
              </p:ext>
            </p:extLst>
          </p:nvPr>
        </p:nvGraphicFramePr>
        <p:xfrm>
          <a:off x="2651781" y="3794756"/>
          <a:ext cx="1860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5" imgW="812800" imgH="203200" progId="Equation.3">
                  <p:embed/>
                </p:oleObj>
              </mc:Choice>
              <mc:Fallback>
                <p:oleObj name="Equation" r:id="rId5" imgW="812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1781" y="3794756"/>
                        <a:ext cx="1860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79948"/>
              </p:ext>
            </p:extLst>
          </p:nvPr>
        </p:nvGraphicFramePr>
        <p:xfrm>
          <a:off x="2651781" y="4339279"/>
          <a:ext cx="13366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7" imgW="584200" imgH="165100" progId="Equation.3">
                  <p:embed/>
                </p:oleObj>
              </mc:Choice>
              <mc:Fallback>
                <p:oleObj name="Equation" r:id="rId7" imgW="584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1781" y="4339279"/>
                        <a:ext cx="13366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044026"/>
              </p:ext>
            </p:extLst>
          </p:nvPr>
        </p:nvGraphicFramePr>
        <p:xfrm>
          <a:off x="2651781" y="4758379"/>
          <a:ext cx="14827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9" imgW="647700" imgH="203200" progId="Equation.3">
                  <p:embed/>
                </p:oleObj>
              </mc:Choice>
              <mc:Fallback>
                <p:oleObj name="Equation" r:id="rId9" imgW="647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51781" y="4758379"/>
                        <a:ext cx="148272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63439" y="3847371"/>
            <a:ext cx="2904193" cy="40011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since </a:t>
            </a:r>
            <a:r>
              <a:rPr lang="en-US" sz="20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xyz</a:t>
            </a:r>
            <a:r>
              <a:rPr lang="en-US" sz="2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lang="en-US" sz="2000" i="1" baseline="3000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and </a:t>
            </a:r>
            <a:r>
              <a:rPr lang="en-US" sz="2000" i="1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lang="en-US" sz="2000" dirty="0">
                <a:solidFill>
                  <a:srgbClr val="0033CC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lang="en-US" sz="2000" i="1" baseline="30000" dirty="0"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3439" y="4309036"/>
            <a:ext cx="1829923" cy="40011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since </a:t>
            </a:r>
            <a:r>
              <a:rPr lang="en-US" sz="2000" i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i</a:t>
            </a:r>
            <a:r>
              <a:rPr lang="en-US" sz="20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 = p + </a:t>
            </a:r>
            <a:r>
              <a:rPr lang="en-US" sz="2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1</a:t>
            </a:r>
            <a:endParaRPr lang="en-US" sz="2000" baseline="30000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3439" y="4766231"/>
            <a:ext cx="3449757" cy="40011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which is not a prime number</a:t>
            </a:r>
            <a:endParaRPr lang="en-US" sz="2000" i="1" baseline="30000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123" y="3784922"/>
            <a:ext cx="1738577" cy="1015663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|</a:t>
            </a:r>
            <a:r>
              <a:rPr lang="en-US" sz="2000" i="1" dirty="0" err="1">
                <a:solidFill>
                  <a:srgbClr val="0033CC"/>
                </a:solidFill>
                <a:latin typeface="Times New Roman"/>
                <a:cs typeface="Times New Roman"/>
              </a:rPr>
              <a:t>xy</a:t>
            </a:r>
            <a:r>
              <a:rPr lang="en-US" sz="2000" i="1" baseline="30000" dirty="0" err="1">
                <a:solidFill>
                  <a:srgbClr val="0033CC"/>
                </a:solidFill>
                <a:latin typeface="Times New Roman"/>
                <a:cs typeface="Times New Roman"/>
              </a:rPr>
              <a:t>i</a:t>
            </a:r>
            <a:r>
              <a:rPr lang="en-US" sz="2000" i="1" dirty="0" err="1">
                <a:solidFill>
                  <a:srgbClr val="0033CC"/>
                </a:solidFill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| </a:t>
            </a:r>
            <a:r>
              <a:rPr lang="en-US" sz="2000" dirty="0" smtClean="0">
                <a:solidFill>
                  <a:srgbClr val="0033CC"/>
                </a:solidFill>
              </a:rPr>
              <a:t>must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be prime for 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all values of </a:t>
            </a:r>
            <a:r>
              <a:rPr lang="en-US" sz="2000" i="1" dirty="0" err="1">
                <a:solidFill>
                  <a:srgbClr val="0033CC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.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7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Set B, mostly about </a:t>
            </a:r>
            <a:br>
              <a:rPr lang="en-US" dirty="0" smtClean="0"/>
            </a:br>
            <a:r>
              <a:rPr lang="en-US" dirty="0" smtClean="0"/>
              <a:t>the pumping lemma.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Due Wednesday, March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5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43131</TotalTime>
  <Words>1145</Words>
  <Application>Microsoft Macintosh PowerPoint</Application>
  <PresentationFormat>On-screen Show (4:3)</PresentationFormat>
  <Paragraphs>217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Quadrant</vt:lpstr>
      <vt:lpstr>Equation</vt:lpstr>
      <vt:lpstr>CS 154 Formal Languages and Computability February 25 Class Meeting</vt:lpstr>
      <vt:lpstr>The Pumping Lemma for Regular Languages</vt:lpstr>
      <vt:lpstr>The Pumping Lemma for RLs, cont’d</vt:lpstr>
      <vt:lpstr>The Pumping Lemma for RLs, cont’d</vt:lpstr>
      <vt:lpstr>The Pumping Lemma for RLs, cont’d</vt:lpstr>
      <vt:lpstr>Example Proof Using the Pumping Lemma</vt:lpstr>
      <vt:lpstr>The Pumping Lemma is not Easy to Use!</vt:lpstr>
      <vt:lpstr>Another Pumping Lemma Proof</vt:lpstr>
      <vt:lpstr>Assignment #3</vt:lpstr>
      <vt:lpstr>Not All Languages are Regular</vt:lpstr>
      <vt:lpstr>Chomsky Hierarchy of Languages</vt:lpstr>
      <vt:lpstr>Regular Grammars</vt:lpstr>
      <vt:lpstr>Context-Free Languages</vt:lpstr>
      <vt:lpstr>Context-Free Grammar Example #1</vt:lpstr>
      <vt:lpstr>Context-Free Grammar Example #2</vt:lpstr>
      <vt:lpstr>Leftmost and Rightmost Derivations</vt:lpstr>
      <vt:lpstr>An Expression Grammar</vt:lpstr>
      <vt:lpstr>An Expression Grammar, cont’d</vt:lpstr>
      <vt:lpstr>An Expression Grammar, cont’d</vt:lpstr>
      <vt:lpstr>Derivation Trees</vt:lpstr>
      <vt:lpstr>Partial Derivation Trees</vt:lpstr>
      <vt:lpstr>Derivation Trees, cont’d</vt:lpstr>
      <vt:lpstr>Ambiguity</vt:lpstr>
      <vt:lpstr>Ambiguity,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740</cp:revision>
  <cp:lastPrinted>2016-02-09T05:58:45Z</cp:lastPrinted>
  <dcterms:created xsi:type="dcterms:W3CDTF">2008-01-12T03:52:55Z</dcterms:created>
  <dcterms:modified xsi:type="dcterms:W3CDTF">2016-03-01T00:01:50Z</dcterms:modified>
  <cp:category/>
</cp:coreProperties>
</file>