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Microsoft_Equation9.bin" ContentType="application/vnd.openxmlformats-officedocument.oleObject"/>
  <Override PartName="/ppt/embeddings/Microsoft_Equation10.bin" ContentType="application/vnd.openxmlformats-officedocument.oleObject"/>
  <Override PartName="/ppt/embeddings/Microsoft_Equation1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494" r:id="rId3"/>
    <p:sldId id="495" r:id="rId4"/>
    <p:sldId id="496" r:id="rId5"/>
    <p:sldId id="497" r:id="rId6"/>
    <p:sldId id="498" r:id="rId7"/>
    <p:sldId id="499" r:id="rId8"/>
    <p:sldId id="501" r:id="rId9"/>
    <p:sldId id="500" r:id="rId10"/>
    <p:sldId id="502" r:id="rId11"/>
    <p:sldId id="503" r:id="rId12"/>
    <p:sldId id="50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12A03"/>
    <a:srgbClr val="B23C00"/>
    <a:srgbClr val="66CCFF"/>
    <a:srgbClr val="A40000"/>
    <a:srgbClr val="0033CC"/>
    <a:srgbClr val="CC99FF"/>
    <a:srgbClr val="99FF66"/>
    <a:srgbClr val="6699FF"/>
    <a:srgbClr val="008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01" autoAdjust="0"/>
    <p:restoredTop sz="98450" autoAdjust="0"/>
  </p:normalViewPr>
  <p:slideViewPr>
    <p:cSldViewPr>
      <p:cViewPr varScale="1">
        <p:scale>
          <a:sx n="137" d="100"/>
          <a:sy n="137" d="100"/>
        </p:scale>
        <p:origin x="-896" y="-9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</a:t>
            </a:r>
            <a:r>
              <a:rPr lang="en-US" sz="1000" baseline="0" dirty="0" smtClean="0"/>
              <a:t>23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5.bin"/><Relationship Id="rId12" Type="http://schemas.openxmlformats.org/officeDocument/2006/relationships/image" Target="../media/image9.emf"/><Relationship Id="rId13" Type="http://schemas.openxmlformats.org/officeDocument/2006/relationships/oleObject" Target="../embeddings/Microsoft_Equation6.bin"/><Relationship Id="rId14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5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6.e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7.emf"/><Relationship Id="rId9" Type="http://schemas.openxmlformats.org/officeDocument/2006/relationships/oleObject" Target="../embeddings/Microsoft_Equation4.bin"/><Relationship Id="rId10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8.bin"/><Relationship Id="rId4" Type="http://schemas.openxmlformats.org/officeDocument/2006/relationships/image" Target="../media/image12.emf"/><Relationship Id="rId5" Type="http://schemas.openxmlformats.org/officeDocument/2006/relationships/oleObject" Target="../embeddings/Microsoft_Equation9.bin"/><Relationship Id="rId6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0.bin"/><Relationship Id="rId4" Type="http://schemas.openxmlformats.org/officeDocument/2006/relationships/image" Target="../media/image12.emf"/><Relationship Id="rId5" Type="http://schemas.openxmlformats.org/officeDocument/2006/relationships/oleObject" Target="../embeddings/Microsoft_Equation11.bin"/><Relationship Id="rId6" Type="http://schemas.openxmlformats.org/officeDocument/2006/relationships/image" Target="../media/image13.emf"/><Relationship Id="rId7" Type="http://schemas.openxmlformats.org/officeDocument/2006/relationships/hyperlink" Target="http://math.stackexchange.com/questions/871662/finding-right-quotient-of-languages" TargetMode="External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23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Pumping Lemma for RLs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/>
              <a:t> be an infinite regular language.</a:t>
            </a:r>
          </a:p>
          <a:p>
            <a:r>
              <a:rPr lang="en-US" dirty="0" smtClean="0"/>
              <a:t>Then there exists a positive integer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such that for any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>
                <a:latin typeface="Times New Roman"/>
                <a:cs typeface="Times New Roman"/>
              </a:rPr>
              <a:t>xyz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with </a:t>
            </a:r>
            <a:r>
              <a:rPr lang="en-US" dirty="0" smtClean="0">
                <a:latin typeface="Times New Roman"/>
                <a:cs typeface="Times New Roman"/>
              </a:rPr>
              <a:t>|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>
                <a:latin typeface="Times New Roman"/>
                <a:cs typeface="Times New Roman"/>
              </a:rPr>
              <a:t>| ≥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/>
              <a:t>such that</a:t>
            </a:r>
          </a:p>
          <a:p>
            <a:pPr lvl="1"/>
            <a:r>
              <a:rPr lang="en-US" sz="2800" dirty="0">
                <a:latin typeface="Times New Roman"/>
                <a:cs typeface="Times New Roman"/>
              </a:rPr>
              <a:t>|</a:t>
            </a:r>
            <a:r>
              <a:rPr lang="en-US" sz="2800" i="1" dirty="0" err="1">
                <a:latin typeface="Times New Roman"/>
                <a:cs typeface="Times New Roman"/>
              </a:rPr>
              <a:t>xy</a:t>
            </a:r>
            <a:r>
              <a:rPr lang="en-US" sz="2800" dirty="0">
                <a:latin typeface="Times New Roman"/>
                <a:cs typeface="Times New Roman"/>
              </a:rPr>
              <a:t>| ≤ </a:t>
            </a:r>
            <a:r>
              <a:rPr lang="en-US" sz="2800" i="1" dirty="0">
                <a:latin typeface="Times New Roman"/>
                <a:cs typeface="Times New Roman"/>
              </a:rPr>
              <a:t>m</a:t>
            </a:r>
          </a:p>
          <a:p>
            <a:pPr lvl="1"/>
            <a:r>
              <a:rPr lang="en-US" sz="2800" dirty="0">
                <a:latin typeface="Times New Roman"/>
                <a:cs typeface="Times New Roman"/>
              </a:rPr>
              <a:t>|</a:t>
            </a:r>
            <a:r>
              <a:rPr lang="en-US" sz="2800" i="1" dirty="0">
                <a:latin typeface="Times New Roman"/>
                <a:cs typeface="Times New Roman"/>
              </a:rPr>
              <a:t>y</a:t>
            </a:r>
            <a:r>
              <a:rPr lang="en-US" sz="2800" dirty="0">
                <a:latin typeface="Times New Roman"/>
                <a:cs typeface="Times New Roman"/>
              </a:rPr>
              <a:t>| ≥ 1</a:t>
            </a:r>
          </a:p>
          <a:p>
            <a:pPr lvl="1"/>
            <a:r>
              <a:rPr lang="en-US" sz="2800" i="1" dirty="0" err="1">
                <a:latin typeface="Times New Roman"/>
                <a:cs typeface="Times New Roman"/>
              </a:rPr>
              <a:t>w</a:t>
            </a:r>
            <a:r>
              <a:rPr lang="en-US" sz="2800" i="1" baseline="-25000" dirty="0" err="1">
                <a:latin typeface="Times New Roman"/>
                <a:cs typeface="Times New Roman"/>
              </a:rPr>
              <a:t>i</a:t>
            </a:r>
            <a:r>
              <a:rPr lang="en-US" sz="2800" dirty="0">
                <a:latin typeface="Times New Roman"/>
                <a:cs typeface="Times New Roman"/>
              </a:rPr>
              <a:t> = </a:t>
            </a:r>
            <a:r>
              <a:rPr lang="en-US" sz="2800" i="1" dirty="0" err="1">
                <a:latin typeface="Times New Roman"/>
                <a:cs typeface="Times New Roman"/>
              </a:rPr>
              <a:t>x</a:t>
            </a:r>
            <a:r>
              <a:rPr lang="en-US" sz="2800" i="1" dirty="0" err="1">
                <a:solidFill>
                  <a:srgbClr val="008000"/>
                </a:solidFill>
                <a:latin typeface="Times New Roman"/>
                <a:cs typeface="Times New Roman"/>
              </a:rPr>
              <a:t>y</a:t>
            </a:r>
            <a:r>
              <a:rPr lang="en-US" sz="2800" i="1" baseline="30000" dirty="0" err="1">
                <a:solidFill>
                  <a:srgbClr val="008000"/>
                </a:solidFill>
                <a:latin typeface="Times New Roman"/>
                <a:cs typeface="Times New Roman"/>
              </a:rPr>
              <a:t>i</a:t>
            </a:r>
            <a:r>
              <a:rPr lang="en-US" sz="2800" i="1" dirty="0" err="1">
                <a:latin typeface="Times New Roman"/>
                <a:cs typeface="Times New Roman"/>
              </a:rPr>
              <a:t>z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dirty="0" smtClean="0"/>
              <a:t>is also in </a:t>
            </a:r>
            <a:r>
              <a:rPr lang="en-US" sz="2800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for all </a:t>
            </a:r>
            <a:r>
              <a:rPr lang="en-US" sz="2800" i="1" dirty="0" err="1">
                <a:latin typeface="Times New Roman"/>
                <a:cs typeface="Times New Roman"/>
              </a:rPr>
              <a:t>i</a:t>
            </a:r>
            <a:r>
              <a:rPr lang="en-US" sz="2800" dirty="0">
                <a:latin typeface="Times New Roman"/>
                <a:cs typeface="Times New Roman"/>
              </a:rPr>
              <a:t> = 0, 1, 2, </a:t>
            </a:r>
            <a:r>
              <a:rPr lang="is-IS" sz="2800" dirty="0" smtClean="0">
                <a:latin typeface="Times New Roman"/>
                <a:cs typeface="Times New Roman"/>
              </a:rPr>
              <a:t>…</a:t>
            </a:r>
          </a:p>
          <a:p>
            <a:pPr lvl="1"/>
            <a:r>
              <a:rPr lang="is-IS" dirty="0" smtClean="0"/>
              <a:t>In particular, when </a:t>
            </a:r>
            <a:r>
              <a:rPr lang="is-IS" sz="2800" i="1" dirty="0" smtClean="0">
                <a:latin typeface="Times New Roman"/>
                <a:cs typeface="Times New Roman"/>
              </a:rPr>
              <a:t>i</a:t>
            </a:r>
            <a:r>
              <a:rPr lang="is-IS" sz="2800" dirty="0" smtClean="0">
                <a:latin typeface="Times New Roman"/>
                <a:cs typeface="Times New Roman"/>
              </a:rPr>
              <a:t> = 0, </a:t>
            </a:r>
            <a:r>
              <a:rPr lang="is-IS" dirty="0"/>
              <a:t>the string </a:t>
            </a:r>
            <a:r>
              <a:rPr lang="is-IS" sz="2800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xz</a:t>
            </a:r>
            <a:r>
              <a:rPr lang="is-IS" sz="2800" dirty="0" smtClean="0">
                <a:solidFill>
                  <a:srgbClr val="B23C00"/>
                </a:solidFill>
                <a:latin typeface="Times New Roman"/>
                <a:cs typeface="Times New Roman"/>
              </a:rPr>
              <a:t> </a:t>
            </a:r>
            <a:r>
              <a:rPr lang="is-IS" dirty="0">
                <a:solidFill>
                  <a:srgbClr val="B23C00"/>
                </a:solidFill>
              </a:rPr>
              <a:t>is in </a:t>
            </a:r>
            <a:r>
              <a:rPr lang="is-IS" sz="2800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endParaRPr lang="en-US" sz="2800" i="1" dirty="0">
              <a:solidFill>
                <a:srgbClr val="B23C00"/>
              </a:solidFill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66536" y="6263609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1280196" y="4800585"/>
            <a:ext cx="5852096" cy="1280146"/>
            <a:chOff x="1280196" y="4800585"/>
            <a:chExt cx="5852096" cy="1280146"/>
          </a:xfrm>
        </p:grpSpPr>
        <p:sp>
          <p:nvSpPr>
            <p:cNvPr id="5" name="Oval 4"/>
            <p:cNvSpPr/>
            <p:nvPr/>
          </p:nvSpPr>
          <p:spPr bwMode="auto">
            <a:xfrm>
              <a:off x="3931927" y="5623536"/>
              <a:ext cx="457195" cy="45719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1280196" y="4983463"/>
              <a:ext cx="796978" cy="457195"/>
              <a:chOff x="1280196" y="4617707"/>
              <a:chExt cx="796978" cy="457195"/>
            </a:xfrm>
          </p:grpSpPr>
          <p:sp>
            <p:nvSpPr>
              <p:cNvPr id="6" name="Oval 5"/>
              <p:cNvSpPr/>
              <p:nvPr/>
            </p:nvSpPr>
            <p:spPr bwMode="auto">
              <a:xfrm>
                <a:off x="1619979" y="4617707"/>
                <a:ext cx="457195" cy="457195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ea typeface="ＭＳ Ｐゴシック" charset="0"/>
                  <a:cs typeface="Times New Roman"/>
                </a:endParaRPr>
              </a:p>
            </p:txBody>
          </p:sp>
          <p:cxnSp>
            <p:nvCxnSpPr>
              <p:cNvPr id="16" name="Straight Arrow Connector 15"/>
              <p:cNvCxnSpPr>
                <a:endCxn id="6" idx="2"/>
              </p:cNvCxnSpPr>
              <p:nvPr/>
            </p:nvCxnSpPr>
            <p:spPr bwMode="auto">
              <a:xfrm flipV="1">
                <a:off x="1280196" y="4846305"/>
                <a:ext cx="339783" cy="3303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3" name="Group 22"/>
            <p:cNvGrpSpPr/>
            <p:nvPr/>
          </p:nvGrpSpPr>
          <p:grpSpPr>
            <a:xfrm>
              <a:off x="6492219" y="5074902"/>
              <a:ext cx="640073" cy="640073"/>
              <a:chOff x="6126463" y="4892024"/>
              <a:chExt cx="640073" cy="64007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6217902" y="4983463"/>
                <a:ext cx="457195" cy="457195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ea typeface="ＭＳ Ｐゴシック" charset="0"/>
                  <a:cs typeface="Times New Roman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6126463" y="4892024"/>
                <a:ext cx="640073" cy="640073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25" name="Curved Connector 24"/>
            <p:cNvCxnSpPr>
              <a:stCxn id="6" idx="6"/>
              <a:endCxn id="5" idx="3"/>
            </p:cNvCxnSpPr>
            <p:nvPr/>
          </p:nvCxnSpPr>
          <p:spPr bwMode="auto">
            <a:xfrm>
              <a:off x="2077174" y="5212061"/>
              <a:ext cx="1921708" cy="801715"/>
            </a:xfrm>
            <a:prstGeom prst="curvedConnector4">
              <a:avLst>
                <a:gd name="adj1" fmla="val 48258"/>
                <a:gd name="adj2" fmla="val 128514"/>
              </a:avLst>
            </a:prstGeom>
            <a:solidFill>
              <a:schemeClr val="accent1"/>
            </a:solidFill>
            <a:ln w="28575" cap="flat" cmpd="sng" algn="ctr">
              <a:solidFill>
                <a:srgbClr val="B23C00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Curved Connector 27"/>
            <p:cNvCxnSpPr>
              <a:stCxn id="5" idx="5"/>
              <a:endCxn id="22" idx="2"/>
            </p:cNvCxnSpPr>
            <p:nvPr/>
          </p:nvCxnSpPr>
          <p:spPr bwMode="auto">
            <a:xfrm rot="5400000" flipH="1" flipV="1">
              <a:off x="5097774" y="4619332"/>
              <a:ext cx="618837" cy="2170052"/>
            </a:xfrm>
            <a:prstGeom prst="curvedConnector4">
              <a:avLst>
                <a:gd name="adj1" fmla="val -36940"/>
                <a:gd name="adj2" fmla="val 51543"/>
              </a:avLst>
            </a:prstGeom>
            <a:solidFill>
              <a:schemeClr val="accent1"/>
            </a:solidFill>
            <a:ln w="28575" cap="flat" cmpd="sng" algn="ctr">
              <a:solidFill>
                <a:srgbClr val="B23C00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6" name="Curved Connector 35"/>
            <p:cNvCxnSpPr>
              <a:stCxn id="5" idx="2"/>
              <a:endCxn id="5" idx="6"/>
            </p:cNvCxnSpPr>
            <p:nvPr/>
          </p:nvCxnSpPr>
          <p:spPr bwMode="auto">
            <a:xfrm rot="10800000" flipH="1">
              <a:off x="3931926" y="5852134"/>
              <a:ext cx="457195" cy="12700"/>
            </a:xfrm>
            <a:prstGeom prst="curvedConnector5">
              <a:avLst>
                <a:gd name="adj1" fmla="val -103485"/>
                <a:gd name="adj2" fmla="val 7885811"/>
                <a:gd name="adj3" fmla="val 215561"/>
              </a:avLst>
            </a:prstGeom>
            <a:solidFill>
              <a:schemeClr val="accent1"/>
            </a:solidFill>
            <a:ln w="28575" cap="flat" cmpd="sng" algn="ctr">
              <a:solidFill>
                <a:srgbClr val="008000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2377464" y="5257780"/>
              <a:ext cx="4222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B23C00"/>
                  </a:solidFill>
                  <a:latin typeface="Times New Roman"/>
                  <a:cs typeface="Times New Roman"/>
                </a:rPr>
                <a:t>x</a:t>
              </a:r>
              <a:endParaRPr lang="en-US" sz="2000" i="1" dirty="0">
                <a:solidFill>
                  <a:srgbClr val="B23C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931927" y="4800585"/>
              <a:ext cx="4254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8000"/>
                  </a:solidFill>
                  <a:latin typeface="Times New Roman"/>
                  <a:cs typeface="Times New Roman"/>
                </a:rPr>
                <a:t>y</a:t>
              </a:r>
              <a:endParaRPr lang="en-US" sz="2000" i="1" dirty="0">
                <a:solidFill>
                  <a:srgbClr val="008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69268" y="5436188"/>
              <a:ext cx="4054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B23C00"/>
                  </a:solidFill>
                  <a:latin typeface="Times New Roman"/>
                  <a:cs typeface="Times New Roman"/>
                </a:rPr>
                <a:t>z</a:t>
              </a:r>
              <a:endParaRPr lang="en-US" sz="2000" i="1" dirty="0">
                <a:solidFill>
                  <a:srgbClr val="B23C00"/>
                </a:solidFill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813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Pumping Lemma for RLs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The pumping lemma can </a:t>
            </a:r>
            <a:r>
              <a:rPr lang="en-US" dirty="0">
                <a:solidFill>
                  <a:srgbClr val="B23C00"/>
                </a:solidFill>
              </a:rPr>
              <a:t>be used to prove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that </a:t>
            </a:r>
            <a:r>
              <a:rPr lang="en-US" dirty="0">
                <a:solidFill>
                  <a:srgbClr val="B23C00"/>
                </a:solidFill>
              </a:rPr>
              <a:t>a given language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>
                <a:solidFill>
                  <a:srgbClr val="B23C00"/>
                </a:solidFill>
              </a:rPr>
              <a:t> is </a:t>
            </a:r>
            <a:r>
              <a:rPr lang="en-US" u="sng" dirty="0">
                <a:solidFill>
                  <a:srgbClr val="B23C00"/>
                </a:solidFill>
              </a:rPr>
              <a:t>not</a:t>
            </a:r>
            <a:r>
              <a:rPr lang="en-US" dirty="0">
                <a:solidFill>
                  <a:srgbClr val="B23C00"/>
                </a:solidFill>
              </a:rPr>
              <a:t> regular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 smtClean="0"/>
              <a:t>It</a:t>
            </a:r>
            <a:r>
              <a:rPr lang="uk-UA" dirty="0" smtClean="0"/>
              <a:t>’</a:t>
            </a:r>
            <a:r>
              <a:rPr lang="en-US" dirty="0" smtClean="0"/>
              <a:t>s always a proof by contradiction.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0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Proof Using the </a:t>
            </a:r>
            <a:r>
              <a:rPr lang="en-US" dirty="0"/>
              <a:t>Pumping </a:t>
            </a:r>
            <a:r>
              <a:rPr lang="en-US" dirty="0" smtClean="0"/>
              <a:t>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Prove that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n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≥ 0} </a:t>
            </a:r>
            <a:r>
              <a:rPr lang="en-US" dirty="0" smtClean="0"/>
              <a:t>is </a:t>
            </a:r>
            <a:r>
              <a:rPr lang="en-US" u="sng" dirty="0" smtClean="0"/>
              <a:t>not</a:t>
            </a:r>
            <a:r>
              <a:rPr lang="en-US" dirty="0" smtClean="0"/>
              <a:t> regular.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Assume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>
                <a:solidFill>
                  <a:srgbClr val="B23C00"/>
                </a:solidFill>
              </a:rPr>
              <a:t> is regular, and so the pumping lemma </a:t>
            </a:r>
            <a:r>
              <a:rPr lang="en-US" u="sng" dirty="0" smtClean="0">
                <a:solidFill>
                  <a:srgbClr val="B23C00"/>
                </a:solidFill>
              </a:rPr>
              <a:t>must be true </a:t>
            </a:r>
            <a:r>
              <a:rPr lang="en-US" dirty="0" smtClean="0">
                <a:solidFill>
                  <a:srgbClr val="B23C00"/>
                </a:solidFill>
              </a:rPr>
              <a:t>for </a:t>
            </a:r>
            <a:r>
              <a:rPr lang="en-US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>
                <a:solidFill>
                  <a:srgbClr val="B23C00"/>
                </a:solidFill>
                <a:cs typeface="Times New Roman"/>
              </a:rPr>
              <a:t>.</a:t>
            </a:r>
          </a:p>
          <a:p>
            <a:r>
              <a:rPr lang="en-US" dirty="0"/>
              <a:t>Recall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i="1" baseline="-250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</a:t>
            </a:r>
            <a:r>
              <a:rPr lang="en-US" i="1" dirty="0">
                <a:latin typeface="Times New Roman"/>
                <a:cs typeface="Times New Roman"/>
              </a:rPr>
              <a:t>xyz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/>
              <a:t>with </a:t>
            </a:r>
            <a:r>
              <a:rPr lang="en-US" dirty="0">
                <a:latin typeface="Times New Roman"/>
                <a:cs typeface="Times New Roman"/>
              </a:rPr>
              <a:t>|</a:t>
            </a:r>
            <a:r>
              <a:rPr lang="en-US" i="1" dirty="0" err="1">
                <a:latin typeface="Times New Roman"/>
                <a:cs typeface="Times New Roman"/>
              </a:rPr>
              <a:t>xy</a:t>
            </a:r>
            <a:r>
              <a:rPr lang="en-US" dirty="0">
                <a:latin typeface="Times New Roman"/>
                <a:cs typeface="Times New Roman"/>
              </a:rPr>
              <a:t>| ≤ </a:t>
            </a:r>
            <a:r>
              <a:rPr lang="en-US" i="1" dirty="0">
                <a:latin typeface="Times New Roman"/>
                <a:cs typeface="Times New Roman"/>
              </a:rPr>
              <a:t>m </a:t>
            </a:r>
            <a:r>
              <a:rPr lang="en-US" dirty="0"/>
              <a:t>for some positive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/>
              <a:t>The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i="1" baseline="-250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</a:t>
            </a:r>
            <a:r>
              <a:rPr lang="en-US" i="1" dirty="0">
                <a:latin typeface="Times New Roman"/>
                <a:cs typeface="Times New Roman"/>
              </a:rPr>
              <a:t>xyz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baseline="30000" dirty="0" smtClean="0">
                <a:latin typeface="Times New Roman"/>
                <a:cs typeface="Times New Roman"/>
              </a:rPr>
              <a:t>  </a:t>
            </a:r>
            <a:r>
              <a:rPr lang="en-US" dirty="0" smtClean="0"/>
              <a:t>is </a:t>
            </a:r>
            <a:r>
              <a:rPr lang="en-US" dirty="0"/>
              <a:t>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</a:p>
          <a:p>
            <a:r>
              <a:rPr lang="en-US" dirty="0" smtClean="0"/>
              <a:t>Therefore, </a:t>
            </a:r>
            <a:r>
              <a:rPr lang="en-US" i="1" dirty="0" smtClean="0">
                <a:latin typeface="Times New Roman"/>
                <a:cs typeface="Times New Roman"/>
              </a:rPr>
              <a:t>y</a:t>
            </a:r>
            <a:r>
              <a:rPr lang="en-US" dirty="0" smtClean="0"/>
              <a:t> is composed entirely of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’s.</a:t>
            </a:r>
          </a:p>
          <a:p>
            <a:r>
              <a:rPr lang="en-US" dirty="0" smtClean="0"/>
              <a:t>But then the string </a:t>
            </a:r>
            <a:r>
              <a:rPr lang="en-US" i="1" dirty="0" err="1">
                <a:latin typeface="Times New Roman"/>
                <a:cs typeface="Times New Roman"/>
              </a:rPr>
              <a:t>xz</a:t>
            </a:r>
            <a:r>
              <a:rPr lang="en-US" dirty="0" smtClean="0"/>
              <a:t> can’t be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, because </a:t>
            </a:r>
            <a:br>
              <a:rPr lang="en-US" dirty="0" smtClean="0"/>
            </a:br>
            <a:r>
              <a:rPr lang="en-US" dirty="0" smtClean="0"/>
              <a:t>it will have fewer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’s than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/>
              <a:t>’s.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Therefore, the pumping lemma </a:t>
            </a:r>
            <a:r>
              <a:rPr lang="en-US" u="sng" dirty="0" smtClean="0">
                <a:solidFill>
                  <a:srgbClr val="B23C00"/>
                </a:solidFill>
              </a:rPr>
              <a:t>must not be true </a:t>
            </a:r>
            <a:r>
              <a:rPr lang="en-US" dirty="0" smtClean="0">
                <a:solidFill>
                  <a:srgbClr val="B23C00"/>
                </a:solidFill>
              </a:rPr>
              <a:t>for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>
                <a:solidFill>
                  <a:srgbClr val="B23C00"/>
                </a:solidFill>
              </a:rPr>
              <a:t>, and so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>
                <a:solidFill>
                  <a:srgbClr val="B23C00"/>
                </a:solidFill>
              </a:rPr>
              <a:t> is </a:t>
            </a:r>
            <a:r>
              <a:rPr lang="en-US" u="sng" dirty="0" smtClean="0">
                <a:solidFill>
                  <a:srgbClr val="B23C00"/>
                </a:solidFill>
              </a:rPr>
              <a:t>cannot be</a:t>
            </a:r>
            <a:r>
              <a:rPr lang="en-US" dirty="0" smtClean="0">
                <a:solidFill>
                  <a:srgbClr val="B23C00"/>
                </a:solidFill>
              </a:rPr>
              <a:t> regular.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1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Kleene’s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 descr="Macintosh HD:Applications:Microsoft Office 2004:Office:PPT_IB_SupportFiles:Images:15529_CH03_FIG03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59" y="1508781"/>
            <a:ext cx="3822685" cy="392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097587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89122" y="1295400"/>
            <a:ext cx="4297678" cy="4835525"/>
          </a:xfrm>
        </p:spPr>
        <p:txBody>
          <a:bodyPr/>
          <a:lstStyle/>
          <a:p>
            <a:r>
              <a:rPr lang="en-US" dirty="0" smtClean="0"/>
              <a:t>Stephen </a:t>
            </a:r>
            <a:r>
              <a:rPr lang="en-US" dirty="0" err="1" smtClean="0"/>
              <a:t>Kleene</a:t>
            </a:r>
            <a:r>
              <a:rPr lang="en-US" dirty="0" smtClean="0"/>
              <a:t> proved in 1956 that </a:t>
            </a:r>
            <a:r>
              <a:rPr lang="en-US" dirty="0" smtClean="0">
                <a:solidFill>
                  <a:srgbClr val="B23C00"/>
                </a:solidFill>
              </a:rPr>
              <a:t>regular expressions and finite automata are equivalent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 is an FA for a language if and only if there is an RE for the language.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Properties of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652647"/>
          </a:xfrm>
        </p:spPr>
        <p:txBody>
          <a:bodyPr/>
          <a:lstStyle/>
          <a:p>
            <a:r>
              <a:rPr lang="en-US" dirty="0" smtClean="0"/>
              <a:t>The family of regular languages is </a:t>
            </a:r>
            <a:r>
              <a:rPr lang="en-US" dirty="0" smtClean="0">
                <a:solidFill>
                  <a:srgbClr val="B23C00"/>
                </a:solidFill>
              </a:rPr>
              <a:t>closed</a:t>
            </a:r>
            <a:r>
              <a:rPr lang="en-US" dirty="0" smtClean="0"/>
              <a:t> under the union, intersection, concatenation, and star-closure operations.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be regular languages. Then each of the following is also a regular language: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059618"/>
              </p:ext>
            </p:extLst>
          </p:nvPr>
        </p:nvGraphicFramePr>
        <p:xfrm>
          <a:off x="1280196" y="4119875"/>
          <a:ext cx="914391" cy="39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Equation" r:id="rId3" imgW="469900" imgH="203200" progId="Equation.3">
                  <p:embed/>
                </p:oleObj>
              </mc:Choice>
              <mc:Fallback>
                <p:oleObj name="Equation" r:id="rId3" imgW="4699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0196" y="4119875"/>
                        <a:ext cx="914391" cy="39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129192"/>
              </p:ext>
            </p:extLst>
          </p:nvPr>
        </p:nvGraphicFramePr>
        <p:xfrm>
          <a:off x="3566171" y="5008864"/>
          <a:ext cx="86518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Equation" r:id="rId5" imgW="444500" imgH="203200" progId="Equation.3">
                  <p:embed/>
                </p:oleObj>
              </mc:Choice>
              <mc:Fallback>
                <p:oleObj name="Equation" r:id="rId5" imgW="444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66171" y="5008864"/>
                        <a:ext cx="865187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055083"/>
              </p:ext>
            </p:extLst>
          </p:nvPr>
        </p:nvGraphicFramePr>
        <p:xfrm>
          <a:off x="1280196" y="4991930"/>
          <a:ext cx="59213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name="Equation" r:id="rId7" imgW="304800" imgH="203200" progId="Equation.3">
                  <p:embed/>
                </p:oleObj>
              </mc:Choice>
              <mc:Fallback>
                <p:oleObj name="Equation" r:id="rId7" imgW="304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80196" y="4991930"/>
                        <a:ext cx="592137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809386"/>
              </p:ext>
            </p:extLst>
          </p:nvPr>
        </p:nvGraphicFramePr>
        <p:xfrm>
          <a:off x="3566171" y="4060606"/>
          <a:ext cx="34607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Equation" r:id="rId9" imgW="177800" imgH="215900" progId="Equation.3">
                  <p:embed/>
                </p:oleObj>
              </mc:Choice>
              <mc:Fallback>
                <p:oleObj name="Equation" r:id="rId9" imgW="177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66171" y="4060606"/>
                        <a:ext cx="346075" cy="42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049516"/>
              </p:ext>
            </p:extLst>
          </p:nvPr>
        </p:nvGraphicFramePr>
        <p:xfrm>
          <a:off x="3566171" y="4571241"/>
          <a:ext cx="5191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Equation" r:id="rId11" imgW="266700" imgH="203200" progId="Equation.3">
                  <p:embed/>
                </p:oleObj>
              </mc:Choice>
              <mc:Fallback>
                <p:oleObj name="Equation" r:id="rId11" imgW="266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66171" y="4571241"/>
                        <a:ext cx="519113" cy="395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417510"/>
              </p:ext>
            </p:extLst>
          </p:nvPr>
        </p:nvGraphicFramePr>
        <p:xfrm>
          <a:off x="1280196" y="4551669"/>
          <a:ext cx="91281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" name="Equation" r:id="rId13" imgW="469900" imgH="203200" progId="Equation.3">
                  <p:embed/>
                </p:oleObj>
              </mc:Choice>
              <mc:Fallback>
                <p:oleObj name="Equation" r:id="rId13" imgW="4699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80196" y="4551669"/>
                        <a:ext cx="912813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743220" y="4069073"/>
            <a:ext cx="3017487" cy="146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9680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under Homomorphism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>
                <a:latin typeface="Times New Roman"/>
                <a:cs typeface="Times New Roman"/>
              </a:rPr>
              <a:t>Γ</a:t>
            </a:r>
            <a:r>
              <a:rPr lang="en-US" dirty="0" smtClean="0"/>
              <a:t> be alphabets.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Then the function </a:t>
            </a:r>
            <a:r>
              <a:rPr lang="en-US" i="1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 :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dirty="0" err="1">
                <a:latin typeface="Times New Roman"/>
                <a:cs typeface="Times New Roman"/>
              </a:rPr>
              <a:t>Γ</a:t>
            </a:r>
            <a:r>
              <a:rPr lang="en-US" dirty="0">
                <a:latin typeface="Times New Roman"/>
                <a:cs typeface="Times New Roman"/>
              </a:rPr>
              <a:t>* </a:t>
            </a:r>
            <a:r>
              <a:rPr lang="en-US" dirty="0" smtClean="0"/>
              <a:t>is a </a:t>
            </a:r>
            <a:r>
              <a:rPr lang="en-US" dirty="0" smtClean="0">
                <a:solidFill>
                  <a:srgbClr val="B23C00"/>
                </a:solidFill>
              </a:rPr>
              <a:t>homomorphism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single symbol of a string on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is replaced by a string from </a:t>
            </a:r>
            <a:r>
              <a:rPr lang="en-US" dirty="0" err="1">
                <a:latin typeface="Times New Roman"/>
                <a:cs typeface="Times New Roman"/>
              </a:rPr>
              <a:t>Γ</a:t>
            </a:r>
            <a:r>
              <a:rPr lang="en-US" dirty="0">
                <a:latin typeface="Times New Roman"/>
                <a:cs typeface="Times New Roman"/>
              </a:rPr>
              <a:t>*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>
                <a:latin typeface="Times New Roman"/>
                <a:cs typeface="Times New Roman"/>
              </a:rPr>
              <a:t> =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is-IS" dirty="0">
                <a:latin typeface="Times New Roman"/>
                <a:cs typeface="Times New Roman"/>
              </a:rPr>
              <a:t>…</a:t>
            </a:r>
            <a:r>
              <a:rPr lang="is-IS" i="1" dirty="0">
                <a:latin typeface="Times New Roman"/>
                <a:cs typeface="Times New Roman"/>
              </a:rPr>
              <a:t>a</a:t>
            </a:r>
            <a:r>
              <a:rPr lang="is-IS" i="1" baseline="-25000" dirty="0">
                <a:latin typeface="Times New Roman"/>
                <a:cs typeface="Times New Roman"/>
              </a:rPr>
              <a:t>n</a:t>
            </a:r>
            <a:r>
              <a:rPr lang="is-IS" dirty="0">
                <a:latin typeface="Times New Roman"/>
                <a:cs typeface="Times New Roman"/>
              </a:rPr>
              <a:t> </a:t>
            </a:r>
            <a:r>
              <a:rPr lang="is-IS" dirty="0" smtClean="0"/>
              <a:t>then </a:t>
            </a:r>
            <a:r>
              <a:rPr lang="is-IS" i="1" dirty="0">
                <a:latin typeface="Times New Roman"/>
                <a:cs typeface="Times New Roman"/>
              </a:rPr>
              <a:t>h</a:t>
            </a:r>
            <a:r>
              <a:rPr lang="is-IS" dirty="0">
                <a:latin typeface="Times New Roman"/>
                <a:cs typeface="Times New Roman"/>
              </a:rPr>
              <a:t>(</a:t>
            </a:r>
            <a:r>
              <a:rPr lang="is-IS" i="1" dirty="0">
                <a:latin typeface="Times New Roman"/>
                <a:cs typeface="Times New Roman"/>
              </a:rPr>
              <a:t>w</a:t>
            </a:r>
            <a:r>
              <a:rPr lang="is-IS" dirty="0">
                <a:latin typeface="Times New Roman"/>
                <a:cs typeface="Times New Roman"/>
              </a:rPr>
              <a:t>) = </a:t>
            </a:r>
            <a:r>
              <a:rPr lang="is-IS" i="1" dirty="0">
                <a:latin typeface="Times New Roman"/>
                <a:cs typeface="Times New Roman"/>
              </a:rPr>
              <a:t>h</a:t>
            </a:r>
            <a:r>
              <a:rPr lang="is-IS" dirty="0">
                <a:latin typeface="Times New Roman"/>
                <a:cs typeface="Times New Roman"/>
              </a:rPr>
              <a:t>(</a:t>
            </a:r>
            <a:r>
              <a:rPr lang="is-IS" i="1" dirty="0">
                <a:latin typeface="Times New Roman"/>
                <a:cs typeface="Times New Roman"/>
              </a:rPr>
              <a:t>a</a:t>
            </a:r>
            <a:r>
              <a:rPr lang="is-IS" baseline="-25000" dirty="0">
                <a:latin typeface="Times New Roman"/>
                <a:cs typeface="Times New Roman"/>
              </a:rPr>
              <a:t>1</a:t>
            </a:r>
            <a:r>
              <a:rPr lang="is-IS" dirty="0">
                <a:latin typeface="Times New Roman"/>
                <a:cs typeface="Times New Roman"/>
              </a:rPr>
              <a:t>)</a:t>
            </a:r>
            <a:r>
              <a:rPr lang="is-IS" i="1" dirty="0">
                <a:latin typeface="Times New Roman"/>
                <a:cs typeface="Times New Roman"/>
              </a:rPr>
              <a:t>h</a:t>
            </a:r>
            <a:r>
              <a:rPr lang="is-IS" dirty="0">
                <a:latin typeface="Times New Roman"/>
                <a:cs typeface="Times New Roman"/>
              </a:rPr>
              <a:t>(</a:t>
            </a:r>
            <a:r>
              <a:rPr lang="is-IS" i="1" dirty="0">
                <a:latin typeface="Times New Roman"/>
                <a:cs typeface="Times New Roman"/>
              </a:rPr>
              <a:t>a</a:t>
            </a:r>
            <a:r>
              <a:rPr lang="is-IS" baseline="-25000" dirty="0">
                <a:latin typeface="Times New Roman"/>
                <a:cs typeface="Times New Roman"/>
              </a:rPr>
              <a:t>2</a:t>
            </a:r>
            <a:r>
              <a:rPr lang="is-IS" dirty="0">
                <a:latin typeface="Times New Roman"/>
                <a:cs typeface="Times New Roman"/>
              </a:rPr>
              <a:t>)...</a:t>
            </a:r>
            <a:r>
              <a:rPr lang="is-IS" i="1" dirty="0">
                <a:latin typeface="Times New Roman"/>
                <a:cs typeface="Times New Roman"/>
              </a:rPr>
              <a:t>h</a:t>
            </a:r>
            <a:r>
              <a:rPr lang="is-IS" dirty="0">
                <a:latin typeface="Times New Roman"/>
                <a:cs typeface="Times New Roman"/>
              </a:rPr>
              <a:t>(</a:t>
            </a:r>
            <a:r>
              <a:rPr lang="is-IS" i="1" dirty="0">
                <a:latin typeface="Times New Roman"/>
                <a:cs typeface="Times New Roman"/>
              </a:rPr>
              <a:t>a</a:t>
            </a:r>
            <a:r>
              <a:rPr lang="is-IS" i="1" baseline="-25000" dirty="0">
                <a:latin typeface="Times New Roman"/>
                <a:cs typeface="Times New Roman"/>
              </a:rPr>
              <a:t>n</a:t>
            </a:r>
            <a:r>
              <a:rPr lang="is-IS" dirty="0">
                <a:latin typeface="Times New Roman"/>
                <a:cs typeface="Times New Roman"/>
              </a:rPr>
              <a:t>)</a:t>
            </a:r>
            <a:r>
              <a:rPr lang="is-IS" dirty="0" smtClean="0"/>
              <a:t>.</a:t>
            </a:r>
          </a:p>
          <a:p>
            <a:pPr lvl="4"/>
            <a:endParaRPr lang="is-IS" dirty="0" smtClean="0"/>
          </a:p>
          <a:p>
            <a:r>
              <a:rPr lang="is-IS" dirty="0" smtClean="0"/>
              <a:t>If </a:t>
            </a:r>
            <a:r>
              <a:rPr lang="is-IS" dirty="0">
                <a:latin typeface="Times New Roman"/>
                <a:cs typeface="Times New Roman"/>
              </a:rPr>
              <a:t>L</a:t>
            </a:r>
            <a:r>
              <a:rPr lang="is-IS" dirty="0" smtClean="0"/>
              <a:t> is a language on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 smtClean="0"/>
              <a:t>, then its </a:t>
            </a:r>
            <a:br>
              <a:rPr lang="en-US" dirty="0" smtClean="0"/>
            </a:br>
            <a:r>
              <a:rPr lang="en-US" dirty="0" err="1" smtClean="0">
                <a:solidFill>
                  <a:srgbClr val="B23C00"/>
                </a:solidFill>
              </a:rPr>
              <a:t>homomorphic</a:t>
            </a:r>
            <a:r>
              <a:rPr lang="en-US" dirty="0" smtClean="0">
                <a:solidFill>
                  <a:srgbClr val="B23C00"/>
                </a:solidFill>
              </a:rPr>
              <a:t> image </a:t>
            </a:r>
            <a:r>
              <a:rPr lang="en-US" dirty="0" smtClean="0"/>
              <a:t>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25171"/>
              </p:ext>
            </p:extLst>
          </p:nvPr>
        </p:nvGraphicFramePr>
        <p:xfrm>
          <a:off x="4663439" y="5588006"/>
          <a:ext cx="3000767" cy="452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Equation" r:id="rId3" imgW="1346200" imgH="203200" progId="Equation.3">
                  <p:embed/>
                </p:oleObj>
              </mc:Choice>
              <mc:Fallback>
                <p:oleObj name="Equation" r:id="rId3" imgW="1346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3439" y="5588006"/>
                        <a:ext cx="3000767" cy="452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6217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under </a:t>
            </a:r>
            <a:r>
              <a:rPr lang="en-US" dirty="0" smtClean="0"/>
              <a:t>Homomorphism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If </a:t>
            </a:r>
            <a:r>
              <a:rPr lang="en-US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>
                <a:solidFill>
                  <a:srgbClr val="B23C00"/>
                </a:solidFill>
              </a:rPr>
              <a:t> is a regular language, then so is its </a:t>
            </a:r>
            <a:r>
              <a:rPr lang="en-US" dirty="0" err="1" smtClean="0">
                <a:solidFill>
                  <a:srgbClr val="B23C00"/>
                </a:solidFill>
              </a:rPr>
              <a:t>homomorphic</a:t>
            </a:r>
            <a:r>
              <a:rPr lang="en-US" dirty="0" smtClean="0">
                <a:solidFill>
                  <a:srgbClr val="B23C00"/>
                </a:solidFill>
              </a:rPr>
              <a:t> image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h</a:t>
            </a:r>
            <a:r>
              <a:rPr lang="en-US" dirty="0">
                <a:solidFill>
                  <a:srgbClr val="B23C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>
                <a:solidFill>
                  <a:srgbClr val="B23C00"/>
                </a:solidFill>
                <a:latin typeface="Times New Roman"/>
                <a:cs typeface="Times New Roman"/>
              </a:rPr>
              <a:t>)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 Let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  <a:r>
              <a:rPr lang="en-US" dirty="0" smtClean="0"/>
              <a:t>, </a:t>
            </a:r>
            <a:r>
              <a:rPr lang="en-US" dirty="0" err="1">
                <a:latin typeface="Times New Roman"/>
                <a:cs typeface="Times New Roman"/>
              </a:rPr>
              <a:t>Γ</a:t>
            </a:r>
            <a:r>
              <a:rPr lang="en-US" dirty="0">
                <a:latin typeface="Times New Roman"/>
                <a:cs typeface="Times New Roman"/>
              </a:rPr>
              <a:t> = {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d</a:t>
            </a:r>
            <a:r>
              <a:rPr lang="en-US" dirty="0">
                <a:latin typeface="Times New Roman"/>
                <a:cs typeface="Times New Roman"/>
              </a:rPr>
              <a:t>}</a:t>
            </a:r>
            <a:r>
              <a:rPr lang="en-US" dirty="0" smtClean="0"/>
              <a:t>, 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If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is the regular language denoted 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denotes the regular language </a:t>
            </a:r>
            <a:r>
              <a:rPr lang="en-US" i="1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49049" y="2932088"/>
            <a:ext cx="1706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h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) = </a:t>
            </a:r>
            <a:r>
              <a:rPr lang="en-US" sz="2400" i="1" dirty="0" err="1" smtClean="0">
                <a:latin typeface="Times New Roman"/>
                <a:cs typeface="Times New Roman"/>
              </a:rPr>
              <a:t>dbcc</a:t>
            </a:r>
            <a:endParaRPr lang="en-US" sz="2400" i="1" dirty="0">
              <a:latin typeface="Times New Roman"/>
              <a:cs typeface="Times New Roman"/>
            </a:endParaRPr>
          </a:p>
          <a:p>
            <a:r>
              <a:rPr lang="en-US" sz="2400" i="1" dirty="0">
                <a:latin typeface="Times New Roman"/>
                <a:cs typeface="Times New Roman"/>
              </a:rPr>
              <a:t>h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b</a:t>
            </a:r>
            <a:r>
              <a:rPr lang="en-US" sz="2400" dirty="0" smtClean="0">
                <a:latin typeface="Times New Roman"/>
                <a:cs typeface="Times New Roman"/>
              </a:rPr>
              <a:t>) = </a:t>
            </a:r>
            <a:r>
              <a:rPr lang="en-US" sz="2400" i="1" dirty="0" err="1" smtClean="0">
                <a:latin typeface="Times New Roman"/>
                <a:cs typeface="Times New Roman"/>
              </a:rPr>
              <a:t>bdc</a:t>
            </a:r>
            <a:endParaRPr lang="en-US" sz="2400" i="1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3293" y="4251951"/>
            <a:ext cx="2392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 = (</a:t>
            </a:r>
            <a:r>
              <a:rPr lang="en-US" sz="2400" i="1" dirty="0" smtClean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 + </a:t>
            </a:r>
            <a:r>
              <a:rPr lang="en-US" sz="2400" i="1" dirty="0" smtClean="0">
                <a:latin typeface="Times New Roman"/>
                <a:cs typeface="Times New Roman"/>
              </a:rPr>
              <a:t>b*</a:t>
            </a:r>
            <a:r>
              <a:rPr lang="en-US" sz="2400" dirty="0" smtClean="0">
                <a:latin typeface="Times New Roman"/>
                <a:cs typeface="Times New Roman"/>
              </a:rPr>
              <a:t>) (</a:t>
            </a:r>
            <a:r>
              <a:rPr lang="en-US" sz="2400" i="1" dirty="0" err="1" smtClean="0">
                <a:latin typeface="Times New Roman"/>
                <a:cs typeface="Times New Roman"/>
              </a:rPr>
              <a:t>aa</a:t>
            </a:r>
            <a:r>
              <a:rPr lang="en-US" sz="2400" dirty="0" smtClean="0">
                <a:latin typeface="Times New Roman"/>
                <a:cs typeface="Times New Roman"/>
              </a:rPr>
              <a:t>)*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8903" y="4983463"/>
            <a:ext cx="424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 = (</a:t>
            </a:r>
            <a:r>
              <a:rPr lang="en-US" sz="2400" i="1" dirty="0" err="1">
                <a:latin typeface="Times New Roman"/>
                <a:cs typeface="Times New Roman"/>
              </a:rPr>
              <a:t>dbcc</a:t>
            </a:r>
            <a:r>
              <a:rPr lang="en-US" sz="2400" dirty="0" smtClean="0">
                <a:latin typeface="Times New Roman"/>
                <a:cs typeface="Times New Roman"/>
              </a:rPr>
              <a:t> + (</a:t>
            </a:r>
            <a:r>
              <a:rPr lang="en-US" sz="2400" i="1" dirty="0" err="1" smtClean="0">
                <a:latin typeface="Times New Roman"/>
                <a:cs typeface="Times New Roman"/>
              </a:rPr>
              <a:t>bdc</a:t>
            </a:r>
            <a:r>
              <a:rPr lang="en-US" sz="2400" dirty="0" smtClean="0">
                <a:latin typeface="Times New Roman"/>
                <a:cs typeface="Times New Roman"/>
              </a:rPr>
              <a:t>)*)(</a:t>
            </a:r>
            <a:r>
              <a:rPr lang="en-US" sz="2400" i="1" dirty="0" err="1">
                <a:latin typeface="Times New Roman"/>
                <a:cs typeface="Times New Roman"/>
              </a:rPr>
              <a:t>dbcc</a:t>
            </a:r>
            <a:r>
              <a:rPr lang="en-US" sz="2400" i="1" dirty="0" err="1" smtClean="0">
                <a:latin typeface="Times New Roman"/>
                <a:cs typeface="Times New Roman"/>
              </a:rPr>
              <a:t>dbcc</a:t>
            </a:r>
            <a:r>
              <a:rPr lang="en-US" sz="2400" dirty="0" smtClean="0">
                <a:latin typeface="Times New Roman"/>
                <a:cs typeface="Times New Roman"/>
              </a:rPr>
              <a:t>)*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762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under Right Quotient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be languages on the same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baseline="-25000" dirty="0" smtClean="0">
                <a:latin typeface="+mj-lt"/>
                <a:cs typeface="Times New Roman"/>
              </a:rPr>
              <a:t> </a:t>
            </a:r>
            <a:r>
              <a:rPr lang="en-US" dirty="0" smtClean="0"/>
              <a:t>is the right quotient of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Take all the strings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that have a suffix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each such string, after removing the suffix, belongs to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/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The family of regular languages is closed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under right quotient.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920269" y="2423171"/>
            <a:ext cx="5180323" cy="493217"/>
            <a:chOff x="2377463" y="2387149"/>
            <a:chExt cx="5180323" cy="493217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604837"/>
                </p:ext>
              </p:extLst>
            </p:nvPr>
          </p:nvGraphicFramePr>
          <p:xfrm>
            <a:off x="2377463" y="2423170"/>
            <a:ext cx="2800319" cy="45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95" name="Equation" r:id="rId3" imgW="1244600" imgH="203200" progId="Equation.3">
                    <p:embed/>
                  </p:oleObj>
                </mc:Choice>
                <mc:Fallback>
                  <p:oleObj name="Equation" r:id="rId3" imgW="12446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77463" y="2423170"/>
                          <a:ext cx="2800319" cy="45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5084411" y="2387149"/>
              <a:ext cx="13819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for some</a:t>
              </a:r>
              <a:endParaRPr lang="en-US" sz="2400" dirty="0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6553976"/>
                </p:ext>
              </p:extLst>
            </p:nvPr>
          </p:nvGraphicFramePr>
          <p:xfrm>
            <a:off x="6414798" y="2423171"/>
            <a:ext cx="1142988" cy="45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96" name="Equation" r:id="rId5" imgW="508000" imgH="203200" progId="Equation.3">
                    <p:embed/>
                  </p:oleObj>
                </mc:Choice>
                <mc:Fallback>
                  <p:oleObj name="Equation" r:id="rId5" imgW="5080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414798" y="2423171"/>
                          <a:ext cx="1142988" cy="45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4427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Quotient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538"/>
            <a:ext cx="8229600" cy="4256388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{fish, dog, carrot} </a:t>
            </a:r>
            <a:r>
              <a:rPr lang="en-US" dirty="0" smtClean="0"/>
              <a:t>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{rot}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dirty="0" smtClean="0"/>
              <a:t>Then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{car}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{carrot, parrot, rot} </a:t>
            </a:r>
            <a:r>
              <a:rPr lang="en-US" dirty="0" smtClean="0"/>
              <a:t>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{rot}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{car, par, </a:t>
            </a:r>
            <a:r>
              <a:rPr lang="en-US" dirty="0" err="1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{carrot} </a:t>
            </a:r>
            <a:r>
              <a:rPr lang="en-US" dirty="0" smtClean="0"/>
              <a:t>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{t, </a:t>
            </a:r>
            <a:r>
              <a:rPr lang="en-US" dirty="0" err="1" smtClean="0">
                <a:latin typeface="Times New Roman"/>
                <a:cs typeface="Times New Roman"/>
              </a:rPr>
              <a:t>ot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{</a:t>
            </a:r>
            <a:r>
              <a:rPr lang="en-US" dirty="0" err="1" smtClean="0">
                <a:latin typeface="Times New Roman"/>
                <a:cs typeface="Times New Roman"/>
              </a:rPr>
              <a:t>carro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carr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920269" y="1289881"/>
            <a:ext cx="5180323" cy="493217"/>
            <a:chOff x="2377463" y="2387149"/>
            <a:chExt cx="5180323" cy="493217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3504448"/>
                </p:ext>
              </p:extLst>
            </p:nvPr>
          </p:nvGraphicFramePr>
          <p:xfrm>
            <a:off x="2377463" y="2423170"/>
            <a:ext cx="2800319" cy="45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5" name="Equation" r:id="rId3" imgW="1244600" imgH="203200" progId="Equation.3">
                    <p:embed/>
                  </p:oleObj>
                </mc:Choice>
                <mc:Fallback>
                  <p:oleObj name="Equation" r:id="rId3" imgW="12446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77463" y="2423170"/>
                          <a:ext cx="2800319" cy="45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5084411" y="2387149"/>
              <a:ext cx="13819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for some</a:t>
              </a:r>
              <a:endParaRPr lang="en-US" sz="2400" dirty="0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1595148"/>
                </p:ext>
              </p:extLst>
            </p:nvPr>
          </p:nvGraphicFramePr>
          <p:xfrm>
            <a:off x="6414798" y="2423171"/>
            <a:ext cx="1142988" cy="45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6" name="Equation" r:id="rId5" imgW="508000" imgH="203200" progId="Equation.3">
                    <p:embed/>
                  </p:oleObj>
                </mc:Choice>
                <mc:Fallback>
                  <p:oleObj name="Equation" r:id="rId5" imgW="5080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414798" y="2423171"/>
                          <a:ext cx="1142988" cy="45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365806" y="5897853"/>
            <a:ext cx="499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7"/>
              </a:rPr>
              <a:t>http://math.stackexchange.com/questions/871662/finding-right-quotient-of-</a:t>
            </a:r>
            <a:r>
              <a:rPr lang="en-US" sz="1000" dirty="0" smtClean="0">
                <a:hlinkClick r:id="rId7"/>
              </a:rPr>
              <a:t>languages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3432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The Pumping </a:t>
            </a:r>
            <a:r>
              <a:rPr lang="en-US" dirty="0" smtClean="0"/>
              <a:t>Lemma for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Discovered by </a:t>
            </a:r>
            <a:r>
              <a:rPr lang="en-US" dirty="0" err="1" smtClean="0"/>
              <a:t>Yehoshua</a:t>
            </a:r>
            <a:r>
              <a:rPr lang="en-US" dirty="0" smtClean="0"/>
              <a:t> Bar-Hillel, </a:t>
            </a:r>
            <a:br>
              <a:rPr lang="en-US" dirty="0" smtClean="0"/>
            </a:br>
            <a:r>
              <a:rPr lang="en-US" dirty="0" err="1" smtClean="0"/>
              <a:t>Micha</a:t>
            </a:r>
            <a:r>
              <a:rPr lang="en-US" dirty="0" smtClean="0"/>
              <a:t> A. </a:t>
            </a:r>
            <a:r>
              <a:rPr lang="en-US" dirty="0" err="1" smtClean="0"/>
              <a:t>Perles</a:t>
            </a:r>
            <a:r>
              <a:rPr lang="en-US" dirty="0" smtClean="0"/>
              <a:t>, and </a:t>
            </a:r>
            <a:r>
              <a:rPr lang="en-US" dirty="0" err="1" smtClean="0"/>
              <a:t>Eliahu</a:t>
            </a:r>
            <a:r>
              <a:rPr lang="en-US" dirty="0" smtClean="0"/>
              <a:t> Shamir in 1961.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It’s a theorem but called a lemma because </a:t>
            </a:r>
            <a:br>
              <a:rPr lang="en-US" dirty="0" smtClean="0"/>
            </a:br>
            <a:r>
              <a:rPr lang="en-US" dirty="0" smtClean="0"/>
              <a:t>it’s used as a tool to prove other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8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Pumping Lemma for RLs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400"/>
            <a:ext cx="8412433" cy="4835525"/>
          </a:xfrm>
        </p:spPr>
        <p:txBody>
          <a:bodyPr/>
          <a:lstStyle/>
          <a:p>
            <a:r>
              <a:rPr lang="en-US" dirty="0" smtClean="0"/>
              <a:t>Every regular language has some repetitiveness.</a:t>
            </a:r>
          </a:p>
          <a:p>
            <a:pPr lvl="1"/>
            <a:r>
              <a:rPr lang="en-US" dirty="0" smtClean="0"/>
              <a:t>If a transition graph has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vertices, then any walk </a:t>
            </a:r>
            <a:br>
              <a:rPr lang="en-US" dirty="0" smtClean="0"/>
            </a:br>
            <a:r>
              <a:rPr lang="en-US" dirty="0" smtClean="0"/>
              <a:t>of length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 smtClean="0"/>
              <a:t> or longer must repeat some vertex. </a:t>
            </a:r>
            <a:br>
              <a:rPr lang="en-US" dirty="0" smtClean="0"/>
            </a:br>
            <a:r>
              <a:rPr lang="en-US" dirty="0" smtClean="0"/>
              <a:t>(It must contain a cycle.)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 be an infinite regular language.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Every sufficiently long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can be broken into three parts, </a:t>
            </a:r>
            <a:r>
              <a:rPr lang="en-US" i="1" dirty="0">
                <a:latin typeface="Times New Roman"/>
                <a:cs typeface="Times New Roman"/>
              </a:rPr>
              <a:t>w = xyz</a:t>
            </a:r>
            <a:r>
              <a:rPr lang="en-US" dirty="0" smtClean="0"/>
              <a:t>, such that </a:t>
            </a:r>
            <a:br>
              <a:rPr lang="en-US" dirty="0" smtClean="0"/>
            </a:br>
            <a:r>
              <a:rPr lang="en-US" dirty="0" smtClean="0"/>
              <a:t>an arbitrary number of repetitions of the </a:t>
            </a:r>
            <a:br>
              <a:rPr lang="en-US" dirty="0" smtClean="0"/>
            </a:br>
            <a:r>
              <a:rPr lang="en-US" dirty="0" smtClean="0"/>
              <a:t>middle part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yields another string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middle part is </a:t>
            </a:r>
            <a:r>
              <a:rPr lang="en-US" dirty="0" smtClean="0">
                <a:solidFill>
                  <a:srgbClr val="B23C00"/>
                </a:solidFill>
              </a:rPr>
              <a:t>pumped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87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41888</TotalTime>
  <Words>580</Words>
  <Application>Microsoft Macintosh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Quadrant</vt:lpstr>
      <vt:lpstr>Microsoft Equation</vt:lpstr>
      <vt:lpstr>CS 154 Formal Languages and Computability February 23 Class Meeting</vt:lpstr>
      <vt:lpstr>Kleene’s Theorem</vt:lpstr>
      <vt:lpstr>Closure Properties of Regular Languages</vt:lpstr>
      <vt:lpstr>Closure under Homomorphism</vt:lpstr>
      <vt:lpstr>Closure under Homomorphism, cont’d</vt:lpstr>
      <vt:lpstr>Closure under Right Quotient</vt:lpstr>
      <vt:lpstr>Right Quotient Examples</vt:lpstr>
      <vt:lpstr>The Pumping Lemma for Regular Languages</vt:lpstr>
      <vt:lpstr>The Pumping Lemma for RLs, cont’d</vt:lpstr>
      <vt:lpstr>The Pumping Lemma for RLs, cont’d</vt:lpstr>
      <vt:lpstr>The Pumping Lemma for RLs, cont’d</vt:lpstr>
      <vt:lpstr>Example Proof Using the Pumping Lemma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680</cp:revision>
  <cp:lastPrinted>2016-02-09T05:58:45Z</cp:lastPrinted>
  <dcterms:created xsi:type="dcterms:W3CDTF">2008-01-12T03:52:55Z</dcterms:created>
  <dcterms:modified xsi:type="dcterms:W3CDTF">2016-02-23T16:50:39Z</dcterms:modified>
  <cp:category/>
</cp:coreProperties>
</file>