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498" r:id="rId3"/>
    <p:sldId id="467" r:id="rId4"/>
    <p:sldId id="466" r:id="rId5"/>
    <p:sldId id="468" r:id="rId6"/>
    <p:sldId id="469" r:id="rId7"/>
    <p:sldId id="471" r:id="rId8"/>
    <p:sldId id="470" r:id="rId9"/>
    <p:sldId id="472" r:id="rId10"/>
    <p:sldId id="473" r:id="rId11"/>
    <p:sldId id="474" r:id="rId12"/>
    <p:sldId id="475" r:id="rId13"/>
    <p:sldId id="477" r:id="rId14"/>
    <p:sldId id="476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3" r:id="rId29"/>
    <p:sldId id="494" r:id="rId30"/>
    <p:sldId id="492" r:id="rId31"/>
    <p:sldId id="495" r:id="rId32"/>
    <p:sldId id="496" r:id="rId33"/>
    <p:sldId id="49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40" autoAdjust="0"/>
    <p:restoredTop sz="98450" autoAdjust="0"/>
  </p:normalViewPr>
  <p:slideViewPr>
    <p:cSldViewPr>
      <p:cViewPr varScale="1">
        <p:scale>
          <a:sx n="122" d="100"/>
          <a:sy n="122" d="100"/>
        </p:scale>
        <p:origin x="-648" y="-9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75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February 11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11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+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)*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 + </a:t>
            </a:r>
            <a:r>
              <a:rPr lang="en-US" i="1" dirty="0" err="1">
                <a:latin typeface="Times New Roman"/>
                <a:cs typeface="Times New Roman"/>
              </a:rPr>
              <a:t>ϕ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a regular expression?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Yes, since it is derived from the primitive regular expressions and repeated applications of the rules in (2) on the previous slide.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a </a:t>
            </a: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 + ) </a:t>
            </a:r>
            <a:r>
              <a:rPr lang="en-US" dirty="0" smtClean="0"/>
              <a:t>is not.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4464"/>
            <a:ext cx="8415731" cy="49682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use a regular expression (RE)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describe an associated language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400" dirty="0" err="1" smtClean="0">
                <a:latin typeface="Times New Roman"/>
                <a:cs typeface="Times New Roman"/>
              </a:rPr>
              <a:t>Ø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2400" dirty="0"/>
              <a:t>is a </a:t>
            </a:r>
            <a:r>
              <a:rPr lang="en-US" sz="2400" dirty="0" smtClean="0"/>
              <a:t>RE denoting </a:t>
            </a:r>
            <a:r>
              <a:rPr lang="en-US" sz="2400" dirty="0"/>
              <a:t>the empty set</a:t>
            </a:r>
            <a:r>
              <a:rPr lang="en-US" sz="2400" dirty="0" smtClean="0"/>
              <a:t>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λ</a:t>
            </a:r>
            <a:r>
              <a:rPr lang="en-US" sz="2400" dirty="0" smtClean="0"/>
              <a:t> is a RE denoting </a:t>
            </a:r>
            <a:r>
              <a:rPr lang="en-US" sz="2400" dirty="0" smtClean="0">
                <a:latin typeface="Times New Roman"/>
                <a:cs typeface="Times New Roman"/>
              </a:rPr>
              <a:t>{</a:t>
            </a:r>
            <a:r>
              <a:rPr lang="en-US" sz="2400" i="1" dirty="0" err="1">
                <a:latin typeface="Times New Roman"/>
                <a:cs typeface="Times New Roman"/>
              </a:rPr>
              <a:t>λ</a:t>
            </a:r>
            <a:r>
              <a:rPr lang="en-US" sz="2400" dirty="0" smtClean="0">
                <a:latin typeface="Times New Roman"/>
                <a:cs typeface="Times New Roman"/>
              </a:rPr>
              <a:t>}</a:t>
            </a:r>
            <a:r>
              <a:rPr lang="en-US" sz="2400" dirty="0" smtClean="0"/>
              <a:t>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400" dirty="0" smtClean="0"/>
              <a:t>For every            ,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/>
              <a:t> is a RE denoting </a:t>
            </a:r>
            <a:r>
              <a:rPr lang="en-US" sz="2400" dirty="0" smtClean="0">
                <a:latin typeface="Times New Roman"/>
                <a:cs typeface="Times New Roman"/>
              </a:rPr>
              <a:t>{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}</a:t>
            </a:r>
            <a:r>
              <a:rPr lang="en-US" sz="2400" dirty="0" smtClean="0"/>
              <a:t>.</a:t>
            </a:r>
          </a:p>
          <a:p>
            <a:pPr marL="2173288" lvl="4" indent="-346075">
              <a:buFont typeface="+mj-lt"/>
              <a:buAutoNum type="arabicPeriod"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2 </a:t>
            </a:r>
            <a:r>
              <a:rPr lang="en-US" dirty="0" smtClean="0"/>
              <a:t>are regular expressions, then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15694"/>
              </p:ext>
            </p:extLst>
          </p:nvPr>
        </p:nvGraphicFramePr>
        <p:xfrm>
          <a:off x="2286025" y="3154683"/>
          <a:ext cx="914390" cy="38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1" name="Equation" r:id="rId3" imgW="393700" imgH="165100" progId="Equation.3">
                  <p:embed/>
                </p:oleObj>
              </mc:Choice>
              <mc:Fallback>
                <p:oleObj name="Equation" r:id="rId3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25" y="3154683"/>
                        <a:ext cx="914390" cy="383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80759"/>
              </p:ext>
            </p:extLst>
          </p:nvPr>
        </p:nvGraphicFramePr>
        <p:xfrm>
          <a:off x="991403" y="4343390"/>
          <a:ext cx="2583152" cy="3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2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1403" y="4343390"/>
                        <a:ext cx="2583152" cy="36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51927"/>
              </p:ext>
            </p:extLst>
          </p:nvPr>
        </p:nvGraphicFramePr>
        <p:xfrm>
          <a:off x="991403" y="4783956"/>
          <a:ext cx="22621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" name="Equation" r:id="rId7" imgW="1257300" imgH="203200" progId="Equation.3">
                  <p:embed/>
                </p:oleObj>
              </mc:Choice>
              <mc:Fallback>
                <p:oleObj name="Equation" r:id="rId7" imgW="1257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1403" y="4783956"/>
                        <a:ext cx="2262187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52843"/>
              </p:ext>
            </p:extLst>
          </p:nvPr>
        </p:nvGraphicFramePr>
        <p:xfrm>
          <a:off x="991403" y="5226821"/>
          <a:ext cx="15303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4" name="Equation" r:id="rId9" imgW="850900" imgH="203200" progId="Equation.3">
                  <p:embed/>
                </p:oleObj>
              </mc:Choice>
              <mc:Fallback>
                <p:oleObj name="Equation" r:id="rId9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1403" y="5226821"/>
                        <a:ext cx="153035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67325"/>
              </p:ext>
            </p:extLst>
          </p:nvPr>
        </p:nvGraphicFramePr>
        <p:xfrm>
          <a:off x="991403" y="5648961"/>
          <a:ext cx="18272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5" name="Equation" r:id="rId11" imgW="1016000" imgH="203200" progId="Equation.3">
                  <p:embed/>
                </p:oleObj>
              </mc:Choice>
              <mc:Fallback>
                <p:oleObj name="Equation" r:id="rId11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1403" y="5648961"/>
                        <a:ext cx="1827212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 bwMode="auto">
          <a:xfrm>
            <a:off x="3657610" y="4343390"/>
            <a:ext cx="365756" cy="1645902"/>
          </a:xfrm>
          <a:prstGeom prst="rightBrac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3366" y="4979887"/>
            <a:ext cx="222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recursive definitions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6583658" y="2331732"/>
            <a:ext cx="365756" cy="1371585"/>
          </a:xfrm>
          <a:prstGeom prst="rightBrac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0853" y="2691230"/>
            <a:ext cx="132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terminating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conditions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8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</a:t>
            </a:r>
            <a:r>
              <a:rPr lang="en-US" dirty="0" smtClean="0"/>
              <a:t>Language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language is defined by </a:t>
            </a:r>
            <a:br>
              <a:rPr lang="en-US" dirty="0" smtClean="0"/>
            </a:br>
            <a:r>
              <a:rPr lang="en-US" dirty="0" smtClean="0"/>
              <a:t>the RE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*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+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29224" y="2514610"/>
            <a:ext cx="4437312" cy="2812290"/>
            <a:chOff x="3017536" y="2788927"/>
            <a:chExt cx="4437312" cy="281229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025445"/>
                </p:ext>
              </p:extLst>
            </p:nvPr>
          </p:nvGraphicFramePr>
          <p:xfrm>
            <a:off x="3017536" y="2788927"/>
            <a:ext cx="2560293" cy="422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44" name="Equation" r:id="rId3" imgW="1231900" imgH="203200" progId="Equation.3">
                    <p:embed/>
                  </p:oleObj>
                </mc:Choice>
                <mc:Fallback>
                  <p:oleObj name="Equation" r:id="rId3" imgW="1231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17536" y="2788927"/>
                          <a:ext cx="2560293" cy="4223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200217"/>
                </p:ext>
              </p:extLst>
            </p:nvPr>
          </p:nvGraphicFramePr>
          <p:xfrm>
            <a:off x="3627385" y="3278705"/>
            <a:ext cx="3827463" cy="2322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45" name="Equation" r:id="rId5" imgW="1841500" imgH="1117600" progId="Equation.3">
                    <p:embed/>
                  </p:oleObj>
                </mc:Choice>
                <mc:Fallback>
                  <p:oleObj name="Equation" r:id="rId5" imgW="1841500" imgH="1117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27385" y="3278705"/>
                          <a:ext cx="3827463" cy="2322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01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 smtClean="0"/>
              <a:t>Consider the RE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 +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lvl="4"/>
            <a:endParaRPr lang="en-US" dirty="0"/>
          </a:p>
          <a:p>
            <a:r>
              <a:rPr lang="en-US" dirty="0" smtClean="0"/>
              <a:t>If it’s 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b)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+ </a:t>
            </a:r>
            <a:r>
              <a:rPr lang="en-US" i="1" dirty="0" smtClean="0">
                <a:latin typeface="Times New Roman"/>
                <a:cs typeface="Times New Roman"/>
              </a:rPr>
              <a:t>c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then 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) = {</a:t>
            </a:r>
            <a:r>
              <a:rPr lang="en-US" i="1" dirty="0" err="1" smtClean="0">
                <a:latin typeface="Times New Roman"/>
                <a:cs typeface="Times New Roman"/>
              </a:rPr>
              <a:t>ab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}.</a:t>
            </a:r>
          </a:p>
          <a:p>
            <a:r>
              <a:rPr lang="en-US" dirty="0"/>
              <a:t>If </a:t>
            </a:r>
            <a:r>
              <a:rPr lang="en-US" dirty="0" smtClean="0"/>
              <a:t>it’s 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+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)  </a:t>
            </a:r>
            <a:r>
              <a:rPr lang="en-US" dirty="0" smtClean="0"/>
              <a:t>then 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 ) = {</a:t>
            </a:r>
            <a:r>
              <a:rPr lang="en-US" i="1" dirty="0" err="1">
                <a:latin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ac</a:t>
            </a:r>
            <a:r>
              <a:rPr lang="en-US" dirty="0">
                <a:latin typeface="Times New Roman"/>
                <a:cs typeface="Times New Roman"/>
              </a:rPr>
              <a:t>}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4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/>
              <a:t>To </a:t>
            </a:r>
            <a:r>
              <a:rPr lang="en-US" dirty="0" smtClean="0"/>
              <a:t>resolve this ambiguity, we use the precedence rules:</a:t>
            </a:r>
          </a:p>
          <a:p>
            <a:pPr lvl="1"/>
            <a:r>
              <a:rPr lang="en-US" dirty="0" smtClean="0"/>
              <a:t>star-closure is the highest</a:t>
            </a:r>
          </a:p>
          <a:p>
            <a:pPr lvl="1"/>
            <a:r>
              <a:rPr lang="en-US" dirty="0" smtClean="0"/>
              <a:t>concatenation is the next highest</a:t>
            </a:r>
          </a:p>
          <a:p>
            <a:pPr lvl="1"/>
            <a:r>
              <a:rPr lang="en-US" dirty="0" smtClean="0"/>
              <a:t>union is the lowest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Therefore,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 +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 smtClean="0"/>
              <a:t>is 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b)</a:t>
            </a:r>
            <a:r>
              <a:rPr lang="en-US" dirty="0">
                <a:latin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3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Language 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={0, 1}. </a:t>
            </a:r>
            <a:r>
              <a:rPr lang="en-US" dirty="0" smtClean="0"/>
              <a:t>Find regular expression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</a:t>
            </a:r>
            <a:r>
              <a:rPr lang="en-US" dirty="0"/>
              <a:t>such </a:t>
            </a:r>
            <a:r>
              <a:rPr lang="en-US" dirty="0" smtClean="0"/>
              <a:t>that</a:t>
            </a:r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RE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must have 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00</a:t>
            </a:r>
            <a:r>
              <a:rPr lang="en-US" dirty="0" smtClean="0"/>
              <a:t> in it somewhere.</a:t>
            </a:r>
          </a:p>
          <a:p>
            <a:r>
              <a:rPr lang="en-US" dirty="0" smtClean="0"/>
              <a:t>What comes </a:t>
            </a:r>
            <a:r>
              <a:rPr lang="en-US" dirty="0" smtClean="0">
                <a:solidFill>
                  <a:srgbClr val="008000"/>
                </a:solidFill>
              </a:rPr>
              <a:t>before </a:t>
            </a:r>
            <a:r>
              <a:rPr lang="en-US" dirty="0"/>
              <a:t>or </a:t>
            </a:r>
            <a:r>
              <a:rPr lang="en-US" dirty="0">
                <a:solidFill>
                  <a:srgbClr val="0033CC"/>
                </a:solidFill>
              </a:rPr>
              <a:t>after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00</a:t>
            </a:r>
            <a:r>
              <a:rPr lang="en-US" dirty="0" smtClean="0"/>
              <a:t> is arbitrary.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Therefore,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(0+1)*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00</a:t>
            </a:r>
            <a:r>
              <a:rPr lang="en-US" dirty="0">
                <a:solidFill>
                  <a:srgbClr val="0033CC"/>
                </a:solidFill>
                <a:latin typeface="Times New Roman"/>
                <a:cs typeface="Times New Roman"/>
              </a:rPr>
              <a:t>(0+1)*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76517" y="1800948"/>
            <a:ext cx="7418799" cy="459188"/>
            <a:chOff x="993638" y="1800948"/>
            <a:chExt cx="7418799" cy="459188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2624821"/>
                </p:ext>
              </p:extLst>
            </p:nvPr>
          </p:nvGraphicFramePr>
          <p:xfrm>
            <a:off x="993638" y="1839977"/>
            <a:ext cx="2389655" cy="420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9" name="Equation" r:id="rId3" imgW="1155700" imgH="203200" progId="Equation.3">
                    <p:embed/>
                  </p:oleObj>
                </mc:Choice>
                <mc:Fallback>
                  <p:oleObj name="Equation" r:id="rId3" imgW="1155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3638" y="1839977"/>
                          <a:ext cx="2389655" cy="4201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359990" y="1800948"/>
              <a:ext cx="5052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  <a:cs typeface="Times New Roman"/>
                </a:rPr>
                <a:t>has </a:t>
              </a:r>
              <a:r>
                <a:rPr lang="en-US" sz="2000" u="sng" dirty="0" smtClean="0">
                  <a:latin typeface="+mn-lt"/>
                  <a:cs typeface="Times New Roman"/>
                </a:rPr>
                <a:t>at least one pair </a:t>
              </a:r>
              <a:r>
                <a:rPr lang="en-US" sz="2000" dirty="0" smtClean="0">
                  <a:latin typeface="+mn-lt"/>
                  <a:cs typeface="Times New Roman"/>
                </a:rPr>
                <a:t>of consecutive zeros</a:t>
              </a:r>
              <a:r>
                <a:rPr lang="en-US" sz="2000" dirty="0" smtClean="0">
                  <a:latin typeface="Times New Roman"/>
                  <a:cs typeface="Times New Roman"/>
                </a:rPr>
                <a:t>}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04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Language Example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={0, 1}. </a:t>
            </a:r>
            <a:r>
              <a:rPr lang="en-US" dirty="0" smtClean="0"/>
              <a:t>Find regular expression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</a:t>
            </a:r>
            <a:r>
              <a:rPr lang="en-US" dirty="0"/>
              <a:t>such </a:t>
            </a:r>
            <a:r>
              <a:rPr lang="en-US" dirty="0" smtClean="0"/>
              <a:t>that</a:t>
            </a:r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Whenever there’s a 0, it </a:t>
            </a:r>
            <a:r>
              <a:rPr lang="en-US" u="sng" dirty="0" smtClean="0">
                <a:solidFill>
                  <a:srgbClr val="B23C00"/>
                </a:solidFill>
              </a:rPr>
              <a:t>must</a:t>
            </a:r>
            <a:r>
              <a:rPr lang="en-US" dirty="0" smtClean="0">
                <a:solidFill>
                  <a:srgbClr val="B23C00"/>
                </a:solidFill>
              </a:rPr>
              <a:t> be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followed immediately by a 1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There </a:t>
            </a:r>
            <a:r>
              <a:rPr lang="en-US" u="sng" dirty="0" smtClean="0">
                <a:solidFill>
                  <a:srgbClr val="008000"/>
                </a:solidFill>
              </a:rPr>
              <a:t>may</a:t>
            </a:r>
            <a:r>
              <a:rPr lang="en-US" dirty="0" smtClean="0">
                <a:solidFill>
                  <a:srgbClr val="008000"/>
                </a:solidFill>
              </a:rPr>
              <a:t> be any number of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leading and trailing 1’s.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There </a:t>
            </a:r>
            <a:r>
              <a:rPr lang="en-US" u="sng" dirty="0" smtClean="0">
                <a:solidFill>
                  <a:srgbClr val="0033CC"/>
                </a:solidFill>
              </a:rPr>
              <a:t>can</a:t>
            </a:r>
            <a:r>
              <a:rPr lang="en-US" dirty="0" smtClean="0">
                <a:solidFill>
                  <a:srgbClr val="0033CC"/>
                </a:solidFill>
              </a:rPr>
              <a:t> be a 0 at the very end.</a:t>
            </a:r>
          </a:p>
          <a:p>
            <a:pPr lvl="4"/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/>
              <a:t>Therefore,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1*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01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1*</a:t>
            </a:r>
            <a:r>
              <a:rPr lang="en-US" dirty="0" smtClean="0">
                <a:latin typeface="Times New Roman"/>
                <a:cs typeface="Times New Roman"/>
              </a:rPr>
              <a:t>)*(</a:t>
            </a:r>
            <a:r>
              <a:rPr lang="en-US" dirty="0" smtClean="0">
                <a:solidFill>
                  <a:srgbClr val="0033CC"/>
                </a:solidFill>
                <a:latin typeface="Times New Roman"/>
                <a:cs typeface="Times New Roman"/>
              </a:rPr>
              <a:t>0 + </a:t>
            </a:r>
            <a:r>
              <a:rPr lang="en-US" i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1*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0033CC"/>
                </a:solidFill>
                <a:latin typeface="Times New Roman"/>
                <a:cs typeface="Times New Roman"/>
              </a:rPr>
              <a:t>0 + </a:t>
            </a:r>
            <a:r>
              <a:rPr lang="en-US" i="1" dirty="0" err="1">
                <a:solidFill>
                  <a:srgbClr val="0033CC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0033CC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0033CC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0033CC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50834" y="1800948"/>
            <a:ext cx="6321531" cy="459188"/>
            <a:chOff x="993638" y="1800948"/>
            <a:chExt cx="6321531" cy="459188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6207506"/>
                </p:ext>
              </p:extLst>
            </p:nvPr>
          </p:nvGraphicFramePr>
          <p:xfrm>
            <a:off x="993638" y="1839977"/>
            <a:ext cx="2389655" cy="420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Equation" r:id="rId3" imgW="1155700" imgH="203200" progId="Equation.3">
                    <p:embed/>
                  </p:oleObj>
                </mc:Choice>
                <mc:Fallback>
                  <p:oleObj name="Equation" r:id="rId3" imgW="1155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3638" y="1839977"/>
                          <a:ext cx="2389655" cy="4201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359990" y="1800948"/>
              <a:ext cx="39551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  <a:cs typeface="Times New Roman"/>
                </a:rPr>
                <a:t>has </a:t>
              </a:r>
              <a:r>
                <a:rPr lang="en-US" sz="2000" u="sng" dirty="0" smtClean="0">
                  <a:latin typeface="+mn-lt"/>
                  <a:cs typeface="Times New Roman"/>
                </a:rPr>
                <a:t>no pair </a:t>
              </a:r>
              <a:r>
                <a:rPr lang="en-US" sz="2000" dirty="0" smtClean="0">
                  <a:latin typeface="+mn-lt"/>
                  <a:cs typeface="Times New Roman"/>
                </a:rPr>
                <a:t>of consecutive zeros</a:t>
              </a:r>
              <a:r>
                <a:rPr lang="en-US" sz="2000" dirty="0" smtClean="0">
                  <a:latin typeface="Times New Roman"/>
                  <a:cs typeface="Times New Roman"/>
                </a:rPr>
                <a:t>}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89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Regular Expression Language Example #</a:t>
            </a:r>
            <a:r>
              <a:rPr lang="en-US" sz="2800" dirty="0" smtClean="0"/>
              <a:t>3</a:t>
            </a:r>
            <a:r>
              <a:rPr lang="en-US" sz="2800" i="1" dirty="0" smtClean="0"/>
              <a:t>, cont’d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965976"/>
            <a:ext cx="8412434" cy="4145258"/>
          </a:xfrm>
        </p:spPr>
        <p:txBody>
          <a:bodyPr/>
          <a:lstStyle/>
          <a:p>
            <a:r>
              <a:rPr lang="en-US" dirty="0" smtClean="0"/>
              <a:t>Alternate view: </a:t>
            </a:r>
            <a:br>
              <a:rPr lang="en-US" dirty="0" smtClean="0"/>
            </a:br>
            <a:r>
              <a:rPr lang="en-US" dirty="0" smtClean="0"/>
              <a:t>The RE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 smtClean="0"/>
              <a:t> can be a </a:t>
            </a:r>
            <a:r>
              <a:rPr lang="en-US" dirty="0" smtClean="0">
                <a:solidFill>
                  <a:srgbClr val="008000"/>
                </a:solidFill>
              </a:rPr>
              <a:t>repetition of 1’s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B23C00"/>
                </a:solidFill>
              </a:rPr>
              <a:t>01</a:t>
            </a:r>
            <a:r>
              <a:rPr lang="en-US" dirty="0" smtClean="0"/>
              <a:t>’s, </a:t>
            </a:r>
            <a:br>
              <a:rPr lang="en-US" dirty="0" smtClean="0"/>
            </a:br>
            <a:r>
              <a:rPr lang="en-US" dirty="0" smtClean="0"/>
              <a:t>with a </a:t>
            </a:r>
            <a:r>
              <a:rPr lang="en-US" u="sng" dirty="0" smtClean="0">
                <a:solidFill>
                  <a:srgbClr val="0033CC"/>
                </a:solidFill>
              </a:rPr>
              <a:t>possible</a:t>
            </a:r>
            <a:r>
              <a:rPr lang="en-US" dirty="0" smtClean="0">
                <a:solidFill>
                  <a:srgbClr val="0033CC"/>
                </a:solidFill>
              </a:rPr>
              <a:t> 0</a:t>
            </a:r>
            <a:r>
              <a:rPr lang="en-US" dirty="0" smtClean="0"/>
              <a:t> at the end.</a:t>
            </a:r>
            <a:r>
              <a:rPr lang="en-US" dirty="0"/>
              <a:t> 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 + 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01</a:t>
            </a:r>
            <a:r>
              <a:rPr lang="en-US" dirty="0">
                <a:latin typeface="Times New Roman"/>
                <a:cs typeface="Times New Roman"/>
              </a:rPr>
              <a:t>)*(</a:t>
            </a:r>
            <a:r>
              <a:rPr lang="en-US" dirty="0">
                <a:solidFill>
                  <a:srgbClr val="0033CC"/>
                </a:solidFill>
                <a:latin typeface="Times New Roman"/>
                <a:cs typeface="Times New Roman"/>
              </a:rPr>
              <a:t>0 + </a:t>
            </a:r>
            <a:r>
              <a:rPr lang="en-US" i="1" dirty="0" err="1">
                <a:solidFill>
                  <a:srgbClr val="0033CC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lvl="4"/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There is more than one RE for a given language.</a:t>
            </a:r>
          </a:p>
          <a:p>
            <a:r>
              <a:rPr lang="en-US" dirty="0" smtClean="0"/>
              <a:t>Two REs are </a:t>
            </a:r>
            <a:r>
              <a:rPr lang="en-US" dirty="0" smtClean="0">
                <a:solidFill>
                  <a:srgbClr val="B23C00"/>
                </a:solidFill>
              </a:rPr>
              <a:t>equivalent</a:t>
            </a:r>
            <a:r>
              <a:rPr lang="en-US" dirty="0" smtClean="0"/>
              <a:t> if they denote the same language.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325903"/>
            <a:ext cx="486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 = (1*011*)*(0 + </a:t>
            </a:r>
            <a:r>
              <a:rPr lang="en-US" sz="2800" i="1" dirty="0" err="1">
                <a:latin typeface="Times New Roman"/>
                <a:cs typeface="Times New Roman"/>
              </a:rPr>
              <a:t>λ</a:t>
            </a:r>
            <a:r>
              <a:rPr lang="en-US" sz="2800" dirty="0">
                <a:latin typeface="Times New Roman"/>
                <a:cs typeface="Times New Roman"/>
              </a:rPr>
              <a:t>) + 1*(0 + </a:t>
            </a:r>
            <a:r>
              <a:rPr lang="en-US" sz="2800" i="1" dirty="0" err="1">
                <a:latin typeface="Times New Roman"/>
                <a:cs typeface="Times New Roman"/>
              </a:rPr>
              <a:t>λ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04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412433" cy="655637"/>
          </a:xfrm>
        </p:spPr>
        <p:txBody>
          <a:bodyPr/>
          <a:lstStyle/>
          <a:p>
            <a:r>
              <a:rPr lang="en-US" dirty="0" smtClean="0"/>
              <a:t>Regular Expressions and 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 smtClean="0"/>
              <a:t>Regular expressions and regular languages are the same concept.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For every regular expression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B23C00"/>
                </a:solidFill>
              </a:rPr>
              <a:t>,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there is a regular language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textbook proves this by constructing, </a:t>
            </a:r>
            <a:br>
              <a:rPr lang="en-US" dirty="0" smtClean="0"/>
            </a:br>
            <a:r>
              <a:rPr lang="en-US" dirty="0" smtClean="0"/>
              <a:t>for any regular expression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, an NFA that accepts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Recall that any language accepted by an NFA </a:t>
            </a:r>
            <a:br>
              <a:rPr lang="en-US" dirty="0" smtClean="0"/>
            </a:br>
            <a:r>
              <a:rPr lang="en-US" dirty="0" smtClean="0"/>
              <a:t>or a DFA is regular.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7975" y="2697488"/>
            <a:ext cx="1493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Theorem 3.1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1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11163"/>
            <a:ext cx="8412433" cy="655637"/>
          </a:xfrm>
        </p:spPr>
        <p:txBody>
          <a:bodyPr/>
          <a:lstStyle/>
          <a:p>
            <a:r>
              <a:rPr lang="en-US" dirty="0" smtClean="0"/>
              <a:t>Construct an NFA from a 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41"/>
            <a:ext cx="8229600" cy="4713583"/>
          </a:xfrm>
        </p:spPr>
        <p:txBody>
          <a:bodyPr/>
          <a:lstStyle/>
          <a:p>
            <a:r>
              <a:rPr lang="en-US" dirty="0" smtClean="0"/>
              <a:t>NFA accepts </a:t>
            </a:r>
            <a:r>
              <a:rPr lang="en-US" i="1" dirty="0" err="1" smtClean="0">
                <a:latin typeface="Times New Roman"/>
                <a:cs typeface="Times New Roman"/>
              </a:rPr>
              <a:t>ϕ</a:t>
            </a:r>
            <a:endParaRPr lang="en-US" i="1" dirty="0">
              <a:latin typeface="Times New Roman"/>
              <a:cs typeface="Times New Roman"/>
            </a:endParaRP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/>
              <a:t>NFA </a:t>
            </a:r>
            <a:r>
              <a:rPr lang="en-US" dirty="0" smtClean="0"/>
              <a:t>accepts 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}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NFA accepts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NFA accepts </a:t>
            </a:r>
            <a:r>
              <a:rPr lang="en-US" dirty="0">
                <a:latin typeface="Times New Roman"/>
                <a:cs typeface="Times New Roman"/>
              </a:rPr>
              <a:t>L(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6-02-14 at 6.4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98" y="1234464"/>
            <a:ext cx="2270299" cy="1005829"/>
          </a:xfrm>
          <a:prstGeom prst="rect">
            <a:avLst/>
          </a:prstGeom>
        </p:spPr>
      </p:pic>
      <p:pic>
        <p:nvPicPr>
          <p:cNvPr id="6" name="Picture 5" descr="Screen Shot 2016-02-14 at 6.4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6" y="2240294"/>
            <a:ext cx="2270298" cy="1005828"/>
          </a:xfrm>
          <a:prstGeom prst="rect">
            <a:avLst/>
          </a:prstGeom>
        </p:spPr>
      </p:pic>
      <p:pic>
        <p:nvPicPr>
          <p:cNvPr id="7" name="Picture 6" descr="Screen Shot 2016-02-14 at 6.50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7" y="3323812"/>
            <a:ext cx="2468853" cy="928139"/>
          </a:xfrm>
          <a:prstGeom prst="rect">
            <a:avLst/>
          </a:prstGeom>
        </p:spPr>
      </p:pic>
      <p:pic>
        <p:nvPicPr>
          <p:cNvPr id="9" name="Picture 2" descr="Macintosh HD:Applications:Microsoft Office 2004:Office:PPT_IB_SupportFiles:Images:15529_CH03_FIG0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7" y="4617707"/>
            <a:ext cx="3039109" cy="146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40853" y="6136028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5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cintosh HD:Applications:Microsoft Office 2004:Office:PPT_IB_SupportFiles:Images:15529_CH03_FIG0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9" y="1325903"/>
            <a:ext cx="4796155" cy="27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an NFA from </a:t>
            </a:r>
            <a:r>
              <a:rPr lang="en-US" dirty="0" smtClean="0"/>
              <a:t>an 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 smtClean="0"/>
              <a:t>NFA accepts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 +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/>
              <a:t>NFA accepts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Macintosh HD:Applications:Microsoft Office 2004:Office:PPT_IB_SupportFiles:Images:15529_CH03_FIG0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4617707"/>
            <a:ext cx="82296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0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JFLAP Manual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Jexample1.13.jff</a:t>
            </a:r>
          </a:p>
          <a:p>
            <a:r>
              <a:rPr lang="en-US" dirty="0" smtClean="0"/>
              <a:t>Input string </a:t>
            </a:r>
            <a:r>
              <a:rPr lang="en-US" i="1" dirty="0" err="1" smtClean="0">
                <a:latin typeface="Times New Roman"/>
                <a:cs typeface="Times New Roman"/>
              </a:rPr>
              <a:t>aaabbbbaabab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The automatic CYK Parser gets it wrong!</a:t>
            </a:r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rgbClr val="B23C00"/>
                </a:solidFill>
              </a:rPr>
              <a:t>User Control Parser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7902" y="5623536"/>
            <a:ext cx="1685077" cy="584776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JFLAP demo 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Jexample1.13.jff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0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an NFA from an RE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 accepts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*)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3_FIG0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47" y="1965976"/>
            <a:ext cx="4663389" cy="257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7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Construct </a:t>
            </a:r>
            <a:r>
              <a:rPr lang="en-US" dirty="0"/>
              <a:t>an NFA from an </a:t>
            </a:r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Construct an NFA that accepts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, where 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80775" y="1874537"/>
            <a:ext cx="312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 = (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 + </a:t>
            </a:r>
            <a:r>
              <a:rPr lang="en-US" sz="2400" i="1" dirty="0">
                <a:latin typeface="Times New Roman"/>
                <a:cs typeface="Times New Roman"/>
              </a:rPr>
              <a:t>bb</a:t>
            </a:r>
            <a:r>
              <a:rPr lang="en-US" sz="2400" dirty="0" smtClean="0">
                <a:latin typeface="Times New Roman"/>
                <a:cs typeface="Times New Roman"/>
              </a:rPr>
              <a:t>)*(</a:t>
            </a:r>
            <a:r>
              <a:rPr lang="en-US" sz="2400" i="1" dirty="0" err="1">
                <a:latin typeface="Times New Roman"/>
                <a:cs typeface="Times New Roman"/>
              </a:rPr>
              <a:t>ba</a:t>
            </a:r>
            <a:r>
              <a:rPr lang="en-US" sz="2400" dirty="0" smtClean="0">
                <a:latin typeface="Times New Roman"/>
                <a:cs typeface="Times New Roman"/>
              </a:rPr>
              <a:t>* + </a:t>
            </a:r>
            <a:r>
              <a:rPr lang="en-US" sz="2400" i="1" dirty="0" err="1">
                <a:latin typeface="Times New Roman"/>
                <a:cs typeface="Times New Roman"/>
              </a:rPr>
              <a:t>λ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6-02-14 at 7.0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2514611"/>
            <a:ext cx="2926048" cy="1449286"/>
          </a:xfrm>
          <a:prstGeom prst="rect">
            <a:avLst/>
          </a:prstGeom>
        </p:spPr>
      </p:pic>
      <p:pic>
        <p:nvPicPr>
          <p:cNvPr id="7" name="Picture 6" descr="Screen Shot 2016-02-14 at 7.06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07" y="2514611"/>
            <a:ext cx="2926048" cy="1428680"/>
          </a:xfrm>
          <a:prstGeom prst="rect">
            <a:avLst/>
          </a:prstGeom>
        </p:spPr>
      </p:pic>
      <p:pic>
        <p:nvPicPr>
          <p:cNvPr id="8" name="Picture 2" descr="Macintosh HD:Applications:Microsoft Office 2004:Office:PPT_IB_SupportFiles:Images:15529_CH03_FIG0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64" y="4160512"/>
            <a:ext cx="6309291" cy="208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928" y="2606049"/>
            <a:ext cx="136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M</a:t>
            </a:r>
            <a:r>
              <a:rPr lang="en-US" sz="1800" baseline="-25000" dirty="0" smtClean="0">
                <a:latin typeface="Times New Roman"/>
                <a:cs typeface="Times New Roman"/>
              </a:rPr>
              <a:t>1</a:t>
            </a:r>
            <a:r>
              <a:rPr lang="en-US" sz="1800" dirty="0" smtClean="0"/>
              <a:t> accepts</a:t>
            </a:r>
          </a:p>
          <a:p>
            <a:r>
              <a:rPr lang="en-US" sz="1800" i="1" dirty="0" smtClean="0">
                <a:latin typeface="Times New Roman"/>
                <a:cs typeface="Times New Roman"/>
              </a:rPr>
              <a:t>L</a:t>
            </a:r>
            <a:r>
              <a:rPr lang="en-US" sz="1800" dirty="0" smtClean="0">
                <a:latin typeface="Times New Roman"/>
                <a:cs typeface="Times New Roman"/>
              </a:rPr>
              <a:t>(</a:t>
            </a:r>
            <a:r>
              <a:rPr lang="en-US" sz="1800" i="1" dirty="0" smtClean="0">
                <a:latin typeface="Times New Roman"/>
                <a:cs typeface="Times New Roman"/>
              </a:rPr>
              <a:t>a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+ </a:t>
            </a:r>
            <a:r>
              <a:rPr lang="en-US" sz="1800" i="1" dirty="0">
                <a:latin typeface="Times New Roman"/>
                <a:cs typeface="Times New Roman"/>
              </a:rPr>
              <a:t>bb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663439" y="2606049"/>
            <a:ext cx="136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Times New Roman"/>
                <a:cs typeface="Times New Roman"/>
              </a:rPr>
              <a:t>M</a:t>
            </a:r>
            <a:r>
              <a:rPr lang="en-US" sz="1800" baseline="-25000" dirty="0" smtClean="0">
                <a:latin typeface="Times New Roman"/>
                <a:cs typeface="Times New Roman"/>
              </a:rPr>
              <a:t>2</a:t>
            </a:r>
            <a:r>
              <a:rPr lang="en-US" sz="1800" dirty="0" smtClean="0"/>
              <a:t> accepts</a:t>
            </a:r>
          </a:p>
          <a:p>
            <a:r>
              <a:rPr lang="en-US" sz="1800" i="1" dirty="0">
                <a:latin typeface="Times New Roman"/>
                <a:cs typeface="Times New Roman"/>
              </a:rPr>
              <a:t>L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 err="1" smtClean="0">
                <a:latin typeface="Times New Roman"/>
                <a:cs typeface="Times New Roman"/>
              </a:rPr>
              <a:t>ba</a:t>
            </a:r>
            <a:r>
              <a:rPr lang="en-US" sz="1800" dirty="0">
                <a:latin typeface="Times New Roman"/>
                <a:cs typeface="Times New Roman"/>
              </a:rPr>
              <a:t>* + </a:t>
            </a:r>
            <a:r>
              <a:rPr lang="en-US" sz="1800" i="1" dirty="0" err="1">
                <a:latin typeface="Times New Roman"/>
                <a:cs typeface="Times New Roman"/>
              </a:rPr>
              <a:t>λ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67" y="4520010"/>
            <a:ext cx="219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Automaton accepts</a:t>
            </a:r>
          </a:p>
          <a:p>
            <a:r>
              <a:rPr lang="en-US" sz="1800" i="1" dirty="0" smtClean="0">
                <a:latin typeface="Times New Roman"/>
                <a:cs typeface="Times New Roman"/>
              </a:rPr>
              <a:t>L</a:t>
            </a:r>
            <a:r>
              <a:rPr lang="en-US" sz="1800" dirty="0" smtClean="0">
                <a:latin typeface="Times New Roman"/>
                <a:cs typeface="Times New Roman"/>
              </a:rPr>
              <a:t>(</a:t>
            </a:r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 + </a:t>
            </a:r>
            <a:r>
              <a:rPr lang="en-US" sz="1800" i="1" dirty="0">
                <a:latin typeface="Times New Roman"/>
                <a:cs typeface="Times New Roman"/>
              </a:rPr>
              <a:t>bb</a:t>
            </a:r>
            <a:r>
              <a:rPr lang="en-US" sz="1800" dirty="0">
                <a:latin typeface="Times New Roman"/>
                <a:cs typeface="Times New Roman"/>
              </a:rPr>
              <a:t>)*(</a:t>
            </a:r>
            <a:r>
              <a:rPr lang="en-US" sz="1800" i="1" dirty="0" err="1">
                <a:latin typeface="Times New Roman"/>
                <a:cs typeface="Times New Roman"/>
              </a:rPr>
              <a:t>ba</a:t>
            </a:r>
            <a:r>
              <a:rPr lang="en-US" sz="1800" dirty="0">
                <a:latin typeface="Times New Roman"/>
                <a:cs typeface="Times New Roman"/>
              </a:rPr>
              <a:t>* + </a:t>
            </a:r>
            <a:r>
              <a:rPr lang="en-US" sz="1800" i="1" dirty="0" err="1">
                <a:latin typeface="Times New Roman"/>
                <a:cs typeface="Times New Roman"/>
              </a:rPr>
              <a:t>λ</a:t>
            </a:r>
            <a:r>
              <a:rPr lang="en-US" sz="1800" dirty="0" smtClean="0">
                <a:latin typeface="Times New Roman"/>
                <a:cs typeface="Times New Roman"/>
              </a:rPr>
              <a:t>))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6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Transition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Generalized transition graph </a:t>
            </a:r>
            <a:r>
              <a:rPr lang="en-US" dirty="0" smtClean="0"/>
              <a:t>(GTG): A transition graph where the edges are labeled with regular expressions.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3_FIG0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5" y="3023424"/>
            <a:ext cx="3078478" cy="18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8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Transition </a:t>
            </a:r>
            <a:r>
              <a:rPr lang="en-US" dirty="0" smtClean="0"/>
              <a:t>Graph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canonical form of a two-state GTG: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covers all possible paths and is the graph’s 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3_FIG0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47" y="1965976"/>
            <a:ext cx="4754828" cy="221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22464"/>
              </p:ext>
            </p:extLst>
          </p:nvPr>
        </p:nvGraphicFramePr>
        <p:xfrm>
          <a:off x="2947613" y="4709146"/>
          <a:ext cx="3453167" cy="54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4" imgW="1358900" imgH="215900" progId="Equation.3">
                  <p:embed/>
                </p:oleObj>
              </mc:Choice>
              <mc:Fallback>
                <p:oleObj name="Equation" r:id="rId4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7613" y="4709146"/>
                        <a:ext cx="3453167" cy="54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3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cintosh HD:Applications:Microsoft Office 2004:Office:PPT_IB_SupportFiles:Images:15529_CH03_FIG0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3329385"/>
            <a:ext cx="2651731" cy="29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RE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 smtClean="0"/>
              <a:t>Convert the NFA to a GTG.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If the GTG has more than two states, remove the extra states one at a time.</a:t>
            </a:r>
          </a:p>
          <a:p>
            <a:pPr lvl="1"/>
            <a:r>
              <a:rPr lang="en-US" dirty="0" smtClean="0"/>
              <a:t>See the procedure in the textbook: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Macintosh HD:Applications:Microsoft Office 2004:Office:PPT_IB_SupportFiles:Images:15529_CH03_FIG0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38" y="3703317"/>
            <a:ext cx="4389117" cy="20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291854" y="4709146"/>
            <a:ext cx="731512" cy="45719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47749"/>
              </p:ext>
            </p:extLst>
          </p:nvPr>
        </p:nvGraphicFramePr>
        <p:xfrm>
          <a:off x="2743220" y="5769667"/>
          <a:ext cx="3108926" cy="49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20" y="5769667"/>
                        <a:ext cx="3108926" cy="49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51781" y="5349219"/>
            <a:ext cx="170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 apply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8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to RE </a:t>
            </a:r>
            <a:r>
              <a:rPr lang="en-US" dirty="0" smtClean="0"/>
              <a:t>Conversion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an NFA, we can construct a GTG.</a:t>
            </a:r>
          </a:p>
          <a:p>
            <a:pPr lvl="1"/>
            <a:r>
              <a:rPr lang="en-US" dirty="0"/>
              <a:t>Recall that any language accepted by an NFA </a:t>
            </a:r>
            <a:br>
              <a:rPr lang="en-US" dirty="0"/>
            </a:br>
            <a:r>
              <a:rPr lang="en-US" dirty="0" smtClean="0"/>
              <a:t>or a DFA is </a:t>
            </a:r>
            <a:r>
              <a:rPr lang="en-US" dirty="0"/>
              <a:t>regular.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From a GTG, we can derive a regular expression.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Therefore, for every regular language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B23C00"/>
                </a:solidFill>
              </a:rPr>
              <a:t>,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there is a regular expression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B23C00"/>
                </a:solidFill>
              </a:rPr>
              <a:t> such that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=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r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98048" y="4069073"/>
            <a:ext cx="1493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Theorem 3.2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1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right-linear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has all its production rules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are in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 smtClean="0"/>
              <a:t> is in </a:t>
            </a:r>
            <a:r>
              <a:rPr lang="en-US" i="1" dirty="0">
                <a:latin typeface="Times New Roman"/>
                <a:cs typeface="Times New Roman"/>
              </a:rPr>
              <a:t>T*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left-linear grammar </a:t>
            </a:r>
            <a:r>
              <a:rPr lang="en-US" dirty="0" smtClean="0"/>
              <a:t>has all its production rules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regular grammar </a:t>
            </a:r>
            <a:r>
              <a:rPr lang="en-US" dirty="0" smtClean="0"/>
              <a:t>is either right- or left-linear.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548768"/>
              </p:ext>
            </p:extLst>
          </p:nvPr>
        </p:nvGraphicFramePr>
        <p:xfrm>
          <a:off x="3657609" y="2148854"/>
          <a:ext cx="1209354" cy="91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name="Equation" r:id="rId3" imgW="520700" imgH="393700" progId="Equation.3">
                  <p:embed/>
                </p:oleObj>
              </mc:Choice>
              <mc:Fallback>
                <p:oleObj name="Equation" r:id="rId3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9" y="2148854"/>
                        <a:ext cx="1209354" cy="914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02057"/>
              </p:ext>
            </p:extLst>
          </p:nvPr>
        </p:nvGraphicFramePr>
        <p:xfrm>
          <a:off x="3657610" y="4434829"/>
          <a:ext cx="1247700" cy="943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Equation" r:id="rId5" imgW="520700" imgH="393700" progId="Equation.3">
                  <p:embed/>
                </p:oleObj>
              </mc:Choice>
              <mc:Fallback>
                <p:oleObj name="Equation" r:id="rId5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10" y="4434829"/>
                        <a:ext cx="1247700" cy="943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19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</a:t>
            </a:r>
            <a:r>
              <a:rPr lang="en-US" dirty="0" smtClean="0"/>
              <a:t>Grammars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If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G</a:t>
            </a:r>
            <a:r>
              <a:rPr lang="en-US" dirty="0" smtClean="0">
                <a:solidFill>
                  <a:srgbClr val="B23C00"/>
                </a:solidFill>
              </a:rPr>
              <a:t> is a right-linear grammar,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then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G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B23C00"/>
                </a:solidFill>
              </a:rPr>
              <a:t> is a regular language.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proof </a:t>
            </a:r>
            <a:r>
              <a:rPr lang="en-US" dirty="0"/>
              <a:t>in the textbook </a:t>
            </a:r>
            <a:r>
              <a:rPr lang="en-US" dirty="0" smtClean="0"/>
              <a:t>involves </a:t>
            </a:r>
            <a:r>
              <a:rPr lang="en-US" dirty="0"/>
              <a:t>constructing automata based on the production rules</a:t>
            </a:r>
            <a:r>
              <a:rPr lang="en-US" dirty="0" smtClean="0"/>
              <a:t>.</a:t>
            </a:r>
            <a:endParaRPr lang="en-US" dirty="0" smtClean="0">
              <a:solidFill>
                <a:srgbClr val="B23C00"/>
              </a:solidFill>
            </a:endParaRP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If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B23C00"/>
                </a:solidFill>
              </a:rPr>
              <a:t> is a regular language, then there exists a right-linear grammar such that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G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5"/>
            <a:endParaRPr lang="en-US" dirty="0" smtClean="0">
              <a:solidFill>
                <a:srgbClr val="B23C00"/>
              </a:solidFill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The language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B23C00"/>
                </a:solidFill>
              </a:rPr>
              <a:t> is regular if and only if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there exists a left-linear grammar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G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such that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G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170" y="3794756"/>
            <a:ext cx="1493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Theorem 3.4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9341" y="1600220"/>
            <a:ext cx="1493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Theorem 3.3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0" y="4709146"/>
            <a:ext cx="1493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Theorem 3.5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Grammars</a:t>
            </a:r>
            <a:r>
              <a:rPr lang="en-US" i="1" dirty="0"/>
              <a:t>,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The language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</a:rPr>
              <a:t> is regular if and only if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there exists a </a:t>
            </a:r>
            <a:r>
              <a:rPr lang="en-US" dirty="0" smtClean="0">
                <a:solidFill>
                  <a:srgbClr val="B23C00"/>
                </a:solidFill>
              </a:rPr>
              <a:t>regular grammar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G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such that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G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170" y="1783098"/>
            <a:ext cx="1493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Theorem 3.6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3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Describe Regular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3_FIG0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42" y="1508781"/>
            <a:ext cx="3822685" cy="392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Distinguishable vs. Indistinguishable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sz="2600" dirty="0" smtClean="0"/>
              <a:t>Consider two states </a:t>
            </a:r>
            <a:r>
              <a:rPr lang="en-US" sz="2600" i="1" dirty="0" smtClean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and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of a DFA </a:t>
            </a:r>
            <a:br>
              <a:rPr lang="en-US" sz="2600" dirty="0" smtClean="0"/>
            </a:br>
            <a:r>
              <a:rPr lang="en-US" sz="2600" dirty="0" smtClean="0"/>
              <a:t>and </a:t>
            </a:r>
            <a:r>
              <a:rPr lang="en-US" sz="2600" u="sng" dirty="0" smtClean="0">
                <a:solidFill>
                  <a:srgbClr val="B23C00"/>
                </a:solidFill>
              </a:rPr>
              <a:t>all</a:t>
            </a:r>
            <a:r>
              <a:rPr lang="en-US" sz="2600" dirty="0" smtClean="0"/>
              <a:t> strings </a:t>
            </a:r>
            <a:r>
              <a:rPr lang="en-US" sz="2600" i="1" dirty="0">
                <a:latin typeface="Times New Roman"/>
                <a:cs typeface="Times New Roman"/>
              </a:rPr>
              <a:t>w</a:t>
            </a:r>
            <a:r>
              <a:rPr lang="en-US" sz="2600" dirty="0" smtClean="0"/>
              <a:t> in </a:t>
            </a:r>
            <a:r>
              <a:rPr lang="en-US" sz="2600" dirty="0" err="1">
                <a:latin typeface="Times New Roman"/>
                <a:cs typeface="Times New Roman"/>
              </a:rPr>
              <a:t>Σ</a:t>
            </a:r>
            <a:r>
              <a:rPr lang="en-US" sz="2600" dirty="0" smtClean="0">
                <a:latin typeface="Times New Roman"/>
                <a:cs typeface="Times New Roman"/>
              </a:rPr>
              <a:t>*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If there </a:t>
            </a:r>
            <a:r>
              <a:rPr lang="en-US" sz="2600" u="sng" dirty="0" smtClean="0"/>
              <a:t>is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to a final state implies </a:t>
            </a:r>
            <a:br>
              <a:rPr lang="en-US" sz="2600" dirty="0" smtClean="0"/>
            </a:br>
            <a:r>
              <a:rPr lang="en-US" sz="2600" dirty="0" smtClean="0"/>
              <a:t>there </a:t>
            </a:r>
            <a:r>
              <a:rPr lang="en-US" sz="2600" u="sng" dirty="0" smtClean="0"/>
              <a:t>is</a:t>
            </a:r>
            <a:r>
              <a:rPr lang="en-US" sz="2600" dirty="0" smtClean="0"/>
              <a:t> a path from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to a final state, and</a:t>
            </a:r>
          </a:p>
          <a:p>
            <a:r>
              <a:rPr lang="en-US" sz="2600" dirty="0" smtClean="0"/>
              <a:t>If there is </a:t>
            </a:r>
            <a:r>
              <a:rPr lang="en-US" sz="2600" u="sng" dirty="0" smtClean="0"/>
              <a:t>no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to a final state implies there is </a:t>
            </a:r>
            <a:r>
              <a:rPr lang="en-US" sz="2600" u="sng" dirty="0" smtClean="0"/>
              <a:t>no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to a final state,</a:t>
            </a:r>
          </a:p>
          <a:p>
            <a:r>
              <a:rPr lang="en-US" sz="2600" dirty="0" smtClean="0"/>
              <a:t>Then states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and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are </a:t>
            </a:r>
            <a:r>
              <a:rPr lang="en-US" sz="2600" dirty="0" smtClean="0">
                <a:solidFill>
                  <a:srgbClr val="B23C00"/>
                </a:solidFill>
              </a:rPr>
              <a:t>indistinguishable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However, if for </a:t>
            </a:r>
            <a:r>
              <a:rPr lang="en-US" sz="2600" u="sng" dirty="0" smtClean="0">
                <a:solidFill>
                  <a:srgbClr val="B23C00"/>
                </a:solidFill>
              </a:rPr>
              <a:t>any one</a:t>
            </a:r>
            <a:r>
              <a:rPr lang="en-US" sz="2600" dirty="0" smtClean="0">
                <a:solidFill>
                  <a:srgbClr val="B23C00"/>
                </a:solidFill>
              </a:rPr>
              <a:t> </a:t>
            </a:r>
            <a:r>
              <a:rPr lang="en-US" sz="2600" dirty="0" smtClean="0"/>
              <a:t>string </a:t>
            </a:r>
            <a:r>
              <a:rPr lang="en-US" sz="2600" i="1" dirty="0" smtClean="0">
                <a:latin typeface="Times New Roman"/>
                <a:cs typeface="Times New Roman"/>
              </a:rPr>
              <a:t>w</a:t>
            </a:r>
            <a:r>
              <a:rPr lang="en-US" sz="2600" dirty="0" smtClean="0"/>
              <a:t> there </a:t>
            </a:r>
            <a:r>
              <a:rPr lang="en-US" sz="2600" u="sng" dirty="0" smtClean="0"/>
              <a:t>is</a:t>
            </a:r>
            <a:r>
              <a:rPr lang="en-US" sz="2600" dirty="0" smtClean="0"/>
              <a:t> a </a:t>
            </a:r>
            <a:r>
              <a:rPr lang="en-US" sz="2600" dirty="0"/>
              <a:t>path from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/>
              <a:t> to a final state </a:t>
            </a:r>
            <a:r>
              <a:rPr lang="en-US" sz="2600" dirty="0" smtClean="0"/>
              <a:t>but </a:t>
            </a:r>
            <a:r>
              <a:rPr lang="en-US" sz="2600" u="sng" dirty="0" smtClean="0"/>
              <a:t>no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to a final state (or vice versa),</a:t>
            </a:r>
          </a:p>
          <a:p>
            <a:r>
              <a:rPr lang="en-US" sz="2600" dirty="0" smtClean="0"/>
              <a:t>Then the states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and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are </a:t>
            </a:r>
            <a:r>
              <a:rPr lang="en-US" sz="2600" dirty="0" smtClean="0">
                <a:solidFill>
                  <a:srgbClr val="B23C00"/>
                </a:solidFill>
              </a:rPr>
              <a:t>distinguishable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9696" y="2606049"/>
            <a:ext cx="1791376" cy="52322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Not necessarily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the same final state.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8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grep</a:t>
            </a:r>
            <a:r>
              <a:rPr lang="en-US" dirty="0" smtClean="0"/>
              <a:t> and Java’s </a:t>
            </a:r>
            <a:r>
              <a:rPr lang="en-US" b="1" dirty="0" smtClean="0">
                <a:latin typeface="Courier New"/>
                <a:cs typeface="Courier New"/>
              </a:rPr>
              <a:t>regex</a:t>
            </a:r>
            <a:r>
              <a:rPr lang="en-US" dirty="0" smtClean="0"/>
              <a:t>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555" cy="4835525"/>
          </a:xfrm>
        </p:spPr>
        <p:txBody>
          <a:bodyPr/>
          <a:lstStyle/>
          <a:p>
            <a:r>
              <a:rPr lang="en-US" dirty="0" smtClean="0"/>
              <a:t>How does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grep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work?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What happens when you compile a Java regular expression with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Pattern.compile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  <a:r>
              <a:rPr lang="en-US" dirty="0" smtClean="0"/>
              <a:t>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Note that regular expressions in Java and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grep</a:t>
            </a:r>
            <a:r>
              <a:rPr lang="en-US" dirty="0" smtClean="0"/>
              <a:t> use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|</a:t>
            </a:r>
            <a:r>
              <a:rPr lang="en-US" dirty="0" smtClean="0"/>
              <a:t> instead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 smtClean="0"/>
              <a:t> for the union operation.</a:t>
            </a:r>
          </a:p>
          <a:p>
            <a:pPr lvl="1"/>
            <a:r>
              <a:rPr lang="en-US" dirty="0"/>
              <a:t>Example: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(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a|b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)*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abb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/>
                <a:cs typeface="Courier New"/>
              </a:rPr>
              <a:t>grep</a:t>
            </a:r>
            <a:r>
              <a:rPr lang="en-US" dirty="0"/>
              <a:t> and Java’s </a:t>
            </a:r>
            <a:r>
              <a:rPr lang="en-US" b="1" dirty="0">
                <a:latin typeface="Courier New"/>
                <a:cs typeface="Courier New"/>
              </a:rPr>
              <a:t>regex</a:t>
            </a:r>
            <a:r>
              <a:rPr lang="en-US" dirty="0"/>
              <a:t> </a:t>
            </a:r>
            <a:r>
              <a:rPr lang="en-US" dirty="0" smtClean="0"/>
              <a:t>Package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37"/>
            <a:ext cx="8229600" cy="3566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Parse the 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an NFA for the 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a DFA from the NFA.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Minimize the DFA.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 state transition matrix </a:t>
            </a:r>
            <a:br>
              <a:rPr lang="en-US" dirty="0" smtClean="0"/>
            </a:br>
            <a:r>
              <a:rPr lang="en-US" dirty="0" smtClean="0"/>
              <a:t>from the minimized DFA.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transition matrix to search for matches.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879" y="1325903"/>
            <a:ext cx="6927948" cy="46166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 regular expression such as: 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(</a:t>
            </a:r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a|b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)*</a:t>
            </a:r>
            <a:r>
              <a:rPr lang="en-US" sz="2400" b="1" dirty="0" err="1">
                <a:solidFill>
                  <a:srgbClr val="0033CC"/>
                </a:solidFill>
                <a:latin typeface="Courier New"/>
                <a:cs typeface="Courier New"/>
              </a:rPr>
              <a:t>abb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89" y="5623536"/>
            <a:ext cx="8961022" cy="38472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33CC"/>
                </a:solidFill>
              </a:rPr>
              <a:t>RE </a:t>
            </a:r>
            <a:r>
              <a:rPr lang="en-US" sz="1900" dirty="0" smtClean="0">
                <a:solidFill>
                  <a:srgbClr val="0033CC"/>
                </a:solidFill>
                <a:sym typeface="Wingdings"/>
              </a:rPr>
              <a:t> parse  NFA  DFA  minimized DFA  state transition matrix  search</a:t>
            </a:r>
            <a:endParaRPr lang="en-US" sz="19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6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</a:t>
            </a:r>
          </a:p>
          <a:p>
            <a:pPr lvl="1"/>
            <a:r>
              <a:rPr lang="en-US" dirty="0" smtClean="0"/>
              <a:t>proof by induction</a:t>
            </a:r>
          </a:p>
          <a:p>
            <a:pPr lvl="1"/>
            <a:r>
              <a:rPr lang="en-US" dirty="0" smtClean="0"/>
              <a:t>language and language rules</a:t>
            </a:r>
          </a:p>
          <a:p>
            <a:pPr lvl="1"/>
            <a:r>
              <a:rPr lang="en-US" dirty="0" smtClean="0"/>
              <a:t>grammar: production rules, derivations</a:t>
            </a:r>
          </a:p>
          <a:p>
            <a:pPr lvl="1"/>
            <a:r>
              <a:rPr lang="en-US" dirty="0" smtClean="0"/>
              <a:t>deterministic and nondeterministic acceptors</a:t>
            </a:r>
          </a:p>
          <a:p>
            <a:pPr lvl="1"/>
            <a:r>
              <a:rPr lang="en-US" dirty="0" smtClean="0"/>
              <a:t>state transition graphs, state transition matrices</a:t>
            </a:r>
          </a:p>
          <a:p>
            <a:pPr lvl="1"/>
            <a:r>
              <a:rPr lang="en-US" dirty="0" smtClean="0"/>
              <a:t>applications for string pattern matching</a:t>
            </a:r>
          </a:p>
          <a:p>
            <a:pPr lvl="1"/>
            <a:r>
              <a:rPr lang="en-US" dirty="0" smtClean="0"/>
              <a:t>NFA to DFA conversions, reducing DFA states</a:t>
            </a:r>
          </a:p>
          <a:p>
            <a:pPr lvl="1"/>
            <a:r>
              <a:rPr lang="en-US" dirty="0" smtClean="0"/>
              <a:t>regular expressions and regular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  <a:r>
              <a:rPr lang="en-US" dirty="0" smtClean="0"/>
              <a:t>Preparation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over the textbook’s exercises</a:t>
            </a:r>
          </a:p>
          <a:p>
            <a:pPr lvl="1"/>
            <a:r>
              <a:rPr lang="en-US" dirty="0"/>
              <a:t>especially the ones with answers in the </a:t>
            </a:r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Chapters 1, 2, and 3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Know how to use JFLAP</a:t>
            </a:r>
          </a:p>
          <a:p>
            <a:pPr lvl="1"/>
            <a:r>
              <a:rPr lang="en-US" dirty="0" smtClean="0"/>
              <a:t>automata and grammars</a:t>
            </a:r>
          </a:p>
          <a:p>
            <a:pPr lvl="1"/>
            <a:r>
              <a:rPr lang="en-US" dirty="0" smtClean="0"/>
              <a:t>Do a manual derivation.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DFA, how can we simplify it by reducing the number of states?</a:t>
            </a:r>
          </a:p>
          <a:p>
            <a:pPr lvl="1"/>
            <a:r>
              <a:rPr lang="en-US" dirty="0" smtClean="0"/>
              <a:t>Of course, we want the simplified DFA </a:t>
            </a:r>
            <a:br>
              <a:rPr lang="en-US" dirty="0" smtClean="0"/>
            </a:br>
            <a:r>
              <a:rPr lang="en-US" dirty="0" smtClean="0"/>
              <a:t>to be equivalent to the original one.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One way: </a:t>
            </a:r>
          </a:p>
          <a:p>
            <a:pPr lvl="1"/>
            <a:r>
              <a:rPr lang="en-US" dirty="0" smtClean="0"/>
              <a:t>Find and combine indistinguishable states.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First eliminate inaccessible states.</a:t>
            </a:r>
          </a:p>
          <a:p>
            <a:pPr lvl="1"/>
            <a:r>
              <a:rPr lang="en-US" dirty="0" smtClean="0"/>
              <a:t>Then repeatedly partition the states into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equivalence classes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B23C00"/>
                </a:solidFill>
              </a:rPr>
              <a:t>indistinguishable states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2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Reduction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9073"/>
            <a:ext cx="8229600" cy="2061852"/>
          </a:xfrm>
        </p:spPr>
        <p:txBody>
          <a:bodyPr/>
          <a:lstStyle/>
          <a:p>
            <a:r>
              <a:rPr lang="en-US" sz="2400" dirty="0" smtClean="0"/>
              <a:t>From either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or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/>
              <a:t> , input 1 and input 01 lead to a final state, so they’re together in another equivalence class.</a:t>
            </a:r>
            <a:br>
              <a:rPr lang="en-US" sz="2400" dirty="0" smtClean="0"/>
            </a:br>
            <a:endParaRPr lang="en-US" sz="2400" dirty="0" smtClean="0"/>
          </a:p>
          <a:p>
            <a:pPr lvl="4"/>
            <a:endParaRPr lang="en-US" sz="800" dirty="0" smtClean="0"/>
          </a:p>
          <a:p>
            <a:r>
              <a:rPr lang="en-US" sz="2400" dirty="0" smtClean="0"/>
              <a:t>We can’t partition any further, so make new states out of each equivalence class.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2_FIG0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143025"/>
            <a:ext cx="5212023" cy="30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390" y="2514610"/>
            <a:ext cx="2004513" cy="461665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2  </a:t>
            </a:r>
            <a:r>
              <a:rPr lang="en-US" sz="24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31927" y="1234464"/>
            <a:ext cx="4937706" cy="128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Remove inaccessible state q5.</a:t>
            </a:r>
          </a:p>
          <a:p>
            <a:r>
              <a:rPr lang="en-US" sz="2400" dirty="0" smtClean="0"/>
              <a:t>Final states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are in one equivalence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6171" y="4892024"/>
            <a:ext cx="2194536" cy="461665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2  </a:t>
            </a:r>
            <a:r>
              <a:rPr lang="en-US" sz="24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7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Reduction 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0438"/>
            <a:ext cx="8229600" cy="2651731"/>
          </a:xfrm>
        </p:spPr>
        <p:txBody>
          <a:bodyPr/>
          <a:lstStyle/>
          <a:p>
            <a:r>
              <a:rPr lang="en-US" sz="2400" dirty="0" smtClean="0"/>
              <a:t>States 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</a:t>
            </a:r>
            <a:r>
              <a:rPr lang="en-US" sz="2400" dirty="0" smtClean="0"/>
              <a:t> are final:</a:t>
            </a:r>
          </a:p>
          <a:p>
            <a:pPr lvl="5"/>
            <a:r>
              <a:rPr lang="en-US" sz="800" dirty="0" smtClean="0"/>
              <a:t> </a:t>
            </a:r>
          </a:p>
          <a:p>
            <a:r>
              <a:rPr lang="en-US" sz="2400" dirty="0" smtClean="0"/>
              <a:t>From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/>
              <a:t>, strings 0 and 1 </a:t>
            </a:r>
            <a:br>
              <a:rPr lang="en-US" sz="2400" dirty="0" smtClean="0"/>
            </a:br>
            <a:r>
              <a:rPr lang="en-US" sz="2400" dirty="0" smtClean="0"/>
              <a:t>both lead to final states:</a:t>
            </a:r>
          </a:p>
          <a:p>
            <a:pPr lvl="5"/>
            <a:r>
              <a:rPr lang="en-US" sz="800" dirty="0" smtClean="0"/>
              <a:t> </a:t>
            </a:r>
          </a:p>
          <a:p>
            <a:r>
              <a:rPr lang="en-US" sz="2400" i="1" dirty="0" err="1" smtClean="0">
                <a:latin typeface="Times New Roman"/>
                <a:cs typeface="Times New Roman"/>
              </a:rPr>
              <a:t>δ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cs typeface="Times New Roman"/>
              </a:rPr>
              <a:t>, 0) =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  </a:t>
            </a:r>
            <a:r>
              <a:rPr lang="en-US" sz="2400" dirty="0" smtClean="0"/>
              <a:t>but </a:t>
            </a:r>
            <a:r>
              <a:rPr lang="en-US" sz="2400" i="1" dirty="0" err="1">
                <a:latin typeface="Times New Roman"/>
                <a:cs typeface="Times New Roman"/>
              </a:rPr>
              <a:t>δ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, 0) =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:</a:t>
            </a:r>
          </a:p>
          <a:p>
            <a:pPr marL="2286000" lvl="5" indent="0">
              <a:buNone/>
            </a:pPr>
            <a:r>
              <a:rPr lang="en-US" sz="800" dirty="0" smtClean="0"/>
              <a:t>	</a:t>
            </a:r>
          </a:p>
          <a:p>
            <a:r>
              <a:rPr lang="en-US" sz="2400" dirty="0" smtClean="0"/>
              <a:t>No further partitioning is possible.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Macintosh HD:Applications:Microsoft Office 2004:Office:PPT_IB_SupportFiles:Images:15529_CH02_FIG0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" y="1234464"/>
            <a:ext cx="3337566" cy="21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acintosh HD:Applications:Microsoft Office 2004:Office:PPT_IB_SupportFiles:Images:15529_CH02_FIG0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26" y="1234464"/>
            <a:ext cx="3063873" cy="21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4951" y="3611878"/>
            <a:ext cx="1463311" cy="40011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0 1 3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2 </a:t>
            </a:r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4951" y="4400475"/>
            <a:ext cx="1743711" cy="40011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0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1 3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2 </a:t>
            </a:r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4951" y="5166341"/>
            <a:ext cx="2024112" cy="40011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0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1 3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2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</a:t>
            </a:r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2146" y="5714975"/>
            <a:ext cx="1685077" cy="584776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JFLAP demo 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Jexample2.15.jff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365" y="5623536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1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 and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called </a:t>
            </a:r>
            <a:r>
              <a:rPr lang="en-US" dirty="0" smtClean="0">
                <a:solidFill>
                  <a:srgbClr val="B23C00"/>
                </a:solidFill>
              </a:rPr>
              <a:t>regular</a:t>
            </a:r>
            <a:r>
              <a:rPr lang="en-US" dirty="0" smtClean="0"/>
              <a:t> if and only if there exists a finite acceptor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such that </a:t>
            </a:r>
            <a:br>
              <a:rPr lang="en-US" dirty="0" smtClean="0"/>
            </a:b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= 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M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finite acceptor can be a </a:t>
            </a:r>
            <a:r>
              <a:rPr lang="en-US" dirty="0" smtClean="0">
                <a:solidFill>
                  <a:srgbClr val="B23C00"/>
                </a:solidFill>
              </a:rPr>
              <a:t>DFA or an NFA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Is there a more concise way to </a:t>
            </a:r>
            <a:br>
              <a:rPr lang="en-US" dirty="0" smtClean="0"/>
            </a:br>
            <a:r>
              <a:rPr lang="en-US" dirty="0" smtClean="0"/>
              <a:t>describe a regular language?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regular expression </a:t>
            </a:r>
            <a:r>
              <a:rPr lang="en-US" dirty="0" smtClean="0"/>
              <a:t>consists of strings of symbols from an alphabet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, parentheses, </a:t>
            </a:r>
            <a:br>
              <a:rPr lang="en-US" dirty="0" smtClean="0"/>
            </a:br>
            <a:r>
              <a:rPr lang="en-US" dirty="0" smtClean="0"/>
              <a:t>and the operators: </a:t>
            </a:r>
          </a:p>
          <a:p>
            <a:pPr lvl="4"/>
            <a:endParaRPr lang="en-US" dirty="0" smtClean="0"/>
          </a:p>
          <a:p>
            <a:pPr lvl="1"/>
            <a:r>
              <a:rPr lang="en-US" dirty="0">
                <a:latin typeface="Times New Roman"/>
                <a:cs typeface="Times New Roman"/>
              </a:rPr>
              <a:t>+</a:t>
            </a:r>
            <a:r>
              <a:rPr lang="en-US" dirty="0" smtClean="0"/>
              <a:t> for union: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+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</a:p>
          <a:p>
            <a:pPr lvl="1"/>
            <a:r>
              <a:rPr lang="en-US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dirty="0">
                <a:cs typeface="Wingdings"/>
                <a:sym typeface="Wingdings"/>
              </a:rPr>
              <a:t> </a:t>
            </a:r>
            <a:r>
              <a:rPr lang="en-US" dirty="0" smtClean="0">
                <a:cs typeface="Wingdings"/>
                <a:sym typeface="Wingdings"/>
              </a:rPr>
              <a:t>for concatenation: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</a:t>
            </a:r>
            <a:r>
              <a:rPr lang="en-US" dirty="0" err="1">
                <a:latin typeface="Times New Roman"/>
                <a:cs typeface="Times New Roman"/>
                <a:sym typeface="Wingdings"/>
              </a:rPr>
              <a:t></a:t>
            </a:r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/>
              <a:t>which can also be written </a:t>
            </a:r>
            <a:r>
              <a:rPr lang="en-US" i="1" dirty="0" err="1" smtClean="0">
                <a:latin typeface="Times New Roman"/>
                <a:cs typeface="Times New Roman"/>
              </a:rPr>
              <a:t>ab</a:t>
            </a:r>
            <a:endParaRPr lang="en-US" i="1" dirty="0">
              <a:latin typeface="Times New Roman"/>
              <a:cs typeface="Times New Roman"/>
              <a:sym typeface="Wingdings"/>
            </a:endParaRPr>
          </a:p>
          <a:p>
            <a:pPr lvl="1"/>
            <a:r>
              <a:rPr lang="en-US" dirty="0">
                <a:latin typeface="Times New Roman"/>
                <a:cs typeface="Times New Roman"/>
                <a:sym typeface="Wingdings"/>
              </a:rPr>
              <a:t>*</a:t>
            </a:r>
            <a:r>
              <a:rPr lang="en-US" dirty="0" smtClean="0">
                <a:sym typeface="Wingdings"/>
              </a:rPr>
              <a:t> for star-closure: </a:t>
            </a:r>
            <a:r>
              <a:rPr lang="en-US" i="1" dirty="0">
                <a:latin typeface="Times New Roman"/>
                <a:cs typeface="Times New Roman"/>
                <a:sym typeface="Wingdings"/>
              </a:rPr>
              <a:t>a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*</a:t>
            </a:r>
          </a:p>
          <a:p>
            <a:pPr lvl="5"/>
            <a:endParaRPr lang="en-US" dirty="0">
              <a:latin typeface="Times New Roman"/>
              <a:cs typeface="Times New Roman"/>
              <a:sym typeface="Wingdings"/>
            </a:endParaRPr>
          </a:p>
          <a:p>
            <a:r>
              <a:rPr lang="en-US" dirty="0">
                <a:sym typeface="Wingdings"/>
              </a:rPr>
              <a:t>Example: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(</a:t>
            </a:r>
            <a:r>
              <a:rPr lang="en-US" i="1" dirty="0">
                <a:latin typeface="Times New Roman"/>
                <a:cs typeface="Times New Roman"/>
                <a:sym typeface="Wingdings"/>
              </a:rPr>
              <a:t>a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 + (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b</a:t>
            </a:r>
            <a:r>
              <a:rPr lang="en-US" dirty="0" err="1">
                <a:latin typeface="Times New Roman"/>
                <a:cs typeface="Times New Roman"/>
                <a:sym typeface="Wingdings"/>
              </a:rPr>
              <a:t>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c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))* </a:t>
            </a:r>
            <a:r>
              <a:rPr lang="en-US" dirty="0">
                <a:sym typeface="Wingdings"/>
              </a:rPr>
              <a:t>is the star-closure </a:t>
            </a:r>
            <a:r>
              <a:rPr lang="en-US" dirty="0" smtClean="0">
                <a:sym typeface="Wingdings"/>
              </a:rPr>
              <a:t>of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             , which is the language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latin typeface="Times New Roman"/>
                <a:cs typeface="Times New Roman"/>
                <a:sym typeface="Wingdings"/>
              </a:rPr>
              <a:t>{</a:t>
            </a:r>
            <a:r>
              <a:rPr lang="en-US" i="1" dirty="0" err="1" smtClean="0">
                <a:latin typeface="Times New Roman"/>
                <a:cs typeface="Times New Roman"/>
                <a:sym typeface="Wingdings"/>
              </a:rPr>
              <a:t>λ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a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bc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aa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abc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bca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bcbc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aaa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aabc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</a:t>
            </a:r>
            <a:r>
              <a:rPr lang="is-IS" dirty="0" smtClean="0">
                <a:latin typeface="Times New Roman"/>
                <a:cs typeface="Times New Roman"/>
                <a:sym typeface="Wingdings"/>
              </a:rPr>
              <a:t>… }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52937"/>
              </p:ext>
            </p:extLst>
          </p:nvPr>
        </p:nvGraphicFramePr>
        <p:xfrm>
          <a:off x="1005879" y="4892024"/>
          <a:ext cx="1737341" cy="50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3" imgW="698500" imgH="203200" progId="Equation.3">
                  <p:embed/>
                </p:oleObj>
              </mc:Choice>
              <mc:Fallback>
                <p:oleObj name="Equation" r:id="rId3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879" y="4892024"/>
                        <a:ext cx="1737341" cy="505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</a:t>
            </a:r>
            <a:r>
              <a:rPr lang="en-US" dirty="0" smtClean="0"/>
              <a:t>Expressions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 be an alphabet. Then</a:t>
            </a:r>
          </a:p>
          <a:p>
            <a:pPr lvl="5"/>
            <a:endParaRPr lang="en-US" sz="11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600" dirty="0" smtClean="0"/>
              <a:t>The </a:t>
            </a:r>
            <a:r>
              <a:rPr lang="en-US" sz="2600" dirty="0" smtClean="0">
                <a:solidFill>
                  <a:srgbClr val="B23C00"/>
                </a:solidFill>
              </a:rPr>
              <a:t>primitive regular expressions </a:t>
            </a:r>
            <a:r>
              <a:rPr lang="en-US" sz="2600" dirty="0" smtClean="0"/>
              <a:t>are</a:t>
            </a:r>
            <a:br>
              <a:rPr lang="en-US" sz="2600" dirty="0" smtClean="0"/>
            </a:br>
            <a:r>
              <a:rPr lang="en-US" sz="2600" dirty="0" err="1" smtClean="0">
                <a:latin typeface="Times New Roman"/>
                <a:cs typeface="Times New Roman"/>
              </a:rPr>
              <a:t>Ø</a:t>
            </a:r>
            <a:r>
              <a:rPr lang="en-US" sz="2600" dirty="0" smtClean="0"/>
              <a:t>, </a:t>
            </a:r>
            <a:r>
              <a:rPr lang="en-US" sz="2600" i="1" dirty="0" err="1">
                <a:latin typeface="Times New Roman"/>
                <a:cs typeface="Times New Roman"/>
              </a:rPr>
              <a:t>λ</a:t>
            </a:r>
            <a:r>
              <a:rPr lang="en-US" sz="2600" dirty="0" smtClean="0"/>
              <a:t>, and          .</a:t>
            </a:r>
          </a:p>
          <a:p>
            <a:pPr marL="2341563" lvl="4" indent="-514350">
              <a:buFont typeface="+mj-ea"/>
              <a:buAutoNum type="circleNumDbPlain"/>
            </a:pPr>
            <a:endParaRPr lang="en-US" sz="11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600" dirty="0" smtClean="0"/>
              <a:t>If </a:t>
            </a:r>
            <a:r>
              <a:rPr lang="en-US" sz="2600" i="1" dirty="0" smtClean="0">
                <a:latin typeface="Times New Roman"/>
                <a:cs typeface="Times New Roman"/>
              </a:rPr>
              <a:t>r</a:t>
            </a:r>
            <a:r>
              <a:rPr lang="en-US" sz="2600" baseline="-25000" dirty="0" smtClean="0">
                <a:latin typeface="Times New Roman"/>
                <a:cs typeface="Times New Roman"/>
              </a:rPr>
              <a:t>1</a:t>
            </a:r>
            <a:r>
              <a:rPr lang="en-US" sz="2600" dirty="0" smtClean="0"/>
              <a:t> and </a:t>
            </a:r>
            <a:r>
              <a:rPr lang="en-US" sz="2600" i="1" dirty="0" smtClean="0">
                <a:latin typeface="Times New Roman"/>
                <a:cs typeface="Times New Roman"/>
              </a:rPr>
              <a:t>r</a:t>
            </a:r>
            <a:r>
              <a:rPr lang="en-US" sz="2600" baseline="-25000" dirty="0" smtClean="0">
                <a:latin typeface="Times New Roman"/>
                <a:cs typeface="Times New Roman"/>
              </a:rPr>
              <a:t>2</a:t>
            </a:r>
            <a:r>
              <a:rPr lang="en-US" sz="2600" dirty="0" smtClean="0"/>
              <a:t> are regular expressions, </a:t>
            </a:r>
            <a:br>
              <a:rPr lang="en-US" sz="2600" dirty="0" smtClean="0"/>
            </a:br>
            <a:r>
              <a:rPr lang="en-US" sz="2600" dirty="0" smtClean="0"/>
              <a:t>then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i="1" dirty="0" smtClean="0">
                <a:latin typeface="Times New Roman"/>
                <a:cs typeface="Times New Roman"/>
              </a:rPr>
              <a:t>r</a:t>
            </a:r>
            <a:r>
              <a:rPr lang="en-US" sz="2600" baseline="-25000" dirty="0" smtClean="0">
                <a:latin typeface="Times New Roman"/>
                <a:cs typeface="Times New Roman"/>
              </a:rPr>
              <a:t>1 </a:t>
            </a:r>
            <a:r>
              <a:rPr lang="en-US" sz="2600" dirty="0" smtClean="0">
                <a:latin typeface="Times New Roman"/>
                <a:cs typeface="Times New Roman"/>
              </a:rPr>
              <a:t>+ </a:t>
            </a:r>
            <a:r>
              <a:rPr lang="en-US" sz="2600" i="1" dirty="0" smtClean="0">
                <a:latin typeface="Times New Roman"/>
                <a:cs typeface="Times New Roman"/>
              </a:rPr>
              <a:t>r</a:t>
            </a:r>
            <a:r>
              <a:rPr lang="en-US" sz="2600" baseline="-25000" dirty="0" smtClean="0">
                <a:latin typeface="Times New Roman"/>
                <a:cs typeface="Times New Roman"/>
              </a:rPr>
              <a:t>2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/>
              <a:t>,</a:t>
            </a:r>
            <a:r>
              <a:rPr lang="en-US" sz="2600" baseline="-25000" dirty="0" smtClean="0">
                <a:latin typeface="Times New Roman"/>
                <a:cs typeface="Times New Roman"/>
              </a:rPr>
              <a:t>  </a:t>
            </a:r>
            <a:r>
              <a:rPr lang="en-US" sz="2600" i="1" dirty="0" smtClean="0">
                <a:latin typeface="Times New Roman"/>
                <a:cs typeface="Times New Roman"/>
              </a:rPr>
              <a:t>r</a:t>
            </a:r>
            <a:r>
              <a:rPr lang="en-US" sz="2600" baseline="-25000" dirty="0" smtClean="0">
                <a:latin typeface="Times New Roman"/>
                <a:cs typeface="Times New Roman"/>
              </a:rPr>
              <a:t>1</a:t>
            </a:r>
            <a:r>
              <a:rPr lang="en-US" sz="2600" dirty="0">
                <a:latin typeface="Times New Roman"/>
                <a:cs typeface="Times New Roman"/>
                <a:sym typeface="Wingdings"/>
              </a:rPr>
              <a:t></a:t>
            </a:r>
            <a:r>
              <a:rPr lang="en-US" sz="2600" i="1" dirty="0" smtClean="0">
                <a:latin typeface="Times New Roman"/>
                <a:cs typeface="Times New Roman"/>
              </a:rPr>
              <a:t>r</a:t>
            </a:r>
            <a:r>
              <a:rPr lang="en-US" sz="2600" baseline="-25000" dirty="0" smtClean="0">
                <a:latin typeface="Times New Roman"/>
                <a:cs typeface="Times New Roman"/>
              </a:rPr>
              <a:t>2</a:t>
            </a:r>
            <a:r>
              <a:rPr lang="en-US" sz="2600" dirty="0" smtClean="0"/>
              <a:t> , </a:t>
            </a:r>
            <a:r>
              <a:rPr lang="en-US" sz="2600" i="1" dirty="0">
                <a:latin typeface="Times New Roman"/>
                <a:cs typeface="Times New Roman"/>
              </a:rPr>
              <a:t>r</a:t>
            </a:r>
            <a:r>
              <a:rPr lang="en-US" sz="2600" baseline="-25000" dirty="0">
                <a:latin typeface="Times New Roman"/>
                <a:cs typeface="Times New Roman"/>
              </a:rPr>
              <a:t>1</a:t>
            </a:r>
            <a:r>
              <a:rPr lang="en-US" sz="2600" dirty="0" smtClean="0">
                <a:latin typeface="Times New Roman"/>
                <a:cs typeface="Times New Roman"/>
              </a:rPr>
              <a:t>*</a:t>
            </a:r>
            <a:r>
              <a:rPr lang="en-US" sz="2600" dirty="0" smtClean="0"/>
              <a:t>, and </a:t>
            </a:r>
            <a:r>
              <a:rPr lang="en-US" sz="2600" dirty="0" smtClean="0">
                <a:latin typeface="Times New Roman"/>
                <a:cs typeface="Times New Roman"/>
              </a:rPr>
              <a:t>(</a:t>
            </a:r>
            <a:r>
              <a:rPr lang="en-US" sz="2600" i="1" dirty="0" smtClean="0">
                <a:latin typeface="Times New Roman"/>
                <a:cs typeface="Times New Roman"/>
              </a:rPr>
              <a:t>r</a:t>
            </a:r>
            <a:r>
              <a:rPr lang="en-US" sz="2600" baseline="-25000" dirty="0" smtClean="0">
                <a:latin typeface="Times New Roman"/>
                <a:cs typeface="Times New Roman"/>
              </a:rPr>
              <a:t>1</a:t>
            </a:r>
            <a:r>
              <a:rPr lang="en-US" sz="2600" dirty="0" smtClean="0">
                <a:latin typeface="Times New Roman"/>
                <a:cs typeface="Times New Roman"/>
              </a:rPr>
              <a:t>) </a:t>
            </a:r>
            <a:r>
              <a:rPr lang="en-US" sz="2600" dirty="0" smtClean="0"/>
              <a:t>are also </a:t>
            </a:r>
            <a:br>
              <a:rPr lang="en-US" sz="2600" dirty="0" smtClean="0"/>
            </a:br>
            <a:r>
              <a:rPr lang="en-US" sz="2600" dirty="0" smtClean="0"/>
              <a:t>regular </a:t>
            </a:r>
            <a:r>
              <a:rPr lang="en-US" sz="2600" dirty="0"/>
              <a:t>expressions</a:t>
            </a:r>
            <a:r>
              <a:rPr lang="en-US" sz="2600" dirty="0" smtClean="0"/>
              <a:t>.</a:t>
            </a:r>
          </a:p>
          <a:p>
            <a:pPr marL="2341563" lvl="4" indent="-514350">
              <a:buFont typeface="+mj-ea"/>
              <a:buAutoNum type="circleNumDbPlain"/>
            </a:pPr>
            <a:endParaRPr lang="en-US" sz="11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600" dirty="0" smtClean="0"/>
              <a:t>A string is a regular expression if and only if </a:t>
            </a:r>
            <a:br>
              <a:rPr lang="en-US" sz="2600" dirty="0" smtClean="0"/>
            </a:br>
            <a:r>
              <a:rPr lang="en-US" sz="2600" dirty="0" smtClean="0"/>
              <a:t>it can be derived from the primitive regular expressions by a finite number of applications </a:t>
            </a:r>
            <a:br>
              <a:rPr lang="en-US" sz="2600" dirty="0" smtClean="0"/>
            </a:br>
            <a:r>
              <a:rPr lang="en-US" sz="2600" dirty="0" smtClean="0"/>
              <a:t>of the rules in (2).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460149"/>
              </p:ext>
            </p:extLst>
          </p:nvPr>
        </p:nvGraphicFramePr>
        <p:xfrm>
          <a:off x="2377464" y="2405473"/>
          <a:ext cx="914390" cy="38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" name="Equation" r:id="rId3" imgW="393700" imgH="165100" progId="Equation.3">
                  <p:embed/>
                </p:oleObj>
              </mc:Choice>
              <mc:Fallback>
                <p:oleObj name="Equation" r:id="rId3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7464" y="2405473"/>
                        <a:ext cx="914390" cy="383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52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40089</TotalTime>
  <Words>1266</Words>
  <Application>Microsoft Macintosh PowerPoint</Application>
  <PresentationFormat>On-screen Show (4:3)</PresentationFormat>
  <Paragraphs>319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Quadrant</vt:lpstr>
      <vt:lpstr>Equation</vt:lpstr>
      <vt:lpstr>CS 154 Formal Languages and Computability February 11 Class Meeting</vt:lpstr>
      <vt:lpstr>JFLAP Manual Derivation</vt:lpstr>
      <vt:lpstr>Distinguishable vs. Indistinguishable States</vt:lpstr>
      <vt:lpstr>Reducing the Number of States</vt:lpstr>
      <vt:lpstr>State Reduction Example #1</vt:lpstr>
      <vt:lpstr>State Reduction Example #2</vt:lpstr>
      <vt:lpstr>Regular Languages and Automata</vt:lpstr>
      <vt:lpstr>Regular Expressions</vt:lpstr>
      <vt:lpstr>Regular Expressions, cont’d</vt:lpstr>
      <vt:lpstr>Regular Expression Example</vt:lpstr>
      <vt:lpstr>Regular Expression Languages</vt:lpstr>
      <vt:lpstr>Regular Expression Language Example #1</vt:lpstr>
      <vt:lpstr>Precedence Rules</vt:lpstr>
      <vt:lpstr>Regular Expression Language Example #2</vt:lpstr>
      <vt:lpstr>Regular Expression Language Example #3</vt:lpstr>
      <vt:lpstr>Regular Expression Language Example #3, cont’d</vt:lpstr>
      <vt:lpstr>Regular Expressions and Regular Languages</vt:lpstr>
      <vt:lpstr>Construct an NFA from a Regular Expression</vt:lpstr>
      <vt:lpstr>Construct an NFA from an RE, cont’d</vt:lpstr>
      <vt:lpstr>Construct an NFA from an RE, cont’d</vt:lpstr>
      <vt:lpstr>Example: Construct an NFA from an RE</vt:lpstr>
      <vt:lpstr>Generalized Transition Graph</vt:lpstr>
      <vt:lpstr>Generalized Transition Graph, cont’d</vt:lpstr>
      <vt:lpstr>NFA to RE Conversion</vt:lpstr>
      <vt:lpstr>NFA to RE Conversion, cont’d</vt:lpstr>
      <vt:lpstr>Regular Grammars</vt:lpstr>
      <vt:lpstr>Regular Grammars, cont’d</vt:lpstr>
      <vt:lpstr>Regular Grammars, cont’d</vt:lpstr>
      <vt:lpstr>Ways to Describe Regular Languages</vt:lpstr>
      <vt:lpstr>grep and Java’s regex Package</vt:lpstr>
      <vt:lpstr>grep and Java’s regex Package, cont’d</vt:lpstr>
      <vt:lpstr>Midterm Preparation</vt:lpstr>
      <vt:lpstr>Midterm Preparation,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612</cp:revision>
  <cp:lastPrinted>2016-02-09T05:58:45Z</cp:lastPrinted>
  <dcterms:created xsi:type="dcterms:W3CDTF">2008-01-12T03:52:55Z</dcterms:created>
  <dcterms:modified xsi:type="dcterms:W3CDTF">2016-02-17T19:21:04Z</dcterms:modified>
  <cp:category/>
</cp:coreProperties>
</file>