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477" r:id="rId3"/>
    <p:sldId id="488" r:id="rId4"/>
    <p:sldId id="478" r:id="rId5"/>
    <p:sldId id="479" r:id="rId6"/>
    <p:sldId id="480" r:id="rId7"/>
    <p:sldId id="481" r:id="rId8"/>
    <p:sldId id="482" r:id="rId9"/>
    <p:sldId id="484" r:id="rId10"/>
    <p:sldId id="485" r:id="rId11"/>
    <p:sldId id="486" r:id="rId12"/>
    <p:sldId id="487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89" r:id="rId21"/>
    <p:sldId id="466" r:id="rId22"/>
    <p:sldId id="468" r:id="rId23"/>
    <p:sldId id="46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2A03"/>
    <a:srgbClr val="B23C00"/>
    <a:srgbClr val="66CCFF"/>
    <a:srgbClr val="A40000"/>
    <a:srgbClr val="0033CC"/>
    <a:srgbClr val="CC99FF"/>
    <a:srgbClr val="99FF66"/>
    <a:srgbClr val="6699FF"/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15" autoAdjust="0"/>
    <p:restoredTop sz="98450" autoAdjust="0"/>
  </p:normalViewPr>
  <p:slideViewPr>
    <p:cSldViewPr>
      <p:cViewPr varScale="1">
        <p:scale>
          <a:sx n="142" d="100"/>
          <a:sy n="142" d="100"/>
        </p:scale>
        <p:origin x="-136" y="-10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69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February 11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image" Target="../media/image23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9.emf"/><Relationship Id="rId12" Type="http://schemas.openxmlformats.org/officeDocument/2006/relationships/image" Target="../media/image25.png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11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#1: Problem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6-02-11 at 3.1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84963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#1: Problem </a:t>
            </a:r>
            <a:r>
              <a:rPr lang="en-US" dirty="0" smtClean="0"/>
              <a:t>6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Macintosh HD:Users:rmak:Desktop:Exercise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30" y="1143025"/>
            <a:ext cx="5486340" cy="571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12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#1: Problem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 smtClean="0"/>
              <a:t>The Exercise 7 grammar is </a:t>
            </a:r>
            <a:r>
              <a:rPr lang="en-US" u="sng" dirty="0" smtClean="0"/>
              <a:t>not</a:t>
            </a:r>
            <a:r>
              <a:rPr lang="en-US" dirty="0" smtClean="0"/>
              <a:t> equivalent to the Exercise 2 grammar. For example, the following strings are accepted by the latter but not the former:</a:t>
            </a:r>
          </a:p>
          <a:p>
            <a:pPr lvl="1"/>
            <a:r>
              <a:rPr lang="en-US" i="1" dirty="0" err="1" smtClean="0">
                <a:latin typeface="Times New Roman"/>
                <a:cs typeface="Times New Roman"/>
              </a:rPr>
              <a:t>abaabb</a:t>
            </a:r>
            <a:endParaRPr lang="en-US" i="1" dirty="0" smtClean="0">
              <a:latin typeface="Times New Roman"/>
              <a:cs typeface="Times New Roman"/>
            </a:endParaRPr>
          </a:p>
          <a:p>
            <a:pPr lvl="1"/>
            <a:r>
              <a:rPr lang="en-US" i="1" dirty="0" err="1" smtClean="0">
                <a:latin typeface="Times New Roman"/>
                <a:cs typeface="Times New Roman"/>
              </a:rPr>
              <a:t>aabbab</a:t>
            </a:r>
            <a:endParaRPr lang="en-US" i="1" dirty="0" smtClean="0">
              <a:latin typeface="Times New Roman"/>
              <a:cs typeface="Times New Roman"/>
            </a:endParaRPr>
          </a:p>
          <a:p>
            <a:pPr lvl="1"/>
            <a:r>
              <a:rPr lang="en-US" i="1" dirty="0" err="1" smtClean="0">
                <a:latin typeface="Times New Roman"/>
                <a:cs typeface="Times New Roman"/>
              </a:rPr>
              <a:t>abaabb</a:t>
            </a: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These </a:t>
            </a:r>
            <a:r>
              <a:rPr lang="en-US" dirty="0"/>
              <a:t>strings </a:t>
            </a:r>
            <a:r>
              <a:rPr lang="en-US" dirty="0" smtClean="0"/>
              <a:t>require the production rule 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SS</a:t>
            </a:r>
            <a:r>
              <a:rPr lang="en-US" dirty="0">
                <a:sym typeface="Wingdings"/>
              </a:rPr>
              <a:t>.</a:t>
            </a:r>
            <a:endParaRPr lang="en-US" i="1" dirty="0">
              <a:latin typeface="Times New Roman"/>
              <a:cs typeface="Times New Roman"/>
              <a:sym typeface="Wingdings"/>
            </a:endParaRPr>
          </a:p>
          <a:p>
            <a:r>
              <a:rPr lang="en-US" dirty="0" smtClean="0">
                <a:sym typeface="Wingdings"/>
              </a:rPr>
              <a:t>It is incorrect to replace the rule 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S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aSbaSb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with </a:t>
            </a:r>
            <a:r>
              <a:rPr lang="en-US" i="1" dirty="0">
                <a:latin typeface="Times New Roman"/>
                <a:cs typeface="Times New Roman"/>
                <a:sym typeface="Wingdings"/>
              </a:rPr>
              <a:t>S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i="1" dirty="0">
                <a:latin typeface="Times New Roman"/>
                <a:cs typeface="Times New Roman"/>
                <a:sym typeface="Wingdings"/>
              </a:rPr>
              <a:t>SS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in the Exercise 7 grammar.</a:t>
            </a:r>
          </a:p>
          <a:p>
            <a:pPr lvl="1"/>
            <a:r>
              <a:rPr lang="en-US" i="1" dirty="0" err="1" smtClean="0">
                <a:latin typeface="Times New Roman"/>
                <a:cs typeface="Times New Roman"/>
                <a:sym typeface="Wingdings"/>
              </a:rPr>
              <a:t>S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aSb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does </a:t>
            </a:r>
            <a:r>
              <a:rPr lang="en-US" u="sng" dirty="0" smtClean="0">
                <a:sym typeface="Wingdings"/>
              </a:rPr>
              <a:t>not</a:t>
            </a:r>
            <a:r>
              <a:rPr lang="en-US" dirty="0" smtClean="0">
                <a:sym typeface="Wingdings"/>
              </a:rPr>
              <a:t> imply that 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aSb</a:t>
            </a:r>
            <a:r>
              <a:rPr lang="en-US" dirty="0" err="1">
                <a:latin typeface="Times New Roman"/>
                <a:cs typeface="Times New Roman"/>
                <a:sym typeface="Wingdings"/>
              </a:rPr>
              <a:t></a:t>
            </a:r>
            <a:r>
              <a:rPr lang="en-US" i="1" dirty="0" err="1">
                <a:latin typeface="Times New Roman"/>
                <a:cs typeface="Times New Roman"/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7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NFAs More Powerful Than DFAs?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NFAs in general accept more languages than DFAs?</a:t>
            </a:r>
          </a:p>
          <a:p>
            <a:pPr lvl="4"/>
            <a:endParaRPr lang="en-US" dirty="0" smtClean="0"/>
          </a:p>
          <a:p>
            <a:r>
              <a:rPr lang="en-US" dirty="0"/>
              <a:t>A DFA is a restricted kind of NFA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Therefore, any language accepted by a DFA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also accepted by some NFA.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6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Are NFAs More Powerful Than DFAs</a:t>
            </a:r>
            <a:r>
              <a:rPr lang="en-US" dirty="0" smtClean="0"/>
              <a:t>?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language accepted by an NFA </a:t>
            </a:r>
            <a:br>
              <a:rPr lang="en-US" dirty="0" smtClean="0"/>
            </a:br>
            <a:r>
              <a:rPr lang="en-US" dirty="0" smtClean="0"/>
              <a:t>that cannot be accepted by a DFA?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No: </a:t>
            </a:r>
            <a:r>
              <a:rPr lang="en-US" dirty="0" smtClean="0">
                <a:solidFill>
                  <a:srgbClr val="B23C00"/>
                </a:solidFill>
              </a:rPr>
              <a:t>DFAs and NFAs are equally powerful.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For every language accepted by some NFA, there is a DFA that accepts the same language.</a:t>
            </a:r>
          </a:p>
          <a:p>
            <a:pPr lvl="1"/>
            <a:r>
              <a:rPr lang="en-US" dirty="0" smtClean="0"/>
              <a:t>Therefore, </a:t>
            </a:r>
            <a:r>
              <a:rPr lang="en-US" dirty="0" smtClean="0">
                <a:solidFill>
                  <a:srgbClr val="B23C00"/>
                </a:solidFill>
              </a:rPr>
              <a:t>any language accepted by an NFA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is regular.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can convert any NFA </a:t>
            </a:r>
            <a:br>
              <a:rPr lang="en-US" dirty="0" smtClean="0"/>
            </a:br>
            <a:r>
              <a:rPr lang="en-US" dirty="0" smtClean="0"/>
              <a:t>into an equivalent DFA.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Macintosh HD:Applications:Microsoft Office 2004:Office:PPT_IB_SupportFiles:Images:15529_CH02_FIG0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1143025"/>
            <a:ext cx="3566121" cy="18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576237"/>
              </p:ext>
            </p:extLst>
          </p:nvPr>
        </p:nvGraphicFramePr>
        <p:xfrm>
          <a:off x="365806" y="3063244"/>
          <a:ext cx="4663389" cy="184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10"/>
                <a:gridCol w="25297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NFA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454433"/>
              </p:ext>
            </p:extLst>
          </p:nvPr>
        </p:nvGraphicFramePr>
        <p:xfrm>
          <a:off x="396319" y="3449342"/>
          <a:ext cx="1828780" cy="36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3" name="Equation" r:id="rId4" imgW="1079500" imgH="215900" progId="Equation.3">
                  <p:embed/>
                </p:oleObj>
              </mc:Choice>
              <mc:Fallback>
                <p:oleObj name="Equation" r:id="rId4" imgW="1079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319" y="3449342"/>
                        <a:ext cx="1828780" cy="365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00492"/>
              </p:ext>
            </p:extLst>
          </p:nvPr>
        </p:nvGraphicFramePr>
        <p:xfrm>
          <a:off x="396319" y="3815098"/>
          <a:ext cx="12906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4" name="Equation" r:id="rId6" imgW="762000" imgH="215900" progId="Equation.3">
                  <p:embed/>
                </p:oleObj>
              </mc:Choice>
              <mc:Fallback>
                <p:oleObj name="Equation" r:id="rId6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319" y="3815098"/>
                        <a:ext cx="129063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478669"/>
              </p:ext>
            </p:extLst>
          </p:nvPr>
        </p:nvGraphicFramePr>
        <p:xfrm>
          <a:off x="2537175" y="3449342"/>
          <a:ext cx="20653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5" name="Equation" r:id="rId8" imgW="1219200" imgH="215900" progId="Equation.3">
                  <p:embed/>
                </p:oleObj>
              </mc:Choice>
              <mc:Fallback>
                <p:oleObj name="Equation" r:id="rId8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7175" y="3449342"/>
                        <a:ext cx="2065338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479237"/>
              </p:ext>
            </p:extLst>
          </p:nvPr>
        </p:nvGraphicFramePr>
        <p:xfrm>
          <a:off x="2526704" y="3815098"/>
          <a:ext cx="15271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6" name="Equation" r:id="rId10" imgW="901700" imgH="215900" progId="Equation.3">
                  <p:embed/>
                </p:oleObj>
              </mc:Choice>
              <mc:Fallback>
                <p:oleObj name="Equation" r:id="rId10" imgW="90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26704" y="3815098"/>
                        <a:ext cx="152717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Screen Shot 2016-02-08 at 8.28.57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0" y="1234464"/>
            <a:ext cx="3017537" cy="3419875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99280"/>
              </p:ext>
            </p:extLst>
          </p:nvPr>
        </p:nvGraphicFramePr>
        <p:xfrm>
          <a:off x="365806" y="4170047"/>
          <a:ext cx="17859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7" name="Equation" r:id="rId13" imgW="1054100" imgH="203200" progId="Equation.3">
                  <p:embed/>
                </p:oleObj>
              </mc:Choice>
              <mc:Fallback>
                <p:oleObj name="Equation" r:id="rId13" imgW="1054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5806" y="4170047"/>
                        <a:ext cx="1785937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202280"/>
              </p:ext>
            </p:extLst>
          </p:nvPr>
        </p:nvGraphicFramePr>
        <p:xfrm>
          <a:off x="365806" y="4514535"/>
          <a:ext cx="15271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8" name="Equation" r:id="rId15" imgW="901700" imgH="215900" progId="Equation.3">
                  <p:embed/>
                </p:oleObj>
              </mc:Choice>
              <mc:Fallback>
                <p:oleObj name="Equation" r:id="rId15" imgW="90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806" y="4514535"/>
                        <a:ext cx="1527175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06417"/>
              </p:ext>
            </p:extLst>
          </p:nvPr>
        </p:nvGraphicFramePr>
        <p:xfrm>
          <a:off x="2560342" y="4170047"/>
          <a:ext cx="23463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9" name="Equation" r:id="rId17" imgW="1384300" imgH="203200" progId="Equation.3">
                  <p:embed/>
                </p:oleObj>
              </mc:Choice>
              <mc:Fallback>
                <p:oleObj name="Equation" r:id="rId17" imgW="1384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60342" y="4170047"/>
                        <a:ext cx="234632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2685"/>
              </p:ext>
            </p:extLst>
          </p:nvPr>
        </p:nvGraphicFramePr>
        <p:xfrm>
          <a:off x="2560342" y="4514535"/>
          <a:ext cx="20653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0" name="Equation" r:id="rId19" imgW="1219200" imgH="215900" progId="Equation.3">
                  <p:embed/>
                </p:oleObj>
              </mc:Choice>
              <mc:Fallback>
                <p:oleObj name="Equation" r:id="rId19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60342" y="4514535"/>
                        <a:ext cx="2065337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0123" y="5065962"/>
            <a:ext cx="3685624" cy="923330"/>
          </a:xfrm>
          <a:prstGeom prst="rect">
            <a:avLst/>
          </a:prstGeom>
          <a:solidFill>
            <a:srgbClr val="FFFFC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Label the states of the new DFA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after the </a:t>
            </a:r>
            <a:r>
              <a:rPr lang="en-US" sz="1800" dirty="0" smtClean="0">
                <a:solidFill>
                  <a:srgbClr val="B23C00"/>
                </a:solidFill>
              </a:rPr>
              <a:t>set of states </a:t>
            </a:r>
            <a:r>
              <a:rPr lang="en-US" sz="1800" dirty="0" smtClean="0">
                <a:solidFill>
                  <a:srgbClr val="0033CC"/>
                </a:solidFill>
              </a:rPr>
              <a:t>that the NFA 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can be in after each transition.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3512" y="4800585"/>
            <a:ext cx="3546389" cy="1200329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Each state of the DFA must have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a transition on each symbol.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Refer back to the NFA to derive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the transition.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5300" y="2971805"/>
            <a:ext cx="1074333" cy="584776"/>
          </a:xfrm>
          <a:prstGeom prst="rect">
            <a:avLst/>
          </a:prstGeom>
          <a:solidFill>
            <a:srgbClr val="FFFFC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combined</a:t>
            </a:r>
          </a:p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780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Convert an NFA to a DFA?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NFA may be easier to construct.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But an NFA is usually not efficient to run.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An NFA may have multiple paths to try </a:t>
            </a:r>
            <a:br>
              <a:rPr lang="en-US" dirty="0" smtClean="0"/>
            </a:br>
            <a:r>
              <a:rPr lang="en-US" dirty="0" smtClean="0"/>
              <a:t>for a given input string.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DFA follows only one path </a:t>
            </a:r>
            <a:br>
              <a:rPr lang="en-US" dirty="0" smtClean="0"/>
            </a:br>
            <a:r>
              <a:rPr lang="en-US" dirty="0" smtClean="0"/>
              <a:t>for a given input string.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59"/>
            <a:ext cx="8229600" cy="4571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Label the DFA start state </a:t>
            </a:r>
            <a:r>
              <a:rPr lang="en-US" sz="2400" dirty="0" smtClean="0">
                <a:latin typeface="Times New Roman"/>
                <a:cs typeface="Times New Roman"/>
              </a:rPr>
              <a:t>{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}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where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/>
              <a:t> is the NFA start state.</a:t>
            </a:r>
          </a:p>
          <a:p>
            <a:pPr marL="952500" lvl="1" indent="-514350">
              <a:buFont typeface="+mj-lt"/>
              <a:buAutoNum type="arabicPeriod"/>
            </a:pPr>
            <a:r>
              <a:rPr lang="en-US" sz="2000" dirty="0" smtClean="0"/>
              <a:t>Include </a:t>
            </a:r>
            <a:r>
              <a:rPr lang="en-US" sz="2000" dirty="0"/>
              <a:t>any NFA state reachable by </a:t>
            </a:r>
            <a:r>
              <a:rPr lang="en-US" sz="2000" i="1" dirty="0" err="1">
                <a:latin typeface="Times New Roman"/>
                <a:cs typeface="Times New Roman"/>
              </a:rPr>
              <a:t>λ</a:t>
            </a:r>
            <a:r>
              <a:rPr lang="en-US" sz="2000" dirty="0"/>
              <a:t>-transitions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from the start state.</a:t>
            </a:r>
          </a:p>
          <a:p>
            <a:pPr marL="2341563" lvl="4" indent="-514350">
              <a:buFont typeface="+mj-lt"/>
              <a:buAutoNum type="arabicPeriod"/>
            </a:pP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For each DFA state that is missing a transition, compute the transition by combining the NFA transitions for each input symbol.</a:t>
            </a:r>
          </a:p>
          <a:p>
            <a:pPr marL="952500" lvl="1" indent="-514350"/>
            <a:r>
              <a:rPr lang="en-US" sz="2000" dirty="0" smtClean="0"/>
              <a:t>Include any NFA state reachable by </a:t>
            </a:r>
            <a:r>
              <a:rPr lang="en-US" sz="2000" i="1" dirty="0" err="1" smtClean="0">
                <a:latin typeface="Times New Roman"/>
                <a:cs typeface="Times New Roman"/>
              </a:rPr>
              <a:t>λ</a:t>
            </a:r>
            <a:r>
              <a:rPr lang="en-US" sz="2000" dirty="0" smtClean="0"/>
              <a:t>-transitions </a:t>
            </a:r>
            <a:br>
              <a:rPr lang="en-US" sz="2000" dirty="0" smtClean="0"/>
            </a:br>
            <a:r>
              <a:rPr lang="en-US" sz="2000" dirty="0" smtClean="0"/>
              <a:t>after the destination state.</a:t>
            </a:r>
          </a:p>
          <a:p>
            <a:pPr marL="2341563" lvl="4" indent="-514350">
              <a:buFont typeface="+mj-lt"/>
              <a:buAutoNum type="arabicPeriod"/>
            </a:pP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Make any DFA state a final state if it combines </a:t>
            </a:r>
            <a:br>
              <a:rPr lang="en-US" sz="2400" dirty="0" smtClean="0"/>
            </a:br>
            <a:r>
              <a:rPr lang="en-US" sz="2400" dirty="0" smtClean="0"/>
              <a:t>any NFA state that was final.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8592" y="1229994"/>
            <a:ext cx="7695285" cy="461665"/>
          </a:xfrm>
          <a:prstGeom prst="rect">
            <a:avLst/>
          </a:prstGeom>
          <a:solidFill>
            <a:srgbClr val="FFFFC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 each DFA state by a set of combined NFA states.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20471" y="6290811"/>
            <a:ext cx="136698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JFLAP 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8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DFAs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DFA defines a unique language.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But a given language can have </a:t>
            </a:r>
            <a:br>
              <a:rPr lang="en-US" dirty="0" smtClean="0"/>
            </a:br>
            <a:r>
              <a:rPr lang="en-US" dirty="0" smtClean="0"/>
              <a:t>many DFAs that define it.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Two DFAs can be equivalent and </a:t>
            </a:r>
            <a:br>
              <a:rPr lang="en-US" dirty="0" smtClean="0"/>
            </a:br>
            <a:r>
              <a:rPr lang="en-US" dirty="0" smtClean="0"/>
              <a:t>yet have a different number of states.</a:t>
            </a:r>
          </a:p>
          <a:p>
            <a:pPr lvl="1"/>
            <a:r>
              <a:rPr lang="en-US" dirty="0" smtClean="0"/>
              <a:t>Equivalent DFAs define the same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</a:t>
            </a:r>
            <a:r>
              <a:rPr lang="en-US" dirty="0" smtClean="0"/>
              <a:t>DFAs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70576"/>
          </a:xfrm>
        </p:spPr>
        <p:txBody>
          <a:bodyPr/>
          <a:lstStyle/>
          <a:p>
            <a:r>
              <a:rPr lang="en-US" dirty="0" smtClean="0"/>
              <a:t>These two DFAs are equivalent: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 descr="Macintosh HD:Applications:Microsoft Office 2004:Office:PPT_IB_SupportFiles:Images:15529_CH02_FIG0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802941"/>
            <a:ext cx="7040803" cy="40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780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7683" y="3063244"/>
            <a:ext cx="38908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For most practical purposes, the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DFA with fewer states is desired.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DFA Example </a:t>
            </a:r>
            <a:r>
              <a:rPr lang="en-US" dirty="0"/>
              <a:t>#</a:t>
            </a:r>
            <a:r>
              <a:rPr lang="en-US" dirty="0" smtClean="0"/>
              <a:t>1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30" y="3246122"/>
            <a:ext cx="548634" cy="54863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ＭＳ Ｐゴシック" charset="0"/>
                <a:cs typeface="Times New Roman"/>
              </a:rPr>
              <a:t>S</a:t>
            </a:r>
            <a:endParaRPr kumimoji="0" lang="en-US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63439" y="5532097"/>
            <a:ext cx="327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6" name="Curved Connector 25"/>
          <p:cNvCxnSpPr>
            <a:stCxn id="10" idx="3"/>
            <a:endCxn id="12" idx="5"/>
          </p:cNvCxnSpPr>
          <p:nvPr/>
        </p:nvCxnSpPr>
        <p:spPr bwMode="auto">
          <a:xfrm rot="5400000">
            <a:off x="4754878" y="4155917"/>
            <a:ext cx="64658" cy="1741936"/>
          </a:xfrm>
          <a:prstGeom prst="curvedConnector3">
            <a:avLst>
              <a:gd name="adj1" fmla="val 619235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4663439" y="2971805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8" name="Curved Connector 17"/>
          <p:cNvCxnSpPr>
            <a:stCxn id="8" idx="3"/>
            <a:endCxn id="11" idx="5"/>
          </p:cNvCxnSpPr>
          <p:nvPr/>
        </p:nvCxnSpPr>
        <p:spPr bwMode="auto">
          <a:xfrm rot="5400000">
            <a:off x="4800598" y="1732784"/>
            <a:ext cx="64659" cy="1650497"/>
          </a:xfrm>
          <a:prstGeom prst="curvedConnector3">
            <a:avLst>
              <a:gd name="adj1" fmla="val 61922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5577829" y="2057415"/>
            <a:ext cx="548634" cy="54863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cxnSp>
        <p:nvCxnSpPr>
          <p:cNvPr id="16" name="Curved Connector 15"/>
          <p:cNvCxnSpPr>
            <a:stCxn id="11" idx="7"/>
            <a:endCxn id="8" idx="1"/>
          </p:cNvCxnSpPr>
          <p:nvPr/>
        </p:nvCxnSpPr>
        <p:spPr bwMode="auto">
          <a:xfrm rot="16200000" flipH="1">
            <a:off x="4800597" y="1280184"/>
            <a:ext cx="64657" cy="1650497"/>
          </a:xfrm>
          <a:prstGeom prst="curvedConnector3">
            <a:avLst>
              <a:gd name="adj1" fmla="val -51924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Curved Connector 19"/>
          <p:cNvCxnSpPr>
            <a:stCxn id="8" idx="7"/>
            <a:endCxn id="8" idx="5"/>
          </p:cNvCxnSpPr>
          <p:nvPr/>
        </p:nvCxnSpPr>
        <p:spPr bwMode="auto">
          <a:xfrm rot="16200000" flipH="1">
            <a:off x="5852146" y="2331732"/>
            <a:ext cx="387942" cy="12700"/>
          </a:xfrm>
          <a:prstGeom prst="curvedConnector5">
            <a:avLst>
              <a:gd name="adj1" fmla="val -58926"/>
              <a:gd name="adj2" fmla="val 5487307"/>
              <a:gd name="adj3" fmla="val 15892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4663439" y="132590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766536" y="2148854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5577829" y="4526268"/>
            <a:ext cx="548634" cy="54863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cxnSp>
        <p:nvCxnSpPr>
          <p:cNvPr id="24" name="Curved Connector 23"/>
          <p:cNvCxnSpPr>
            <a:stCxn id="12" idx="7"/>
            <a:endCxn id="10" idx="1"/>
          </p:cNvCxnSpPr>
          <p:nvPr/>
        </p:nvCxnSpPr>
        <p:spPr bwMode="auto">
          <a:xfrm rot="16200000" flipH="1">
            <a:off x="4754878" y="3703317"/>
            <a:ext cx="64658" cy="1741936"/>
          </a:xfrm>
          <a:prstGeom prst="curvedConnector3">
            <a:avLst>
              <a:gd name="adj1" fmla="val -519235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Curved Connector 27"/>
          <p:cNvCxnSpPr>
            <a:stCxn id="10" idx="7"/>
            <a:endCxn id="10" idx="5"/>
          </p:cNvCxnSpPr>
          <p:nvPr/>
        </p:nvCxnSpPr>
        <p:spPr bwMode="auto">
          <a:xfrm rot="16200000" flipH="1">
            <a:off x="5852146" y="4800585"/>
            <a:ext cx="387942" cy="12700"/>
          </a:xfrm>
          <a:prstGeom prst="curvedConnector5">
            <a:avLst>
              <a:gd name="adj1" fmla="val -58926"/>
              <a:gd name="adj2" fmla="val 5487307"/>
              <a:gd name="adj3" fmla="val 158926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4663439" y="379475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75097" y="4617707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3474732" y="2057415"/>
            <a:ext cx="548634" cy="54863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err="1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o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383293" y="1965977"/>
            <a:ext cx="731512" cy="73151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>
            <a:stCxn id="5" idx="7"/>
            <a:endCxn id="11" idx="3"/>
          </p:cNvCxnSpPr>
          <p:nvPr/>
        </p:nvCxnSpPr>
        <p:spPr bwMode="auto">
          <a:xfrm flipV="1">
            <a:off x="2297118" y="2590362"/>
            <a:ext cx="1193302" cy="7361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651781" y="2606049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377464" y="1600220"/>
            <a:ext cx="16218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Starts and ends</a:t>
            </a:r>
          </a:p>
          <a:p>
            <a:r>
              <a:rPr lang="en-US" dirty="0" smtClean="0"/>
              <a:t>with 0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 bwMode="auto">
          <a:xfrm>
            <a:off x="3528071" y="2559483"/>
            <a:ext cx="91439" cy="9143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866737" y="2546782"/>
            <a:ext cx="91439" cy="9143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2" name="Curved Connector 41"/>
          <p:cNvCxnSpPr>
            <a:stCxn id="40" idx="4"/>
            <a:endCxn id="45" idx="4"/>
          </p:cNvCxnSpPr>
          <p:nvPr/>
        </p:nvCxnSpPr>
        <p:spPr bwMode="auto">
          <a:xfrm rot="5400000" flipH="1" flipV="1">
            <a:off x="3736773" y="2475239"/>
            <a:ext cx="12701" cy="338666"/>
          </a:xfrm>
          <a:prstGeom prst="curvedConnector3">
            <a:avLst>
              <a:gd name="adj1" fmla="val -1799858"/>
            </a:avLst>
          </a:prstGeom>
          <a:solidFill>
            <a:schemeClr val="accent1"/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3605105" y="2836338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0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383293" y="4526268"/>
            <a:ext cx="548634" cy="54863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r>
              <a:rPr lang="en-US" baseline="-25000" dirty="0" err="1" smtClean="0">
                <a:latin typeface="Times New Roman"/>
                <a:cs typeface="Times New Roman"/>
              </a:rPr>
              <a:t>o</a:t>
            </a:r>
            <a:endParaRPr kumimoji="0" 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91854" y="4434829"/>
            <a:ext cx="731512" cy="73151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2" name="Straight Arrow Connector 21"/>
          <p:cNvCxnSpPr>
            <a:stCxn id="5" idx="5"/>
            <a:endCxn id="12" idx="1"/>
          </p:cNvCxnSpPr>
          <p:nvPr/>
        </p:nvCxnSpPr>
        <p:spPr bwMode="auto">
          <a:xfrm>
            <a:off x="2297118" y="3714410"/>
            <a:ext cx="1101863" cy="8275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651781" y="4251951"/>
            <a:ext cx="327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377464" y="5257780"/>
            <a:ext cx="16218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Starts and ends</a:t>
            </a:r>
          </a:p>
          <a:p>
            <a:r>
              <a:rPr lang="en-US" dirty="0" smtClean="0"/>
              <a:t>with 1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 bwMode="auto">
          <a:xfrm>
            <a:off x="3443405" y="4468717"/>
            <a:ext cx="91439" cy="9143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794772" y="4481416"/>
            <a:ext cx="91439" cy="9143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56" name="Curved Connector 55"/>
          <p:cNvCxnSpPr>
            <a:stCxn id="53" idx="0"/>
            <a:endCxn id="54" idx="0"/>
          </p:cNvCxnSpPr>
          <p:nvPr/>
        </p:nvCxnSpPr>
        <p:spPr bwMode="auto">
          <a:xfrm rot="16200000" flipH="1">
            <a:off x="3658458" y="4299383"/>
            <a:ext cx="12699" cy="351367"/>
          </a:xfrm>
          <a:prstGeom prst="curvedConnector3">
            <a:avLst>
              <a:gd name="adj1" fmla="val -1800142"/>
            </a:avLst>
          </a:prstGeom>
          <a:solidFill>
            <a:schemeClr val="accent1"/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3481514" y="3879422"/>
            <a:ext cx="327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1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3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Distinguishable vs. Indistinguishable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sz="2600" dirty="0" smtClean="0"/>
              <a:t>Consider two states </a:t>
            </a:r>
            <a:r>
              <a:rPr lang="en-US" sz="2600" i="1" dirty="0" smtClean="0">
                <a:latin typeface="Times New Roman"/>
                <a:cs typeface="Times New Roman"/>
              </a:rPr>
              <a:t>p</a:t>
            </a:r>
            <a:r>
              <a:rPr lang="en-US" sz="2600" dirty="0" smtClean="0"/>
              <a:t> and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of a DFA </a:t>
            </a:r>
            <a:br>
              <a:rPr lang="en-US" sz="2600" dirty="0" smtClean="0"/>
            </a:br>
            <a:r>
              <a:rPr lang="en-US" sz="2600" dirty="0" smtClean="0"/>
              <a:t>and </a:t>
            </a:r>
            <a:r>
              <a:rPr lang="en-US" sz="2600" u="sng" dirty="0" smtClean="0"/>
              <a:t>all</a:t>
            </a:r>
            <a:r>
              <a:rPr lang="en-US" sz="2600" dirty="0" smtClean="0"/>
              <a:t> strings </a:t>
            </a:r>
            <a:r>
              <a:rPr lang="en-US" sz="2600" i="1" dirty="0">
                <a:latin typeface="Times New Roman"/>
                <a:cs typeface="Times New Roman"/>
              </a:rPr>
              <a:t>w</a:t>
            </a:r>
            <a:r>
              <a:rPr lang="en-US" sz="2600" dirty="0" smtClean="0"/>
              <a:t> in </a:t>
            </a:r>
            <a:r>
              <a:rPr lang="en-US" sz="2600" dirty="0" err="1">
                <a:latin typeface="Times New Roman"/>
                <a:cs typeface="Times New Roman"/>
              </a:rPr>
              <a:t>Σ</a:t>
            </a:r>
            <a:r>
              <a:rPr lang="en-US" sz="2600" dirty="0" smtClean="0">
                <a:latin typeface="Times New Roman"/>
                <a:cs typeface="Times New Roman"/>
              </a:rPr>
              <a:t>*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If there </a:t>
            </a:r>
            <a:r>
              <a:rPr lang="en-US" sz="2600" u="sng" dirty="0" smtClean="0"/>
              <a:t>is</a:t>
            </a:r>
            <a:r>
              <a:rPr lang="en-US" sz="2600" dirty="0" smtClean="0"/>
              <a:t> path from </a:t>
            </a:r>
            <a:r>
              <a:rPr lang="en-US" sz="2600" i="1" dirty="0">
                <a:latin typeface="Times New Roman"/>
                <a:cs typeface="Times New Roman"/>
              </a:rPr>
              <a:t>p</a:t>
            </a:r>
            <a:r>
              <a:rPr lang="en-US" sz="2600" dirty="0" smtClean="0"/>
              <a:t> to a final state implies </a:t>
            </a:r>
            <a:br>
              <a:rPr lang="en-US" sz="2600" dirty="0" smtClean="0"/>
            </a:br>
            <a:r>
              <a:rPr lang="en-US" sz="2600" dirty="0" smtClean="0"/>
              <a:t>there </a:t>
            </a:r>
            <a:r>
              <a:rPr lang="en-US" sz="2600" u="sng" dirty="0" smtClean="0"/>
              <a:t>is</a:t>
            </a:r>
            <a:r>
              <a:rPr lang="en-US" sz="2600" dirty="0" smtClean="0"/>
              <a:t> a path from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to a final state, and</a:t>
            </a:r>
          </a:p>
          <a:p>
            <a:r>
              <a:rPr lang="en-US" sz="2600" dirty="0" smtClean="0"/>
              <a:t>If there is </a:t>
            </a:r>
            <a:r>
              <a:rPr lang="en-US" sz="2600" u="sng" dirty="0" smtClean="0"/>
              <a:t>no</a:t>
            </a:r>
            <a:r>
              <a:rPr lang="en-US" sz="2600" dirty="0" smtClean="0"/>
              <a:t> path from </a:t>
            </a:r>
            <a:r>
              <a:rPr lang="en-US" sz="2600" i="1" dirty="0">
                <a:latin typeface="Times New Roman"/>
                <a:cs typeface="Times New Roman"/>
              </a:rPr>
              <a:t>p</a:t>
            </a:r>
            <a:r>
              <a:rPr lang="en-US" sz="2600" dirty="0" smtClean="0"/>
              <a:t> to a final state implies there is </a:t>
            </a:r>
            <a:r>
              <a:rPr lang="en-US" sz="2600" u="sng" dirty="0" smtClean="0"/>
              <a:t>no</a:t>
            </a:r>
            <a:r>
              <a:rPr lang="en-US" sz="2600" dirty="0" smtClean="0"/>
              <a:t> path from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to a final state,</a:t>
            </a:r>
          </a:p>
          <a:p>
            <a:r>
              <a:rPr lang="en-US" sz="2600" dirty="0" smtClean="0"/>
              <a:t>Then states </a:t>
            </a:r>
            <a:r>
              <a:rPr lang="en-US" sz="2600" i="1" dirty="0">
                <a:latin typeface="Times New Roman"/>
                <a:cs typeface="Times New Roman"/>
              </a:rPr>
              <a:t>p</a:t>
            </a:r>
            <a:r>
              <a:rPr lang="en-US" sz="2600" dirty="0" smtClean="0"/>
              <a:t> and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are </a:t>
            </a:r>
            <a:r>
              <a:rPr lang="en-US" sz="2600" dirty="0" smtClean="0">
                <a:solidFill>
                  <a:srgbClr val="B23C00"/>
                </a:solidFill>
              </a:rPr>
              <a:t>indistinguishable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However, </a:t>
            </a:r>
            <a:r>
              <a:rPr lang="en-US" sz="2600" dirty="0" smtClean="0"/>
              <a:t>if </a:t>
            </a:r>
            <a:r>
              <a:rPr lang="en-US" sz="2600" smtClean="0"/>
              <a:t>for </a:t>
            </a:r>
            <a:r>
              <a:rPr lang="en-US" sz="2600" u="sng" smtClean="0"/>
              <a:t>any one</a:t>
            </a:r>
            <a:r>
              <a:rPr lang="en-US" sz="2600" smtClean="0"/>
              <a:t> </a:t>
            </a:r>
            <a:r>
              <a:rPr lang="en-US" sz="2600" dirty="0" smtClean="0"/>
              <a:t>string </a:t>
            </a:r>
            <a:r>
              <a:rPr lang="en-US" sz="2600" i="1" dirty="0" smtClean="0">
                <a:latin typeface="Times New Roman"/>
                <a:cs typeface="Times New Roman"/>
              </a:rPr>
              <a:t>w</a:t>
            </a:r>
            <a:r>
              <a:rPr lang="en-US" sz="2600" dirty="0" smtClean="0"/>
              <a:t> </a:t>
            </a:r>
            <a:r>
              <a:rPr lang="en-US" sz="2600" dirty="0" smtClean="0"/>
              <a:t>there </a:t>
            </a:r>
            <a:r>
              <a:rPr lang="en-US" sz="2600" u="sng" dirty="0" smtClean="0"/>
              <a:t>is</a:t>
            </a:r>
            <a:r>
              <a:rPr lang="en-US" sz="2600" dirty="0" smtClean="0"/>
              <a:t> a </a:t>
            </a:r>
            <a:r>
              <a:rPr lang="en-US" sz="2600"/>
              <a:t>path </a:t>
            </a:r>
            <a:r>
              <a:rPr lang="en-US" sz="2600" smtClean="0"/>
              <a:t/>
            </a:r>
            <a:br>
              <a:rPr lang="en-US" sz="2600" smtClean="0"/>
            </a:br>
            <a:r>
              <a:rPr lang="en-US" sz="2600" smtClean="0"/>
              <a:t>from </a:t>
            </a:r>
            <a:r>
              <a:rPr lang="en-US" sz="2600" i="1" dirty="0">
                <a:latin typeface="Times New Roman"/>
                <a:cs typeface="Times New Roman"/>
              </a:rPr>
              <a:t>p</a:t>
            </a:r>
            <a:r>
              <a:rPr lang="en-US" sz="2600" dirty="0"/>
              <a:t> to a final state </a:t>
            </a:r>
            <a:r>
              <a:rPr lang="en-US" sz="2600" dirty="0" smtClean="0"/>
              <a:t>but </a:t>
            </a:r>
            <a:r>
              <a:rPr lang="en-US" sz="2600" u="sng" dirty="0" smtClean="0"/>
              <a:t>no</a:t>
            </a:r>
            <a:r>
              <a:rPr lang="en-US" sz="2600" dirty="0" smtClean="0"/>
              <a:t> path from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to a final state (or vice versa),</a:t>
            </a:r>
          </a:p>
          <a:p>
            <a:r>
              <a:rPr lang="en-US" sz="2600" dirty="0" smtClean="0"/>
              <a:t>Then the states </a:t>
            </a:r>
            <a:r>
              <a:rPr lang="en-US" sz="2600" i="1" dirty="0">
                <a:latin typeface="Times New Roman"/>
                <a:cs typeface="Times New Roman"/>
              </a:rPr>
              <a:t>p</a:t>
            </a:r>
            <a:r>
              <a:rPr lang="en-US" sz="2600" dirty="0" smtClean="0"/>
              <a:t> and </a:t>
            </a:r>
            <a:r>
              <a:rPr lang="en-US" sz="2600" i="1" dirty="0">
                <a:latin typeface="Times New Roman"/>
                <a:cs typeface="Times New Roman"/>
              </a:rPr>
              <a:t>q</a:t>
            </a:r>
            <a:r>
              <a:rPr lang="en-US" sz="2600" dirty="0" smtClean="0"/>
              <a:t> are </a:t>
            </a:r>
            <a:r>
              <a:rPr lang="en-US" sz="2600" dirty="0" smtClean="0">
                <a:solidFill>
                  <a:srgbClr val="B23C00"/>
                </a:solidFill>
              </a:rPr>
              <a:t>distinguishable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32292" y="2606049"/>
            <a:ext cx="1791376" cy="52322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Not necessarily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the same final state.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1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Number of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DFA, how can we simplify it by reducing the number of states?</a:t>
            </a:r>
          </a:p>
          <a:p>
            <a:pPr lvl="1"/>
            <a:r>
              <a:rPr lang="en-US" dirty="0" smtClean="0"/>
              <a:t>Of course, we want the simplified DFA </a:t>
            </a:r>
            <a:br>
              <a:rPr lang="en-US" dirty="0" smtClean="0"/>
            </a:br>
            <a:r>
              <a:rPr lang="en-US" dirty="0" smtClean="0"/>
              <a:t>to be equivalent to the original one.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One way: </a:t>
            </a:r>
          </a:p>
          <a:p>
            <a:pPr lvl="1"/>
            <a:r>
              <a:rPr lang="en-US" dirty="0" smtClean="0"/>
              <a:t>Find and combine indistinguishable states.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Plan:</a:t>
            </a:r>
          </a:p>
          <a:p>
            <a:pPr lvl="1"/>
            <a:r>
              <a:rPr lang="en-US" dirty="0" smtClean="0"/>
              <a:t>First eliminate inaccessible states.</a:t>
            </a:r>
          </a:p>
          <a:p>
            <a:pPr lvl="1"/>
            <a:r>
              <a:rPr lang="en-US" dirty="0" smtClean="0"/>
              <a:t>Then repeatedly partition the states into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equivalence classes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B23C00"/>
                </a:solidFill>
              </a:rPr>
              <a:t>indistinguishable states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2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Reduction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9073"/>
            <a:ext cx="8229600" cy="2061852"/>
          </a:xfrm>
        </p:spPr>
        <p:txBody>
          <a:bodyPr/>
          <a:lstStyle/>
          <a:p>
            <a:r>
              <a:rPr lang="en-US" sz="2400" dirty="0" smtClean="0"/>
              <a:t>From either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 or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/>
              <a:t> , input 1 and input 01 lead to a final state, so they’re together in another equivalence class.</a:t>
            </a:r>
            <a:br>
              <a:rPr lang="en-US" sz="2400" dirty="0" smtClean="0"/>
            </a:br>
            <a:endParaRPr lang="en-US" sz="2400" dirty="0" smtClean="0"/>
          </a:p>
          <a:p>
            <a:pPr lvl="4"/>
            <a:endParaRPr lang="en-US" sz="800" dirty="0" smtClean="0"/>
          </a:p>
          <a:p>
            <a:r>
              <a:rPr lang="en-US" sz="2400" dirty="0" smtClean="0"/>
              <a:t>We can’t partition any further, so make new states out of each equivalence class.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2_FIG0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143025"/>
            <a:ext cx="5212023" cy="303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390" y="2514610"/>
            <a:ext cx="2004513" cy="461665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2  </a:t>
            </a:r>
            <a:r>
              <a:rPr lang="en-US" sz="2400" dirty="0" smtClean="0">
                <a:solidFill>
                  <a:srgbClr val="B23C00"/>
                </a:solidFill>
                <a:latin typeface="Times New Roman"/>
                <a:cs typeface="Times New Roman"/>
              </a:rPr>
              <a:t>|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/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4 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31927" y="1234464"/>
            <a:ext cx="4937706" cy="128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Remove inaccessible state q5.</a:t>
            </a:r>
          </a:p>
          <a:p>
            <a:r>
              <a:rPr lang="en-US" sz="2400" dirty="0" smtClean="0"/>
              <a:t>Final states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3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4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are in one equivalence class: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6171" y="4892024"/>
            <a:ext cx="2194536" cy="461665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B23C00"/>
                </a:solidFill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2  </a:t>
            </a:r>
            <a:r>
              <a:rPr lang="en-US" sz="2400" dirty="0" smtClean="0">
                <a:solidFill>
                  <a:srgbClr val="B23C00"/>
                </a:solidFill>
                <a:latin typeface="Times New Roman"/>
                <a:cs typeface="Times New Roman"/>
              </a:rPr>
              <a:t>|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/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4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00780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7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Reduction Example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0438"/>
            <a:ext cx="8229600" cy="2651731"/>
          </a:xfrm>
        </p:spPr>
        <p:txBody>
          <a:bodyPr/>
          <a:lstStyle/>
          <a:p>
            <a:r>
              <a:rPr lang="en-US" sz="2400" dirty="0" smtClean="0"/>
              <a:t>States 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4</a:t>
            </a:r>
            <a:r>
              <a:rPr lang="en-US" sz="2400" dirty="0" smtClean="0"/>
              <a:t> are final:</a:t>
            </a:r>
          </a:p>
          <a:p>
            <a:pPr lvl="5"/>
            <a:r>
              <a:rPr lang="en-US" sz="800" dirty="0" smtClean="0"/>
              <a:t> </a:t>
            </a:r>
          </a:p>
          <a:p>
            <a:r>
              <a:rPr lang="en-US" sz="2400" dirty="0" smtClean="0"/>
              <a:t>From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3</a:t>
            </a:r>
            <a:r>
              <a:rPr lang="en-US" sz="2400" dirty="0" smtClean="0"/>
              <a:t>, strings 0 and 1 </a:t>
            </a:r>
            <a:br>
              <a:rPr lang="en-US" sz="2400" dirty="0" smtClean="0"/>
            </a:br>
            <a:r>
              <a:rPr lang="en-US" sz="2400" dirty="0" smtClean="0"/>
              <a:t>both lead to final states:</a:t>
            </a:r>
          </a:p>
          <a:p>
            <a:pPr lvl="5"/>
            <a:r>
              <a:rPr lang="en-US" sz="800" dirty="0" smtClean="0"/>
              <a:t> </a:t>
            </a:r>
          </a:p>
          <a:p>
            <a:r>
              <a:rPr lang="en-US" sz="2400" i="1" dirty="0" err="1" smtClean="0">
                <a:latin typeface="Times New Roman"/>
                <a:cs typeface="Times New Roman"/>
              </a:rPr>
              <a:t>δ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baseline="-25000" dirty="0">
                <a:latin typeface="Times New Roman"/>
                <a:cs typeface="Times New Roman"/>
              </a:rPr>
              <a:t>4</a:t>
            </a:r>
            <a:r>
              <a:rPr lang="en-US" sz="2400" dirty="0">
                <a:latin typeface="Times New Roman"/>
                <a:cs typeface="Times New Roman"/>
              </a:rPr>
              <a:t>, 0) =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4  </a:t>
            </a:r>
            <a:r>
              <a:rPr lang="en-US" sz="2400" dirty="0" smtClean="0"/>
              <a:t>but </a:t>
            </a:r>
            <a:r>
              <a:rPr lang="en-US" sz="2400" i="1" dirty="0" err="1">
                <a:latin typeface="Times New Roman"/>
                <a:cs typeface="Times New Roman"/>
              </a:rPr>
              <a:t>δ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q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, 0) =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:</a:t>
            </a:r>
          </a:p>
          <a:p>
            <a:pPr marL="2286000" lvl="5" indent="0">
              <a:buNone/>
            </a:pPr>
            <a:r>
              <a:rPr lang="en-US" sz="800" dirty="0" smtClean="0"/>
              <a:t>	</a:t>
            </a:r>
          </a:p>
          <a:p>
            <a:r>
              <a:rPr lang="en-US" sz="2400" dirty="0" smtClean="0"/>
              <a:t>No further partitioning is possible.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 descr="Macintosh HD:Applications:Microsoft Office 2004:Office:PPT_IB_SupportFiles:Images:15529_CH02_FIG0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" y="1234464"/>
            <a:ext cx="3337566" cy="21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acintosh HD:Applications:Microsoft Office 2004:Office:PPT_IB_SupportFiles:Images:15529_CH02_FIG0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26" y="1234464"/>
            <a:ext cx="3063873" cy="21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4951" y="3611878"/>
            <a:ext cx="1463311" cy="400110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0 1 3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2 </a:t>
            </a:r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4951" y="4400475"/>
            <a:ext cx="1743711" cy="400110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0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1 3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2 </a:t>
            </a:r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94951" y="5166341"/>
            <a:ext cx="2024112" cy="400110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0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1 3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2  </a:t>
            </a:r>
            <a:r>
              <a:rPr lang="en-US" sz="2000" dirty="0">
                <a:solidFill>
                  <a:srgbClr val="B23C00"/>
                </a:solidFill>
              </a:rPr>
              <a:t>|</a:t>
            </a:r>
            <a:r>
              <a:rPr lang="en-US" sz="2000" dirty="0"/>
              <a:t>  </a:t>
            </a:r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780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4091" y="5650738"/>
            <a:ext cx="136698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JFLAP 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1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Feb. 9 Slide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2_FIG0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4" y="1451979"/>
            <a:ext cx="5212068" cy="2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acintosh HD:Applications:Microsoft Office 2004:Office:PPT_IB_SupportFiles:Images:15529_CH02_FIG02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" y="4526268"/>
            <a:ext cx="4114800" cy="137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11676"/>
              </p:ext>
            </p:extLst>
          </p:nvPr>
        </p:nvGraphicFramePr>
        <p:xfrm>
          <a:off x="3657610" y="5623536"/>
          <a:ext cx="1371585" cy="36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10" y="5623536"/>
                        <a:ext cx="1371585" cy="365756"/>
                      </a:xfrm>
                      <a:prstGeom prst="rect">
                        <a:avLst/>
                      </a:prstGeom>
                      <a:solidFill>
                        <a:srgbClr val="FFFFC2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79014" y="4526268"/>
            <a:ext cx="340774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The string </a:t>
            </a:r>
            <a:r>
              <a:rPr lang="en-US" sz="1800" dirty="0" smtClean="0">
                <a:solidFill>
                  <a:srgbClr val="B23C00"/>
                </a:solidFill>
              </a:rPr>
              <a:t>10</a:t>
            </a:r>
            <a:r>
              <a:rPr lang="en-US" sz="1800" dirty="0" smtClean="0">
                <a:solidFill>
                  <a:srgbClr val="0033CC"/>
                </a:solidFill>
              </a:rPr>
              <a:t> has two walks,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one to </a:t>
            </a:r>
            <a:r>
              <a:rPr lang="en-US" sz="18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q</a:t>
            </a:r>
            <a:r>
              <a:rPr lang="en-US" sz="1800" baseline="-25000" dirty="0" smtClean="0">
                <a:solidFill>
                  <a:srgbClr val="0033CC"/>
                </a:solidFill>
                <a:latin typeface="Times New Roman"/>
              </a:rPr>
              <a:t>0</a:t>
            </a:r>
            <a:r>
              <a:rPr lang="en-US" sz="1800" dirty="0" smtClean="0">
                <a:solidFill>
                  <a:srgbClr val="0033CC"/>
                </a:solidFill>
              </a:rPr>
              <a:t> and one to </a:t>
            </a:r>
            <a:r>
              <a:rPr lang="en-US" sz="1800" i="1" dirty="0">
                <a:solidFill>
                  <a:srgbClr val="0033CC"/>
                </a:solidFill>
                <a:latin typeface="Times New Roman"/>
                <a:cs typeface="Times New Roman"/>
              </a:rPr>
              <a:t>q</a:t>
            </a:r>
            <a:r>
              <a:rPr lang="en-US" sz="1800" baseline="-25000" dirty="0">
                <a:solidFill>
                  <a:srgbClr val="0033CC"/>
                </a:solidFill>
                <a:latin typeface="Times New Roman"/>
              </a:rPr>
              <a:t>2</a:t>
            </a:r>
            <a:r>
              <a:rPr lang="en-US" sz="1800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The string is accepted because</a:t>
            </a:r>
          </a:p>
          <a:p>
            <a:r>
              <a:rPr lang="en-US" sz="18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q</a:t>
            </a:r>
            <a:r>
              <a:rPr lang="en-US" sz="1800" baseline="-25000" dirty="0" smtClean="0">
                <a:solidFill>
                  <a:srgbClr val="0033CC"/>
                </a:solidFill>
                <a:latin typeface="Times New Roman"/>
              </a:rPr>
              <a:t>0</a:t>
            </a:r>
            <a:r>
              <a:rPr lang="en-US" sz="1800" dirty="0" smtClean="0">
                <a:solidFill>
                  <a:srgbClr val="0033CC"/>
                </a:solidFill>
              </a:rPr>
              <a:t> is a final state.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3512" y="2057415"/>
            <a:ext cx="3725800" cy="1477328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Accept either the string </a:t>
            </a:r>
            <a:r>
              <a:rPr lang="en-US" sz="1800" i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aaa</a:t>
            </a:r>
            <a:endParaRPr lang="en-US" sz="1800" i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r>
              <a:rPr lang="en-US" sz="1800" dirty="0" smtClean="0">
                <a:solidFill>
                  <a:srgbClr val="0033CC"/>
                </a:solidFill>
              </a:rPr>
              <a:t>or a string with an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even number of </a:t>
            </a:r>
            <a:r>
              <a:rPr lang="en-US" sz="1800" i="1" dirty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lang="en-US" sz="1800" dirty="0" smtClean="0">
                <a:solidFill>
                  <a:srgbClr val="0033CC"/>
                </a:solidFill>
              </a:rPr>
              <a:t>’s.</a:t>
            </a:r>
          </a:p>
          <a:p>
            <a:endParaRPr lang="en-US" sz="1800" dirty="0">
              <a:solidFill>
                <a:srgbClr val="0033CC"/>
              </a:solidFill>
            </a:endParaRPr>
          </a:p>
          <a:p>
            <a:r>
              <a:rPr lang="en-US" sz="1800" dirty="0" smtClean="0">
                <a:solidFill>
                  <a:srgbClr val="0033CC"/>
                </a:solidFill>
              </a:rPr>
              <a:t>(Simpler than the equivalent DFA.) 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780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0707" y="3886195"/>
            <a:ext cx="1587794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It should be 10,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not 01.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1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#1: Problem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Macintosh HD:Users:rmak:Desktop:Screen Shot 2016-02-07 at 6.28.25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52" y="1234464"/>
            <a:ext cx="5852096" cy="493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41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#1: Problem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66536" y="64008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Macintosh HD:Users:rmak:Desktop:Screen Shot 2016-02-07 at 7.05.31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143025"/>
            <a:ext cx="5394901" cy="50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12073" y="3703317"/>
            <a:ext cx="38687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language consists of the strings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are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/>
              <a:t>’s followed by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/>
              <a:t>’s,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&gt; 0,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the concatenation of two such strings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substrings. The number of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/>
              <a:t>’s and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/>
              <a:t>’s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first substring is independent of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number of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/>
              <a:t>’s and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+mj-lt"/>
                <a:cs typeface="Times New Roman"/>
              </a:rPr>
              <a:t>’s</a:t>
            </a:r>
            <a:r>
              <a:rPr lang="en-US" dirty="0"/>
              <a:t> in the second </a:t>
            </a:r>
            <a:endParaRPr lang="en-US" dirty="0" smtClean="0"/>
          </a:p>
          <a:p>
            <a:r>
              <a:rPr lang="en-US" dirty="0" smtClean="0"/>
              <a:t>substring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creen Shot 2016-02-11 at 2.51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5714975"/>
            <a:ext cx="5880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#1: Problem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Macintosh HD:Users:rmak:Desktop:Exercise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5" y="1417342"/>
            <a:ext cx="4309711" cy="4772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51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#1: Problem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Macintosh HD:Users:rmak:Desktop:Exercis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5" y="1234464"/>
            <a:ext cx="4389072" cy="5486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72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#1: Problem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Screen Shot 2016-02-11 at 3.07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6" y="1325903"/>
            <a:ext cx="8466489" cy="37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1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#1: Problem </a:t>
            </a:r>
            <a:r>
              <a:rPr lang="en-US" dirty="0" smtClean="0"/>
              <a:t>5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96" y="1051586"/>
            <a:ext cx="6675047" cy="55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0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36081</TotalTime>
  <Words>732</Words>
  <Application>Microsoft Macintosh PowerPoint</Application>
  <PresentationFormat>On-screen Show (4:3)</PresentationFormat>
  <Paragraphs>195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Quadrant</vt:lpstr>
      <vt:lpstr>Equation</vt:lpstr>
      <vt:lpstr>CS 154 Formal Languages and Computability February 11 Class Meeting</vt:lpstr>
      <vt:lpstr>Corrected DFA Example #1</vt:lpstr>
      <vt:lpstr>Corrected Feb. 9 Slide 16</vt:lpstr>
      <vt:lpstr>Assignment #1: Problem 1</vt:lpstr>
      <vt:lpstr>Assignment #1: Problem 2</vt:lpstr>
      <vt:lpstr>Assignment #1: Problem 3</vt:lpstr>
      <vt:lpstr>Assignment #1: Problem 4</vt:lpstr>
      <vt:lpstr>Assignment #1: Problem 5</vt:lpstr>
      <vt:lpstr>Assignment #1: Problem 5, cont’d</vt:lpstr>
      <vt:lpstr>Assignment #1: Problem 6</vt:lpstr>
      <vt:lpstr>Assignment #1: Problem 6, cont’d</vt:lpstr>
      <vt:lpstr>Assignment #1: Problem 7</vt:lpstr>
      <vt:lpstr>Are NFAs More Powerful Than DFAs?</vt:lpstr>
      <vt:lpstr>Are NFAs More Powerful Than DFAs? cont’d</vt:lpstr>
      <vt:lpstr>NFA to DFA Conversion Example</vt:lpstr>
      <vt:lpstr>Why Convert an NFA to a DFA?</vt:lpstr>
      <vt:lpstr>NFA to DFA Conversion Algorithm</vt:lpstr>
      <vt:lpstr>Equivalent DFAs</vt:lpstr>
      <vt:lpstr>Equivalent DFAs, cont’d</vt:lpstr>
      <vt:lpstr>Distinguishable vs. Indistinguishable States</vt:lpstr>
      <vt:lpstr>Reducing the Number of States</vt:lpstr>
      <vt:lpstr>State Reduction Example #1</vt:lpstr>
      <vt:lpstr>State Reduction Example #2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555</cp:revision>
  <cp:lastPrinted>2016-02-09T05:58:45Z</cp:lastPrinted>
  <dcterms:created xsi:type="dcterms:W3CDTF">2008-01-12T03:52:55Z</dcterms:created>
  <dcterms:modified xsi:type="dcterms:W3CDTF">2016-02-15T01:09:35Z</dcterms:modified>
  <cp:category/>
</cp:coreProperties>
</file>