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3"/>
  </p:notesMasterIdLst>
  <p:handoutMasterIdLst>
    <p:handoutMasterId r:id="rId24"/>
  </p:handoutMasterIdLst>
  <p:sldIdLst>
    <p:sldId id="256" r:id="rId2"/>
    <p:sldId id="442" r:id="rId3"/>
    <p:sldId id="452" r:id="rId4"/>
    <p:sldId id="451" r:id="rId5"/>
    <p:sldId id="443" r:id="rId6"/>
    <p:sldId id="445" r:id="rId7"/>
    <p:sldId id="463" r:id="rId8"/>
    <p:sldId id="444" r:id="rId9"/>
    <p:sldId id="447" r:id="rId10"/>
    <p:sldId id="450" r:id="rId11"/>
    <p:sldId id="453" r:id="rId12"/>
    <p:sldId id="454" r:id="rId13"/>
    <p:sldId id="448" r:id="rId14"/>
    <p:sldId id="455" r:id="rId15"/>
    <p:sldId id="457" r:id="rId16"/>
    <p:sldId id="456" r:id="rId17"/>
    <p:sldId id="458" r:id="rId18"/>
    <p:sldId id="459" r:id="rId19"/>
    <p:sldId id="460" r:id="rId20"/>
    <p:sldId id="461" r:id="rId21"/>
    <p:sldId id="462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12A03"/>
    <a:srgbClr val="B23C00"/>
    <a:srgbClr val="66CCFF"/>
    <a:srgbClr val="A40000"/>
    <a:srgbClr val="0033CC"/>
    <a:srgbClr val="CC99FF"/>
    <a:srgbClr val="99FF66"/>
    <a:srgbClr val="6699FF"/>
    <a:srgbClr val="008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7570" autoAdjust="0"/>
    <p:restoredTop sz="98450" autoAdjust="0"/>
  </p:normalViewPr>
  <p:slideViewPr>
    <p:cSldViewPr snapToGrid="0">
      <p:cViewPr varScale="1">
        <p:scale>
          <a:sx n="157" d="100"/>
          <a:sy n="157" d="100"/>
        </p:scale>
        <p:origin x="-224" y="-112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6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2/10/16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February 9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8.emf"/><Relationship Id="rId5" Type="http://schemas.openxmlformats.org/officeDocument/2006/relationships/image" Target="../media/image9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5" Type="http://schemas.openxmlformats.org/officeDocument/2006/relationships/image" Target="../media/image11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emf"/><Relationship Id="rId20" Type="http://schemas.openxmlformats.org/officeDocument/2006/relationships/image" Target="../media/image27.emf"/><Relationship Id="rId10" Type="http://schemas.openxmlformats.org/officeDocument/2006/relationships/oleObject" Target="../embeddings/oleObject18.bin"/><Relationship Id="rId11" Type="http://schemas.openxmlformats.org/officeDocument/2006/relationships/image" Target="../media/image23.emf"/><Relationship Id="rId12" Type="http://schemas.openxmlformats.org/officeDocument/2006/relationships/image" Target="../media/image29.png"/><Relationship Id="rId13" Type="http://schemas.openxmlformats.org/officeDocument/2006/relationships/oleObject" Target="../embeddings/oleObject19.bin"/><Relationship Id="rId14" Type="http://schemas.openxmlformats.org/officeDocument/2006/relationships/image" Target="../media/image24.emf"/><Relationship Id="rId15" Type="http://schemas.openxmlformats.org/officeDocument/2006/relationships/oleObject" Target="../embeddings/oleObject20.bin"/><Relationship Id="rId16" Type="http://schemas.openxmlformats.org/officeDocument/2006/relationships/image" Target="../media/image25.emf"/><Relationship Id="rId17" Type="http://schemas.openxmlformats.org/officeDocument/2006/relationships/oleObject" Target="../embeddings/oleObject21.bin"/><Relationship Id="rId18" Type="http://schemas.openxmlformats.org/officeDocument/2006/relationships/image" Target="../media/image26.emf"/><Relationship Id="rId19" Type="http://schemas.openxmlformats.org/officeDocument/2006/relationships/oleObject" Target="../embeddings/oleObject22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February 9 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called </a:t>
            </a:r>
            <a:r>
              <a:rPr lang="en-US" dirty="0" smtClean="0">
                <a:solidFill>
                  <a:srgbClr val="B23C00"/>
                </a:solidFill>
              </a:rPr>
              <a:t>regular</a:t>
            </a:r>
            <a:r>
              <a:rPr lang="en-US" dirty="0" smtClean="0"/>
              <a:t> if and only if there exists a DFA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such that 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L = L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(</a:t>
            </a:r>
            <a:r>
              <a:rPr lang="en-US" i="1" dirty="0">
                <a:solidFill>
                  <a:srgbClr val="B23C00"/>
                </a:solidFill>
                <a:latin typeface="Times New Roman"/>
                <a:cs typeface="Times New Roman"/>
              </a:rPr>
              <a:t>M</a:t>
            </a:r>
            <a:r>
              <a:rPr lang="en-US" dirty="0">
                <a:solidFill>
                  <a:srgbClr val="B23C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Therefore, to show that a language is regular, all we have to do is find a DFA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85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Language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68361"/>
          </a:xfrm>
        </p:spPr>
        <p:txBody>
          <a:bodyPr/>
          <a:lstStyle/>
          <a:p>
            <a:r>
              <a:rPr lang="en-US" dirty="0" smtClean="0"/>
              <a:t>Is the language</a:t>
            </a:r>
            <a:r>
              <a:rPr lang="en-US" dirty="0"/>
              <a:t> </a:t>
            </a:r>
            <a:r>
              <a:rPr lang="en-US" dirty="0" smtClean="0"/>
              <a:t>                                   regular?</a:t>
            </a:r>
          </a:p>
          <a:p>
            <a:pPr lvl="1"/>
            <a:r>
              <a:rPr lang="en-US" dirty="0" smtClean="0"/>
              <a:t>It is if we can find a DFA for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190371"/>
              </p:ext>
            </p:extLst>
          </p:nvPr>
        </p:nvGraphicFramePr>
        <p:xfrm>
          <a:off x="3566171" y="1371332"/>
          <a:ext cx="3314664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8" name="Equation" r:id="rId3" imgW="1473200" imgH="203200" progId="Equation.3">
                  <p:embed/>
                </p:oleObj>
              </mc:Choice>
              <mc:Fallback>
                <p:oleObj name="Equation" r:id="rId3" imgW="14732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66171" y="1371332"/>
                        <a:ext cx="3314664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Macintosh HD:Applications:Microsoft Office 2004:Office:PPT_IB_SupportFiles:Images:15529_CH02_FIG020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55" y="2261008"/>
            <a:ext cx="5724218" cy="400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13481" y="2769886"/>
            <a:ext cx="3529453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After having read the leading </a:t>
            </a:r>
            <a:r>
              <a:rPr lang="en-US" sz="18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lang="en-US" sz="1800" dirty="0" smtClean="0">
                <a:solidFill>
                  <a:srgbClr val="0033CC"/>
                </a:solidFill>
              </a:rPr>
              <a:t>,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we don’t know if a subsequent </a:t>
            </a:r>
            <a:r>
              <a:rPr lang="en-US" sz="1800" i="1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is the last symbol of the string.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So we can actually leave the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final state and later return to it.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41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 Language Example </a:t>
            </a:r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24117"/>
          </a:xfrm>
        </p:spPr>
        <p:txBody>
          <a:bodyPr/>
          <a:lstStyle/>
          <a:p>
            <a:r>
              <a:rPr lang="en-US" dirty="0" smtClean="0"/>
              <a:t>What about                                                 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so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baseline="30000" dirty="0" smtClean="0">
                <a:latin typeface="Times New Roman"/>
                <a:cs typeface="Times New Roman"/>
              </a:rPr>
              <a:t>2</a:t>
            </a:r>
            <a:r>
              <a:rPr lang="en-US" dirty="0" smtClean="0"/>
              <a:t> is also regular.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163471"/>
              </p:ext>
            </p:extLst>
          </p:nvPr>
        </p:nvGraphicFramePr>
        <p:xfrm>
          <a:off x="2878759" y="1324621"/>
          <a:ext cx="4743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1" name="Equation" r:id="rId3" imgW="2108200" imgH="228600" progId="Equation.3">
                  <p:embed/>
                </p:oleObj>
              </mc:Choice>
              <mc:Fallback>
                <p:oleObj name="Equation" r:id="rId3" imgW="21082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78759" y="1324621"/>
                        <a:ext cx="4743450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 descr="Macintosh HD:Applications:Microsoft Office 2004:Office:PPT_IB_SupportFiles:Images:15529_CH02_FIG02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428" y="1898991"/>
            <a:ext cx="6690260" cy="349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001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Nondeterministic Finite Acceptors (NFA)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input symbol, a </a:t>
            </a:r>
            <a:r>
              <a:rPr lang="en-US" dirty="0" smtClean="0">
                <a:solidFill>
                  <a:srgbClr val="B23C00"/>
                </a:solidFill>
              </a:rPr>
              <a:t>nondeterministic finite acceptor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B23C00"/>
                </a:solidFill>
              </a:rPr>
              <a:t>NFA</a:t>
            </a:r>
            <a:r>
              <a:rPr lang="en-US" dirty="0" smtClean="0"/>
              <a:t>) has a </a:t>
            </a:r>
            <a:r>
              <a:rPr lang="en-US" dirty="0" smtClean="0">
                <a:solidFill>
                  <a:srgbClr val="B23C00"/>
                </a:solidFill>
              </a:rPr>
              <a:t>choice</a:t>
            </a:r>
            <a:r>
              <a:rPr lang="en-US" dirty="0" smtClean="0"/>
              <a:t> of moves.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An NFA’s transition function can take it to any one state from a </a:t>
            </a:r>
            <a:r>
              <a:rPr lang="en-US" dirty="0" smtClean="0">
                <a:solidFill>
                  <a:srgbClr val="B23C00"/>
                </a:solidFill>
              </a:rPr>
              <a:t>set of states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09247"/>
              </p:ext>
            </p:extLst>
          </p:nvPr>
        </p:nvGraphicFramePr>
        <p:xfrm>
          <a:off x="3200415" y="3428359"/>
          <a:ext cx="2935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" name="Equation" r:id="rId3" imgW="1155700" imgH="215900" progId="Equation.3">
                  <p:embed/>
                </p:oleObj>
              </mc:Choice>
              <mc:Fallback>
                <p:oleObj name="Equation" r:id="rId3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15" y="3428359"/>
                        <a:ext cx="2935287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283675"/>
              </p:ext>
            </p:extLst>
          </p:nvPr>
        </p:nvGraphicFramePr>
        <p:xfrm>
          <a:off x="3200415" y="4434829"/>
          <a:ext cx="3291804" cy="54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" name="Equation" r:id="rId5" imgW="1371600" imgH="228600" progId="Equation.3">
                  <p:embed/>
                </p:oleObj>
              </mc:Choice>
              <mc:Fallback>
                <p:oleObj name="Equation" r:id="rId5" imgW="1371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0415" y="4434829"/>
                        <a:ext cx="3291804" cy="54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9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Nondeterministic Finite </a:t>
            </a:r>
            <a:r>
              <a:rPr lang="en-US" dirty="0" smtClean="0"/>
              <a:t>Acceptors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74538"/>
            <a:ext cx="8229600" cy="4256388"/>
          </a:xfrm>
        </p:spPr>
        <p:txBody>
          <a:bodyPr/>
          <a:lstStyle/>
          <a:p>
            <a:r>
              <a:rPr lang="en-US" dirty="0"/>
              <a:t>A transition moves to a subset of states </a:t>
            </a:r>
            <a:br>
              <a:rPr lang="en-US" dirty="0"/>
            </a:br>
            <a:r>
              <a:rPr lang="en-US" dirty="0"/>
              <a:t>(not to a unique state as in a DFA)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>
                <a:latin typeface="Times New Roman"/>
                <a:cs typeface="Times New Roman"/>
              </a:rPr>
              <a:t>2</a:t>
            </a:r>
            <a:r>
              <a:rPr lang="en-US" i="1" baseline="30000" dirty="0" smtClean="0">
                <a:latin typeface="Times New Roman"/>
                <a:cs typeface="Times New Roman"/>
              </a:rPr>
              <a:t>Q</a:t>
            </a:r>
            <a:r>
              <a:rPr lang="en-US" dirty="0" smtClean="0"/>
              <a:t> is the </a:t>
            </a:r>
            <a:r>
              <a:rPr lang="en-US" dirty="0" err="1" smtClean="0">
                <a:solidFill>
                  <a:srgbClr val="B23C00"/>
                </a:solidFill>
              </a:rPr>
              <a:t>powerset</a:t>
            </a:r>
            <a:r>
              <a:rPr lang="en-US" dirty="0" smtClean="0">
                <a:solidFill>
                  <a:srgbClr val="B23C00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set of all subsets of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 second argument of </a:t>
            </a:r>
            <a:r>
              <a:rPr lang="en-US" i="1" dirty="0" err="1" smtClean="0">
                <a:latin typeface="Times New Roman"/>
                <a:cs typeface="Times New Roman"/>
              </a:rPr>
              <a:t>δ</a:t>
            </a:r>
            <a:r>
              <a:rPr lang="en-US" dirty="0" smtClean="0"/>
              <a:t> can also be </a:t>
            </a:r>
            <a:r>
              <a:rPr lang="en-US" i="1" dirty="0" err="1">
                <a:latin typeface="Times New Roman"/>
                <a:cs typeface="Times New Roman"/>
              </a:rPr>
              <a:t>λ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We can make a transition without consuming </a:t>
            </a:r>
            <a:br>
              <a:rPr lang="en-US" dirty="0" smtClean="0"/>
            </a:br>
            <a:r>
              <a:rPr lang="en-US" dirty="0" smtClean="0"/>
              <a:t>an input symbol.</a:t>
            </a:r>
          </a:p>
        </p:txBody>
      </p:sp>
      <p:graphicFrame>
        <p:nvGraphicFramePr>
          <p:cNvPr id="8" name="Content Placeholder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734578"/>
              </p:ext>
            </p:extLst>
          </p:nvPr>
        </p:nvGraphicFramePr>
        <p:xfrm>
          <a:off x="2743220" y="1234464"/>
          <a:ext cx="3551790" cy="59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5" name="Equation" r:id="rId3" imgW="1371600" imgH="228600" progId="Equation.3">
                  <p:embed/>
                </p:oleObj>
              </mc:Choice>
              <mc:Fallback>
                <p:oleObj name="Equation" r:id="rId3" imgW="13716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20" y="1234464"/>
                        <a:ext cx="3551790" cy="591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2376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NFAs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2_FIG0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612" y="1234463"/>
            <a:ext cx="4886802" cy="15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388494"/>
              </p:ext>
            </p:extLst>
          </p:nvPr>
        </p:nvGraphicFramePr>
        <p:xfrm>
          <a:off x="2743220" y="2971805"/>
          <a:ext cx="3634997" cy="640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2" name="Equation" r:id="rId4" imgW="1219200" imgH="215900" progId="Equation.3">
                  <p:embed/>
                </p:oleObj>
              </mc:Choice>
              <mc:Fallback>
                <p:oleObj name="Equation" r:id="rId4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43220" y="2971805"/>
                        <a:ext cx="3634997" cy="6400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ontent Placeholder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733018"/>
              </p:ext>
            </p:extLst>
          </p:nvPr>
        </p:nvGraphicFramePr>
        <p:xfrm>
          <a:off x="2651781" y="3703317"/>
          <a:ext cx="4314825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33" name="Equation" r:id="rId6" imgW="1447800" imgH="215900" progId="Equation.3">
                  <p:embed/>
                </p:oleObj>
              </mc:Choice>
              <mc:Fallback>
                <p:oleObj name="Equation" r:id="rId6" imgW="14478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51781" y="3703317"/>
                        <a:ext cx="4314825" cy="639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56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NFAs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2_FIG02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84" y="1451979"/>
            <a:ext cx="5212068" cy="2617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Macintosh HD:Applications:Microsoft Office 2004:Office:PPT_IB_SupportFiles:Images:15529_CH02_FIG02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5" y="4526268"/>
            <a:ext cx="4114800" cy="1375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716935"/>
              </p:ext>
            </p:extLst>
          </p:nvPr>
        </p:nvGraphicFramePr>
        <p:xfrm>
          <a:off x="3657610" y="5623536"/>
          <a:ext cx="1371585" cy="36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6" name="Equation" r:id="rId5" imgW="762000" imgH="203200" progId="Equation.3">
                  <p:embed/>
                </p:oleObj>
              </mc:Choice>
              <mc:Fallback>
                <p:oleObj name="Equation" r:id="rId5" imgW="762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57610" y="5623536"/>
                        <a:ext cx="1371585" cy="365756"/>
                      </a:xfrm>
                      <a:prstGeom prst="rect">
                        <a:avLst/>
                      </a:prstGeom>
                      <a:solidFill>
                        <a:srgbClr val="FFFFC2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79014" y="4526268"/>
            <a:ext cx="340774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The string 10 has two walks,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one to </a:t>
            </a:r>
            <a:r>
              <a:rPr lang="en-US" sz="18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q</a:t>
            </a:r>
            <a:r>
              <a:rPr lang="en-US" sz="1800" baseline="-25000" dirty="0" smtClean="0">
                <a:solidFill>
                  <a:srgbClr val="0033CC"/>
                </a:solidFill>
                <a:latin typeface="Times New Roman"/>
              </a:rPr>
              <a:t>0</a:t>
            </a:r>
            <a:r>
              <a:rPr lang="en-US" sz="1800" dirty="0" smtClean="0">
                <a:solidFill>
                  <a:srgbClr val="0033CC"/>
                </a:solidFill>
              </a:rPr>
              <a:t> and one to </a:t>
            </a:r>
            <a:r>
              <a:rPr lang="en-US" sz="1800" i="1" dirty="0">
                <a:solidFill>
                  <a:srgbClr val="0033CC"/>
                </a:solidFill>
                <a:latin typeface="Times New Roman"/>
                <a:cs typeface="Times New Roman"/>
              </a:rPr>
              <a:t>q</a:t>
            </a:r>
            <a:r>
              <a:rPr lang="en-US" sz="1800" baseline="-25000" dirty="0">
                <a:solidFill>
                  <a:srgbClr val="0033CC"/>
                </a:solidFill>
                <a:latin typeface="Times New Roman"/>
              </a:rPr>
              <a:t>2</a:t>
            </a:r>
            <a:r>
              <a:rPr lang="en-US" sz="1800" dirty="0" smtClean="0">
                <a:solidFill>
                  <a:srgbClr val="0033CC"/>
                </a:solidFill>
              </a:rPr>
              <a:t>.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The string is accepted because</a:t>
            </a:r>
          </a:p>
          <a:p>
            <a:r>
              <a:rPr lang="en-US" sz="1800" i="1" dirty="0" smtClean="0">
                <a:solidFill>
                  <a:srgbClr val="0033CC"/>
                </a:solidFill>
                <a:latin typeface="Times New Roman"/>
                <a:cs typeface="Times New Roman"/>
              </a:rPr>
              <a:t>q</a:t>
            </a:r>
            <a:r>
              <a:rPr lang="en-US" sz="1800" baseline="-25000" dirty="0" smtClean="0">
                <a:solidFill>
                  <a:srgbClr val="0033CC"/>
                </a:solidFill>
                <a:latin typeface="Times New Roman"/>
              </a:rPr>
              <a:t>0</a:t>
            </a:r>
            <a:r>
              <a:rPr lang="en-US" sz="1800" dirty="0" smtClean="0">
                <a:solidFill>
                  <a:srgbClr val="0033CC"/>
                </a:solidFill>
              </a:rPr>
              <a:t> is a final state.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03512" y="2057415"/>
            <a:ext cx="3725800" cy="1477328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Accept either the string </a:t>
            </a:r>
            <a:r>
              <a:rPr lang="en-US" sz="1800" i="1" dirty="0" err="1" smtClean="0">
                <a:solidFill>
                  <a:srgbClr val="0033CC"/>
                </a:solidFill>
                <a:latin typeface="Times New Roman"/>
                <a:cs typeface="Times New Roman"/>
              </a:rPr>
              <a:t>aaa</a:t>
            </a:r>
            <a:endParaRPr lang="en-US" sz="1800" i="1" dirty="0">
              <a:solidFill>
                <a:srgbClr val="0033CC"/>
              </a:solidFill>
              <a:latin typeface="Times New Roman"/>
              <a:cs typeface="Times New Roman"/>
            </a:endParaRPr>
          </a:p>
          <a:p>
            <a:r>
              <a:rPr lang="en-US" sz="1800" dirty="0" smtClean="0">
                <a:solidFill>
                  <a:srgbClr val="0033CC"/>
                </a:solidFill>
              </a:rPr>
              <a:t>or a string with an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even number of </a:t>
            </a:r>
            <a:r>
              <a:rPr lang="en-US" sz="1800" i="1" dirty="0">
                <a:solidFill>
                  <a:srgbClr val="0033CC"/>
                </a:solidFill>
                <a:latin typeface="Times New Roman"/>
                <a:cs typeface="Times New Roman"/>
              </a:rPr>
              <a:t>a</a:t>
            </a:r>
            <a:r>
              <a:rPr lang="en-US" sz="1800" dirty="0" smtClean="0">
                <a:solidFill>
                  <a:srgbClr val="0033CC"/>
                </a:solidFill>
              </a:rPr>
              <a:t>’s.</a:t>
            </a:r>
          </a:p>
          <a:p>
            <a:endParaRPr lang="en-US" sz="1800" dirty="0">
              <a:solidFill>
                <a:srgbClr val="0033CC"/>
              </a:solidFill>
            </a:endParaRPr>
          </a:p>
          <a:p>
            <a:r>
              <a:rPr lang="en-US" sz="1800" dirty="0" smtClean="0">
                <a:solidFill>
                  <a:srgbClr val="0033CC"/>
                </a:solidFill>
              </a:rPr>
              <a:t>(Simpler than the equivalent DFA.) 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3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Accepted by an NFA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accepted by an NFA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the set of all strings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for which there is a path labeled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from the initial vertex to some final vertex.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21360"/>
              </p:ext>
            </p:extLst>
          </p:nvPr>
        </p:nvGraphicFramePr>
        <p:xfrm>
          <a:off x="1554513" y="4069073"/>
          <a:ext cx="5838825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4" name="Equation" r:id="rId3" imgW="2298700" imgH="215900" progId="Equation.3">
                  <p:embed/>
                </p:oleObj>
              </mc:Choice>
              <mc:Fallback>
                <p:oleObj name="Equation" r:id="rId3" imgW="2298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54513" y="4069073"/>
                        <a:ext cx="5838825" cy="547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388148"/>
              </p:ext>
            </p:extLst>
          </p:nvPr>
        </p:nvGraphicFramePr>
        <p:xfrm>
          <a:off x="3157538" y="1965335"/>
          <a:ext cx="2935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55"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7538" y="1965335"/>
                        <a:ext cx="2935287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051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NFAs More Powerful Than DFAs?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NFAs in general accept more languages than DFAs?</a:t>
            </a:r>
          </a:p>
          <a:p>
            <a:pPr lvl="4"/>
            <a:endParaRPr lang="en-US" dirty="0" smtClean="0"/>
          </a:p>
          <a:p>
            <a:r>
              <a:rPr lang="en-US" dirty="0"/>
              <a:t>A DFA is a restricted kind of NFA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Therefore, any language accepted by a DFA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also accepted by some NFA.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63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433" cy="655637"/>
          </a:xfrm>
        </p:spPr>
        <p:txBody>
          <a:bodyPr/>
          <a:lstStyle/>
          <a:p>
            <a:r>
              <a:rPr lang="en-US" dirty="0"/>
              <a:t>Are NFAs More Powerful Than DFAs</a:t>
            </a:r>
            <a:r>
              <a:rPr lang="en-US" dirty="0" smtClean="0"/>
              <a:t>?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there a language accepted by an NFA </a:t>
            </a:r>
            <a:br>
              <a:rPr lang="en-US" dirty="0" smtClean="0"/>
            </a:br>
            <a:r>
              <a:rPr lang="en-US" dirty="0" smtClean="0"/>
              <a:t>that cannot be accepted by a DFA?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No: </a:t>
            </a:r>
            <a:r>
              <a:rPr lang="en-US" dirty="0" smtClean="0">
                <a:solidFill>
                  <a:srgbClr val="B23C00"/>
                </a:solidFill>
              </a:rPr>
              <a:t>DFAs and NFAs are equally powerful.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For every language accepted by some NFA, there is a DFA that accepts the same language.</a:t>
            </a:r>
          </a:p>
          <a:p>
            <a:pPr lvl="1"/>
            <a:r>
              <a:rPr lang="en-US" dirty="0" smtClean="0"/>
              <a:t>Therefore, </a:t>
            </a:r>
            <a:r>
              <a:rPr lang="en-US" dirty="0" smtClean="0">
                <a:solidFill>
                  <a:srgbClr val="B23C00"/>
                </a:solidFill>
              </a:rPr>
              <a:t>any language accepted by an NFA </a:t>
            </a:r>
            <a:br>
              <a:rPr lang="en-US" dirty="0" smtClean="0">
                <a:solidFill>
                  <a:srgbClr val="B23C00"/>
                </a:solidFill>
              </a:rPr>
            </a:br>
            <a:r>
              <a:rPr lang="en-US" dirty="0" smtClean="0">
                <a:solidFill>
                  <a:srgbClr val="B23C00"/>
                </a:solidFill>
              </a:rPr>
              <a:t>is regular.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We can convert any NFA </a:t>
            </a:r>
            <a:br>
              <a:rPr lang="en-US" dirty="0" smtClean="0"/>
            </a:br>
            <a:r>
              <a:rPr lang="en-US" dirty="0" smtClean="0"/>
              <a:t>into an equivalent DFA.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5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Automata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 smtClean="0">
                <a:solidFill>
                  <a:srgbClr val="B23C00"/>
                </a:solidFill>
              </a:rPr>
              <a:t>automaton</a:t>
            </a:r>
            <a:r>
              <a:rPr lang="en-US" dirty="0" smtClean="0"/>
              <a:t> is an abstract model </a:t>
            </a:r>
            <a:br>
              <a:rPr lang="en-US" dirty="0" smtClean="0"/>
            </a:br>
            <a:r>
              <a:rPr lang="en-US" dirty="0" smtClean="0"/>
              <a:t>of a digital computer.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 automaton can have:</a:t>
            </a:r>
          </a:p>
          <a:p>
            <a:pPr lvl="1"/>
            <a:r>
              <a:rPr lang="en-US" dirty="0" smtClean="0"/>
              <a:t>the ability to read symbols from an input file</a:t>
            </a:r>
          </a:p>
          <a:p>
            <a:pPr lvl="1"/>
            <a:r>
              <a:rPr lang="en-US" dirty="0" smtClean="0"/>
              <a:t>the ability to product output</a:t>
            </a:r>
          </a:p>
          <a:p>
            <a:pPr lvl="1"/>
            <a:r>
              <a:rPr lang="en-US" dirty="0" smtClean="0"/>
              <a:t>a limited amount of temporary storage</a:t>
            </a:r>
          </a:p>
          <a:p>
            <a:pPr lvl="1"/>
            <a:r>
              <a:rPr lang="en-US" dirty="0" smtClean="0"/>
              <a:t>a control unit that can be in one state or another</a:t>
            </a:r>
          </a:p>
          <a:p>
            <a:pPr lvl="4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02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NFA to DFA Conversion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2" descr="Macintosh HD:Applications:Microsoft Office 2004:Office:PPT_IB_SupportFiles:Images:15529_CH02_FIG02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62" y="1143025"/>
            <a:ext cx="3566121" cy="184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576237"/>
              </p:ext>
            </p:extLst>
          </p:nvPr>
        </p:nvGraphicFramePr>
        <p:xfrm>
          <a:off x="365806" y="3063244"/>
          <a:ext cx="4663389" cy="1849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33610"/>
                <a:gridCol w="252977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NFA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DFA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505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454433"/>
              </p:ext>
            </p:extLst>
          </p:nvPr>
        </p:nvGraphicFramePr>
        <p:xfrm>
          <a:off x="396319" y="3449342"/>
          <a:ext cx="1828780" cy="36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3" name="Equation" r:id="rId4" imgW="1079500" imgH="215900" progId="Equation.3">
                  <p:embed/>
                </p:oleObj>
              </mc:Choice>
              <mc:Fallback>
                <p:oleObj name="Equation" r:id="rId4" imgW="1079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6319" y="3449342"/>
                        <a:ext cx="1828780" cy="36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4400492"/>
              </p:ext>
            </p:extLst>
          </p:nvPr>
        </p:nvGraphicFramePr>
        <p:xfrm>
          <a:off x="396319" y="3815098"/>
          <a:ext cx="1290637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4" name="Equation" r:id="rId6" imgW="762000" imgH="215900" progId="Equation.3">
                  <p:embed/>
                </p:oleObj>
              </mc:Choice>
              <mc:Fallback>
                <p:oleObj name="Equation" r:id="rId6" imgW="762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319" y="3815098"/>
                        <a:ext cx="1290637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478669"/>
              </p:ext>
            </p:extLst>
          </p:nvPr>
        </p:nvGraphicFramePr>
        <p:xfrm>
          <a:off x="2537175" y="3449342"/>
          <a:ext cx="2065338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5" name="Equation" r:id="rId8" imgW="1219200" imgH="215900" progId="Equation.3">
                  <p:embed/>
                </p:oleObj>
              </mc:Choice>
              <mc:Fallback>
                <p:oleObj name="Equation" r:id="rId8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537175" y="3449342"/>
                        <a:ext cx="2065338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79237"/>
              </p:ext>
            </p:extLst>
          </p:nvPr>
        </p:nvGraphicFramePr>
        <p:xfrm>
          <a:off x="2526704" y="3815098"/>
          <a:ext cx="1527175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6" name="Equation" r:id="rId10" imgW="901700" imgH="215900" progId="Equation.3">
                  <p:embed/>
                </p:oleObj>
              </mc:Choice>
              <mc:Fallback>
                <p:oleObj name="Equation" r:id="rId10" imgW="90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526704" y="3815098"/>
                        <a:ext cx="1527175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 descr="Screen Shot 2016-02-08 at 8.28.57 P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0" y="1234464"/>
            <a:ext cx="3017537" cy="3419875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99280"/>
              </p:ext>
            </p:extLst>
          </p:nvPr>
        </p:nvGraphicFramePr>
        <p:xfrm>
          <a:off x="365806" y="4170047"/>
          <a:ext cx="1785937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7" name="Equation" r:id="rId13" imgW="1054100" imgH="203200" progId="Equation.3">
                  <p:embed/>
                </p:oleObj>
              </mc:Choice>
              <mc:Fallback>
                <p:oleObj name="Equation" r:id="rId13" imgW="10541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5806" y="4170047"/>
                        <a:ext cx="1785937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202280"/>
              </p:ext>
            </p:extLst>
          </p:nvPr>
        </p:nvGraphicFramePr>
        <p:xfrm>
          <a:off x="365806" y="4514535"/>
          <a:ext cx="1527175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8" name="Equation" r:id="rId15" imgW="901700" imgH="215900" progId="Equation.3">
                  <p:embed/>
                </p:oleObj>
              </mc:Choice>
              <mc:Fallback>
                <p:oleObj name="Equation" r:id="rId15" imgW="901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65806" y="4514535"/>
                        <a:ext cx="1527175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706417"/>
              </p:ext>
            </p:extLst>
          </p:nvPr>
        </p:nvGraphicFramePr>
        <p:xfrm>
          <a:off x="2560342" y="4170047"/>
          <a:ext cx="23463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49" name="Equation" r:id="rId17" imgW="1384300" imgH="203200" progId="Equation.3">
                  <p:embed/>
                </p:oleObj>
              </mc:Choice>
              <mc:Fallback>
                <p:oleObj name="Equation" r:id="rId17" imgW="1384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60342" y="4170047"/>
                        <a:ext cx="2346325" cy="344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12685"/>
              </p:ext>
            </p:extLst>
          </p:nvPr>
        </p:nvGraphicFramePr>
        <p:xfrm>
          <a:off x="2560342" y="4514535"/>
          <a:ext cx="2065337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50" name="Equation" r:id="rId19" imgW="1219200" imgH="215900" progId="Equation.3">
                  <p:embed/>
                </p:oleObj>
              </mc:Choice>
              <mc:Fallback>
                <p:oleObj name="Equation" r:id="rId19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560342" y="4514535"/>
                        <a:ext cx="2065337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40123" y="5065962"/>
            <a:ext cx="3685624" cy="923330"/>
          </a:xfrm>
          <a:prstGeom prst="rect">
            <a:avLst/>
          </a:prstGeom>
          <a:solidFill>
            <a:srgbClr val="FFFFC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Label the states of the new DFA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after the </a:t>
            </a:r>
            <a:r>
              <a:rPr lang="en-US" sz="1800" dirty="0" smtClean="0">
                <a:solidFill>
                  <a:srgbClr val="B23C00"/>
                </a:solidFill>
              </a:rPr>
              <a:t>set of states </a:t>
            </a:r>
            <a:r>
              <a:rPr lang="en-US" sz="1800" dirty="0" smtClean="0">
                <a:solidFill>
                  <a:srgbClr val="0033CC"/>
                </a:solidFill>
              </a:rPr>
              <a:t>that the NFA 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can be in after each transition.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512" y="4800585"/>
            <a:ext cx="3546389" cy="1200329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33CC"/>
                </a:solidFill>
              </a:rPr>
              <a:t>Each state of the DFA must have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a transition on each symbol.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Refer back to the NFA to derive</a:t>
            </a:r>
          </a:p>
          <a:p>
            <a:r>
              <a:rPr lang="en-US" sz="1800" dirty="0" smtClean="0">
                <a:solidFill>
                  <a:srgbClr val="0033CC"/>
                </a:solidFill>
              </a:rPr>
              <a:t>the transition.</a:t>
            </a:r>
            <a:endParaRPr lang="en-US" sz="1800" dirty="0">
              <a:solidFill>
                <a:srgbClr val="0033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95300" y="2971805"/>
            <a:ext cx="1074333" cy="584776"/>
          </a:xfrm>
          <a:prstGeom prst="rect">
            <a:avLst/>
          </a:prstGeom>
          <a:solidFill>
            <a:srgbClr val="FFFFC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combined</a:t>
            </a:r>
          </a:p>
          <a:p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082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Convert an NFA to a DFA?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NFA may be easier to construct.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But an NFA is usually not efficient to run.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 NFA may have multiple paths to try </a:t>
            </a:r>
            <a:br>
              <a:rPr lang="en-US" dirty="0" smtClean="0"/>
            </a:br>
            <a:r>
              <a:rPr lang="en-US" dirty="0" smtClean="0"/>
              <a:t>for a given input string.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DFA follows only one path </a:t>
            </a:r>
            <a:br>
              <a:rPr lang="en-US" dirty="0" smtClean="0"/>
            </a:br>
            <a:r>
              <a:rPr lang="en-US" dirty="0" smtClean="0"/>
              <a:t>for a given input string.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26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Finite Acceptor (DFA)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>
                <a:solidFill>
                  <a:srgbClr val="B23C00"/>
                </a:solidFill>
              </a:rPr>
              <a:t>acceptor</a:t>
            </a:r>
            <a:r>
              <a:rPr lang="en-US" dirty="0"/>
              <a:t> is an automaton that either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accepts </a:t>
            </a:r>
            <a:r>
              <a:rPr lang="en-US" dirty="0"/>
              <a:t>or rejects input strings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/>
              <a:t>A </a:t>
            </a:r>
            <a:r>
              <a:rPr lang="en-US" dirty="0" smtClean="0">
                <a:solidFill>
                  <a:srgbClr val="B23C00"/>
                </a:solidFill>
              </a:rPr>
              <a:t>deterministic finite acceptor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B23C00"/>
                </a:solidFill>
              </a:rPr>
              <a:t>DFA</a:t>
            </a:r>
            <a:r>
              <a:rPr lang="en-US" dirty="0" smtClean="0"/>
              <a:t>) </a:t>
            </a:r>
            <a:r>
              <a:rPr lang="en-US" dirty="0"/>
              <a:t>is </a:t>
            </a:r>
            <a:r>
              <a:rPr lang="en-US" dirty="0" smtClean="0"/>
              <a:t>an </a:t>
            </a:r>
            <a:r>
              <a:rPr lang="en-US" dirty="0"/>
              <a:t>acceptor that has </a:t>
            </a:r>
            <a:r>
              <a:rPr lang="en-US" dirty="0">
                <a:solidFill>
                  <a:srgbClr val="A12A03"/>
                </a:solidFill>
              </a:rPr>
              <a:t>no temporary storage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It only has internal states in its control unit.</a:t>
            </a:r>
          </a:p>
          <a:p>
            <a:pPr lvl="1"/>
            <a:r>
              <a:rPr lang="en-US" dirty="0" smtClean="0"/>
              <a:t>Each input symbol uniquely determines a DFA’s move from one state to another according to its transition function.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59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Languages and DFAs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69"/>
          </a:xfrm>
        </p:spPr>
        <p:txBody>
          <a:bodyPr/>
          <a:lstStyle/>
          <a:p>
            <a:r>
              <a:rPr lang="en-US" dirty="0" smtClean="0"/>
              <a:t>The set of all strings that the DFA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accepts constitutes the language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DFA represents the language’s rules.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858960"/>
              </p:ext>
            </p:extLst>
          </p:nvPr>
        </p:nvGraphicFramePr>
        <p:xfrm>
          <a:off x="2011708" y="3429000"/>
          <a:ext cx="5228159" cy="548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" name="Equation" r:id="rId3" imgW="2057400" imgH="215900" progId="Equation.3">
                  <p:embed/>
                </p:oleObj>
              </mc:Choice>
              <mc:Fallback>
                <p:oleObj name="Equation" r:id="rId3" imgW="2057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1708" y="3429000"/>
                        <a:ext cx="5228159" cy="548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609402"/>
              </p:ext>
            </p:extLst>
          </p:nvPr>
        </p:nvGraphicFramePr>
        <p:xfrm>
          <a:off x="3157538" y="1965976"/>
          <a:ext cx="2935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0"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7538" y="1965976"/>
                        <a:ext cx="2935287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567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DFA and Associated Transition 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have a DFA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its associated </a:t>
            </a:r>
            <a:r>
              <a:rPr lang="en-US" dirty="0" smtClean="0">
                <a:solidFill>
                  <a:srgbClr val="B23C00"/>
                </a:solidFill>
              </a:rPr>
              <a:t>transition graph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i="1" baseline="-25000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can we treat them both equally?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Theorem 2.1 of the textbook basically says yes.</a:t>
            </a:r>
          </a:p>
          <a:p>
            <a:pPr lvl="1"/>
            <a:r>
              <a:rPr lang="en-US" dirty="0" smtClean="0"/>
              <a:t>For every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i="1" baseline="-25000" dirty="0" smtClean="0">
                <a:latin typeface="Times New Roman"/>
              </a:rPr>
              <a:t>i</a:t>
            </a:r>
            <a:r>
              <a:rPr lang="en-US" dirty="0" smtClean="0"/>
              <a:t>,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latin typeface="Times New Roman"/>
              </a:rPr>
              <a:t>j</a:t>
            </a:r>
            <a:r>
              <a:rPr lang="en-US" dirty="0" smtClean="0"/>
              <a:t> in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/>
              <a:t>, and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in </a:t>
            </a:r>
            <a:r>
              <a:rPr lang="en-US" i="1" dirty="0" err="1">
                <a:latin typeface="Times New Roman"/>
                <a:cs typeface="Times New Roman"/>
              </a:rPr>
              <a:t>Σ</a:t>
            </a:r>
            <a:r>
              <a:rPr lang="en-US" baseline="30000" dirty="0" smtClean="0">
                <a:latin typeface="Times New Roman"/>
                <a:cs typeface="Times New Roman"/>
              </a:rPr>
              <a:t>+ </a:t>
            </a:r>
            <a:r>
              <a:rPr lang="en-US" dirty="0" smtClean="0">
                <a:latin typeface="Times New Roman"/>
                <a:cs typeface="Times New Roman"/>
              </a:rPr>
              <a:t>:</a:t>
            </a:r>
            <a:endParaRPr lang="en-US" dirty="0">
              <a:latin typeface="Times New Roman"/>
              <a:cs typeface="Times New Roman"/>
            </a:endParaRPr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      if and only if there is a path labeled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i="1" baseline="-25000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from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i="1" baseline="-25000" dirty="0" smtClean="0">
                <a:latin typeface="Times New Roman"/>
              </a:rPr>
              <a:t>i</a:t>
            </a:r>
            <a:r>
              <a:rPr lang="en-US" dirty="0" smtClean="0"/>
              <a:t> to </a:t>
            </a:r>
            <a:r>
              <a:rPr lang="en-US" i="1" dirty="0" err="1">
                <a:latin typeface="Times New Roman"/>
                <a:cs typeface="Times New Roman"/>
              </a:rPr>
              <a:t>q</a:t>
            </a:r>
            <a:r>
              <a:rPr lang="en-US" i="1" baseline="-25000" dirty="0" err="1">
                <a:latin typeface="Times New Roman"/>
              </a:rPr>
              <a:t>j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Proof by induction on the length of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648045"/>
              </p:ext>
            </p:extLst>
          </p:nvPr>
        </p:nvGraphicFramePr>
        <p:xfrm>
          <a:off x="1447834" y="4709146"/>
          <a:ext cx="1752581" cy="457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3" name="Equation" r:id="rId3" imgW="876300" imgH="228600" progId="Equation.3">
                  <p:embed/>
                </p:oleObj>
              </mc:Choice>
              <mc:Fallback>
                <p:oleObj name="Equation" r:id="rId3" imgW="8763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47834" y="4709146"/>
                        <a:ext cx="1752581" cy="457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253952"/>
              </p:ext>
            </p:extLst>
          </p:nvPr>
        </p:nvGraphicFramePr>
        <p:xfrm>
          <a:off x="3157538" y="1965335"/>
          <a:ext cx="2935287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" name="Equation" r:id="rId5" imgW="1155700" imgH="215900" progId="Equation.3">
                  <p:embed/>
                </p:oleObj>
              </mc:Choice>
              <mc:Fallback>
                <p:oleObj name="Equation" r:id="rId5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7538" y="1965335"/>
                        <a:ext cx="2935287" cy="54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97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DFA Example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DFA that accepts all strings on {0, 1} </a:t>
            </a:r>
            <a:r>
              <a:rPr lang="en-US" dirty="0" smtClean="0"/>
              <a:t>that begin and end with the same symbol.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How can an automaton remember what was </a:t>
            </a:r>
            <a:br>
              <a:rPr lang="en-US" dirty="0" smtClean="0"/>
            </a:br>
            <a:r>
              <a:rPr lang="en-US" dirty="0" smtClean="0"/>
              <a:t>the beginning symbol of a string?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Have a different set of states depending on </a:t>
            </a:r>
            <a:br>
              <a:rPr lang="en-US" dirty="0" smtClean="0"/>
            </a:br>
            <a:r>
              <a:rPr lang="en-US" dirty="0" smtClean="0"/>
              <a:t>the first symbol!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71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</a:t>
            </a:r>
            <a:r>
              <a:rPr lang="en-US" dirty="0" smtClean="0"/>
              <a:t>Example </a:t>
            </a:r>
            <a:r>
              <a:rPr lang="en-US" dirty="0"/>
              <a:t>#1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Oval 4"/>
          <p:cNvSpPr/>
          <p:nvPr/>
        </p:nvSpPr>
        <p:spPr bwMode="auto">
          <a:xfrm>
            <a:off x="1828830" y="3246122"/>
            <a:ext cx="548634" cy="548634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ea typeface="ＭＳ Ｐゴシック" charset="0"/>
                <a:cs typeface="Times New Roman"/>
              </a:rPr>
              <a:t>S</a:t>
            </a:r>
            <a:endParaRPr kumimoji="0" lang="en-US" sz="160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/>
              <a:ea typeface="ＭＳ Ｐゴシック" charset="0"/>
              <a:cs typeface="Times New Roman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3916239" y="4994556"/>
            <a:ext cx="1741936" cy="876095"/>
            <a:chOff x="3916239" y="4994556"/>
            <a:chExt cx="1741936" cy="876095"/>
          </a:xfrm>
        </p:grpSpPr>
        <p:sp>
          <p:nvSpPr>
            <p:cNvPr id="35" name="TextBox 34"/>
            <p:cNvSpPr txBox="1"/>
            <p:nvPr/>
          </p:nvSpPr>
          <p:spPr>
            <a:xfrm>
              <a:off x="4663439" y="5532097"/>
              <a:ext cx="327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26" name="Curved Connector 25"/>
            <p:cNvCxnSpPr>
              <a:stCxn id="10" idx="3"/>
              <a:endCxn id="12" idx="5"/>
            </p:cNvCxnSpPr>
            <p:nvPr/>
          </p:nvCxnSpPr>
          <p:spPr bwMode="auto">
            <a:xfrm rot="5400000">
              <a:off x="4754878" y="4155917"/>
              <a:ext cx="64658" cy="1741936"/>
            </a:xfrm>
            <a:prstGeom prst="curvedConnector3">
              <a:avLst>
                <a:gd name="adj1" fmla="val 619235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4" name="Group 63"/>
          <p:cNvGrpSpPr/>
          <p:nvPr/>
        </p:nvGrpSpPr>
        <p:grpSpPr>
          <a:xfrm>
            <a:off x="4007679" y="2525703"/>
            <a:ext cx="1650497" cy="784656"/>
            <a:chOff x="4007679" y="2525703"/>
            <a:chExt cx="1650497" cy="784656"/>
          </a:xfrm>
        </p:grpSpPr>
        <p:sp>
          <p:nvSpPr>
            <p:cNvPr id="32" name="TextBox 31"/>
            <p:cNvSpPr txBox="1"/>
            <p:nvPr/>
          </p:nvSpPr>
          <p:spPr>
            <a:xfrm>
              <a:off x="4663439" y="2971805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cxnSp>
          <p:nvCxnSpPr>
            <p:cNvPr id="18" name="Curved Connector 17"/>
            <p:cNvCxnSpPr>
              <a:stCxn id="8" idx="3"/>
              <a:endCxn id="11" idx="5"/>
            </p:cNvCxnSpPr>
            <p:nvPr/>
          </p:nvCxnSpPr>
          <p:spPr bwMode="auto">
            <a:xfrm rot="5400000">
              <a:off x="4800598" y="1732784"/>
              <a:ext cx="64659" cy="1650497"/>
            </a:xfrm>
            <a:prstGeom prst="curvedConnector3">
              <a:avLst>
                <a:gd name="adj1" fmla="val 619227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62" name="Group 61"/>
          <p:cNvGrpSpPr/>
          <p:nvPr/>
        </p:nvGrpSpPr>
        <p:grpSpPr>
          <a:xfrm>
            <a:off x="4007677" y="1325903"/>
            <a:ext cx="3057639" cy="1280146"/>
            <a:chOff x="4007677" y="1325903"/>
            <a:chExt cx="3057639" cy="1280146"/>
          </a:xfrm>
        </p:grpSpPr>
        <p:sp>
          <p:nvSpPr>
            <p:cNvPr id="8" name="Oval 7"/>
            <p:cNvSpPr/>
            <p:nvPr/>
          </p:nvSpPr>
          <p:spPr bwMode="auto">
            <a:xfrm>
              <a:off x="5577829" y="2057415"/>
              <a:ext cx="548634" cy="54863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>
                  <a:latin typeface="Times New Roman"/>
                  <a:cs typeface="Times New Roman"/>
                </a:rPr>
                <a:t>p</a:t>
              </a:r>
              <a:r>
                <a:rPr lang="en-US" baseline="-25000" dirty="0" smtClean="0">
                  <a:latin typeface="Times New Roman"/>
                  <a:cs typeface="Times New Roman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cxnSp>
          <p:nvCxnSpPr>
            <p:cNvPr id="16" name="Curved Connector 15"/>
            <p:cNvCxnSpPr>
              <a:stCxn id="11" idx="7"/>
              <a:endCxn id="8" idx="1"/>
            </p:cNvCxnSpPr>
            <p:nvPr/>
          </p:nvCxnSpPr>
          <p:spPr bwMode="auto">
            <a:xfrm rot="16200000" flipH="1">
              <a:off x="4800597" y="1280184"/>
              <a:ext cx="64657" cy="1650497"/>
            </a:xfrm>
            <a:prstGeom prst="curvedConnector3">
              <a:avLst>
                <a:gd name="adj1" fmla="val -519243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Curved Connector 19"/>
            <p:cNvCxnSpPr>
              <a:stCxn id="8" idx="7"/>
              <a:endCxn id="8" idx="5"/>
            </p:cNvCxnSpPr>
            <p:nvPr/>
          </p:nvCxnSpPr>
          <p:spPr bwMode="auto">
            <a:xfrm rot="16200000" flipH="1">
              <a:off x="5852146" y="2331732"/>
              <a:ext cx="387942" cy="12700"/>
            </a:xfrm>
            <a:prstGeom prst="curvedConnector5">
              <a:avLst>
                <a:gd name="adj1" fmla="val -58926"/>
                <a:gd name="adj2" fmla="val 5487307"/>
                <a:gd name="adj3" fmla="val 158926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4663439" y="1325903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766536" y="2148854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3916239" y="3794756"/>
            <a:ext cx="3057638" cy="1280146"/>
            <a:chOff x="3916239" y="3794756"/>
            <a:chExt cx="3057638" cy="1280146"/>
          </a:xfrm>
        </p:grpSpPr>
        <p:sp>
          <p:nvSpPr>
            <p:cNvPr id="10" name="Oval 9"/>
            <p:cNvSpPr/>
            <p:nvPr/>
          </p:nvSpPr>
          <p:spPr bwMode="auto">
            <a:xfrm>
              <a:off x="5577829" y="4526268"/>
              <a:ext cx="548634" cy="54863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smtClean="0">
                  <a:latin typeface="Times New Roman"/>
                  <a:cs typeface="Times New Roman"/>
                </a:rPr>
                <a:t>q</a:t>
              </a:r>
              <a:r>
                <a:rPr lang="en-US" baseline="-25000" dirty="0">
                  <a:latin typeface="Times New Roman"/>
                  <a:cs typeface="Times New Roman"/>
                </a:rPr>
                <a:t>1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cxnSp>
          <p:nvCxnSpPr>
            <p:cNvPr id="24" name="Curved Connector 23"/>
            <p:cNvCxnSpPr>
              <a:stCxn id="12" idx="7"/>
              <a:endCxn id="10" idx="1"/>
            </p:cNvCxnSpPr>
            <p:nvPr/>
          </p:nvCxnSpPr>
          <p:spPr bwMode="auto">
            <a:xfrm rot="16200000" flipH="1">
              <a:off x="4754878" y="3703317"/>
              <a:ext cx="64658" cy="1741936"/>
            </a:xfrm>
            <a:prstGeom prst="curvedConnector3">
              <a:avLst>
                <a:gd name="adj1" fmla="val -519235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Curved Connector 27"/>
            <p:cNvCxnSpPr>
              <a:stCxn id="10" idx="7"/>
              <a:endCxn id="10" idx="5"/>
            </p:cNvCxnSpPr>
            <p:nvPr/>
          </p:nvCxnSpPr>
          <p:spPr bwMode="auto">
            <a:xfrm rot="16200000" flipH="1">
              <a:off x="5852146" y="4800585"/>
              <a:ext cx="387942" cy="12700"/>
            </a:xfrm>
            <a:prstGeom prst="curvedConnector5">
              <a:avLst>
                <a:gd name="adj1" fmla="val -58926"/>
                <a:gd name="adj2" fmla="val 5487307"/>
                <a:gd name="adj3" fmla="val 158926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4663439" y="3794756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675097" y="4617707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2297118" y="1600220"/>
            <a:ext cx="1817687" cy="1726248"/>
            <a:chOff x="2297118" y="1600220"/>
            <a:chExt cx="1817687" cy="1726248"/>
          </a:xfrm>
        </p:grpSpPr>
        <p:sp>
          <p:nvSpPr>
            <p:cNvPr id="7" name="Oval 6"/>
            <p:cNvSpPr/>
            <p:nvPr/>
          </p:nvSpPr>
          <p:spPr bwMode="auto">
            <a:xfrm>
              <a:off x="3474732" y="2057415"/>
              <a:ext cx="548634" cy="54863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err="1">
                  <a:latin typeface="Times New Roman"/>
                  <a:cs typeface="Times New Roman"/>
                </a:rPr>
                <a:t>p</a:t>
              </a:r>
              <a:r>
                <a:rPr lang="en-US" baseline="-25000" dirty="0" err="1" smtClean="0">
                  <a:latin typeface="Times New Roman"/>
                  <a:cs typeface="Times New Roman"/>
                </a:rPr>
                <a:t>o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383293" y="1965977"/>
              <a:ext cx="731512" cy="731512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14" name="Straight Arrow Connector 13"/>
            <p:cNvCxnSpPr>
              <a:stCxn id="5" idx="7"/>
              <a:endCxn id="11" idx="3"/>
            </p:cNvCxnSpPr>
            <p:nvPr/>
          </p:nvCxnSpPr>
          <p:spPr bwMode="auto">
            <a:xfrm flipV="1">
              <a:off x="2297118" y="2590362"/>
              <a:ext cx="1193302" cy="73610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2651781" y="2606049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7464" y="1600220"/>
              <a:ext cx="1621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Starts and ends</a:t>
              </a:r>
            </a:p>
            <a:p>
              <a:r>
                <a:rPr lang="en-US" dirty="0" smtClean="0"/>
                <a:t>with 0</a:t>
              </a:r>
              <a:endParaRPr lang="en-US" dirty="0"/>
            </a:p>
          </p:txBody>
        </p:sp>
        <p:sp>
          <p:nvSpPr>
            <p:cNvPr id="40" name="Oval 39"/>
            <p:cNvSpPr/>
            <p:nvPr/>
          </p:nvSpPr>
          <p:spPr bwMode="auto">
            <a:xfrm>
              <a:off x="3528071" y="2559483"/>
              <a:ext cx="91439" cy="9143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3866737" y="2546782"/>
              <a:ext cx="91439" cy="9143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42" name="Curved Connector 41"/>
            <p:cNvCxnSpPr>
              <a:stCxn id="40" idx="4"/>
              <a:endCxn id="45" idx="4"/>
            </p:cNvCxnSpPr>
            <p:nvPr/>
          </p:nvCxnSpPr>
          <p:spPr bwMode="auto">
            <a:xfrm rot="5400000" flipH="1" flipV="1">
              <a:off x="3736773" y="2475239"/>
              <a:ext cx="12701" cy="338666"/>
            </a:xfrm>
            <a:prstGeom prst="curvedConnector3">
              <a:avLst>
                <a:gd name="adj1" fmla="val -1799858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7" name="TextBox 56"/>
            <p:cNvSpPr txBox="1"/>
            <p:nvPr/>
          </p:nvSpPr>
          <p:spPr>
            <a:xfrm>
              <a:off x="3605105" y="2836338"/>
              <a:ext cx="2987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2297118" y="3714410"/>
            <a:ext cx="1726248" cy="2128146"/>
            <a:chOff x="2297118" y="3714410"/>
            <a:chExt cx="1726248" cy="2128146"/>
          </a:xfrm>
        </p:grpSpPr>
        <p:sp>
          <p:nvSpPr>
            <p:cNvPr id="9" name="Oval 8"/>
            <p:cNvSpPr/>
            <p:nvPr/>
          </p:nvSpPr>
          <p:spPr bwMode="auto">
            <a:xfrm>
              <a:off x="3383293" y="4526268"/>
              <a:ext cx="548634" cy="548634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i="1" dirty="0" err="1" smtClean="0">
                  <a:latin typeface="Times New Roman"/>
                  <a:cs typeface="Times New Roman"/>
                </a:rPr>
                <a:t>q</a:t>
              </a:r>
              <a:r>
                <a:rPr lang="en-US" baseline="-25000" dirty="0" err="1" smtClean="0">
                  <a:latin typeface="Times New Roman"/>
                  <a:cs typeface="Times New Roman"/>
                </a:rPr>
                <a:t>o</a:t>
              </a:r>
              <a:endParaRPr kumimoji="0" lang="en-US" sz="16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/>
                <a:cs typeface="Times New Roman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3291854" y="4434829"/>
              <a:ext cx="731512" cy="731512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2" name="Straight Arrow Connector 21"/>
            <p:cNvCxnSpPr>
              <a:stCxn id="5" idx="5"/>
              <a:endCxn id="12" idx="1"/>
            </p:cNvCxnSpPr>
            <p:nvPr/>
          </p:nvCxnSpPr>
          <p:spPr bwMode="auto">
            <a:xfrm>
              <a:off x="2297118" y="3714410"/>
              <a:ext cx="1101863" cy="82754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>
              <a:off x="2651781" y="4251951"/>
              <a:ext cx="327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77464" y="5257780"/>
              <a:ext cx="1621858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Starts and ends</a:t>
              </a:r>
            </a:p>
            <a:p>
              <a:r>
                <a:rPr lang="en-US" dirty="0" smtClean="0"/>
                <a:t>with 1</a:t>
              </a:r>
              <a:endParaRPr lang="en-US" dirty="0"/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443405" y="4468717"/>
              <a:ext cx="91439" cy="9143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794772" y="4481416"/>
              <a:ext cx="91439" cy="91439"/>
            </a:xfrm>
            <a:prstGeom prst="ellips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56" name="Curved Connector 55"/>
            <p:cNvCxnSpPr>
              <a:stCxn id="53" idx="0"/>
              <a:endCxn id="54" idx="0"/>
            </p:cNvCxnSpPr>
            <p:nvPr/>
          </p:nvCxnSpPr>
          <p:spPr bwMode="auto">
            <a:xfrm rot="16200000" flipH="1">
              <a:off x="3658458" y="4299383"/>
              <a:ext cx="12699" cy="351367"/>
            </a:xfrm>
            <a:prstGeom prst="curvedConnector3">
              <a:avLst>
                <a:gd name="adj1" fmla="val -1800142"/>
              </a:avLst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8" name="TextBox 57"/>
            <p:cNvSpPr txBox="1"/>
            <p:nvPr/>
          </p:nvSpPr>
          <p:spPr>
            <a:xfrm>
              <a:off x="3481514" y="3879422"/>
              <a:ext cx="3270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361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</a:t>
            </a:r>
            <a:r>
              <a:rPr lang="en-US" dirty="0" smtClean="0"/>
              <a:t>Example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 DFA that accepts all strings on {0, 1} that do </a:t>
            </a:r>
            <a:r>
              <a:rPr lang="en-US" u="sng" dirty="0" smtClean="0"/>
              <a:t>not</a:t>
            </a:r>
            <a:r>
              <a:rPr lang="en-US" dirty="0" smtClean="0"/>
              <a:t> contain the substring 001.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 basic idea is that if the automaton ever reads 001, it should be in a </a:t>
            </a:r>
            <a:r>
              <a:rPr lang="en-US" dirty="0" err="1" smtClean="0"/>
              <a:t>nonfinal</a:t>
            </a:r>
            <a:r>
              <a:rPr lang="en-US" dirty="0" smtClean="0"/>
              <a:t> state.</a:t>
            </a:r>
          </a:p>
          <a:p>
            <a:pPr lvl="1"/>
            <a:r>
              <a:rPr lang="en-US" dirty="0" smtClean="0"/>
              <a:t>Actually, that state should be a trap.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How can the automaton remember the previous two symbols whenever it reads a 1?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70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</a:t>
            </a:r>
            <a:r>
              <a:rPr lang="en-US" dirty="0" smtClean="0"/>
              <a:t>Example </a:t>
            </a:r>
            <a:r>
              <a:rPr lang="en-US" dirty="0"/>
              <a:t>#2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90795"/>
          </a:xfrm>
        </p:spPr>
        <p:txBody>
          <a:bodyPr/>
          <a:lstStyle/>
          <a:p>
            <a:r>
              <a:rPr lang="en-US" dirty="0"/>
              <a:t>Again, we must accomplish this with </a:t>
            </a:r>
            <a:r>
              <a:rPr lang="en-US" dirty="0" smtClean="0"/>
              <a:t>states:</a:t>
            </a:r>
            <a:endParaRPr lang="en-US" dirty="0"/>
          </a:p>
          <a:p>
            <a:pPr lvl="1"/>
            <a:r>
              <a:rPr lang="en-US" dirty="0" smtClean="0"/>
              <a:t>A state for having read a 0.</a:t>
            </a:r>
          </a:p>
          <a:p>
            <a:pPr lvl="1"/>
            <a:r>
              <a:rPr lang="en-US" dirty="0" smtClean="0"/>
              <a:t>A state for having read 00.</a:t>
            </a:r>
          </a:p>
          <a:p>
            <a:pPr lvl="1"/>
            <a:r>
              <a:rPr lang="en-US" dirty="0" smtClean="0"/>
              <a:t>A state for having read 001.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We can label the states accordingly.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02_FIG02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18" y="3977634"/>
            <a:ext cx="5943535" cy="183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780" y="6080731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50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78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34741</TotalTime>
  <Words>700</Words>
  <Application>Microsoft Macintosh PowerPoint</Application>
  <PresentationFormat>On-screen Show (4:3)</PresentationFormat>
  <Paragraphs>193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Quadrant</vt:lpstr>
      <vt:lpstr>Equation</vt:lpstr>
      <vt:lpstr>CS 154 Formal Languages and Computability February 9 Class Meeting</vt:lpstr>
      <vt:lpstr>Review: Automata</vt:lpstr>
      <vt:lpstr>Deterministic Finite Acceptor (DFA)</vt:lpstr>
      <vt:lpstr>Languages and DFAs</vt:lpstr>
      <vt:lpstr>DFA and Associated Transition Graph</vt:lpstr>
      <vt:lpstr>DFA Example #1</vt:lpstr>
      <vt:lpstr>DFA Example #1, cont’d</vt:lpstr>
      <vt:lpstr>DFA Example #2</vt:lpstr>
      <vt:lpstr>DFA Example #2, cont’d</vt:lpstr>
      <vt:lpstr>Regular Languages</vt:lpstr>
      <vt:lpstr>Regular Language Example #1</vt:lpstr>
      <vt:lpstr>Regular Language Example #2</vt:lpstr>
      <vt:lpstr>Nondeterministic Finite Acceptors (NFA)</vt:lpstr>
      <vt:lpstr>Nondeterministic Finite Acceptors, cont’d</vt:lpstr>
      <vt:lpstr>Example NFAs</vt:lpstr>
      <vt:lpstr>Example NFAs, cont’d</vt:lpstr>
      <vt:lpstr>Language Accepted by an NFA</vt:lpstr>
      <vt:lpstr>Are NFAs More Powerful Than DFAs?</vt:lpstr>
      <vt:lpstr>Are NFAs More Powerful Than DFAs? cont’d</vt:lpstr>
      <vt:lpstr>NFA to DFA Conversion Example</vt:lpstr>
      <vt:lpstr>Why Convert an NFA to a DFA?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496</cp:revision>
  <cp:lastPrinted>2016-02-09T05:58:45Z</cp:lastPrinted>
  <dcterms:created xsi:type="dcterms:W3CDTF">2008-01-12T03:52:55Z</dcterms:created>
  <dcterms:modified xsi:type="dcterms:W3CDTF">2016-02-11T07:51:01Z</dcterms:modified>
  <cp:category/>
</cp:coreProperties>
</file>