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36"/>
  </p:notesMasterIdLst>
  <p:handoutMasterIdLst>
    <p:handoutMasterId r:id="rId37"/>
  </p:handoutMasterIdLst>
  <p:sldIdLst>
    <p:sldId id="256" r:id="rId2"/>
    <p:sldId id="364" r:id="rId3"/>
    <p:sldId id="390" r:id="rId4"/>
    <p:sldId id="391" r:id="rId5"/>
    <p:sldId id="383" r:id="rId6"/>
    <p:sldId id="385" r:id="rId7"/>
    <p:sldId id="386" r:id="rId8"/>
    <p:sldId id="392" r:id="rId9"/>
    <p:sldId id="393" r:id="rId10"/>
    <p:sldId id="394" r:id="rId11"/>
    <p:sldId id="395" r:id="rId12"/>
    <p:sldId id="418" r:id="rId13"/>
    <p:sldId id="396" r:id="rId14"/>
    <p:sldId id="397" r:id="rId15"/>
    <p:sldId id="398" r:id="rId16"/>
    <p:sldId id="403" r:id="rId17"/>
    <p:sldId id="399" r:id="rId18"/>
    <p:sldId id="400" r:id="rId19"/>
    <p:sldId id="401" r:id="rId20"/>
    <p:sldId id="402" r:id="rId21"/>
    <p:sldId id="404" r:id="rId22"/>
    <p:sldId id="405" r:id="rId23"/>
    <p:sldId id="406" r:id="rId24"/>
    <p:sldId id="407" r:id="rId25"/>
    <p:sldId id="408" r:id="rId26"/>
    <p:sldId id="409" r:id="rId27"/>
    <p:sldId id="410" r:id="rId28"/>
    <p:sldId id="411" r:id="rId29"/>
    <p:sldId id="412" r:id="rId30"/>
    <p:sldId id="413" r:id="rId31"/>
    <p:sldId id="414" r:id="rId32"/>
    <p:sldId id="415" r:id="rId33"/>
    <p:sldId id="416" r:id="rId34"/>
    <p:sldId id="417" r:id="rId3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A12A03"/>
    <a:srgbClr val="B23C00"/>
    <a:srgbClr val="66CCFF"/>
    <a:srgbClr val="A40000"/>
    <a:srgbClr val="0033CC"/>
    <a:srgbClr val="CC99FF"/>
    <a:srgbClr val="99FF66"/>
    <a:srgbClr val="6699FF"/>
    <a:srgbClr val="00800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570" autoAdjust="0"/>
    <p:restoredTop sz="98450" autoAdjust="0"/>
  </p:normalViewPr>
  <p:slideViewPr>
    <p:cSldViewPr snapToGrid="0">
      <p:cViewPr varScale="1">
        <p:scale>
          <a:sx n="157" d="100"/>
          <a:sy n="157" d="100"/>
        </p:scale>
        <p:origin x="-112" y="-176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handoutMaster" Target="handoutMasters/handoutMaster1.xml"/><Relationship Id="rId38" Type="http://schemas.openxmlformats.org/officeDocument/2006/relationships/printerSettings" Target="printerSettings/printerSettings1.bin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4" Type="http://schemas.openxmlformats.org/officeDocument/2006/relationships/image" Target="../media/image24.emf"/><Relationship Id="rId1" Type="http://schemas.openxmlformats.org/officeDocument/2006/relationships/image" Target="../media/image21.emf"/><Relationship Id="rId2" Type="http://schemas.openxmlformats.org/officeDocument/2006/relationships/image" Target="../media/image2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Relationship Id="rId2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Relationship Id="rId2" Type="http://schemas.openxmlformats.org/officeDocument/2006/relationships/image" Target="../media/image8.emf"/><Relationship Id="rId3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Relationship Id="rId2" Type="http://schemas.openxmlformats.org/officeDocument/2006/relationships/image" Target="../media/image11.emf"/><Relationship Id="rId3" Type="http://schemas.openxmlformats.org/officeDocument/2006/relationships/image" Target="../media/image1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Relationship Id="rId2" Type="http://schemas.openxmlformats.org/officeDocument/2006/relationships/image" Target="../media/image1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Relationship Id="rId2" Type="http://schemas.openxmlformats.org/officeDocument/2006/relationships/image" Target="../media/image1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Relationship Id="rId2" Type="http://schemas.openxmlformats.org/officeDocument/2006/relationships/image" Target="../media/image2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2/3/16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581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Spring 2016: February 2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303449" y="6263609"/>
            <a:ext cx="28150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154: Formal Languages and Computability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5.e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6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7.emf"/><Relationship Id="rId5" Type="http://schemas.openxmlformats.org/officeDocument/2006/relationships/oleObject" Target="../embeddings/oleObject5.bin"/><Relationship Id="rId6" Type="http://schemas.openxmlformats.org/officeDocument/2006/relationships/image" Target="../media/image8.emf"/><Relationship Id="rId7" Type="http://schemas.openxmlformats.org/officeDocument/2006/relationships/oleObject" Target="../embeddings/oleObject6.bin"/><Relationship Id="rId8" Type="http://schemas.openxmlformats.org/officeDocument/2006/relationships/image" Target="../media/image9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sjsu.edu/~mak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image" Target="../media/image10.emf"/><Relationship Id="rId5" Type="http://schemas.openxmlformats.org/officeDocument/2006/relationships/oleObject" Target="../embeddings/oleObject8.bin"/><Relationship Id="rId6" Type="http://schemas.openxmlformats.org/officeDocument/2006/relationships/image" Target="../media/image11.emf"/><Relationship Id="rId7" Type="http://schemas.openxmlformats.org/officeDocument/2006/relationships/oleObject" Target="../embeddings/oleObject9.bin"/><Relationship Id="rId8" Type="http://schemas.openxmlformats.org/officeDocument/2006/relationships/image" Target="../media/image12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4" Type="http://schemas.openxmlformats.org/officeDocument/2006/relationships/image" Target="../media/image13.emf"/><Relationship Id="rId5" Type="http://schemas.openxmlformats.org/officeDocument/2006/relationships/oleObject" Target="../embeddings/oleObject11.bin"/><Relationship Id="rId6" Type="http://schemas.openxmlformats.org/officeDocument/2006/relationships/image" Target="../media/image14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4" Type="http://schemas.openxmlformats.org/officeDocument/2006/relationships/image" Target="../media/image15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4" Type="http://schemas.openxmlformats.org/officeDocument/2006/relationships/image" Target="../media/image16.emf"/><Relationship Id="rId5" Type="http://schemas.openxmlformats.org/officeDocument/2006/relationships/oleObject" Target="../embeddings/oleObject14.bin"/><Relationship Id="rId6" Type="http://schemas.openxmlformats.org/officeDocument/2006/relationships/image" Target="../media/image17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4" Type="http://schemas.openxmlformats.org/officeDocument/2006/relationships/image" Target="../media/image18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4" Type="http://schemas.openxmlformats.org/officeDocument/2006/relationships/image" Target="../media/image19.emf"/><Relationship Id="rId5" Type="http://schemas.openxmlformats.org/officeDocument/2006/relationships/oleObject" Target="../embeddings/oleObject17.bin"/><Relationship Id="rId6" Type="http://schemas.openxmlformats.org/officeDocument/2006/relationships/image" Target="../media/image20.e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4" Type="http://schemas.openxmlformats.org/officeDocument/2006/relationships/image" Target="../media/image21.emf"/><Relationship Id="rId5" Type="http://schemas.openxmlformats.org/officeDocument/2006/relationships/oleObject" Target="../embeddings/oleObject19.bin"/><Relationship Id="rId6" Type="http://schemas.openxmlformats.org/officeDocument/2006/relationships/image" Target="../media/image22.emf"/><Relationship Id="rId7" Type="http://schemas.openxmlformats.org/officeDocument/2006/relationships/oleObject" Target="../embeddings/oleObject20.bin"/><Relationship Id="rId8" Type="http://schemas.openxmlformats.org/officeDocument/2006/relationships/image" Target="../media/image23.emf"/><Relationship Id="rId9" Type="http://schemas.openxmlformats.org/officeDocument/2006/relationships/oleObject" Target="../embeddings/oleObject21.bin"/><Relationship Id="rId10" Type="http://schemas.openxmlformats.org/officeDocument/2006/relationships/image" Target="../media/image24.e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jflap.org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154</a:t>
            </a:r>
            <a:br>
              <a:rPr lang="en-US" sz="3200" dirty="0" smtClean="0"/>
            </a:br>
            <a:r>
              <a:rPr lang="en-US" sz="3200" dirty="0" smtClean="0"/>
              <a:t>Formal Languages and Computability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February 2 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Spring 2016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3051694" y="5639313"/>
            <a:ext cx="2293100" cy="640073"/>
            <a:chOff x="3051694" y="5639313"/>
            <a:chExt cx="2293100" cy="640073"/>
          </a:xfrm>
        </p:grpSpPr>
        <p:sp>
          <p:nvSpPr>
            <p:cNvPr id="9" name="Rectangle 8"/>
            <p:cNvSpPr/>
            <p:nvPr/>
          </p:nvSpPr>
          <p:spPr bwMode="auto">
            <a:xfrm>
              <a:off x="3051694" y="5639313"/>
              <a:ext cx="579627" cy="36575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 cap="flat" cmpd="sng" algn="ctr">
              <a:solidFill>
                <a:srgbClr val="B23C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337675" y="5639313"/>
              <a:ext cx="1007119" cy="36575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175" cap="flat" cmpd="sng" algn="ctr">
              <a:solidFill>
                <a:srgbClr val="B23C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134760" y="5940832"/>
              <a:ext cx="2032427" cy="338554"/>
            </a:xfrm>
            <a:prstGeom prst="rect">
              <a:avLst/>
            </a:prstGeom>
            <a:noFill/>
            <a:ln w="3175" cmpd="sng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B23C00"/>
                  </a:solidFill>
                </a:rPr>
                <a:t>inductive hypothesis</a:t>
              </a:r>
              <a:endParaRPr lang="en-US" dirty="0">
                <a:solidFill>
                  <a:srgbClr val="B23C00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Proof by Induction that </a:t>
            </a:r>
            <a:r>
              <a:rPr lang="en-US" dirty="0">
                <a:latin typeface="Times New Roman"/>
                <a:cs typeface="Times New Roman"/>
              </a:rPr>
              <a:t>|</a:t>
            </a:r>
            <a:r>
              <a:rPr lang="en-US" i="1" dirty="0" err="1">
                <a:latin typeface="Times New Roman"/>
                <a:cs typeface="Times New Roman"/>
              </a:rPr>
              <a:t>uv</a:t>
            </a:r>
            <a:r>
              <a:rPr lang="en-US" dirty="0">
                <a:latin typeface="Times New Roman"/>
                <a:cs typeface="Times New Roman"/>
              </a:rPr>
              <a:t>| = |</a:t>
            </a:r>
            <a:r>
              <a:rPr lang="en-US" i="1" dirty="0">
                <a:latin typeface="Times New Roman"/>
                <a:cs typeface="Times New Roman"/>
              </a:rPr>
              <a:t>u</a:t>
            </a:r>
            <a:r>
              <a:rPr lang="en-US" dirty="0">
                <a:latin typeface="Times New Roman"/>
                <a:cs typeface="Times New Roman"/>
              </a:rPr>
              <a:t>| + |</a:t>
            </a:r>
            <a:r>
              <a:rPr lang="en-US" i="1" dirty="0">
                <a:latin typeface="Times New Roman"/>
                <a:cs typeface="Times New Roman"/>
              </a:rPr>
              <a:t>v</a:t>
            </a:r>
            <a:r>
              <a:rPr lang="en-US" dirty="0">
                <a:latin typeface="Times New Roman"/>
                <a:cs typeface="Times New Roman"/>
              </a:rPr>
              <a:t>|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B23C00"/>
                </a:solidFill>
              </a:rPr>
              <a:t>Definitions: </a:t>
            </a:r>
            <a:r>
              <a:rPr lang="en-US" sz="2400" dirty="0" smtClean="0"/>
              <a:t>For all </a:t>
            </a:r>
            <a:r>
              <a:rPr lang="en-US" sz="2400" i="1" dirty="0" smtClean="0">
                <a:latin typeface="Times New Roman"/>
                <a:cs typeface="Times New Roman"/>
              </a:rPr>
              <a:t>a</a:t>
            </a:r>
            <a:r>
              <a:rPr lang="en-US" sz="2400" dirty="0" smtClean="0"/>
              <a:t> in </a:t>
            </a:r>
            <a:r>
              <a:rPr lang="en-US" sz="2400" dirty="0" err="1" smtClean="0">
                <a:latin typeface="Times New Roman"/>
                <a:cs typeface="Times New Roman"/>
              </a:rPr>
              <a:t>Σ</a:t>
            </a:r>
            <a:r>
              <a:rPr lang="en-US" sz="2400" dirty="0" smtClean="0"/>
              <a:t> and </a:t>
            </a:r>
            <a:r>
              <a:rPr lang="en-US" sz="2400" i="1" dirty="0">
                <a:latin typeface="Times New Roman"/>
                <a:cs typeface="Times New Roman"/>
              </a:rPr>
              <a:t>w</a:t>
            </a:r>
            <a:r>
              <a:rPr lang="en-US" sz="2400" dirty="0" smtClean="0"/>
              <a:t> any string on </a:t>
            </a:r>
            <a:r>
              <a:rPr lang="en-US" sz="2400" dirty="0" err="1">
                <a:latin typeface="Times New Roman"/>
                <a:cs typeface="Times New Roman"/>
              </a:rPr>
              <a:t>Σ</a:t>
            </a:r>
            <a:endParaRPr lang="en-US" sz="2400" dirty="0">
              <a:latin typeface="Times New Roman"/>
              <a:cs typeface="Times New Roman"/>
            </a:endParaRP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rgbClr val="B23C00"/>
                </a:solidFill>
              </a:rPr>
              <a:t>Basis: </a:t>
            </a:r>
            <a:r>
              <a:rPr lang="en-US" sz="2400" dirty="0" smtClean="0"/>
              <a:t>By definition, </a:t>
            </a:r>
            <a:r>
              <a:rPr lang="en-US" sz="2400" dirty="0">
                <a:latin typeface="Times New Roman"/>
                <a:cs typeface="Times New Roman"/>
              </a:rPr>
              <a:t>|</a:t>
            </a:r>
            <a:r>
              <a:rPr lang="en-US" sz="2400" i="1" dirty="0" err="1">
                <a:latin typeface="Times New Roman"/>
                <a:cs typeface="Times New Roman"/>
              </a:rPr>
              <a:t>uv</a:t>
            </a:r>
            <a:r>
              <a:rPr lang="en-US" sz="2400" dirty="0">
                <a:latin typeface="Times New Roman"/>
                <a:cs typeface="Times New Roman"/>
              </a:rPr>
              <a:t>| = |</a:t>
            </a:r>
            <a:r>
              <a:rPr lang="en-US" sz="2400" i="1" dirty="0">
                <a:latin typeface="Times New Roman"/>
                <a:cs typeface="Times New Roman"/>
              </a:rPr>
              <a:t>u</a:t>
            </a:r>
            <a:r>
              <a:rPr lang="en-US" sz="2400" dirty="0">
                <a:latin typeface="Times New Roman"/>
                <a:cs typeface="Times New Roman"/>
              </a:rPr>
              <a:t>| + |</a:t>
            </a:r>
            <a:r>
              <a:rPr lang="en-US" sz="2400" i="1" dirty="0">
                <a:latin typeface="Times New Roman"/>
                <a:cs typeface="Times New Roman"/>
              </a:rPr>
              <a:t>v</a:t>
            </a:r>
            <a:r>
              <a:rPr lang="en-US" sz="2400" dirty="0" smtClean="0">
                <a:latin typeface="Times New Roman"/>
                <a:cs typeface="Times New Roman"/>
              </a:rPr>
              <a:t>| </a:t>
            </a:r>
            <a:r>
              <a:rPr lang="en-US" sz="2400" dirty="0" smtClean="0"/>
              <a:t>is true </a:t>
            </a:r>
            <a:br>
              <a:rPr lang="en-US" sz="2400" dirty="0" smtClean="0"/>
            </a:br>
            <a:r>
              <a:rPr lang="en-US" sz="2400" dirty="0" smtClean="0"/>
              <a:t>for all strings </a:t>
            </a:r>
            <a:r>
              <a:rPr lang="en-US" sz="2400" i="1" dirty="0">
                <a:latin typeface="Times New Roman"/>
                <a:cs typeface="Times New Roman"/>
              </a:rPr>
              <a:t>v</a:t>
            </a:r>
            <a:r>
              <a:rPr lang="en-US" sz="2400" dirty="0" smtClean="0"/>
              <a:t> of length 1.</a:t>
            </a:r>
          </a:p>
          <a:p>
            <a:pPr lvl="5"/>
            <a:endParaRPr lang="en-US" sz="800" dirty="0" smtClean="0"/>
          </a:p>
          <a:p>
            <a:r>
              <a:rPr lang="en-US" sz="2400" dirty="0" smtClean="0">
                <a:solidFill>
                  <a:srgbClr val="B23C00"/>
                </a:solidFill>
              </a:rPr>
              <a:t>Inductive hypothesis: </a:t>
            </a:r>
            <a:r>
              <a:rPr lang="en-US" sz="2400" dirty="0" smtClean="0"/>
              <a:t>Assume that </a:t>
            </a:r>
            <a:r>
              <a:rPr lang="en-US" sz="2400" i="1" dirty="0">
                <a:latin typeface="Times New Roman"/>
                <a:cs typeface="Times New Roman"/>
              </a:rPr>
              <a:t>|</a:t>
            </a:r>
            <a:r>
              <a:rPr lang="en-US" sz="2400" i="1" dirty="0" err="1">
                <a:latin typeface="Times New Roman"/>
                <a:cs typeface="Times New Roman"/>
              </a:rPr>
              <a:t>uv</a:t>
            </a:r>
            <a:r>
              <a:rPr lang="en-US" sz="2400" i="1" dirty="0">
                <a:latin typeface="Times New Roman"/>
                <a:cs typeface="Times New Roman"/>
              </a:rPr>
              <a:t>| = |u| + |v| </a:t>
            </a:r>
            <a:r>
              <a:rPr lang="en-US" sz="2400" dirty="0" smtClean="0"/>
              <a:t>is true for all strings </a:t>
            </a:r>
            <a:r>
              <a:rPr lang="en-US" sz="2400" i="1" dirty="0">
                <a:latin typeface="Times New Roman"/>
                <a:cs typeface="Times New Roman"/>
              </a:rPr>
              <a:t>v</a:t>
            </a:r>
            <a:r>
              <a:rPr lang="en-US" sz="2400" dirty="0" smtClean="0"/>
              <a:t> of lengths 1, 2, 3, </a:t>
            </a:r>
            <a:r>
              <a:rPr lang="is-IS" sz="2400" dirty="0" smtClean="0"/>
              <a:t>…, </a:t>
            </a:r>
            <a:r>
              <a:rPr lang="is-IS" sz="2400" i="1" dirty="0" smtClean="0">
                <a:latin typeface="Times New Roman"/>
                <a:cs typeface="Times New Roman"/>
              </a:rPr>
              <a:t>n</a:t>
            </a:r>
            <a:r>
              <a:rPr lang="is-IS" sz="2400" dirty="0" smtClean="0"/>
              <a:t>.</a:t>
            </a:r>
          </a:p>
          <a:p>
            <a:pPr lvl="4"/>
            <a:endParaRPr lang="is-IS" sz="800" dirty="0" smtClean="0"/>
          </a:p>
          <a:p>
            <a:r>
              <a:rPr lang="en-US" sz="2400" dirty="0" smtClean="0"/>
              <a:t>Let </a:t>
            </a:r>
            <a:r>
              <a:rPr lang="en-US" sz="2400" i="1" dirty="0">
                <a:latin typeface="Times New Roman"/>
                <a:cs typeface="Times New Roman"/>
              </a:rPr>
              <a:t>v</a:t>
            </a:r>
            <a:r>
              <a:rPr lang="en-US" sz="2400" dirty="0" smtClean="0"/>
              <a:t> have length </a:t>
            </a:r>
            <a:r>
              <a:rPr lang="en-US" sz="2400" i="1" dirty="0">
                <a:latin typeface="Times New Roman"/>
                <a:cs typeface="Times New Roman"/>
              </a:rPr>
              <a:t>n + </a:t>
            </a:r>
            <a:r>
              <a:rPr lang="en-US" sz="2400" dirty="0">
                <a:latin typeface="Times New Roman"/>
                <a:cs typeface="Times New Roman"/>
              </a:rPr>
              <a:t>1</a:t>
            </a:r>
            <a:r>
              <a:rPr lang="en-US" sz="2400" i="1" dirty="0">
                <a:latin typeface="Times New Roman"/>
                <a:cs typeface="Times New Roman"/>
              </a:rPr>
              <a:t> </a:t>
            </a:r>
            <a:r>
              <a:rPr lang="en-US" sz="2400" dirty="0" smtClean="0"/>
              <a:t>and let </a:t>
            </a:r>
            <a:r>
              <a:rPr lang="en-US" sz="2400" i="1" dirty="0">
                <a:latin typeface="Times New Roman"/>
                <a:cs typeface="Times New Roman"/>
              </a:rPr>
              <a:t>v = </a:t>
            </a:r>
            <a:r>
              <a:rPr lang="en-US" sz="2400" i="1" dirty="0" err="1">
                <a:latin typeface="Times New Roman"/>
                <a:cs typeface="Times New Roman"/>
              </a:rPr>
              <a:t>wa</a:t>
            </a:r>
            <a:r>
              <a:rPr lang="en-US" sz="2400" dirty="0" smtClean="0"/>
              <a:t>, where </a:t>
            </a:r>
            <a:r>
              <a:rPr lang="en-US" sz="2400" dirty="0" smtClean="0">
                <a:latin typeface="Times New Roman"/>
                <a:cs typeface="Times New Roman"/>
              </a:rPr>
              <a:t>|</a:t>
            </a:r>
            <a:r>
              <a:rPr lang="en-US" sz="2400" i="1" dirty="0">
                <a:latin typeface="Times New Roman"/>
                <a:cs typeface="Times New Roman"/>
              </a:rPr>
              <a:t>w</a:t>
            </a:r>
            <a:r>
              <a:rPr lang="en-US" sz="2400" dirty="0" smtClean="0">
                <a:latin typeface="Times New Roman"/>
                <a:cs typeface="Times New Roman"/>
              </a:rPr>
              <a:t>| = </a:t>
            </a:r>
            <a:r>
              <a:rPr lang="en-US" sz="2400" i="1" dirty="0">
                <a:latin typeface="Times New Roman"/>
                <a:cs typeface="Times New Roman"/>
              </a:rPr>
              <a:t>n</a:t>
            </a:r>
            <a:r>
              <a:rPr lang="en-US" sz="2400" dirty="0" smtClean="0"/>
              <a:t>. </a:t>
            </a:r>
          </a:p>
          <a:p>
            <a:pPr lvl="5"/>
            <a:endParaRPr lang="en-US" sz="800" dirty="0"/>
          </a:p>
          <a:p>
            <a:r>
              <a:rPr lang="en-US" sz="2400" dirty="0" smtClean="0"/>
              <a:t>Then </a:t>
            </a:r>
            <a:r>
              <a:rPr lang="en-US" sz="24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|</a:t>
            </a:r>
            <a:r>
              <a:rPr lang="en-US" sz="2400" i="1" dirty="0">
                <a:solidFill>
                  <a:srgbClr val="008000"/>
                </a:solidFill>
                <a:latin typeface="Times New Roman"/>
                <a:cs typeface="Times New Roman"/>
              </a:rPr>
              <a:t>v</a:t>
            </a:r>
            <a:r>
              <a:rPr lang="en-US" sz="24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| = |</a:t>
            </a:r>
            <a:r>
              <a:rPr lang="en-US" sz="2400" i="1" dirty="0">
                <a:solidFill>
                  <a:srgbClr val="008000"/>
                </a:solidFill>
                <a:latin typeface="Times New Roman"/>
                <a:cs typeface="Times New Roman"/>
              </a:rPr>
              <a:t>w</a:t>
            </a:r>
            <a:r>
              <a:rPr lang="en-US" sz="2400" dirty="0" smtClean="0">
                <a:solidFill>
                  <a:srgbClr val="008000"/>
                </a:solidFill>
                <a:latin typeface="Times New Roman"/>
                <a:cs typeface="Times New Roman"/>
              </a:rPr>
              <a:t>| + 1 </a:t>
            </a:r>
            <a:r>
              <a:rPr lang="en-US" sz="2400" dirty="0" smtClean="0"/>
              <a:t>by definition, and therefore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657610" y="1691659"/>
            <a:ext cx="19359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568325" algn="r"/>
                <a:tab pos="684213" algn="l"/>
              </a:tabLst>
            </a:pPr>
            <a:r>
              <a:rPr lang="en-US" sz="2400" dirty="0" smtClean="0"/>
              <a:t>	</a:t>
            </a:r>
            <a:r>
              <a:rPr lang="en-US" sz="2400" dirty="0" smtClean="0">
                <a:latin typeface="Times New Roman"/>
                <a:cs typeface="Times New Roman"/>
              </a:rPr>
              <a:t>|</a:t>
            </a:r>
            <a:r>
              <a:rPr lang="en-US" sz="2400" i="1" dirty="0" smtClean="0">
                <a:latin typeface="Times New Roman"/>
                <a:cs typeface="Times New Roman"/>
              </a:rPr>
              <a:t>a</a:t>
            </a:r>
            <a:r>
              <a:rPr lang="en-US" sz="2400" dirty="0" smtClean="0">
                <a:latin typeface="Times New Roman"/>
                <a:cs typeface="Times New Roman"/>
              </a:rPr>
              <a:t>|	= 1</a:t>
            </a:r>
          </a:p>
          <a:p>
            <a:pPr>
              <a:tabLst>
                <a:tab pos="568325" algn="r"/>
                <a:tab pos="684213" algn="l"/>
              </a:tabLst>
            </a:pPr>
            <a:r>
              <a:rPr lang="en-US" sz="2400" dirty="0" smtClean="0">
                <a:latin typeface="Times New Roman"/>
                <a:cs typeface="Times New Roman"/>
              </a:rPr>
              <a:t>	|</a:t>
            </a:r>
            <a:r>
              <a:rPr lang="en-US" sz="2400" i="1" dirty="0" err="1" smtClean="0">
                <a:latin typeface="Times New Roman"/>
                <a:cs typeface="Times New Roman"/>
              </a:rPr>
              <a:t>wa</a:t>
            </a:r>
            <a:r>
              <a:rPr lang="en-US" sz="2400" dirty="0" smtClean="0">
                <a:latin typeface="Times New Roman"/>
                <a:cs typeface="Times New Roman"/>
              </a:rPr>
              <a:t>|	= |</a:t>
            </a:r>
            <a:r>
              <a:rPr lang="en-US" sz="2400" i="1" dirty="0" smtClean="0">
                <a:latin typeface="Times New Roman"/>
                <a:cs typeface="Times New Roman"/>
              </a:rPr>
              <a:t>w</a:t>
            </a:r>
            <a:r>
              <a:rPr lang="en-US" sz="2400" dirty="0" smtClean="0">
                <a:latin typeface="Times New Roman"/>
                <a:cs typeface="Times New Roman"/>
              </a:rPr>
              <a:t>| + 1</a:t>
            </a:r>
            <a:endParaRPr lang="en-US" sz="2400" dirty="0">
              <a:latin typeface="Times New Roman"/>
              <a:cs typeface="Times New Roman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17877" y="5547874"/>
            <a:ext cx="5787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/>
                <a:cs typeface="Times New Roman"/>
              </a:rPr>
              <a:t>|</a:t>
            </a:r>
            <a:r>
              <a:rPr lang="en-US" sz="2400" i="1" dirty="0" err="1">
                <a:latin typeface="Times New Roman"/>
                <a:cs typeface="Times New Roman"/>
              </a:rPr>
              <a:t>uv</a:t>
            </a:r>
            <a:r>
              <a:rPr lang="en-US" sz="2400" dirty="0">
                <a:latin typeface="Times New Roman"/>
                <a:cs typeface="Times New Roman"/>
              </a:rPr>
              <a:t>| = |</a:t>
            </a:r>
            <a:r>
              <a:rPr lang="en-US" sz="2400" i="1" dirty="0" err="1">
                <a:latin typeface="Times New Roman"/>
                <a:cs typeface="Times New Roman"/>
              </a:rPr>
              <a:t>uwa</a:t>
            </a:r>
            <a:r>
              <a:rPr lang="en-US" sz="2400" dirty="0" smtClean="0">
                <a:latin typeface="Times New Roman"/>
                <a:cs typeface="Times New Roman"/>
              </a:rPr>
              <a:t>| = |</a:t>
            </a:r>
            <a:r>
              <a:rPr lang="en-US" sz="2400" i="1" dirty="0" err="1" smtClean="0">
                <a:latin typeface="Times New Roman"/>
                <a:cs typeface="Times New Roman"/>
              </a:rPr>
              <a:t>uw</a:t>
            </a:r>
            <a:r>
              <a:rPr lang="en-US" sz="2400" dirty="0" smtClean="0">
                <a:latin typeface="Times New Roman"/>
                <a:cs typeface="Times New Roman"/>
              </a:rPr>
              <a:t>| + 1 </a:t>
            </a:r>
            <a:r>
              <a:rPr lang="en-US" sz="2400" dirty="0">
                <a:latin typeface="Times New Roman"/>
                <a:cs typeface="Times New Roman"/>
              </a:rPr>
              <a:t>= |</a:t>
            </a:r>
            <a:r>
              <a:rPr lang="en-US" sz="2400" i="1" dirty="0">
                <a:latin typeface="Times New Roman"/>
                <a:cs typeface="Times New Roman"/>
              </a:rPr>
              <a:t>u</a:t>
            </a:r>
            <a:r>
              <a:rPr lang="en-US" sz="2400" dirty="0">
                <a:latin typeface="Times New Roman"/>
                <a:cs typeface="Times New Roman"/>
              </a:rPr>
              <a:t>| + </a:t>
            </a:r>
            <a:r>
              <a:rPr lang="en-US" sz="2400" dirty="0">
                <a:solidFill>
                  <a:srgbClr val="008000"/>
                </a:solidFill>
                <a:latin typeface="Times New Roman"/>
                <a:cs typeface="Times New Roman"/>
              </a:rPr>
              <a:t>|</a:t>
            </a:r>
            <a:r>
              <a:rPr lang="en-US" sz="2400" i="1" dirty="0">
                <a:solidFill>
                  <a:srgbClr val="008000"/>
                </a:solidFill>
                <a:latin typeface="Times New Roman"/>
                <a:cs typeface="Times New Roman"/>
              </a:rPr>
              <a:t>w</a:t>
            </a:r>
            <a:r>
              <a:rPr lang="en-US" sz="2400" dirty="0">
                <a:solidFill>
                  <a:srgbClr val="008000"/>
                </a:solidFill>
                <a:latin typeface="Times New Roman"/>
                <a:cs typeface="Times New Roman"/>
              </a:rPr>
              <a:t>| + 1</a:t>
            </a:r>
            <a:r>
              <a:rPr lang="en-US" sz="2400" dirty="0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lang="en-US" sz="2400" dirty="0">
                <a:latin typeface="Times New Roman"/>
                <a:cs typeface="Times New Roman"/>
              </a:rPr>
              <a:t>= |</a:t>
            </a:r>
            <a:r>
              <a:rPr lang="en-US" sz="2400" i="1" dirty="0">
                <a:latin typeface="Times New Roman"/>
                <a:cs typeface="Times New Roman"/>
              </a:rPr>
              <a:t>u</a:t>
            </a:r>
            <a:r>
              <a:rPr lang="en-US" sz="2400" dirty="0">
                <a:latin typeface="Times New Roman"/>
                <a:cs typeface="Times New Roman"/>
              </a:rPr>
              <a:t>| + </a:t>
            </a:r>
            <a:r>
              <a:rPr lang="en-US" sz="2400" dirty="0">
                <a:solidFill>
                  <a:srgbClr val="008000"/>
                </a:solidFill>
                <a:latin typeface="Times New Roman"/>
                <a:cs typeface="Times New Roman"/>
              </a:rPr>
              <a:t>|</a:t>
            </a:r>
            <a:r>
              <a:rPr lang="en-US" sz="2400" i="1" dirty="0">
                <a:solidFill>
                  <a:srgbClr val="008000"/>
                </a:solidFill>
                <a:latin typeface="Times New Roman"/>
                <a:cs typeface="Times New Roman"/>
              </a:rPr>
              <a:t>v</a:t>
            </a:r>
            <a:r>
              <a:rPr lang="en-US" sz="2400" dirty="0">
                <a:solidFill>
                  <a:srgbClr val="008000"/>
                </a:solidFill>
                <a:latin typeface="Times New Roman"/>
                <a:cs typeface="Times New Roman"/>
              </a:rPr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4086078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Basic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3"/>
            <a:ext cx="8229600" cy="5029145"/>
          </a:xfrm>
        </p:spPr>
        <p:txBody>
          <a:bodyPr/>
          <a:lstStyle/>
          <a:p>
            <a:r>
              <a:rPr lang="en-US" dirty="0" smtClean="0"/>
              <a:t>If </a:t>
            </a:r>
            <a:r>
              <a:rPr lang="en-US" i="1" dirty="0" smtClean="0">
                <a:latin typeface="Times New Roman"/>
                <a:cs typeface="Times New Roman"/>
              </a:rPr>
              <a:t>w</a:t>
            </a:r>
            <a:r>
              <a:rPr lang="en-US" dirty="0" smtClean="0"/>
              <a:t> is a string, then </a:t>
            </a:r>
            <a:r>
              <a:rPr lang="en-US" i="1" dirty="0" err="1" smtClean="0">
                <a:solidFill>
                  <a:srgbClr val="B23C00"/>
                </a:solidFill>
                <a:latin typeface="Times New Roman"/>
                <a:cs typeface="Times New Roman"/>
              </a:rPr>
              <a:t>w</a:t>
            </a:r>
            <a:r>
              <a:rPr lang="en-US" i="1" baseline="30000" dirty="0" err="1" smtClean="0">
                <a:solidFill>
                  <a:srgbClr val="B23C00"/>
                </a:solidFill>
                <a:latin typeface="Times New Roman"/>
                <a:cs typeface="Times New Roman"/>
              </a:rPr>
              <a:t>n</a:t>
            </a:r>
            <a:r>
              <a:rPr lang="en-US" i="1" dirty="0" smtClean="0"/>
              <a:t> </a:t>
            </a:r>
            <a:r>
              <a:rPr lang="en-US" dirty="0" smtClean="0"/>
              <a:t>is the string </a:t>
            </a:r>
            <a:br>
              <a:rPr lang="en-US" dirty="0" smtClean="0"/>
            </a:br>
            <a:r>
              <a:rPr lang="en-US" dirty="0" smtClean="0"/>
              <a:t>obtained by repeating </a:t>
            </a:r>
            <a:r>
              <a:rPr lang="en-US" i="1" dirty="0" smtClean="0">
                <a:latin typeface="Times New Roman"/>
                <a:cs typeface="Times New Roman"/>
              </a:rPr>
              <a:t>w</a:t>
            </a:r>
            <a:r>
              <a:rPr lang="en-US" dirty="0" smtClean="0"/>
              <a:t> </a:t>
            </a:r>
            <a:r>
              <a:rPr lang="en-US" i="1" dirty="0" smtClean="0">
                <a:latin typeface="Times New Roman"/>
                <a:cs typeface="Times New Roman"/>
              </a:rPr>
              <a:t>n</a:t>
            </a:r>
            <a:r>
              <a:rPr lang="en-US" dirty="0" smtClean="0"/>
              <a:t> times.</a:t>
            </a:r>
          </a:p>
          <a:p>
            <a:pPr lvl="1"/>
            <a:r>
              <a:rPr lang="en-US" dirty="0" smtClean="0"/>
              <a:t>Special case: </a:t>
            </a:r>
            <a:r>
              <a:rPr lang="en-US" i="1" dirty="0" smtClean="0">
                <a:solidFill>
                  <a:srgbClr val="B23C00"/>
                </a:solidFill>
                <a:latin typeface="Times New Roman"/>
                <a:cs typeface="Times New Roman"/>
              </a:rPr>
              <a:t>w</a:t>
            </a:r>
            <a:r>
              <a:rPr lang="en-US" baseline="30000" dirty="0" smtClean="0">
                <a:solidFill>
                  <a:srgbClr val="B23C00"/>
                </a:solidFill>
                <a:latin typeface="Times New Roman"/>
                <a:cs typeface="Times New Roman"/>
              </a:rPr>
              <a:t>0</a:t>
            </a:r>
            <a:r>
              <a:rPr lang="en-US" dirty="0" smtClean="0">
                <a:solidFill>
                  <a:srgbClr val="B23C00"/>
                </a:solidFill>
                <a:latin typeface="Times New Roman"/>
                <a:cs typeface="Times New Roman"/>
              </a:rPr>
              <a:t> = </a:t>
            </a:r>
            <a:r>
              <a:rPr lang="en-US" i="1" dirty="0" err="1" smtClean="0">
                <a:solidFill>
                  <a:srgbClr val="B23C00"/>
                </a:solidFill>
                <a:latin typeface="Times New Roman"/>
                <a:cs typeface="Times New Roman"/>
              </a:rPr>
              <a:t>λ</a:t>
            </a:r>
            <a:r>
              <a:rPr lang="en-US" dirty="0" smtClean="0">
                <a:solidFill>
                  <a:srgbClr val="B23C00"/>
                </a:solidFill>
                <a:latin typeface="Times New Roman"/>
                <a:cs typeface="Times New Roman"/>
              </a:rPr>
              <a:t> </a:t>
            </a:r>
            <a:r>
              <a:rPr lang="en-US" dirty="0" smtClean="0"/>
              <a:t>for all </a:t>
            </a:r>
            <a:r>
              <a:rPr lang="en-US" i="1" dirty="0" smtClean="0">
                <a:latin typeface="Times New Roman"/>
                <a:cs typeface="Times New Roman"/>
              </a:rPr>
              <a:t>w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 err="1" smtClean="0">
                <a:latin typeface="Times New Roman"/>
                <a:cs typeface="Times New Roman"/>
              </a:rPr>
              <a:t>Σ</a:t>
            </a:r>
            <a:r>
              <a:rPr lang="en-US" dirty="0" smtClean="0"/>
              <a:t> is an alphabet, then </a:t>
            </a:r>
            <a:r>
              <a:rPr lang="en-US" dirty="0" err="1" smtClean="0">
                <a:solidFill>
                  <a:srgbClr val="B23C00"/>
                </a:solidFill>
                <a:latin typeface="Times New Roman"/>
                <a:cs typeface="Times New Roman"/>
              </a:rPr>
              <a:t>Σ</a:t>
            </a:r>
            <a:r>
              <a:rPr lang="en-US" dirty="0" smtClean="0">
                <a:solidFill>
                  <a:srgbClr val="B23C00"/>
                </a:solidFill>
                <a:latin typeface="Times New Roman"/>
                <a:cs typeface="Times New Roman"/>
              </a:rPr>
              <a:t>*</a:t>
            </a:r>
            <a:r>
              <a:rPr lang="en-US" dirty="0" smtClean="0"/>
              <a:t> is the </a:t>
            </a:r>
            <a:r>
              <a:rPr lang="en-US" dirty="0" smtClean="0">
                <a:solidFill>
                  <a:srgbClr val="B23C00"/>
                </a:solidFill>
              </a:rPr>
              <a:t>set of strings </a:t>
            </a:r>
            <a:r>
              <a:rPr lang="en-US" dirty="0" smtClean="0"/>
              <a:t>obtained by concatenating zero or more symbols from </a:t>
            </a:r>
            <a:r>
              <a:rPr lang="en-US" dirty="0" err="1" smtClean="0">
                <a:latin typeface="Times New Roman"/>
                <a:cs typeface="Times New Roman"/>
              </a:rPr>
              <a:t>Σ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>
                <a:latin typeface="Times New Roman"/>
                <a:cs typeface="Times New Roman"/>
              </a:rPr>
              <a:t>Σ</a:t>
            </a:r>
            <a:r>
              <a:rPr lang="en-US" dirty="0" smtClean="0">
                <a:latin typeface="Times New Roman"/>
                <a:cs typeface="Times New Roman"/>
              </a:rPr>
              <a:t>*</a:t>
            </a:r>
            <a:r>
              <a:rPr lang="en-US" dirty="0" smtClean="0"/>
              <a:t> always contains </a:t>
            </a:r>
            <a:r>
              <a:rPr lang="en-US" i="1" dirty="0" err="1" smtClean="0">
                <a:latin typeface="Times New Roman"/>
                <a:cs typeface="Times New Roman"/>
              </a:rPr>
              <a:t>λ</a:t>
            </a:r>
            <a:endParaRPr lang="en-US" i="1" dirty="0" smtClean="0">
              <a:latin typeface="Times New Roman"/>
              <a:cs typeface="Times New Roman"/>
            </a:endParaRPr>
          </a:p>
          <a:p>
            <a:pPr lvl="1"/>
            <a:r>
              <a:rPr lang="en-US" dirty="0" err="1" smtClean="0">
                <a:solidFill>
                  <a:srgbClr val="B23C00"/>
                </a:solidFill>
                <a:latin typeface="Times New Roman"/>
                <a:cs typeface="Times New Roman"/>
              </a:rPr>
              <a:t>Σ</a:t>
            </a:r>
            <a:r>
              <a:rPr lang="en-US" baseline="30000" dirty="0" smtClean="0">
                <a:solidFill>
                  <a:srgbClr val="B23C00"/>
                </a:solidFill>
                <a:latin typeface="Times New Roman"/>
                <a:cs typeface="Times New Roman"/>
              </a:rPr>
              <a:t>+</a:t>
            </a:r>
            <a:r>
              <a:rPr lang="en-US" dirty="0" smtClean="0">
                <a:latin typeface="Times New Roman"/>
                <a:cs typeface="Times New Roman"/>
              </a:rPr>
              <a:t> = </a:t>
            </a:r>
            <a:r>
              <a:rPr lang="en-US" dirty="0" err="1">
                <a:latin typeface="Times New Roman"/>
                <a:cs typeface="Times New Roman"/>
              </a:rPr>
              <a:t>Σ</a:t>
            </a:r>
            <a:r>
              <a:rPr lang="en-US" dirty="0" smtClean="0">
                <a:latin typeface="Times New Roman"/>
                <a:cs typeface="Times New Roman"/>
              </a:rPr>
              <a:t>* - {</a:t>
            </a:r>
            <a:r>
              <a:rPr lang="en-US" i="1" dirty="0" err="1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} </a:t>
            </a:r>
            <a:r>
              <a:rPr lang="en-US" dirty="0" smtClean="0"/>
              <a:t>is the set of all nonempty strings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Even though </a:t>
            </a:r>
            <a:r>
              <a:rPr lang="en-US" dirty="0" err="1" smtClean="0">
                <a:latin typeface="Times New Roman"/>
                <a:cs typeface="Times New Roman"/>
              </a:rPr>
              <a:t>Σ</a:t>
            </a:r>
            <a:r>
              <a:rPr lang="en-US" dirty="0" smtClean="0"/>
              <a:t> is finite, </a:t>
            </a:r>
            <a:r>
              <a:rPr lang="en-US" dirty="0" err="1">
                <a:solidFill>
                  <a:srgbClr val="B23C00"/>
                </a:solidFill>
                <a:latin typeface="Times New Roman"/>
                <a:cs typeface="Times New Roman"/>
              </a:rPr>
              <a:t>Σ</a:t>
            </a:r>
            <a:r>
              <a:rPr lang="en-US" dirty="0" smtClean="0">
                <a:solidFill>
                  <a:srgbClr val="B23C00"/>
                </a:solidFill>
                <a:latin typeface="Times New Roman"/>
                <a:cs typeface="Times New Roman"/>
              </a:rPr>
              <a:t>*</a:t>
            </a:r>
            <a:r>
              <a:rPr lang="en-US" dirty="0" smtClean="0">
                <a:solidFill>
                  <a:srgbClr val="B23C00"/>
                </a:solidFill>
              </a:rPr>
              <a:t> and </a:t>
            </a:r>
            <a:r>
              <a:rPr lang="en-US" dirty="0" err="1">
                <a:solidFill>
                  <a:srgbClr val="B23C00"/>
                </a:solidFill>
                <a:latin typeface="Times New Roman"/>
                <a:cs typeface="Times New Roman"/>
              </a:rPr>
              <a:t>Σ</a:t>
            </a:r>
            <a:r>
              <a:rPr lang="en-US" baseline="30000" dirty="0">
                <a:solidFill>
                  <a:srgbClr val="B23C00"/>
                </a:solidFill>
                <a:latin typeface="Times New Roman"/>
                <a:cs typeface="Times New Roman"/>
              </a:rPr>
              <a:t>+</a:t>
            </a:r>
            <a:r>
              <a:rPr lang="en-US" baseline="30000" dirty="0" smtClean="0">
                <a:solidFill>
                  <a:srgbClr val="B23C00"/>
                </a:solidFill>
              </a:rPr>
              <a:t> </a:t>
            </a:r>
            <a:r>
              <a:rPr lang="en-US" dirty="0">
                <a:solidFill>
                  <a:srgbClr val="B23C00"/>
                </a:solidFill>
              </a:rPr>
              <a:t>are </a:t>
            </a:r>
            <a:r>
              <a:rPr lang="en-US" dirty="0" smtClean="0">
                <a:solidFill>
                  <a:srgbClr val="B23C00"/>
                </a:solidFill>
              </a:rPr>
              <a:t>infinite </a:t>
            </a:r>
            <a:r>
              <a:rPr lang="en-US" dirty="0" smtClean="0"/>
              <a:t>since there is no limit on the string lengths.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663439" y="3818382"/>
            <a:ext cx="2893365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33CC"/>
                </a:solidFill>
              </a:rPr>
              <a:t>The * operator is known </a:t>
            </a:r>
          </a:p>
          <a:p>
            <a:r>
              <a:rPr lang="en-US" sz="2000" dirty="0" smtClean="0">
                <a:solidFill>
                  <a:srgbClr val="0033CC"/>
                </a:solidFill>
              </a:rPr>
              <a:t>as the </a:t>
            </a:r>
            <a:r>
              <a:rPr lang="en-US" sz="2000" dirty="0" err="1" smtClean="0">
                <a:solidFill>
                  <a:srgbClr val="B23C00"/>
                </a:solidFill>
              </a:rPr>
              <a:t>Kleene</a:t>
            </a:r>
            <a:r>
              <a:rPr lang="en-US" sz="2000" dirty="0" smtClean="0">
                <a:solidFill>
                  <a:srgbClr val="B23C00"/>
                </a:solidFill>
              </a:rPr>
              <a:t> star</a:t>
            </a:r>
            <a:r>
              <a:rPr lang="en-US" sz="2000" dirty="0" smtClean="0">
                <a:solidFill>
                  <a:srgbClr val="0033CC"/>
                </a:solidFill>
              </a:rPr>
              <a:t>.</a:t>
            </a:r>
            <a:endParaRPr lang="en-US" sz="20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405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787D2-A2BC-264D-B424-7260654C63D9}" type="slidenum">
              <a:rPr lang="en-US"/>
              <a:pPr/>
              <a:t>12</a:t>
            </a:fld>
            <a:endParaRPr lang="en-US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505200" y="2413000"/>
            <a:ext cx="2073275" cy="65087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B23C00"/>
                </a:solidFill>
              </a:rPr>
              <a:t>Take roll!</a:t>
            </a:r>
          </a:p>
        </p:txBody>
      </p:sp>
    </p:spTree>
    <p:extLst>
      <p:ext uri="{BB962C8B-B14F-4D97-AF65-F5344CB8AC3E}">
        <p14:creationId xmlns:p14="http://schemas.microsoft.com/office/powerpoint/2010/main" val="549707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Have Languages!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Recall that a language has </a:t>
            </a:r>
            <a:r>
              <a:rPr lang="en-US" dirty="0" smtClean="0">
                <a:solidFill>
                  <a:srgbClr val="B23C00"/>
                </a:solidFill>
              </a:rPr>
              <a:t>rules</a:t>
            </a:r>
            <a:r>
              <a:rPr lang="en-US" dirty="0" smtClean="0"/>
              <a:t> that determine whether a given string is a </a:t>
            </a:r>
            <a:r>
              <a:rPr lang="en-US" dirty="0" smtClean="0">
                <a:solidFill>
                  <a:srgbClr val="B23C00"/>
                </a:solidFill>
              </a:rPr>
              <a:t>sentence</a:t>
            </a:r>
            <a:r>
              <a:rPr lang="en-US" dirty="0" smtClean="0"/>
              <a:t> in the language.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We often </a:t>
            </a:r>
            <a:r>
              <a:rPr lang="en-US" dirty="0"/>
              <a:t>refer to </a:t>
            </a:r>
            <a:r>
              <a:rPr lang="en-US" dirty="0" smtClean="0"/>
              <a:t>strings in a language as sentences.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Therefore, any </a:t>
            </a:r>
            <a:r>
              <a:rPr lang="en-US" dirty="0" smtClean="0">
                <a:solidFill>
                  <a:srgbClr val="B23C00"/>
                </a:solidFill>
              </a:rPr>
              <a:t>subset of </a:t>
            </a:r>
            <a:r>
              <a:rPr lang="en-US" dirty="0" err="1">
                <a:solidFill>
                  <a:srgbClr val="B23C00"/>
                </a:solidFill>
                <a:latin typeface="Times New Roman"/>
                <a:cs typeface="Times New Roman"/>
              </a:rPr>
              <a:t>Σ</a:t>
            </a:r>
            <a:r>
              <a:rPr lang="en-US" dirty="0" smtClean="0">
                <a:solidFill>
                  <a:srgbClr val="B23C00"/>
                </a:solidFill>
                <a:latin typeface="Times New Roman"/>
                <a:cs typeface="Times New Roman"/>
              </a:rPr>
              <a:t>*</a:t>
            </a:r>
            <a:r>
              <a:rPr lang="en-US" dirty="0" smtClean="0">
                <a:solidFill>
                  <a:srgbClr val="B23C00"/>
                </a:solidFill>
              </a:rPr>
              <a:t> is a language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The rules are those that determine </a:t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membership</a:t>
            </a:r>
            <a:r>
              <a:rPr lang="en-US" dirty="0" smtClean="0"/>
              <a:t> in the subset.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996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Languages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</a:t>
            </a:r>
            <a:r>
              <a:rPr lang="en-US" dirty="0" err="1">
                <a:latin typeface="Times New Roman"/>
                <a:cs typeface="Times New Roman"/>
              </a:rPr>
              <a:t>Σ</a:t>
            </a:r>
            <a:r>
              <a:rPr lang="en-US" dirty="0">
                <a:latin typeface="Times New Roman"/>
                <a:cs typeface="Times New Roman"/>
              </a:rPr>
              <a:t>*</a:t>
            </a:r>
            <a:r>
              <a:rPr lang="en-US" dirty="0" smtClean="0">
                <a:latin typeface="Times New Roman"/>
                <a:cs typeface="Times New Roman"/>
              </a:rPr>
              <a:t> = {</a:t>
            </a:r>
            <a:r>
              <a:rPr lang="en-US" i="1" dirty="0" err="1">
                <a:latin typeface="Times New Roman"/>
                <a:cs typeface="Times New Roman"/>
              </a:rPr>
              <a:t>λ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i="1" dirty="0">
                <a:latin typeface="Times New Roman"/>
                <a:cs typeface="Times New Roman"/>
              </a:rPr>
              <a:t>a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i="1" dirty="0">
                <a:latin typeface="Times New Roman"/>
                <a:cs typeface="Times New Roman"/>
              </a:rPr>
              <a:t>b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i="1" dirty="0" err="1">
                <a:latin typeface="Times New Roman"/>
                <a:cs typeface="Times New Roman"/>
              </a:rPr>
              <a:t>aa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i="1" dirty="0" err="1">
                <a:latin typeface="Times New Roman"/>
                <a:cs typeface="Times New Roman"/>
              </a:rPr>
              <a:t>ab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i="1" dirty="0" err="1">
                <a:latin typeface="Times New Roman"/>
                <a:cs typeface="Times New Roman"/>
              </a:rPr>
              <a:t>ba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i="1" dirty="0">
                <a:latin typeface="Times New Roman"/>
                <a:cs typeface="Times New Roman"/>
              </a:rPr>
              <a:t>bb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i="1" dirty="0" err="1">
                <a:latin typeface="Times New Roman"/>
                <a:cs typeface="Times New Roman"/>
              </a:rPr>
              <a:t>aaa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i="1" dirty="0" err="1">
                <a:latin typeface="Times New Roman"/>
                <a:cs typeface="Times New Roman"/>
              </a:rPr>
              <a:t>aab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is-IS" dirty="0">
                <a:latin typeface="Times New Roman"/>
                <a:cs typeface="Times New Roman"/>
              </a:rPr>
              <a:t>…</a:t>
            </a:r>
            <a:r>
              <a:rPr lang="is-IS" dirty="0" smtClean="0">
                <a:latin typeface="Times New Roman"/>
                <a:cs typeface="Times New Roman"/>
              </a:rPr>
              <a:t>}</a:t>
            </a:r>
          </a:p>
          <a:p>
            <a:pPr lvl="4"/>
            <a:endParaRPr lang="is-IS" dirty="0" smtClean="0"/>
          </a:p>
          <a:p>
            <a:r>
              <a:rPr lang="is-IS" dirty="0" smtClean="0"/>
              <a:t>The subset </a:t>
            </a:r>
            <a:r>
              <a:rPr lang="is-IS" dirty="0" smtClean="0">
                <a:latin typeface="Times New Roman"/>
                <a:cs typeface="Times New Roman"/>
              </a:rPr>
              <a:t>{</a:t>
            </a:r>
            <a:r>
              <a:rPr lang="is-IS" i="1" dirty="0" smtClean="0">
                <a:latin typeface="Times New Roman"/>
                <a:cs typeface="Times New Roman"/>
              </a:rPr>
              <a:t>a</a:t>
            </a:r>
            <a:r>
              <a:rPr lang="is-IS" dirty="0" smtClean="0">
                <a:latin typeface="Times New Roman"/>
                <a:cs typeface="Times New Roman"/>
              </a:rPr>
              <a:t>, </a:t>
            </a:r>
            <a:r>
              <a:rPr lang="is-IS" i="1" dirty="0">
                <a:latin typeface="Times New Roman"/>
                <a:cs typeface="Times New Roman"/>
              </a:rPr>
              <a:t>aa</a:t>
            </a:r>
            <a:r>
              <a:rPr lang="is-IS" dirty="0" smtClean="0">
                <a:latin typeface="Times New Roman"/>
                <a:cs typeface="Times New Roman"/>
              </a:rPr>
              <a:t>, </a:t>
            </a:r>
            <a:r>
              <a:rPr lang="is-IS" i="1" dirty="0">
                <a:latin typeface="Times New Roman"/>
                <a:cs typeface="Times New Roman"/>
              </a:rPr>
              <a:t>aab</a:t>
            </a:r>
            <a:r>
              <a:rPr lang="is-IS" dirty="0" smtClean="0">
                <a:latin typeface="Times New Roman"/>
                <a:cs typeface="Times New Roman"/>
              </a:rPr>
              <a:t>} </a:t>
            </a:r>
            <a:r>
              <a:rPr lang="is-IS" dirty="0" smtClean="0"/>
              <a:t>is a </a:t>
            </a:r>
            <a:r>
              <a:rPr lang="is-IS" dirty="0" smtClean="0">
                <a:solidFill>
                  <a:srgbClr val="B23C00"/>
                </a:solidFill>
              </a:rPr>
              <a:t>language on </a:t>
            </a:r>
            <a:r>
              <a:rPr lang="en-US" dirty="0" err="1" smtClean="0">
                <a:solidFill>
                  <a:srgbClr val="B23C00"/>
                </a:solidFill>
                <a:latin typeface="Times New Roman"/>
                <a:cs typeface="Times New Roman"/>
              </a:rPr>
              <a:t>Σ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The membership rule is trivial since we explicitly listed the members of the subset.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It is a </a:t>
            </a:r>
            <a:r>
              <a:rPr lang="en-US" dirty="0" smtClean="0">
                <a:solidFill>
                  <a:srgbClr val="B23C00"/>
                </a:solidFill>
              </a:rPr>
              <a:t>finite language </a:t>
            </a:r>
            <a:r>
              <a:rPr lang="en-US" dirty="0" smtClean="0"/>
              <a:t>because it contains</a:t>
            </a:r>
            <a:br>
              <a:rPr lang="en-US" dirty="0" smtClean="0"/>
            </a:br>
            <a:r>
              <a:rPr lang="en-US" dirty="0" smtClean="0"/>
              <a:t>a finite number of sentences.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174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en-US" dirty="0" smtClean="0"/>
              <a:t>Languages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</a:t>
            </a:r>
            <a:r>
              <a:rPr lang="en-US" dirty="0" err="1">
                <a:latin typeface="Times New Roman"/>
                <a:cs typeface="Times New Roman"/>
              </a:rPr>
              <a:t>Σ</a:t>
            </a:r>
            <a:r>
              <a:rPr lang="en-US" dirty="0">
                <a:latin typeface="Times New Roman"/>
                <a:cs typeface="Times New Roman"/>
              </a:rPr>
              <a:t>* = {</a:t>
            </a:r>
            <a:r>
              <a:rPr lang="en-US" i="1" dirty="0" err="1">
                <a:latin typeface="Times New Roman"/>
                <a:cs typeface="Times New Roman"/>
              </a:rPr>
              <a:t>λ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i="1" dirty="0">
                <a:latin typeface="Times New Roman"/>
                <a:cs typeface="Times New Roman"/>
              </a:rPr>
              <a:t>a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i="1" dirty="0">
                <a:latin typeface="Times New Roman"/>
                <a:cs typeface="Times New Roman"/>
              </a:rPr>
              <a:t>b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i="1" dirty="0" err="1">
                <a:latin typeface="Times New Roman"/>
                <a:cs typeface="Times New Roman"/>
              </a:rPr>
              <a:t>aa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i="1" dirty="0" err="1">
                <a:latin typeface="Times New Roman"/>
                <a:cs typeface="Times New Roman"/>
              </a:rPr>
              <a:t>ab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i="1" dirty="0" err="1">
                <a:latin typeface="Times New Roman"/>
                <a:cs typeface="Times New Roman"/>
              </a:rPr>
              <a:t>ba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i="1" dirty="0">
                <a:latin typeface="Times New Roman"/>
                <a:cs typeface="Times New Roman"/>
              </a:rPr>
              <a:t>bb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i="1" dirty="0" err="1">
                <a:latin typeface="Times New Roman"/>
                <a:cs typeface="Times New Roman"/>
              </a:rPr>
              <a:t>aaa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i="1" dirty="0" err="1">
                <a:latin typeface="Times New Roman"/>
                <a:cs typeface="Times New Roman"/>
              </a:rPr>
              <a:t>aab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is-IS" dirty="0">
                <a:latin typeface="Times New Roman"/>
                <a:cs typeface="Times New Roman"/>
              </a:rPr>
              <a:t>…</a:t>
            </a:r>
            <a:r>
              <a:rPr lang="is-IS" dirty="0" smtClean="0">
                <a:latin typeface="Times New Roman"/>
                <a:cs typeface="Times New Roman"/>
              </a:rPr>
              <a:t>}</a:t>
            </a:r>
          </a:p>
          <a:p>
            <a:pPr lvl="5"/>
            <a:endParaRPr lang="is-IS" dirty="0"/>
          </a:p>
          <a:p>
            <a:r>
              <a:rPr lang="en-US" dirty="0" smtClean="0"/>
              <a:t>The subset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is a language on </a:t>
            </a:r>
            <a:r>
              <a:rPr lang="en-US" dirty="0" err="1" smtClean="0">
                <a:latin typeface="Times New Roman"/>
                <a:cs typeface="Times New Roman"/>
              </a:rPr>
              <a:t>Σ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The strings </a:t>
            </a:r>
            <a:r>
              <a:rPr lang="en-US" i="1" dirty="0" err="1" smtClean="0">
                <a:latin typeface="Times New Roman"/>
                <a:cs typeface="Times New Roman"/>
              </a:rPr>
              <a:t>aabb</a:t>
            </a:r>
            <a:r>
              <a:rPr lang="en-US" dirty="0" smtClean="0"/>
              <a:t> and </a:t>
            </a:r>
            <a:r>
              <a:rPr lang="en-US" i="1" dirty="0" err="1">
                <a:latin typeface="Times New Roman"/>
                <a:cs typeface="Times New Roman"/>
              </a:rPr>
              <a:t>aaaabbbb</a:t>
            </a:r>
            <a:r>
              <a:rPr lang="en-US" dirty="0" smtClean="0"/>
              <a:t> are sentences in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string </a:t>
            </a:r>
            <a:r>
              <a:rPr lang="en-US" i="1" dirty="0" err="1">
                <a:latin typeface="Times New Roman"/>
                <a:cs typeface="Times New Roman"/>
              </a:rPr>
              <a:t>abb</a:t>
            </a:r>
            <a:r>
              <a:rPr lang="en-US" dirty="0" smtClean="0"/>
              <a:t> is not a sentence in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This is an </a:t>
            </a:r>
            <a:r>
              <a:rPr lang="en-US" dirty="0" smtClean="0">
                <a:solidFill>
                  <a:srgbClr val="B23C00"/>
                </a:solidFill>
              </a:rPr>
              <a:t>infinite language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Most interesting languages are infinite.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108976" y="2331732"/>
            <a:ext cx="28134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Times New Roman"/>
                <a:cs typeface="Times New Roman"/>
              </a:rPr>
              <a:t>L</a:t>
            </a:r>
            <a:r>
              <a:rPr lang="en-US" sz="2800" dirty="0" smtClean="0">
                <a:latin typeface="Times New Roman"/>
                <a:cs typeface="Times New Roman"/>
              </a:rPr>
              <a:t> = {</a:t>
            </a:r>
            <a:r>
              <a:rPr lang="en-US" sz="2800" i="1" dirty="0" err="1" smtClean="0">
                <a:latin typeface="Times New Roman"/>
                <a:cs typeface="Times New Roman"/>
              </a:rPr>
              <a:t>a</a:t>
            </a:r>
            <a:r>
              <a:rPr lang="en-US" sz="2800" i="1" baseline="30000" dirty="0" err="1" smtClean="0">
                <a:latin typeface="Times New Roman"/>
                <a:cs typeface="Times New Roman"/>
              </a:rPr>
              <a:t>n</a:t>
            </a:r>
            <a:r>
              <a:rPr lang="en-US" sz="2800" i="1" dirty="0" err="1" smtClean="0">
                <a:latin typeface="Times New Roman"/>
                <a:cs typeface="Times New Roman"/>
              </a:rPr>
              <a:t>b</a:t>
            </a:r>
            <a:r>
              <a:rPr lang="en-US" sz="2800" i="1" baseline="30000" dirty="0" err="1">
                <a:latin typeface="Times New Roman"/>
                <a:cs typeface="Times New Roman"/>
              </a:rPr>
              <a:t>n</a:t>
            </a:r>
            <a:r>
              <a:rPr lang="en-US" sz="2800" dirty="0" smtClean="0">
                <a:latin typeface="Times New Roman"/>
                <a:cs typeface="Times New Roman"/>
              </a:rPr>
              <a:t> : </a:t>
            </a:r>
            <a:r>
              <a:rPr lang="en-US" sz="2800" i="1" dirty="0" smtClean="0">
                <a:latin typeface="Times New Roman"/>
                <a:cs typeface="Times New Roman"/>
              </a:rPr>
              <a:t>n</a:t>
            </a:r>
            <a:r>
              <a:rPr lang="en-US" sz="2800" dirty="0" smtClean="0">
                <a:latin typeface="Times New Roman"/>
                <a:cs typeface="Times New Roman"/>
              </a:rPr>
              <a:t> ≥ 0}</a:t>
            </a:r>
            <a:endParaRPr lang="en-US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44749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Concatenation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concatenate two sentences </a:t>
            </a:r>
            <a:br>
              <a:rPr lang="en-US" dirty="0" smtClean="0"/>
            </a:br>
            <a:r>
              <a:rPr lang="en-US" dirty="0" smtClean="0"/>
              <a:t>of a language, is the result always </a:t>
            </a:r>
            <a:br>
              <a:rPr lang="en-US" dirty="0" smtClean="0"/>
            </a:br>
            <a:r>
              <a:rPr lang="en-US" dirty="0" smtClean="0"/>
              <a:t>a sentence of the language?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Let </a:t>
            </a:r>
            <a:r>
              <a:rPr lang="en-US" i="1" dirty="0" smtClean="0">
                <a:latin typeface="Times New Roman"/>
                <a:cs typeface="Times New Roman"/>
              </a:rPr>
              <a:t>L</a:t>
            </a:r>
            <a:r>
              <a:rPr lang="en-US" dirty="0" smtClean="0">
                <a:latin typeface="Times New Roman"/>
                <a:cs typeface="Times New Roman"/>
              </a:rPr>
              <a:t> = {</a:t>
            </a:r>
            <a:r>
              <a:rPr lang="en-US" i="1" dirty="0" smtClean="0">
                <a:latin typeface="Times New Roman"/>
                <a:cs typeface="Times New Roman"/>
              </a:rPr>
              <a:t>a</a:t>
            </a:r>
            <a:r>
              <a:rPr lang="en-US" i="1" baseline="30000" dirty="0" smtClean="0">
                <a:latin typeface="Times New Roman"/>
                <a:cs typeface="Times New Roman"/>
              </a:rPr>
              <a:t>n</a:t>
            </a:r>
            <a:r>
              <a:rPr lang="en-US" dirty="0" smtClean="0">
                <a:latin typeface="Times New Roman"/>
                <a:cs typeface="Times New Roman"/>
              </a:rPr>
              <a:t> : </a:t>
            </a:r>
            <a:r>
              <a:rPr lang="en-US" i="1" dirty="0" smtClean="0">
                <a:latin typeface="Times New Roman"/>
                <a:cs typeface="Times New Roman"/>
              </a:rPr>
              <a:t>n</a:t>
            </a:r>
            <a:r>
              <a:rPr lang="en-US" dirty="0" smtClean="0">
                <a:latin typeface="Times New Roman"/>
                <a:cs typeface="Times New Roman"/>
              </a:rPr>
              <a:t> is odd}</a:t>
            </a:r>
          </a:p>
          <a:p>
            <a:pPr lvl="1"/>
            <a:r>
              <a:rPr lang="en-US" dirty="0" smtClean="0"/>
              <a:t>Consider strings </a:t>
            </a:r>
            <a:r>
              <a:rPr lang="en-US" i="1" dirty="0">
                <a:latin typeface="Times New Roman"/>
                <a:cs typeface="Times New Roman"/>
              </a:rPr>
              <a:t>u</a:t>
            </a:r>
            <a:r>
              <a:rPr lang="en-US" dirty="0" smtClean="0"/>
              <a:t> and </a:t>
            </a:r>
            <a:r>
              <a:rPr lang="en-US" i="1" dirty="0">
                <a:latin typeface="Times New Roman"/>
                <a:cs typeface="Times New Roman"/>
              </a:rPr>
              <a:t>v</a:t>
            </a:r>
            <a:r>
              <a:rPr lang="en-US" dirty="0" smtClean="0"/>
              <a:t> in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Is </a:t>
            </a:r>
            <a:r>
              <a:rPr lang="en-US" i="1" dirty="0" err="1">
                <a:latin typeface="Times New Roman"/>
                <a:cs typeface="Times New Roman"/>
              </a:rPr>
              <a:t>uv</a:t>
            </a:r>
            <a:r>
              <a:rPr lang="en-US" dirty="0" smtClean="0"/>
              <a:t> in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52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Languages are 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calculate the union, intersection, and difference of two languages.</a:t>
            </a:r>
          </a:p>
          <a:p>
            <a:pPr lvl="1"/>
            <a:r>
              <a:rPr lang="en-US" dirty="0" smtClean="0"/>
              <a:t>Recall Georg Cantor.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B23C00"/>
                </a:solidFill>
              </a:rPr>
              <a:t>complement</a:t>
            </a:r>
            <a:r>
              <a:rPr lang="en-US" dirty="0" smtClean="0"/>
              <a:t> of language </a:t>
            </a:r>
            <a:r>
              <a:rPr lang="en-US" i="1" dirty="0" smtClean="0"/>
              <a:t>L</a:t>
            </a:r>
            <a:r>
              <a:rPr lang="en-US" dirty="0" smtClean="0"/>
              <a:t> is </a:t>
            </a:r>
          </a:p>
          <a:p>
            <a:pPr marL="2286000" lvl="5" indent="0">
              <a:buNone/>
            </a:pPr>
            <a:endParaRPr lang="en-US" dirty="0" smtClean="0"/>
          </a:p>
          <a:p>
            <a:pPr lvl="5"/>
            <a:endParaRPr lang="en-US" dirty="0" smtClean="0"/>
          </a:p>
          <a:p>
            <a:pPr lvl="5"/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B23C00"/>
                </a:solidFill>
              </a:rPr>
              <a:t>reverse</a:t>
            </a:r>
            <a:r>
              <a:rPr lang="en-US" dirty="0" smtClean="0"/>
              <a:t> of a language is the </a:t>
            </a:r>
            <a:br>
              <a:rPr lang="en-US" dirty="0" smtClean="0"/>
            </a:br>
            <a:r>
              <a:rPr lang="en-US" dirty="0" smtClean="0"/>
              <a:t>set of all string reversals: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291854" y="5100316"/>
            <a:ext cx="2894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Times New Roman"/>
                <a:cs typeface="Times New Roman"/>
              </a:rPr>
              <a:t>L</a:t>
            </a:r>
            <a:r>
              <a:rPr lang="en-US" sz="2800" i="1" baseline="30000" dirty="0" smtClean="0">
                <a:latin typeface="Times New Roman"/>
                <a:cs typeface="Times New Roman"/>
              </a:rPr>
              <a:t>R</a:t>
            </a:r>
            <a:r>
              <a:rPr lang="en-US" sz="2800" i="1" dirty="0" smtClean="0"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latin typeface="Times New Roman"/>
                <a:cs typeface="Times New Roman"/>
              </a:rPr>
              <a:t>= {</a:t>
            </a:r>
            <a:r>
              <a:rPr lang="en-US" sz="2800" i="1" dirty="0" err="1" smtClean="0">
                <a:latin typeface="Times New Roman"/>
                <a:cs typeface="Times New Roman"/>
              </a:rPr>
              <a:t>w</a:t>
            </a:r>
            <a:r>
              <a:rPr lang="en-US" sz="2800" i="1" baseline="30000" dirty="0" err="1">
                <a:latin typeface="Times New Roman"/>
                <a:cs typeface="Times New Roman"/>
              </a:rPr>
              <a:t>R</a:t>
            </a:r>
            <a:r>
              <a:rPr lang="en-US" sz="2800" dirty="0" smtClean="0">
                <a:latin typeface="Times New Roman"/>
                <a:cs typeface="Times New Roman"/>
              </a:rPr>
              <a:t> : </a:t>
            </a:r>
            <a:r>
              <a:rPr lang="en-US" sz="2800" i="1" dirty="0" smtClean="0">
                <a:latin typeface="Times New Roman"/>
                <a:cs typeface="Times New Roman"/>
              </a:rPr>
              <a:t>w</a:t>
            </a:r>
            <a:r>
              <a:rPr lang="en-US" sz="2800" dirty="0" smtClean="0">
                <a:latin typeface="Times New Roman"/>
                <a:cs typeface="Times New Roman"/>
              </a:rPr>
              <a:t> in </a:t>
            </a:r>
            <a:r>
              <a:rPr lang="en-US" sz="2800" i="1" dirty="0" smtClean="0">
                <a:latin typeface="Times New Roman"/>
                <a:cs typeface="Times New Roman"/>
              </a:rPr>
              <a:t>L</a:t>
            </a:r>
            <a:r>
              <a:rPr lang="en-US" sz="2800" dirty="0" smtClean="0">
                <a:latin typeface="Times New Roman"/>
                <a:cs typeface="Times New Roman"/>
              </a:rPr>
              <a:t>}</a:t>
            </a:r>
            <a:endParaRPr lang="en-US" sz="2800" dirty="0">
              <a:latin typeface="Times New Roman"/>
              <a:cs typeface="Times New Roman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9226541"/>
              </p:ext>
            </p:extLst>
          </p:nvPr>
        </p:nvGraphicFramePr>
        <p:xfrm>
          <a:off x="3749049" y="3429000"/>
          <a:ext cx="1645902" cy="5064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2" name="Equation" r:id="rId3" imgW="660400" imgH="203200" progId="Equation.3">
                  <p:embed/>
                </p:oleObj>
              </mc:Choice>
              <mc:Fallback>
                <p:oleObj name="Equation" r:id="rId3" imgW="6604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49049" y="3429000"/>
                        <a:ext cx="1645902" cy="5064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5071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Languages are </a:t>
            </a:r>
            <a:r>
              <a:rPr lang="en-US" dirty="0" smtClean="0"/>
              <a:t>Sets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concatenation of two languages </a:t>
            </a:r>
            <a:r>
              <a:rPr lang="en-US" i="1" dirty="0" smtClean="0">
                <a:latin typeface="Times New Roman"/>
                <a:cs typeface="Times New Roman"/>
              </a:rPr>
              <a:t>L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dirty="0" smtClean="0"/>
              <a:t> and </a:t>
            </a:r>
            <a:r>
              <a:rPr lang="en-US" i="1" dirty="0" smtClean="0">
                <a:latin typeface="Times New Roman"/>
                <a:cs typeface="Times New Roman"/>
              </a:rPr>
              <a:t>L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pPr lvl="5"/>
            <a:endParaRPr lang="en-US" i="1" dirty="0" smtClean="0"/>
          </a:p>
          <a:p>
            <a:r>
              <a:rPr lang="en-US" i="1" dirty="0" smtClean="0">
                <a:solidFill>
                  <a:srgbClr val="B23C00"/>
                </a:solidFill>
                <a:latin typeface="Times New Roman"/>
                <a:cs typeface="Times New Roman"/>
              </a:rPr>
              <a:t>L</a:t>
            </a:r>
            <a:r>
              <a:rPr lang="en-US" i="1" baseline="30000" dirty="0" smtClean="0">
                <a:solidFill>
                  <a:srgbClr val="B23C00"/>
                </a:solidFill>
                <a:latin typeface="Times New Roman"/>
                <a:cs typeface="Times New Roman"/>
              </a:rPr>
              <a:t>n</a:t>
            </a:r>
            <a:r>
              <a:rPr lang="en-US" dirty="0" smtClean="0"/>
              <a:t> is </a:t>
            </a:r>
            <a:r>
              <a:rPr lang="en-US" i="1" dirty="0" smtClean="0">
                <a:latin typeface="Times New Roman"/>
                <a:cs typeface="Times New Roman"/>
              </a:rPr>
              <a:t>L</a:t>
            </a:r>
            <a:r>
              <a:rPr lang="en-US" dirty="0" smtClean="0"/>
              <a:t> concatenated with itself </a:t>
            </a:r>
            <a:r>
              <a:rPr lang="en-US" i="1" dirty="0" smtClean="0">
                <a:latin typeface="Times New Roman"/>
                <a:cs typeface="Times New Roman"/>
              </a:rPr>
              <a:t>n</a:t>
            </a:r>
            <a:r>
              <a:rPr lang="en-US" dirty="0" smtClean="0"/>
              <a:t> times.</a:t>
            </a:r>
          </a:p>
          <a:p>
            <a:pPr lvl="1"/>
            <a:r>
              <a:rPr lang="en-US" i="1" dirty="0" smtClean="0">
                <a:latin typeface="Times New Roman"/>
                <a:cs typeface="Times New Roman"/>
              </a:rPr>
              <a:t>L</a:t>
            </a:r>
            <a:r>
              <a:rPr lang="en-US" baseline="30000" dirty="0" smtClean="0">
                <a:latin typeface="Times New Roman"/>
                <a:cs typeface="Times New Roman"/>
              </a:rPr>
              <a:t>0</a:t>
            </a:r>
            <a:r>
              <a:rPr lang="en-US" dirty="0" smtClean="0">
                <a:latin typeface="Times New Roman"/>
                <a:cs typeface="Times New Roman"/>
              </a:rPr>
              <a:t> = {</a:t>
            </a:r>
            <a:r>
              <a:rPr lang="en-US" i="1" dirty="0" err="1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} and </a:t>
            </a:r>
            <a:r>
              <a:rPr lang="en-US" i="1" dirty="0" smtClean="0">
                <a:latin typeface="Times New Roman"/>
                <a:cs typeface="Times New Roman"/>
              </a:rPr>
              <a:t>L</a:t>
            </a:r>
            <a:r>
              <a:rPr lang="en-US" baseline="30000" dirty="0">
                <a:latin typeface="Times New Roman"/>
                <a:cs typeface="Times New Roman"/>
              </a:rPr>
              <a:t>1</a:t>
            </a:r>
            <a:r>
              <a:rPr lang="en-US" dirty="0" smtClean="0">
                <a:latin typeface="Times New Roman"/>
                <a:cs typeface="Times New Roman"/>
              </a:rPr>
              <a:t> = </a:t>
            </a:r>
            <a:r>
              <a:rPr lang="en-US" i="1" dirty="0" smtClean="0">
                <a:latin typeface="Times New Roman"/>
                <a:cs typeface="Times New Roman"/>
              </a:rPr>
              <a:t>L</a:t>
            </a:r>
          </a:p>
          <a:p>
            <a:pPr lvl="4"/>
            <a:endParaRPr lang="en-US" dirty="0" smtClean="0"/>
          </a:p>
          <a:p>
            <a:r>
              <a:rPr lang="en-US" dirty="0" smtClean="0">
                <a:solidFill>
                  <a:srgbClr val="B23C00"/>
                </a:solidFill>
              </a:rPr>
              <a:t>Star closure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B23C00"/>
                </a:solidFill>
              </a:rPr>
              <a:t>Positive closure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25" y="1783098"/>
            <a:ext cx="42680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Times New Roman"/>
                <a:cs typeface="Times New Roman"/>
              </a:rPr>
              <a:t>L</a:t>
            </a:r>
            <a:r>
              <a:rPr lang="en-US" sz="2800" baseline="-25000" dirty="0">
                <a:latin typeface="Times New Roman"/>
                <a:ea typeface="+mn-ea"/>
                <a:cs typeface="Times New Roman"/>
              </a:rPr>
              <a:t>1</a:t>
            </a:r>
            <a:r>
              <a:rPr lang="en-US" sz="2800" i="1" dirty="0" smtClean="0">
                <a:latin typeface="Times New Roman"/>
                <a:cs typeface="Times New Roman"/>
              </a:rPr>
              <a:t>L</a:t>
            </a:r>
            <a:r>
              <a:rPr lang="en-US" sz="2800" baseline="-25000" dirty="0">
                <a:latin typeface="Times New Roman"/>
                <a:ea typeface="+mn-ea"/>
                <a:cs typeface="Times New Roman"/>
              </a:rPr>
              <a:t>2</a:t>
            </a:r>
            <a:r>
              <a:rPr lang="en-US" sz="2800" dirty="0" smtClean="0">
                <a:latin typeface="Times New Roman"/>
                <a:cs typeface="Times New Roman"/>
              </a:rPr>
              <a:t> = {</a:t>
            </a:r>
            <a:r>
              <a:rPr lang="en-US" sz="2800" i="1" dirty="0" err="1" smtClean="0">
                <a:latin typeface="Times New Roman"/>
                <a:cs typeface="Times New Roman"/>
              </a:rPr>
              <a:t>xy</a:t>
            </a:r>
            <a:r>
              <a:rPr lang="en-US" sz="2800" dirty="0" smtClean="0">
                <a:latin typeface="Times New Roman"/>
                <a:cs typeface="Times New Roman"/>
              </a:rPr>
              <a:t> : </a:t>
            </a:r>
            <a:r>
              <a:rPr lang="en-US" sz="2800" i="1" dirty="0" smtClean="0">
                <a:latin typeface="Times New Roman"/>
                <a:cs typeface="Times New Roman"/>
              </a:rPr>
              <a:t>x</a:t>
            </a:r>
            <a:r>
              <a:rPr lang="en-US" sz="2800" dirty="0" smtClean="0">
                <a:latin typeface="Times New Roman"/>
                <a:cs typeface="Times New Roman"/>
              </a:rPr>
              <a:t> in </a:t>
            </a:r>
            <a:r>
              <a:rPr lang="en-US" sz="2800" i="1" dirty="0" smtClean="0">
                <a:latin typeface="Times New Roman"/>
                <a:cs typeface="Times New Roman"/>
              </a:rPr>
              <a:t>L</a:t>
            </a:r>
            <a:r>
              <a:rPr lang="en-US" sz="2800" baseline="-25000" dirty="0">
                <a:latin typeface="Times New Roman"/>
                <a:ea typeface="+mn-ea"/>
                <a:cs typeface="Times New Roman"/>
              </a:rPr>
              <a:t>1</a:t>
            </a:r>
            <a:r>
              <a:rPr lang="en-US" sz="2800" dirty="0" smtClean="0">
                <a:latin typeface="Times New Roman"/>
                <a:cs typeface="Times New Roman"/>
              </a:rPr>
              <a:t>, y in </a:t>
            </a:r>
            <a:r>
              <a:rPr lang="en-US" sz="2800" i="1" dirty="0" smtClean="0">
                <a:latin typeface="Times New Roman"/>
                <a:cs typeface="Times New Roman"/>
              </a:rPr>
              <a:t>L</a:t>
            </a:r>
            <a:r>
              <a:rPr lang="en-US" sz="2800" baseline="-25000" dirty="0">
                <a:latin typeface="Times New Roman"/>
                <a:ea typeface="+mn-ea"/>
                <a:cs typeface="Times New Roman"/>
              </a:rPr>
              <a:t>2</a:t>
            </a:r>
            <a:r>
              <a:rPr lang="en-US" sz="2800" dirty="0" smtClean="0">
                <a:latin typeface="Times New Roman"/>
                <a:cs typeface="Times New Roman"/>
              </a:rPr>
              <a:t>}</a:t>
            </a:r>
            <a:endParaRPr lang="en-US" sz="2800" dirty="0">
              <a:latin typeface="Times New Roman"/>
              <a:cs typeface="Times New Roman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8411552"/>
              </p:ext>
            </p:extLst>
          </p:nvPr>
        </p:nvGraphicFramePr>
        <p:xfrm>
          <a:off x="3278188" y="4156075"/>
          <a:ext cx="25622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2" name="Equation" r:id="rId3" imgW="1168400" imgH="203200" progId="Equation.3">
                  <p:embed/>
                </p:oleObj>
              </mc:Choice>
              <mc:Fallback>
                <p:oleObj name="Equation" r:id="rId3" imgW="11684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78188" y="4156075"/>
                        <a:ext cx="2562225" cy="447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198585"/>
              </p:ext>
            </p:extLst>
          </p:nvPr>
        </p:nvGraphicFramePr>
        <p:xfrm>
          <a:off x="3566171" y="5074902"/>
          <a:ext cx="1866900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3" name="Equation" r:id="rId5" imgW="850900" imgH="203200" progId="Equation.3">
                  <p:embed/>
                </p:oleObj>
              </mc:Choice>
              <mc:Fallback>
                <p:oleObj name="Equation" r:id="rId5" imgW="8509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566171" y="5074902"/>
                        <a:ext cx="1866900" cy="446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309341" y="4709146"/>
            <a:ext cx="1553230" cy="400110"/>
          </a:xfrm>
          <a:prstGeom prst="rect">
            <a:avLst/>
          </a:prstGeom>
          <a:solidFill>
            <a:srgbClr val="FFFFC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33CC"/>
                </a:solidFill>
              </a:rPr>
              <a:t>Infinite sets!</a:t>
            </a:r>
            <a:endParaRPr lang="en-US" sz="20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771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Languages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</a:t>
            </a:r>
          </a:p>
          <a:p>
            <a:endParaRPr lang="en-US" dirty="0" smtClean="0"/>
          </a:p>
          <a:p>
            <a:r>
              <a:rPr lang="en-US" dirty="0" smtClean="0"/>
              <a:t>Then</a:t>
            </a:r>
          </a:p>
          <a:p>
            <a:endParaRPr lang="en-US" dirty="0"/>
          </a:p>
          <a:p>
            <a:pPr lvl="1"/>
            <a:r>
              <a:rPr lang="en-US" i="1" dirty="0" smtClean="0">
                <a:latin typeface="Times New Roman"/>
                <a:cs typeface="Times New Roman"/>
              </a:rPr>
              <a:t>n</a:t>
            </a:r>
            <a:r>
              <a:rPr lang="en-US" dirty="0" smtClean="0"/>
              <a:t> and </a:t>
            </a:r>
            <a:r>
              <a:rPr lang="en-US" i="1" dirty="0">
                <a:latin typeface="Times New Roman"/>
                <a:cs typeface="Times New Roman"/>
              </a:rPr>
              <a:t>m</a:t>
            </a:r>
            <a:r>
              <a:rPr lang="en-US" dirty="0" smtClean="0"/>
              <a:t> are unrelated.</a:t>
            </a:r>
          </a:p>
          <a:p>
            <a:pPr lvl="1"/>
            <a:r>
              <a:rPr lang="en-US" dirty="0" smtClean="0"/>
              <a:t>The string </a:t>
            </a:r>
            <a:r>
              <a:rPr lang="en-US" i="1" dirty="0" err="1">
                <a:latin typeface="Times New Roman"/>
                <a:cs typeface="Times New Roman"/>
              </a:rPr>
              <a:t>aabbaaabbb</a:t>
            </a:r>
            <a:r>
              <a:rPr lang="en-US" dirty="0" smtClean="0"/>
              <a:t> is in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The reverse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490354"/>
              </p:ext>
            </p:extLst>
          </p:nvPr>
        </p:nvGraphicFramePr>
        <p:xfrm>
          <a:off x="2194586" y="1600220"/>
          <a:ext cx="2621251" cy="5486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0" name="Equation" r:id="rId3" imgW="1092200" imgH="228600" progId="Equation.3">
                  <p:embed/>
                </p:oleObj>
              </mc:Choice>
              <mc:Fallback>
                <p:oleObj name="Equation" r:id="rId3" imgW="10922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94586" y="1600220"/>
                        <a:ext cx="2621251" cy="5486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784389"/>
              </p:ext>
            </p:extLst>
          </p:nvPr>
        </p:nvGraphicFramePr>
        <p:xfrm>
          <a:off x="2103147" y="2697488"/>
          <a:ext cx="4206194" cy="5257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1" name="Equation" r:id="rId5" imgW="1828800" imgH="228600" progId="Equation.3">
                  <p:embed/>
                </p:oleObj>
              </mc:Choice>
              <mc:Fallback>
                <p:oleObj name="Equation" r:id="rId5" imgW="18288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03147" y="2697488"/>
                        <a:ext cx="4206194" cy="5257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2268648"/>
              </p:ext>
            </p:extLst>
          </p:nvPr>
        </p:nvGraphicFramePr>
        <p:xfrm>
          <a:off x="2194586" y="4983463"/>
          <a:ext cx="2708480" cy="5416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2" name="Equation" r:id="rId7" imgW="1143000" imgH="228600" progId="Equation.3">
                  <p:embed/>
                </p:oleObj>
              </mc:Choice>
              <mc:Fallback>
                <p:oleObj name="Equation" r:id="rId7" imgW="11430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194586" y="4983463"/>
                        <a:ext cx="2708480" cy="5416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096297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Office hours</a:t>
            </a:r>
          </a:p>
          <a:p>
            <a:pPr lvl="1"/>
            <a:r>
              <a:rPr lang="en-US" dirty="0" err="1" smtClean="0"/>
              <a:t>TuTh</a:t>
            </a:r>
            <a:r>
              <a:rPr lang="en-US" dirty="0" smtClean="0"/>
              <a:t> 4:30 – 5:30 PM</a:t>
            </a:r>
          </a:p>
          <a:p>
            <a:pPr lvl="1"/>
            <a:r>
              <a:rPr lang="en-US" dirty="0" smtClean="0"/>
              <a:t>MH 413</a:t>
            </a:r>
          </a:p>
          <a:p>
            <a:pPr lvl="1"/>
            <a:endParaRPr lang="en-US" dirty="0"/>
          </a:p>
          <a:p>
            <a:r>
              <a:rPr lang="en-US" dirty="0" smtClean="0"/>
              <a:t>Class website</a:t>
            </a:r>
          </a:p>
          <a:p>
            <a:pPr lvl="1"/>
            <a:r>
              <a:rPr lang="en-US" dirty="0">
                <a:hlinkClick r:id="rId2"/>
              </a:rPr>
              <a:t>http://www.cs.sjsu.edu/~mak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/>
            <a:r>
              <a:rPr lang="en-US" dirty="0" smtClean="0"/>
              <a:t>Green sheet</a:t>
            </a:r>
          </a:p>
          <a:p>
            <a:pPr lvl="1"/>
            <a:r>
              <a:rPr lang="en-US" dirty="0" smtClean="0"/>
              <a:t>Assignments</a:t>
            </a:r>
          </a:p>
          <a:p>
            <a:pPr lvl="1"/>
            <a:r>
              <a:rPr lang="en-US" dirty="0" smtClean="0"/>
              <a:t>Lecture notes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062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of a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rules of a language must enable us to decide, </a:t>
            </a:r>
            <a:r>
              <a:rPr lang="en-US" dirty="0" smtClean="0">
                <a:solidFill>
                  <a:srgbClr val="B23C00"/>
                </a:solidFill>
              </a:rPr>
              <a:t>in a finite amount of time</a:t>
            </a:r>
            <a:r>
              <a:rPr lang="en-US" dirty="0" smtClean="0"/>
              <a:t>, whether a given string is a sentence of the language.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Two kinds of rules:</a:t>
            </a:r>
          </a:p>
          <a:p>
            <a:pPr lvl="4"/>
            <a:endParaRPr lang="en-US" dirty="0" smtClean="0"/>
          </a:p>
          <a:p>
            <a:pPr marL="928687" lvl="1" indent="-457200">
              <a:buFont typeface="+mj-lt"/>
              <a:buAutoNum type="arabicPeriod"/>
            </a:pPr>
            <a:r>
              <a:rPr lang="en-US" dirty="0" smtClean="0"/>
              <a:t>Rules that tell us whether or not a string </a:t>
            </a:r>
            <a:br>
              <a:rPr lang="en-US" dirty="0" smtClean="0"/>
            </a:br>
            <a:r>
              <a:rPr lang="en-US" dirty="0" smtClean="0"/>
              <a:t>is a sentence of the language.</a:t>
            </a:r>
          </a:p>
          <a:p>
            <a:pPr marL="2774950" lvl="5" indent="-457200">
              <a:buFont typeface="+mj-lt"/>
              <a:buAutoNum type="arabicPeriod"/>
            </a:pPr>
            <a:endParaRPr lang="en-US" dirty="0" smtClean="0"/>
          </a:p>
          <a:p>
            <a:pPr marL="928687" lvl="1" indent="-457200">
              <a:buFont typeface="+mj-lt"/>
              <a:buAutoNum type="arabicPeriod"/>
            </a:pPr>
            <a:r>
              <a:rPr lang="en-US" dirty="0" smtClean="0"/>
              <a:t>Rules that tell us how to </a:t>
            </a:r>
            <a:r>
              <a:rPr lang="en-US" dirty="0" smtClean="0">
                <a:solidFill>
                  <a:srgbClr val="B23C00"/>
                </a:solidFill>
              </a:rPr>
              <a:t>generate</a:t>
            </a:r>
            <a:r>
              <a:rPr lang="en-US" dirty="0" smtClean="0"/>
              <a:t> all the sentences of the language.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68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Languages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099136"/>
          </a:xfrm>
        </p:spPr>
        <p:txBody>
          <a:bodyPr/>
          <a:lstStyle/>
          <a:p>
            <a:r>
              <a:rPr lang="en-US" dirty="0" smtClean="0"/>
              <a:t>Let </a:t>
            </a:r>
            <a:r>
              <a:rPr lang="en-US" i="1" dirty="0" smtClean="0">
                <a:latin typeface="Times New Roman"/>
                <a:cs typeface="Times New Roman"/>
              </a:rPr>
              <a:t>L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dirty="0" smtClean="0">
                <a:latin typeface="Times New Roman"/>
                <a:cs typeface="Times New Roman"/>
              </a:rPr>
              <a:t> = {</a:t>
            </a:r>
            <a:r>
              <a:rPr lang="en-US" i="1" dirty="0" err="1">
                <a:latin typeface="Times New Roman"/>
                <a:cs typeface="Times New Roman"/>
              </a:rPr>
              <a:t>aa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i="1" dirty="0">
                <a:latin typeface="Times New Roman"/>
                <a:cs typeface="Times New Roman"/>
              </a:rPr>
              <a:t>b</a:t>
            </a:r>
            <a:r>
              <a:rPr lang="en-US" dirty="0" smtClean="0">
                <a:latin typeface="Times New Roman"/>
                <a:cs typeface="Times New Roman"/>
              </a:rPr>
              <a:t>}</a:t>
            </a:r>
          </a:p>
          <a:p>
            <a:r>
              <a:rPr lang="en-US" dirty="0" smtClean="0"/>
              <a:t>Then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0045" y="2423171"/>
            <a:ext cx="892246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 smtClean="0">
                <a:latin typeface="Times New Roman"/>
                <a:cs typeface="Times New Roman"/>
              </a:rPr>
              <a:t>L</a:t>
            </a:r>
            <a:r>
              <a:rPr lang="en-US" sz="2200" baseline="-25000" dirty="0" smtClean="0">
                <a:latin typeface="Times New Roman"/>
                <a:cs typeface="Times New Roman"/>
              </a:rPr>
              <a:t>1</a:t>
            </a:r>
            <a:r>
              <a:rPr lang="en-US" sz="2200" dirty="0" smtClean="0">
                <a:latin typeface="Times New Roman"/>
                <a:cs typeface="Times New Roman"/>
              </a:rPr>
              <a:t>*</a:t>
            </a:r>
            <a:r>
              <a:rPr lang="en-US" sz="2200" dirty="0" smtClean="0"/>
              <a:t> </a:t>
            </a:r>
            <a:r>
              <a:rPr lang="en-US" sz="2200" dirty="0"/>
              <a:t>= {</a:t>
            </a:r>
            <a:r>
              <a:rPr lang="en-US" sz="2200" i="1" dirty="0" err="1">
                <a:latin typeface="Times New Roman"/>
                <a:cs typeface="Times New Roman"/>
              </a:rPr>
              <a:t>λ</a:t>
            </a:r>
            <a:r>
              <a:rPr lang="en-US" sz="2200" dirty="0"/>
              <a:t> plus any string composed of factors of </a:t>
            </a:r>
            <a:r>
              <a:rPr lang="en-US" sz="2200" i="1" dirty="0" err="1">
                <a:latin typeface="Times New Roman"/>
                <a:cs typeface="Times New Roman"/>
              </a:rPr>
              <a:t>aa</a:t>
            </a:r>
            <a:r>
              <a:rPr lang="en-US" sz="2200" dirty="0"/>
              <a:t> and </a:t>
            </a:r>
            <a:r>
              <a:rPr lang="en-US" sz="2200" i="1" dirty="0">
                <a:latin typeface="Times New Roman"/>
                <a:cs typeface="Times New Roman"/>
              </a:rPr>
              <a:t>b</a:t>
            </a:r>
            <a:r>
              <a:rPr lang="en-US" sz="2200" dirty="0"/>
              <a:t>}</a:t>
            </a:r>
          </a:p>
          <a:p>
            <a:r>
              <a:rPr lang="en-US" sz="2200" dirty="0" smtClean="0"/>
              <a:t>      = </a:t>
            </a:r>
            <a:r>
              <a:rPr lang="en-US" sz="2200" dirty="0"/>
              <a:t>{</a:t>
            </a:r>
            <a:r>
              <a:rPr lang="en-US" sz="2200" i="1" dirty="0" err="1">
                <a:latin typeface="Times New Roman"/>
                <a:cs typeface="Times New Roman"/>
              </a:rPr>
              <a:t>λ</a:t>
            </a:r>
            <a:r>
              <a:rPr lang="en-US" sz="2200" dirty="0"/>
              <a:t> plus </a:t>
            </a:r>
            <a:r>
              <a:rPr lang="en-US" sz="2200" dirty="0" smtClean="0"/>
              <a:t>all strings of </a:t>
            </a:r>
            <a:r>
              <a:rPr lang="en-US" sz="2200" i="1" dirty="0">
                <a:latin typeface="Times New Roman"/>
                <a:cs typeface="Times New Roman"/>
              </a:rPr>
              <a:t>a</a:t>
            </a:r>
            <a:r>
              <a:rPr lang="en-US" sz="2200" dirty="0" smtClean="0"/>
              <a:t>’s and </a:t>
            </a:r>
            <a:r>
              <a:rPr lang="en-US" sz="2200" i="1" dirty="0">
                <a:latin typeface="Times New Roman"/>
                <a:cs typeface="Times New Roman"/>
              </a:rPr>
              <a:t>b</a:t>
            </a:r>
            <a:r>
              <a:rPr lang="en-US" sz="2200" dirty="0" smtClean="0"/>
              <a:t>’s where the </a:t>
            </a:r>
            <a:r>
              <a:rPr lang="en-US" sz="2200" i="1" dirty="0">
                <a:latin typeface="Times New Roman"/>
                <a:cs typeface="Times New Roman"/>
              </a:rPr>
              <a:t>a</a:t>
            </a:r>
            <a:r>
              <a:rPr lang="en-US" sz="2200" dirty="0" smtClean="0"/>
              <a:t>’s are in even groups</a:t>
            </a:r>
          </a:p>
        </p:txBody>
      </p:sp>
    </p:spTree>
    <p:extLst>
      <p:ext uri="{BB962C8B-B14F-4D97-AF65-F5344CB8AC3E}">
        <p14:creationId xmlns:p14="http://schemas.microsoft.com/office/powerpoint/2010/main" val="3535905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Languages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</a:t>
            </a:r>
            <a:r>
              <a:rPr lang="en-US" i="1" kern="1200" dirty="0">
                <a:latin typeface="Times New Roman"/>
                <a:ea typeface="ＭＳ Ｐゴシック" charset="0"/>
                <a:cs typeface="Times New Roman"/>
              </a:rPr>
              <a:t>L</a:t>
            </a:r>
            <a:r>
              <a:rPr lang="en-US" kern="1200" baseline="-25000" dirty="0">
                <a:latin typeface="Times New Roman"/>
                <a:ea typeface="ＭＳ Ｐゴシック" charset="0"/>
                <a:cs typeface="Times New Roman"/>
              </a:rPr>
              <a:t>2</a:t>
            </a:r>
            <a:r>
              <a:rPr lang="en-US" i="1" kern="1200" dirty="0">
                <a:latin typeface="Times New Roman"/>
                <a:ea typeface="ＭＳ Ｐゴシック" charset="0"/>
                <a:cs typeface="Times New Roman"/>
              </a:rPr>
              <a:t> = </a:t>
            </a:r>
            <a:r>
              <a:rPr lang="en-US" kern="1200" dirty="0">
                <a:latin typeface="Times New Roman"/>
                <a:ea typeface="ＭＳ Ｐゴシック" charset="0"/>
                <a:cs typeface="Times New Roman"/>
              </a:rPr>
              <a:t>{</a:t>
            </a:r>
            <a:r>
              <a:rPr lang="en-US" i="1" kern="1200" dirty="0">
                <a:latin typeface="Times New Roman"/>
                <a:ea typeface="ＭＳ Ｐゴシック" charset="0"/>
                <a:cs typeface="Times New Roman"/>
              </a:rPr>
              <a:t>a</a:t>
            </a:r>
            <a:r>
              <a:rPr lang="en-US" kern="1200" dirty="0">
                <a:latin typeface="Times New Roman"/>
                <a:ea typeface="ＭＳ Ｐゴシック" charset="0"/>
                <a:cs typeface="Times New Roman"/>
              </a:rPr>
              <a:t>, </a:t>
            </a:r>
            <a:r>
              <a:rPr lang="en-US" i="1" kern="1200" dirty="0" err="1">
                <a:latin typeface="Times New Roman"/>
                <a:ea typeface="ＭＳ Ｐゴシック" charset="0"/>
                <a:cs typeface="Times New Roman"/>
              </a:rPr>
              <a:t>ab</a:t>
            </a:r>
            <a:r>
              <a:rPr lang="en-US" kern="1200" dirty="0">
                <a:latin typeface="Times New Roman"/>
                <a:ea typeface="ＭＳ Ｐゴシック" charset="0"/>
                <a:cs typeface="Times New Roman"/>
              </a:rPr>
              <a:t>}</a:t>
            </a:r>
          </a:p>
          <a:p>
            <a:r>
              <a:rPr lang="en-US" dirty="0" smtClean="0"/>
              <a:t>Then</a:t>
            </a:r>
          </a:p>
          <a:p>
            <a:endParaRPr lang="en-US" dirty="0"/>
          </a:p>
          <a:p>
            <a:endParaRPr lang="en-US" dirty="0" smtClean="0"/>
          </a:p>
          <a:p>
            <a:pPr lvl="4"/>
            <a:endParaRPr lang="en-US" dirty="0"/>
          </a:p>
          <a:p>
            <a:r>
              <a:rPr lang="en-US" dirty="0" smtClean="0"/>
              <a:t>Is the string </a:t>
            </a:r>
            <a:r>
              <a:rPr lang="en-US" i="1" dirty="0" err="1" smtClean="0">
                <a:latin typeface="Times New Roman"/>
                <a:cs typeface="Times New Roman"/>
              </a:rPr>
              <a:t>abaab</a:t>
            </a:r>
            <a:r>
              <a:rPr lang="en-US" dirty="0" smtClean="0"/>
              <a:t> a sentence of </a:t>
            </a:r>
            <a:r>
              <a:rPr lang="en-US" i="1" dirty="0" smtClean="0">
                <a:latin typeface="Times New Roman"/>
                <a:cs typeface="Times New Roman"/>
              </a:rPr>
              <a:t>L</a:t>
            </a:r>
            <a:r>
              <a:rPr lang="en-US" i="1" baseline="-25000" dirty="0">
                <a:latin typeface="Times New Roman"/>
                <a:cs typeface="Times New Roman"/>
              </a:rPr>
              <a:t>2</a:t>
            </a:r>
            <a:r>
              <a:rPr lang="en-US" dirty="0" smtClean="0">
                <a:latin typeface="Times New Roman"/>
                <a:cs typeface="Times New Roman"/>
              </a:rPr>
              <a:t>*</a:t>
            </a:r>
            <a:r>
              <a:rPr lang="en-US" dirty="0" smtClean="0"/>
              <a:t>?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Yes. We can factor the string as (</a:t>
            </a:r>
            <a:r>
              <a:rPr lang="en-US" i="1" dirty="0" err="1" smtClean="0">
                <a:latin typeface="Times New Roman"/>
                <a:cs typeface="Times New Roman"/>
              </a:rPr>
              <a:t>ab</a:t>
            </a:r>
            <a:r>
              <a:rPr lang="en-US" dirty="0" smtClean="0"/>
              <a:t>)(</a:t>
            </a:r>
            <a:r>
              <a:rPr lang="en-US" i="1" dirty="0">
                <a:latin typeface="Times New Roman"/>
                <a:cs typeface="Times New Roman"/>
              </a:rPr>
              <a:t>a</a:t>
            </a:r>
            <a:r>
              <a:rPr lang="en-US" dirty="0" smtClean="0"/>
              <a:t>)(</a:t>
            </a:r>
            <a:r>
              <a:rPr lang="en-US" i="1" dirty="0" err="1">
                <a:latin typeface="Times New Roman"/>
                <a:cs typeface="Times New Roman"/>
              </a:rPr>
              <a:t>ab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and each factor is in </a:t>
            </a:r>
            <a:r>
              <a:rPr lang="en-US" i="1" dirty="0" smtClean="0">
                <a:latin typeface="Times New Roman"/>
                <a:cs typeface="Times New Roman"/>
              </a:rPr>
              <a:t>L</a:t>
            </a:r>
            <a:r>
              <a:rPr lang="en-US" sz="2800" i="1" baseline="-25000" dirty="0">
                <a:latin typeface="Times New Roman"/>
                <a:cs typeface="Times New Roman"/>
              </a:rPr>
              <a:t>2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This factoring is unique.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61320" y="2331732"/>
            <a:ext cx="842543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 smtClean="0">
                <a:latin typeface="Times New Roman"/>
                <a:cs typeface="Times New Roman"/>
              </a:rPr>
              <a:t>L</a:t>
            </a:r>
            <a:r>
              <a:rPr lang="en-US" sz="2200" baseline="-25000" dirty="0" smtClean="0">
                <a:latin typeface="Times New Roman"/>
                <a:cs typeface="Times New Roman"/>
              </a:rPr>
              <a:t>2</a:t>
            </a:r>
            <a:r>
              <a:rPr lang="en-US" sz="2200" dirty="0" smtClean="0">
                <a:latin typeface="Times New Roman"/>
                <a:cs typeface="Times New Roman"/>
              </a:rPr>
              <a:t>*</a:t>
            </a:r>
            <a:r>
              <a:rPr lang="en-US" sz="2200" dirty="0" smtClean="0"/>
              <a:t> </a:t>
            </a:r>
            <a:r>
              <a:rPr lang="en-US" sz="2200" dirty="0"/>
              <a:t>= {</a:t>
            </a:r>
            <a:r>
              <a:rPr lang="en-US" sz="2200" i="1" dirty="0" err="1">
                <a:latin typeface="Times New Roman"/>
                <a:cs typeface="Times New Roman"/>
              </a:rPr>
              <a:t>λ</a:t>
            </a:r>
            <a:r>
              <a:rPr lang="en-US" sz="2200" dirty="0"/>
              <a:t> plus any string composed of factors of </a:t>
            </a:r>
            <a:r>
              <a:rPr lang="en-US" sz="2200" i="1" dirty="0">
                <a:latin typeface="Times New Roman"/>
                <a:cs typeface="Times New Roman"/>
              </a:rPr>
              <a:t>a</a:t>
            </a:r>
            <a:r>
              <a:rPr lang="en-US" sz="2200" dirty="0" smtClean="0"/>
              <a:t> </a:t>
            </a:r>
            <a:r>
              <a:rPr lang="en-US" sz="2200" dirty="0"/>
              <a:t>and </a:t>
            </a:r>
            <a:r>
              <a:rPr lang="en-US" sz="2200" i="1" dirty="0" err="1">
                <a:latin typeface="Times New Roman"/>
                <a:cs typeface="Times New Roman"/>
              </a:rPr>
              <a:t>ab</a:t>
            </a:r>
            <a:r>
              <a:rPr lang="en-US" sz="2200" dirty="0"/>
              <a:t>}</a:t>
            </a:r>
          </a:p>
          <a:p>
            <a:r>
              <a:rPr lang="en-US" sz="2200" dirty="0" smtClean="0"/>
              <a:t>      = </a:t>
            </a:r>
            <a:r>
              <a:rPr lang="en-US" sz="2200" dirty="0"/>
              <a:t>{</a:t>
            </a:r>
            <a:r>
              <a:rPr lang="en-US" sz="2200" i="1" dirty="0" err="1">
                <a:latin typeface="Times New Roman"/>
                <a:cs typeface="Times New Roman"/>
              </a:rPr>
              <a:t>λ</a:t>
            </a:r>
            <a:r>
              <a:rPr lang="en-US" sz="2200" dirty="0"/>
              <a:t> plus </a:t>
            </a:r>
            <a:r>
              <a:rPr lang="en-US" sz="2200" dirty="0" smtClean="0"/>
              <a:t>all strings of </a:t>
            </a:r>
            <a:r>
              <a:rPr lang="en-US" sz="2200" i="1" dirty="0">
                <a:latin typeface="Times New Roman"/>
                <a:cs typeface="Times New Roman"/>
              </a:rPr>
              <a:t>a</a:t>
            </a:r>
            <a:r>
              <a:rPr lang="en-US" sz="2200" dirty="0" smtClean="0"/>
              <a:t>’s and </a:t>
            </a:r>
            <a:r>
              <a:rPr lang="en-US" sz="2200" i="1" dirty="0">
                <a:latin typeface="Times New Roman"/>
                <a:cs typeface="Times New Roman"/>
              </a:rPr>
              <a:t>b</a:t>
            </a:r>
            <a:r>
              <a:rPr lang="en-US" sz="2200" dirty="0" smtClean="0"/>
              <a:t>’s except those that start with </a:t>
            </a:r>
            <a:r>
              <a:rPr lang="en-US" sz="2200" i="1" dirty="0">
                <a:latin typeface="Times New Roman"/>
                <a:cs typeface="Times New Roman"/>
              </a:rPr>
              <a:t>b</a:t>
            </a:r>
          </a:p>
          <a:p>
            <a:r>
              <a:rPr lang="en-US" sz="2200" dirty="0"/>
              <a:t> </a:t>
            </a:r>
            <a:r>
              <a:rPr lang="en-US" sz="2200" dirty="0" smtClean="0"/>
              <a:t>          and those that contain any double </a:t>
            </a:r>
            <a:r>
              <a:rPr lang="en-US" sz="2200" i="1" dirty="0">
                <a:latin typeface="Times New Roman"/>
                <a:cs typeface="Times New Roman"/>
              </a:rPr>
              <a:t>b</a:t>
            </a:r>
            <a:r>
              <a:rPr lang="en-US" sz="2200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68228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Languages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</a:t>
            </a:r>
            <a:r>
              <a:rPr lang="en-US" i="1" dirty="0" smtClean="0">
                <a:latin typeface="Times New Roman"/>
                <a:cs typeface="Times New Roman"/>
              </a:rPr>
              <a:t>L</a:t>
            </a:r>
            <a:r>
              <a:rPr lang="en-US" baseline="-25000" dirty="0" smtClean="0">
                <a:latin typeface="Times New Roman"/>
                <a:cs typeface="Times New Roman"/>
              </a:rPr>
              <a:t>3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= {</a:t>
            </a:r>
            <a:r>
              <a:rPr lang="en-US" i="1" dirty="0" err="1" smtClean="0">
                <a:latin typeface="Times New Roman"/>
                <a:cs typeface="Times New Roman"/>
              </a:rPr>
              <a:t>aa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i="1" dirty="0" err="1" smtClean="0">
                <a:latin typeface="Times New Roman"/>
                <a:cs typeface="Times New Roman"/>
              </a:rPr>
              <a:t>aaa</a:t>
            </a:r>
            <a:r>
              <a:rPr lang="en-US" dirty="0" smtClean="0">
                <a:latin typeface="Times New Roman"/>
                <a:cs typeface="Times New Roman"/>
              </a:rPr>
              <a:t>}</a:t>
            </a:r>
            <a:endParaRPr lang="en-US" dirty="0">
              <a:latin typeface="Times New Roman"/>
              <a:cs typeface="Times New Roman"/>
            </a:endParaRPr>
          </a:p>
          <a:p>
            <a:r>
              <a:rPr lang="en-US" dirty="0" smtClean="0"/>
              <a:t>Then</a:t>
            </a:r>
          </a:p>
          <a:p>
            <a:endParaRPr lang="en-US" dirty="0"/>
          </a:p>
          <a:p>
            <a:pPr lvl="4"/>
            <a:endParaRPr lang="en-US" dirty="0" smtClean="0"/>
          </a:p>
          <a:p>
            <a:r>
              <a:rPr lang="en-US" dirty="0" smtClean="0"/>
              <a:t>Is the string </a:t>
            </a:r>
            <a:r>
              <a:rPr lang="en-US" i="1" dirty="0" smtClean="0">
                <a:latin typeface="Times New Roman"/>
                <a:cs typeface="Times New Roman"/>
              </a:rPr>
              <a:t>a</a:t>
            </a:r>
            <a:r>
              <a:rPr lang="en-US" baseline="30000" dirty="0" smtClean="0">
                <a:latin typeface="Times New Roman"/>
                <a:cs typeface="Times New Roman"/>
              </a:rPr>
              <a:t>7</a:t>
            </a:r>
            <a:r>
              <a:rPr lang="en-US" dirty="0" smtClean="0">
                <a:latin typeface="Times New Roman"/>
                <a:cs typeface="Times New Roman"/>
              </a:rPr>
              <a:t> = </a:t>
            </a:r>
            <a:r>
              <a:rPr lang="en-US" i="1" dirty="0" err="1" smtClean="0">
                <a:latin typeface="Times New Roman"/>
                <a:cs typeface="Times New Roman"/>
              </a:rPr>
              <a:t>aaaaaaa</a:t>
            </a:r>
            <a:r>
              <a:rPr lang="en-US" i="1" dirty="0" smtClean="0">
                <a:latin typeface="Times New Roman"/>
                <a:cs typeface="Times New Roman"/>
              </a:rPr>
              <a:t> </a:t>
            </a:r>
            <a:r>
              <a:rPr lang="en-US" dirty="0" smtClean="0"/>
              <a:t>a sentence of </a:t>
            </a:r>
            <a:r>
              <a:rPr lang="en-US" i="1" dirty="0" smtClean="0">
                <a:latin typeface="Times New Roman"/>
                <a:cs typeface="Times New Roman"/>
              </a:rPr>
              <a:t>L</a:t>
            </a:r>
            <a:r>
              <a:rPr lang="en-US" baseline="-25000" dirty="0" smtClean="0">
                <a:latin typeface="Times New Roman"/>
                <a:cs typeface="Times New Roman"/>
              </a:rPr>
              <a:t>3</a:t>
            </a:r>
            <a:r>
              <a:rPr lang="en-US" dirty="0" smtClean="0">
                <a:latin typeface="Times New Roman"/>
                <a:cs typeface="Times New Roman"/>
              </a:rPr>
              <a:t>*</a:t>
            </a:r>
            <a:r>
              <a:rPr lang="en-US" dirty="0" smtClean="0"/>
              <a:t>?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Yes. We can factor the string as (</a:t>
            </a:r>
            <a:r>
              <a:rPr lang="en-US" i="1" dirty="0" err="1" smtClean="0">
                <a:latin typeface="Times New Roman"/>
                <a:cs typeface="Times New Roman"/>
              </a:rPr>
              <a:t>aa</a:t>
            </a:r>
            <a:r>
              <a:rPr lang="en-US" dirty="0" smtClean="0"/>
              <a:t>)(</a:t>
            </a:r>
            <a:r>
              <a:rPr lang="en-US" i="1" dirty="0" err="1">
                <a:latin typeface="Times New Roman"/>
                <a:cs typeface="Times New Roman"/>
              </a:rPr>
              <a:t>aa</a:t>
            </a:r>
            <a:r>
              <a:rPr lang="en-US" dirty="0" smtClean="0"/>
              <a:t>)(</a:t>
            </a:r>
            <a:r>
              <a:rPr lang="en-US" i="1" dirty="0" err="1">
                <a:latin typeface="Times New Roman"/>
                <a:cs typeface="Times New Roman"/>
              </a:rPr>
              <a:t>aaa</a:t>
            </a:r>
            <a:r>
              <a:rPr lang="en-US" dirty="0" smtClean="0"/>
              <a:t>) or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i="1" dirty="0" err="1">
                <a:latin typeface="Times New Roman"/>
                <a:cs typeface="Times New Roman"/>
              </a:rPr>
              <a:t>aa</a:t>
            </a:r>
            <a:r>
              <a:rPr lang="en-US" dirty="0" smtClean="0"/>
              <a:t>)(</a:t>
            </a:r>
            <a:r>
              <a:rPr lang="en-US" i="1" dirty="0" err="1">
                <a:latin typeface="Times New Roman"/>
                <a:cs typeface="Times New Roman"/>
              </a:rPr>
              <a:t>aaa</a:t>
            </a:r>
            <a:r>
              <a:rPr lang="en-US" dirty="0" smtClean="0"/>
              <a:t>)(</a:t>
            </a:r>
            <a:r>
              <a:rPr lang="en-US" i="1" dirty="0" err="1">
                <a:latin typeface="Times New Roman"/>
                <a:cs typeface="Times New Roman"/>
              </a:rPr>
              <a:t>aa</a:t>
            </a:r>
            <a:r>
              <a:rPr lang="en-US" dirty="0" smtClean="0"/>
              <a:t>) or (</a:t>
            </a:r>
            <a:r>
              <a:rPr lang="en-US" i="1" dirty="0" err="1">
                <a:latin typeface="Times New Roman"/>
                <a:cs typeface="Times New Roman"/>
              </a:rPr>
              <a:t>aaa</a:t>
            </a:r>
            <a:r>
              <a:rPr lang="en-US" dirty="0" smtClean="0"/>
              <a:t>)(</a:t>
            </a:r>
            <a:r>
              <a:rPr lang="en-US" i="1" dirty="0" err="1">
                <a:latin typeface="Times New Roman"/>
                <a:cs typeface="Times New Roman"/>
              </a:rPr>
              <a:t>aa</a:t>
            </a:r>
            <a:r>
              <a:rPr lang="en-US" dirty="0" smtClean="0"/>
              <a:t>)(</a:t>
            </a:r>
            <a:r>
              <a:rPr lang="en-US" i="1" dirty="0" err="1">
                <a:latin typeface="Times New Roman"/>
                <a:cs typeface="Times New Roman"/>
              </a:rPr>
              <a:t>aa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This factoring is not unique.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05879" y="2331732"/>
            <a:ext cx="75667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Times New Roman"/>
                <a:cs typeface="Times New Roman"/>
              </a:rPr>
              <a:t>L</a:t>
            </a:r>
            <a:r>
              <a:rPr lang="en-US" sz="2400" baseline="-25000" dirty="0" smtClean="0">
                <a:latin typeface="Times New Roman"/>
                <a:cs typeface="Times New Roman"/>
              </a:rPr>
              <a:t>3</a:t>
            </a:r>
            <a:r>
              <a:rPr lang="en-US" sz="2400" dirty="0" smtClean="0">
                <a:latin typeface="Times New Roman"/>
                <a:cs typeface="Times New Roman"/>
              </a:rPr>
              <a:t>*</a:t>
            </a:r>
            <a:r>
              <a:rPr lang="en-US" sz="2400" dirty="0" smtClean="0"/>
              <a:t> </a:t>
            </a:r>
            <a:r>
              <a:rPr lang="en-US" sz="2400" dirty="0"/>
              <a:t>= {</a:t>
            </a:r>
            <a:r>
              <a:rPr lang="en-US" sz="2400" i="1" dirty="0" err="1">
                <a:latin typeface="Times New Roman"/>
                <a:cs typeface="Times New Roman"/>
              </a:rPr>
              <a:t>λ</a:t>
            </a:r>
            <a:r>
              <a:rPr lang="en-US" sz="2400" dirty="0"/>
              <a:t> plus any string </a:t>
            </a:r>
            <a:r>
              <a:rPr lang="en-US" sz="2400" dirty="0" smtClean="0"/>
              <a:t>composed of more than one </a:t>
            </a:r>
            <a:r>
              <a:rPr lang="en-US" sz="2400" i="1" dirty="0">
                <a:latin typeface="Times New Roman"/>
                <a:cs typeface="Times New Roman"/>
              </a:rPr>
              <a:t>a</a:t>
            </a:r>
            <a:r>
              <a:rPr lang="en-US" sz="2400" dirty="0" smtClean="0"/>
              <a:t>}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241136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i="1" dirty="0" smtClean="0">
                <a:latin typeface="Times New Roman"/>
                <a:cs typeface="Times New Roman"/>
              </a:rPr>
              <a:t>L</a:t>
            </a:r>
            <a:r>
              <a:rPr lang="en-US" dirty="0" smtClean="0">
                <a:latin typeface="Times New Roman"/>
                <a:cs typeface="Times New Roman"/>
              </a:rPr>
              <a:t>**</a:t>
            </a:r>
            <a:r>
              <a:rPr lang="en-US" dirty="0" smtClean="0"/>
              <a:t>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276" y="1295400"/>
            <a:ext cx="8672842" cy="4835525"/>
          </a:xfrm>
        </p:spPr>
        <p:txBody>
          <a:bodyPr/>
          <a:lstStyle/>
          <a:p>
            <a:r>
              <a:rPr lang="en-US" dirty="0" smtClean="0"/>
              <a:t>Every string in </a:t>
            </a:r>
            <a:r>
              <a:rPr lang="en-US" i="1" dirty="0" smtClean="0">
                <a:latin typeface="Times New Roman"/>
                <a:cs typeface="Times New Roman"/>
              </a:rPr>
              <a:t>L</a:t>
            </a:r>
            <a:r>
              <a:rPr lang="en-US" dirty="0" smtClean="0">
                <a:latin typeface="Times New Roman"/>
                <a:cs typeface="Times New Roman"/>
              </a:rPr>
              <a:t>**</a:t>
            </a:r>
            <a:r>
              <a:rPr lang="en-US" dirty="0" smtClean="0"/>
              <a:t> is composed of factors from </a:t>
            </a:r>
            <a:r>
              <a:rPr lang="en-US" i="1" dirty="0">
                <a:latin typeface="Times New Roman"/>
                <a:cs typeface="Times New Roman"/>
              </a:rPr>
              <a:t>L*</a:t>
            </a:r>
            <a:r>
              <a:rPr lang="en-US" dirty="0" smtClean="0"/>
              <a:t>.</a:t>
            </a:r>
          </a:p>
          <a:p>
            <a:r>
              <a:rPr lang="en-US" dirty="0" smtClean="0"/>
              <a:t>Every string in </a:t>
            </a:r>
            <a:r>
              <a:rPr lang="en-US" i="1" dirty="0">
                <a:latin typeface="Times New Roman"/>
                <a:cs typeface="Times New Roman"/>
              </a:rPr>
              <a:t>L*</a:t>
            </a:r>
            <a:r>
              <a:rPr lang="en-US" dirty="0" smtClean="0"/>
              <a:t> is composed of factors from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Therefore, every string in </a:t>
            </a:r>
            <a:r>
              <a:rPr lang="en-US" i="1" dirty="0">
                <a:latin typeface="Times New Roman"/>
                <a:cs typeface="Times New Roman"/>
              </a:rPr>
              <a:t>L**</a:t>
            </a:r>
            <a:r>
              <a:rPr lang="en-US" dirty="0" smtClean="0"/>
              <a:t> is composed of factors from </a:t>
            </a:r>
            <a:r>
              <a:rPr lang="en-US" i="1" dirty="0">
                <a:latin typeface="Times New Roman"/>
                <a:cs typeface="Times New Roman"/>
              </a:rPr>
              <a:t>L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Therefore, every string in </a:t>
            </a:r>
            <a:r>
              <a:rPr lang="en-US" i="1" dirty="0">
                <a:latin typeface="Times New Roman"/>
                <a:cs typeface="Times New Roman"/>
              </a:rPr>
              <a:t>L**</a:t>
            </a:r>
            <a:r>
              <a:rPr lang="en-US" dirty="0" smtClean="0"/>
              <a:t> is also a string in </a:t>
            </a:r>
            <a:r>
              <a:rPr lang="en-US" i="1" dirty="0">
                <a:latin typeface="Times New Roman"/>
                <a:cs typeface="Times New Roman"/>
              </a:rPr>
              <a:t>L*</a:t>
            </a:r>
            <a:r>
              <a:rPr lang="en-US" i="1" dirty="0" smtClean="0"/>
              <a:t> 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pPr lvl="3"/>
            <a:endParaRPr lang="en-US" dirty="0" smtClean="0"/>
          </a:p>
          <a:p>
            <a:r>
              <a:rPr lang="en-US" dirty="0" smtClean="0"/>
              <a:t>For any set </a:t>
            </a:r>
            <a:r>
              <a:rPr lang="en-US" i="1" dirty="0">
                <a:latin typeface="Times New Roman"/>
                <a:cs typeface="Times New Roman"/>
              </a:rPr>
              <a:t>S</a:t>
            </a:r>
            <a:r>
              <a:rPr lang="en-US" dirty="0" smtClean="0"/>
              <a:t>,              . So let </a:t>
            </a:r>
            <a:r>
              <a:rPr lang="en-US" i="1" dirty="0">
                <a:latin typeface="Times New Roman"/>
                <a:cs typeface="Times New Roman"/>
              </a:rPr>
              <a:t>S = L*</a:t>
            </a:r>
            <a:r>
              <a:rPr lang="en-US" dirty="0" smtClean="0"/>
              <a:t>. Then</a:t>
            </a:r>
          </a:p>
          <a:p>
            <a:endParaRPr lang="en-US" dirty="0"/>
          </a:p>
          <a:p>
            <a:r>
              <a:rPr lang="en-US" dirty="0" smtClean="0"/>
              <a:t>Therefore, </a:t>
            </a:r>
            <a:r>
              <a:rPr lang="en-US" i="1" dirty="0">
                <a:solidFill>
                  <a:srgbClr val="B23C00"/>
                </a:solidFill>
                <a:latin typeface="Times New Roman"/>
                <a:cs typeface="Times New Roman"/>
              </a:rPr>
              <a:t>L</a:t>
            </a:r>
            <a:r>
              <a:rPr lang="en-US" dirty="0" smtClean="0">
                <a:solidFill>
                  <a:srgbClr val="B23C00"/>
                </a:solidFill>
                <a:latin typeface="Times New Roman"/>
                <a:cs typeface="Times New Roman"/>
              </a:rPr>
              <a:t>** </a:t>
            </a:r>
            <a:r>
              <a:rPr lang="en-US" dirty="0" smtClean="0">
                <a:solidFill>
                  <a:srgbClr val="B23C00"/>
                </a:solidFill>
                <a:latin typeface="Times New Roman"/>
                <a:cs typeface="Times New Roman"/>
              </a:rPr>
              <a:t>= </a:t>
            </a:r>
            <a:r>
              <a:rPr lang="en-US" i="1" dirty="0">
                <a:solidFill>
                  <a:srgbClr val="B23C00"/>
                </a:solidFill>
                <a:latin typeface="Times New Roman"/>
                <a:cs typeface="Times New Roman"/>
              </a:rPr>
              <a:t>L</a:t>
            </a:r>
            <a:r>
              <a:rPr lang="en-US" dirty="0" smtClean="0">
                <a:solidFill>
                  <a:srgbClr val="B23C00"/>
                </a:solidFill>
                <a:latin typeface="Times New Roman"/>
                <a:cs typeface="Times New Roman"/>
              </a:rPr>
              <a:t>*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556488"/>
              </p:ext>
            </p:extLst>
          </p:nvPr>
        </p:nvGraphicFramePr>
        <p:xfrm>
          <a:off x="3603626" y="3830639"/>
          <a:ext cx="1716230" cy="4220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2" name="Equation" r:id="rId3" imgW="673100" imgH="165100" progId="Equation.3">
                  <p:embed/>
                </p:oleObj>
              </mc:Choice>
              <mc:Fallback>
                <p:oleObj name="Equation" r:id="rId3" imgW="673100" imgH="165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03626" y="3830639"/>
                        <a:ext cx="1716230" cy="4220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3697090"/>
              </p:ext>
            </p:extLst>
          </p:nvPr>
        </p:nvGraphicFramePr>
        <p:xfrm>
          <a:off x="3120452" y="4605626"/>
          <a:ext cx="1266019" cy="4692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3" name="Equation" r:id="rId5" imgW="482600" imgH="177800" progId="Equation.3">
                  <p:embed/>
                </p:oleObj>
              </mc:Choice>
              <mc:Fallback>
                <p:oleObj name="Equation" r:id="rId5" imgW="4826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120452" y="4605626"/>
                        <a:ext cx="1266019" cy="4692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8514349"/>
              </p:ext>
            </p:extLst>
          </p:nvPr>
        </p:nvGraphicFramePr>
        <p:xfrm>
          <a:off x="3638550" y="5111751"/>
          <a:ext cx="1609415" cy="4013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4" name="Equation" r:id="rId7" imgW="660400" imgH="165100" progId="Equation.3">
                  <p:embed/>
                </p:oleObj>
              </mc:Choice>
              <mc:Fallback>
                <p:oleObj name="Equation" r:id="rId7" imgW="660400" imgH="165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638550" y="5111751"/>
                        <a:ext cx="1609415" cy="4013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2153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Grammars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B23C00"/>
                </a:solidFill>
              </a:rPr>
              <a:t>grammar</a:t>
            </a:r>
            <a:r>
              <a:rPr lang="en-US" dirty="0" smtClean="0"/>
              <a:t> of a language is the set of rules that determine whether or not a sentence is in the language.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Example: From English grammar: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If &lt;</a:t>
            </a:r>
            <a:r>
              <a:rPr lang="en-US" i="1" kern="1200" dirty="0">
                <a:latin typeface="Arial" charset="0"/>
                <a:ea typeface="ＭＳ Ｐゴシック" charset="0"/>
                <a:cs typeface="+mn-cs"/>
              </a:rPr>
              <a:t>article</a:t>
            </a:r>
            <a:r>
              <a:rPr lang="en-US" dirty="0" smtClean="0"/>
              <a:t>&gt; is “a” or “the”, &lt;</a:t>
            </a:r>
            <a:r>
              <a:rPr lang="en-US" i="1" kern="1200" dirty="0">
                <a:latin typeface="Arial" charset="0"/>
                <a:ea typeface="ＭＳ Ｐゴシック" charset="0"/>
                <a:cs typeface="+mn-cs"/>
              </a:rPr>
              <a:t>noun</a:t>
            </a:r>
            <a:r>
              <a:rPr lang="en-US" dirty="0" smtClean="0"/>
              <a:t>&gt; is “boy” or “dog”, and &lt;</a:t>
            </a:r>
            <a:r>
              <a:rPr lang="en-US" i="1" kern="1200" dirty="0">
                <a:latin typeface="Arial" charset="0"/>
                <a:ea typeface="ＭＳ Ｐゴシック" charset="0"/>
                <a:cs typeface="+mn-cs"/>
              </a:rPr>
              <a:t>verb</a:t>
            </a:r>
            <a:r>
              <a:rPr lang="en-US" dirty="0" smtClean="0"/>
              <a:t>&gt; is “runs” or “walks”, then proper sentences are “a boy runs” and “the dog walks”.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8830" y="3414930"/>
            <a:ext cx="6543177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2054225" algn="r"/>
                <a:tab pos="2168525" algn="l"/>
              </a:tabLst>
            </a:pPr>
            <a:r>
              <a:rPr lang="en-US" sz="1800" dirty="0" smtClean="0"/>
              <a:t>	</a:t>
            </a:r>
            <a:r>
              <a:rPr lang="en-US" sz="2400" dirty="0" smtClean="0"/>
              <a:t>&lt;</a:t>
            </a:r>
            <a:r>
              <a:rPr lang="en-US" sz="2400" i="1" dirty="0" smtClean="0"/>
              <a:t>sentence</a:t>
            </a:r>
            <a:r>
              <a:rPr lang="en-US" sz="2400" dirty="0" smtClean="0"/>
              <a:t>&gt;	</a:t>
            </a:r>
            <a:r>
              <a:rPr lang="en-US" sz="2400" dirty="0" smtClean="0">
                <a:sym typeface="Wingdings"/>
              </a:rPr>
              <a:t> &lt;</a:t>
            </a:r>
            <a:r>
              <a:rPr lang="en-US" sz="2400" i="1" dirty="0">
                <a:sym typeface="Wingdings"/>
              </a:rPr>
              <a:t>noun phrase</a:t>
            </a:r>
            <a:r>
              <a:rPr lang="en-US" sz="2400" dirty="0" smtClean="0">
                <a:sym typeface="Wingdings"/>
              </a:rPr>
              <a:t>&gt; &lt;</a:t>
            </a:r>
            <a:r>
              <a:rPr lang="en-US" sz="2400" i="1" dirty="0">
                <a:sym typeface="Wingdings"/>
              </a:rPr>
              <a:t>predicate</a:t>
            </a:r>
            <a:r>
              <a:rPr lang="en-US" sz="2400" dirty="0" smtClean="0">
                <a:sym typeface="Wingdings"/>
              </a:rPr>
              <a:t>&gt;</a:t>
            </a:r>
          </a:p>
          <a:p>
            <a:pPr>
              <a:tabLst>
                <a:tab pos="2054225" algn="r"/>
                <a:tab pos="2168525" algn="l"/>
              </a:tabLst>
            </a:pPr>
            <a:r>
              <a:rPr lang="en-US" sz="2400" dirty="0" smtClean="0">
                <a:sym typeface="Wingdings"/>
              </a:rPr>
              <a:t>&lt;</a:t>
            </a:r>
            <a:r>
              <a:rPr lang="en-US" sz="2400" i="1" dirty="0">
                <a:sym typeface="Wingdings"/>
              </a:rPr>
              <a:t>noun phrase</a:t>
            </a:r>
            <a:r>
              <a:rPr lang="en-US" sz="2400" dirty="0" smtClean="0">
                <a:sym typeface="Wingdings"/>
              </a:rPr>
              <a:t>&gt;  &lt;</a:t>
            </a:r>
            <a:r>
              <a:rPr lang="en-US" sz="2400" i="1" dirty="0">
                <a:sym typeface="Wingdings"/>
              </a:rPr>
              <a:t>article</a:t>
            </a:r>
            <a:r>
              <a:rPr lang="en-US" sz="2400" dirty="0" smtClean="0">
                <a:sym typeface="Wingdings"/>
              </a:rPr>
              <a:t>&gt; &lt;</a:t>
            </a:r>
            <a:r>
              <a:rPr lang="en-US" sz="2400" i="1" dirty="0">
                <a:sym typeface="Wingdings"/>
              </a:rPr>
              <a:t>noun</a:t>
            </a:r>
            <a:r>
              <a:rPr lang="en-US" sz="2400" dirty="0" smtClean="0">
                <a:sym typeface="Wingdings"/>
              </a:rPr>
              <a:t>&gt;</a:t>
            </a:r>
          </a:p>
          <a:p>
            <a:pPr>
              <a:tabLst>
                <a:tab pos="2054225" algn="r"/>
                <a:tab pos="2168525" algn="l"/>
              </a:tabLst>
            </a:pPr>
            <a:r>
              <a:rPr lang="en-US" sz="2400" dirty="0">
                <a:sym typeface="Wingdings"/>
              </a:rPr>
              <a:t>	</a:t>
            </a:r>
            <a:r>
              <a:rPr lang="en-US" sz="2400" dirty="0" smtClean="0">
                <a:sym typeface="Wingdings"/>
              </a:rPr>
              <a:t>&lt;</a:t>
            </a:r>
            <a:r>
              <a:rPr lang="en-US" sz="2400" i="1" dirty="0">
                <a:sym typeface="Wingdings"/>
              </a:rPr>
              <a:t>predicate</a:t>
            </a:r>
            <a:r>
              <a:rPr lang="en-US" sz="2400" dirty="0" smtClean="0">
                <a:sym typeface="Wingdings"/>
              </a:rPr>
              <a:t>&gt;	 &lt;</a:t>
            </a:r>
            <a:r>
              <a:rPr lang="en-US" sz="2400" i="1" dirty="0">
                <a:sym typeface="Wingdings"/>
              </a:rPr>
              <a:t>verb</a:t>
            </a:r>
            <a:r>
              <a:rPr lang="en-US" sz="2400" dirty="0" smtClean="0">
                <a:sym typeface="Wingdings"/>
              </a:rPr>
              <a:t>&gt;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224867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Grammars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grammar </a:t>
            </a:r>
            <a:r>
              <a:rPr lang="en-US" i="1" dirty="0" smtClean="0">
                <a:latin typeface="Times New Roman"/>
                <a:cs typeface="Times New Roman"/>
              </a:rPr>
              <a:t>G</a:t>
            </a:r>
            <a:r>
              <a:rPr lang="en-US" dirty="0" smtClean="0"/>
              <a:t> is defined as the quadruple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where:</a:t>
            </a:r>
          </a:p>
          <a:p>
            <a:pPr lvl="1"/>
            <a:r>
              <a:rPr lang="en-US" i="1" dirty="0" smtClean="0">
                <a:latin typeface="Times New Roman"/>
                <a:cs typeface="Times New Roman"/>
              </a:rPr>
              <a:t>V</a:t>
            </a:r>
            <a:r>
              <a:rPr lang="en-US" dirty="0" smtClean="0"/>
              <a:t> is a finite set of objects called </a:t>
            </a:r>
            <a:r>
              <a:rPr lang="en-US" dirty="0" smtClean="0">
                <a:solidFill>
                  <a:srgbClr val="B23C00"/>
                </a:solidFill>
              </a:rPr>
              <a:t>variables</a:t>
            </a:r>
          </a:p>
          <a:p>
            <a:pPr lvl="1"/>
            <a:r>
              <a:rPr lang="en-US" i="1" dirty="0">
                <a:latin typeface="Times New Roman"/>
                <a:cs typeface="Times New Roman"/>
              </a:rPr>
              <a:t>T</a:t>
            </a:r>
            <a:r>
              <a:rPr lang="en-US" dirty="0" smtClean="0"/>
              <a:t> is a finite set of objects called </a:t>
            </a:r>
            <a:r>
              <a:rPr lang="en-US" dirty="0" smtClean="0">
                <a:solidFill>
                  <a:srgbClr val="B23C00"/>
                </a:solidFill>
              </a:rPr>
              <a:t>terminal symbols</a:t>
            </a:r>
          </a:p>
          <a:p>
            <a:pPr lvl="1"/>
            <a:r>
              <a:rPr lang="en-US" i="1" dirty="0">
                <a:latin typeface="Times New Roman"/>
                <a:cs typeface="Times New Roman"/>
              </a:rPr>
              <a:t>S</a:t>
            </a:r>
            <a:r>
              <a:rPr lang="en-US" dirty="0" smtClean="0"/>
              <a:t> in </a:t>
            </a:r>
            <a:r>
              <a:rPr lang="en-US" i="1" dirty="0">
                <a:latin typeface="Times New Roman"/>
                <a:cs typeface="Times New Roman"/>
              </a:rPr>
              <a:t>V</a:t>
            </a:r>
            <a:r>
              <a:rPr lang="en-US" dirty="0" smtClean="0"/>
              <a:t> is a special symbol called the </a:t>
            </a:r>
            <a:r>
              <a:rPr lang="en-US" dirty="0" smtClean="0">
                <a:solidFill>
                  <a:srgbClr val="B23C00"/>
                </a:solidFill>
              </a:rPr>
              <a:t>start variable</a:t>
            </a:r>
          </a:p>
          <a:p>
            <a:pPr lvl="1"/>
            <a:r>
              <a:rPr lang="en-US" i="1" dirty="0">
                <a:latin typeface="Times New Roman"/>
                <a:cs typeface="Times New Roman"/>
              </a:rPr>
              <a:t>P</a:t>
            </a:r>
            <a:r>
              <a:rPr lang="en-US" dirty="0" smtClean="0"/>
              <a:t> is a finite set of </a:t>
            </a:r>
            <a:r>
              <a:rPr lang="en-US" dirty="0" smtClean="0">
                <a:solidFill>
                  <a:srgbClr val="B23C00"/>
                </a:solidFill>
              </a:rPr>
              <a:t>production rules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383293" y="1965976"/>
            <a:ext cx="24478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Times New Roman"/>
                <a:ea typeface="+mn-ea"/>
                <a:cs typeface="Times New Roman"/>
              </a:rPr>
              <a:t>G</a:t>
            </a:r>
            <a:r>
              <a:rPr lang="en-US" sz="2800" dirty="0" smtClean="0">
                <a:latin typeface="Times New Roman"/>
                <a:cs typeface="Times New Roman"/>
              </a:rPr>
              <a:t> = (</a:t>
            </a:r>
            <a:r>
              <a:rPr lang="en-US" sz="2800" i="1" dirty="0">
                <a:latin typeface="Times New Roman"/>
                <a:ea typeface="+mn-ea"/>
                <a:cs typeface="Times New Roman"/>
              </a:rPr>
              <a:t>V</a:t>
            </a:r>
            <a:r>
              <a:rPr lang="en-US" sz="2800" dirty="0" smtClean="0">
                <a:latin typeface="Times New Roman"/>
                <a:cs typeface="Times New Roman"/>
              </a:rPr>
              <a:t>, </a:t>
            </a:r>
            <a:r>
              <a:rPr lang="en-US" sz="2800" i="1" dirty="0">
                <a:latin typeface="Times New Roman"/>
                <a:ea typeface="+mn-ea"/>
                <a:cs typeface="Times New Roman"/>
              </a:rPr>
              <a:t>T</a:t>
            </a:r>
            <a:r>
              <a:rPr lang="en-US" sz="2800" dirty="0" smtClean="0">
                <a:latin typeface="Times New Roman"/>
                <a:cs typeface="Times New Roman"/>
              </a:rPr>
              <a:t>, </a:t>
            </a:r>
            <a:r>
              <a:rPr lang="en-US" sz="2800" i="1" dirty="0">
                <a:latin typeface="Times New Roman"/>
                <a:ea typeface="+mn-ea"/>
                <a:cs typeface="Times New Roman"/>
              </a:rPr>
              <a:t>S</a:t>
            </a:r>
            <a:r>
              <a:rPr lang="en-US" sz="2800" dirty="0" smtClean="0">
                <a:latin typeface="Times New Roman"/>
                <a:cs typeface="Times New Roman"/>
              </a:rPr>
              <a:t>, </a:t>
            </a:r>
            <a:r>
              <a:rPr lang="en-US" sz="2800" i="1" dirty="0">
                <a:latin typeface="Times New Roman"/>
                <a:ea typeface="+mn-ea"/>
                <a:cs typeface="Times New Roman"/>
              </a:rPr>
              <a:t>P</a:t>
            </a:r>
            <a:r>
              <a:rPr lang="en-US" sz="2800" dirty="0" smtClean="0">
                <a:latin typeface="Times New Roman"/>
                <a:cs typeface="Times New Roman"/>
              </a:rPr>
              <a:t>)</a:t>
            </a:r>
            <a:endParaRPr lang="en-US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1622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Production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production rules specify how the grammar </a:t>
            </a:r>
            <a:r>
              <a:rPr lang="en-US" dirty="0" smtClean="0">
                <a:solidFill>
                  <a:srgbClr val="B23C00"/>
                </a:solidFill>
              </a:rPr>
              <a:t>transforms one string to another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They define a language associated </a:t>
            </a:r>
            <a:br>
              <a:rPr lang="en-US" dirty="0" smtClean="0"/>
            </a:br>
            <a:r>
              <a:rPr lang="en-US" dirty="0" smtClean="0"/>
              <a:t>with the grammar.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All production rules are of the form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                      and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40488" y="4186959"/>
            <a:ext cx="1182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Times New Roman"/>
                <a:cs typeface="Times New Roman"/>
              </a:rPr>
              <a:t>x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latin typeface="Times New Roman"/>
                <a:cs typeface="Times New Roman"/>
                <a:sym typeface="Wingdings"/>
              </a:rPr>
              <a:t> </a:t>
            </a:r>
            <a:r>
              <a:rPr lang="en-US" sz="2800" i="1" dirty="0" smtClean="0">
                <a:latin typeface="Times New Roman"/>
                <a:cs typeface="Times New Roman"/>
                <a:sym typeface="Wingdings"/>
              </a:rPr>
              <a:t>y</a:t>
            </a:r>
            <a:endParaRPr lang="en-US" sz="2800" i="1" dirty="0">
              <a:latin typeface="Times New Roman"/>
              <a:cs typeface="Times New Roman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3568468"/>
              </p:ext>
            </p:extLst>
          </p:nvPr>
        </p:nvGraphicFramePr>
        <p:xfrm>
          <a:off x="2103147" y="4891564"/>
          <a:ext cx="1920219" cy="5486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4" name="Equation" r:id="rId3" imgW="800100" imgH="228600" progId="Equation.3">
                  <p:embed/>
                </p:oleObj>
              </mc:Choice>
              <mc:Fallback>
                <p:oleObj name="Equation" r:id="rId3" imgW="8001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03147" y="4891564"/>
                        <a:ext cx="1920219" cy="5486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0613792"/>
              </p:ext>
            </p:extLst>
          </p:nvPr>
        </p:nvGraphicFramePr>
        <p:xfrm>
          <a:off x="4846317" y="4922363"/>
          <a:ext cx="2011363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5" name="Equation" r:id="rId5" imgW="838200" imgH="203200" progId="Equation.3">
                  <p:embed/>
                </p:oleObj>
              </mc:Choice>
              <mc:Fallback>
                <p:oleObj name="Equation" r:id="rId5" imgW="8382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46317" y="4922363"/>
                        <a:ext cx="2011363" cy="485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2889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Derivations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we apply to the string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production rule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we obtain the new string</a:t>
            </a:r>
            <a:br>
              <a:rPr lang="en-US" dirty="0" smtClean="0"/>
            </a:br>
            <a:endParaRPr lang="en-US" dirty="0" smtClean="0"/>
          </a:p>
          <a:p>
            <a:pPr lvl="4"/>
            <a:endParaRPr lang="en-US" dirty="0" smtClean="0"/>
          </a:p>
          <a:p>
            <a:r>
              <a:rPr lang="en-US" dirty="0" smtClean="0"/>
              <a:t>We say that </a:t>
            </a:r>
            <a:r>
              <a:rPr lang="en-US" i="1" kern="1200" dirty="0" smtClean="0">
                <a:solidFill>
                  <a:srgbClr val="B23C00"/>
                </a:solidFill>
                <a:latin typeface="Times New Roman"/>
                <a:ea typeface="ＭＳ Ｐゴシック" charset="0"/>
                <a:cs typeface="Times New Roman"/>
              </a:rPr>
              <a:t>w</a:t>
            </a:r>
            <a:r>
              <a:rPr lang="en-US" dirty="0" smtClean="0">
                <a:solidFill>
                  <a:srgbClr val="B23C00"/>
                </a:solidFill>
              </a:rPr>
              <a:t> derives </a:t>
            </a:r>
            <a:r>
              <a:rPr lang="en-US" i="1" kern="1200" dirty="0" smtClean="0">
                <a:solidFill>
                  <a:srgbClr val="B23C00"/>
                </a:solidFill>
                <a:latin typeface="Times New Roman"/>
                <a:ea typeface="ＭＳ Ｐゴシック" charset="0"/>
                <a:cs typeface="Times New Roman"/>
              </a:rPr>
              <a:t>z</a:t>
            </a:r>
            <a:r>
              <a:rPr lang="en-US" dirty="0" smtClean="0"/>
              <a:t>, or </a:t>
            </a:r>
            <a:r>
              <a:rPr lang="en-US" i="1" kern="1200" dirty="0" smtClean="0">
                <a:solidFill>
                  <a:srgbClr val="B23C00"/>
                </a:solidFill>
                <a:latin typeface="Times New Roman"/>
                <a:ea typeface="ＭＳ Ｐゴシック" charset="0"/>
                <a:cs typeface="Times New Roman"/>
              </a:rPr>
              <a:t>z</a:t>
            </a:r>
            <a:r>
              <a:rPr lang="en-US" dirty="0" smtClean="0">
                <a:solidFill>
                  <a:srgbClr val="B23C00"/>
                </a:solidFill>
              </a:rPr>
              <a:t> is derived from </a:t>
            </a:r>
            <a:r>
              <a:rPr lang="en-US" i="1" kern="1200" dirty="0" smtClean="0">
                <a:solidFill>
                  <a:srgbClr val="B23C00"/>
                </a:solidFill>
                <a:latin typeface="Times New Roman"/>
                <a:ea typeface="ＭＳ Ｐゴシック" charset="0"/>
                <a:cs typeface="Times New Roman"/>
              </a:rPr>
              <a:t>w</a:t>
            </a:r>
            <a:r>
              <a:rPr lang="en-US" dirty="0" smtClean="0">
                <a:solidFill>
                  <a:srgbClr val="B23C00"/>
                </a:solidFill>
              </a:rPr>
              <a:t> </a:t>
            </a:r>
            <a:r>
              <a:rPr lang="en-US" dirty="0" smtClean="0"/>
              <a:t>and write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783477" y="1717073"/>
            <a:ext cx="14241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Times New Roman"/>
                <a:cs typeface="Times New Roman"/>
              </a:rPr>
              <a:t>w</a:t>
            </a:r>
            <a:r>
              <a:rPr lang="en-US" sz="2800" dirty="0" smtClean="0">
                <a:latin typeface="Times New Roman"/>
                <a:cs typeface="Times New Roman"/>
              </a:rPr>
              <a:t> = </a:t>
            </a:r>
            <a:r>
              <a:rPr lang="en-US" sz="2800" i="1" dirty="0" err="1">
                <a:latin typeface="Times New Roman"/>
                <a:cs typeface="Times New Roman"/>
              </a:rPr>
              <a:t>uxv</a:t>
            </a:r>
            <a:endParaRPr lang="en-US" sz="2800" i="1" dirty="0">
              <a:latin typeface="Times New Roman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83477" y="2514610"/>
            <a:ext cx="11820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Times New Roman"/>
                <a:cs typeface="Times New Roman"/>
              </a:rPr>
              <a:t>x </a:t>
            </a:r>
            <a:r>
              <a:rPr lang="en-US" sz="2800" dirty="0">
                <a:latin typeface="Times New Roman"/>
                <a:cs typeface="Times New Roman"/>
                <a:sym typeface="Wingdings"/>
              </a:rPr>
              <a:t></a:t>
            </a:r>
            <a:r>
              <a:rPr lang="en-US" sz="2800" i="1" dirty="0">
                <a:latin typeface="Times New Roman"/>
                <a:cs typeface="Times New Roman"/>
                <a:sym typeface="Wingdings"/>
              </a:rPr>
              <a:t> y</a:t>
            </a:r>
            <a:endParaRPr lang="en-US" sz="2800" i="1" dirty="0">
              <a:latin typeface="Times New Roman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3477" y="3429000"/>
            <a:ext cx="1364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Times New Roman"/>
                <a:cs typeface="Times New Roman"/>
              </a:rPr>
              <a:t>z = </a:t>
            </a:r>
            <a:r>
              <a:rPr lang="en-US" sz="2800" i="1" dirty="0" err="1">
                <a:latin typeface="Times New Roman"/>
                <a:cs typeface="Times New Roman"/>
              </a:rPr>
              <a:t>uyv</a:t>
            </a:r>
            <a:endParaRPr lang="en-US" sz="2800" i="1" dirty="0">
              <a:latin typeface="Times New Roman"/>
              <a:cs typeface="Times New Roman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1422703"/>
              </p:ext>
            </p:extLst>
          </p:nvPr>
        </p:nvGraphicFramePr>
        <p:xfrm>
          <a:off x="3749049" y="4983463"/>
          <a:ext cx="1130519" cy="365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6" name="Equation" r:id="rId3" imgW="431800" imgH="139700" progId="Equation.3">
                  <p:embed/>
                </p:oleObj>
              </mc:Choice>
              <mc:Fallback>
                <p:oleObj name="Equation" r:id="rId3" imgW="431800" imgH="139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49049" y="4983463"/>
                        <a:ext cx="1130519" cy="3657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8579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Derivations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derive successive strings by applying production rules of the grammar in any order.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We can use a production rule whenever </a:t>
            </a:r>
            <a:br>
              <a:rPr lang="en-US" dirty="0" smtClean="0"/>
            </a:br>
            <a:r>
              <a:rPr lang="en-US" dirty="0" smtClean="0"/>
              <a:t>it is applicable, and we can apply it as often </a:t>
            </a:r>
            <a:br>
              <a:rPr lang="en-US" dirty="0" smtClean="0"/>
            </a:br>
            <a:r>
              <a:rPr lang="en-US" dirty="0" smtClean="0"/>
              <a:t>as we desire.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If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then </a:t>
            </a:r>
            <a:r>
              <a:rPr lang="en-US" i="1" dirty="0" smtClean="0">
                <a:latin typeface="Times New Roman"/>
                <a:cs typeface="Times New Roman"/>
              </a:rPr>
              <a:t>w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dirty="0" smtClean="0"/>
              <a:t> derives </a:t>
            </a:r>
            <a:r>
              <a:rPr lang="en-US" i="1" dirty="0" err="1">
                <a:latin typeface="Times New Roman"/>
                <a:cs typeface="Times New Roman"/>
              </a:rPr>
              <a:t>w</a:t>
            </a:r>
            <a:r>
              <a:rPr lang="en-US" i="1" baseline="-25000" dirty="0" err="1">
                <a:latin typeface="Times New Roman"/>
                <a:cs typeface="Times New Roman"/>
              </a:rPr>
              <a:t>n</a:t>
            </a:r>
            <a:r>
              <a:rPr lang="en-US" dirty="0" smtClean="0"/>
              <a:t>, and we can write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756900"/>
              </p:ext>
            </p:extLst>
          </p:nvPr>
        </p:nvGraphicFramePr>
        <p:xfrm>
          <a:off x="3200415" y="4343390"/>
          <a:ext cx="2651731" cy="4599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6" name="Equation" r:id="rId3" imgW="1244600" imgH="215900" progId="Equation.3">
                  <p:embed/>
                </p:oleObj>
              </mc:Choice>
              <mc:Fallback>
                <p:oleObj name="Equation" r:id="rId3" imgW="12446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00415" y="4343390"/>
                        <a:ext cx="2651731" cy="4599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4023366" y="5440658"/>
            <a:ext cx="1097268" cy="488181"/>
            <a:chOff x="3657610" y="5467860"/>
            <a:chExt cx="1097268" cy="488181"/>
          </a:xfrm>
        </p:grpSpPr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73945724"/>
                </p:ext>
              </p:extLst>
            </p:nvPr>
          </p:nvGraphicFramePr>
          <p:xfrm>
            <a:off x="3657610" y="5532097"/>
            <a:ext cx="1097268" cy="4239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17" name="Equation" r:id="rId5" imgW="558800" imgH="215900" progId="Equation.3">
                    <p:embed/>
                  </p:oleObj>
                </mc:Choice>
                <mc:Fallback>
                  <p:oleObj name="Equation" r:id="rId5" imgW="558800" imgH="2159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3657610" y="5532097"/>
                          <a:ext cx="1097268" cy="42394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TextBox 6"/>
            <p:cNvSpPr txBox="1"/>
            <p:nvPr/>
          </p:nvSpPr>
          <p:spPr>
            <a:xfrm>
              <a:off x="4023366" y="5467860"/>
              <a:ext cx="2744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*</a:t>
              </a:r>
              <a:endParaRPr lang="en-US" sz="18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73368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Folks Whom We First Met Last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4023361" cy="4805022"/>
          </a:xfrm>
        </p:spPr>
        <p:txBody>
          <a:bodyPr/>
          <a:lstStyle/>
          <a:p>
            <a:r>
              <a:rPr lang="en-US" dirty="0" smtClean="0"/>
              <a:t>Georg Cantor</a:t>
            </a:r>
          </a:p>
          <a:p>
            <a:r>
              <a:rPr lang="en-US" dirty="0" smtClean="0"/>
              <a:t>David Hilbert</a:t>
            </a:r>
          </a:p>
          <a:p>
            <a:r>
              <a:rPr lang="en-US" dirty="0" smtClean="0"/>
              <a:t>Kurt Gödel</a:t>
            </a:r>
          </a:p>
          <a:p>
            <a:r>
              <a:rPr lang="en-US" dirty="0" smtClean="0"/>
              <a:t>Alonzo Church</a:t>
            </a:r>
          </a:p>
          <a:p>
            <a:r>
              <a:rPr lang="en-US" dirty="0" smtClean="0"/>
              <a:t>Stephen </a:t>
            </a:r>
            <a:r>
              <a:rPr lang="en-US" dirty="0" err="1" smtClean="0"/>
              <a:t>Kleene</a:t>
            </a:r>
            <a:endParaRPr lang="en-US" dirty="0" smtClean="0"/>
          </a:p>
          <a:p>
            <a:r>
              <a:rPr lang="en-US" dirty="0" smtClean="0"/>
              <a:t>Emil Post</a:t>
            </a:r>
          </a:p>
          <a:p>
            <a:r>
              <a:rPr lang="en-US" dirty="0" smtClean="0"/>
              <a:t>Alan Turing</a:t>
            </a:r>
          </a:p>
          <a:p>
            <a:r>
              <a:rPr lang="en-US" dirty="0" smtClean="0"/>
              <a:t>John von Neumann</a:t>
            </a:r>
          </a:p>
          <a:p>
            <a:r>
              <a:rPr lang="en-US" dirty="0" smtClean="0"/>
              <a:t>Noam Chomsky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03512" y="2606049"/>
            <a:ext cx="2522671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33CC"/>
                </a:solidFill>
              </a:rPr>
              <a:t>We will run into </a:t>
            </a:r>
          </a:p>
          <a:p>
            <a:pPr algn="ctr"/>
            <a:r>
              <a:rPr lang="en-US" sz="2000" dirty="0" smtClean="0">
                <a:solidFill>
                  <a:srgbClr val="0033CC"/>
                </a:solidFill>
              </a:rPr>
              <a:t>some of these</a:t>
            </a:r>
          </a:p>
          <a:p>
            <a:pPr algn="ctr"/>
            <a:r>
              <a:rPr lang="en-US" sz="2000" dirty="0" smtClean="0">
                <a:solidFill>
                  <a:srgbClr val="0033CC"/>
                </a:solidFill>
              </a:rPr>
              <a:t>characters again</a:t>
            </a:r>
          </a:p>
          <a:p>
            <a:pPr algn="ctr"/>
            <a:r>
              <a:rPr lang="en-US" sz="2000" dirty="0" smtClean="0">
                <a:solidFill>
                  <a:srgbClr val="0033CC"/>
                </a:solidFill>
              </a:rPr>
              <a:t>during the semester!</a:t>
            </a:r>
            <a:endParaRPr lang="en-US" sz="20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877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Generation by a Grammar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applying the production rules in a different order, a grammar can generate many strings.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The set of all such terminal strings is the </a:t>
            </a:r>
            <a:r>
              <a:rPr lang="en-US" dirty="0" smtClean="0">
                <a:solidFill>
                  <a:srgbClr val="B23C00"/>
                </a:solidFill>
              </a:rPr>
              <a:t>language generated by the grammar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AKA the language defined by the grammar.</a:t>
            </a:r>
          </a:p>
          <a:p>
            <a:pPr lvl="1"/>
            <a:endParaRPr lang="en-US" dirty="0"/>
          </a:p>
          <a:p>
            <a:r>
              <a:rPr lang="en-US" dirty="0" smtClean="0"/>
              <a:t>Let </a:t>
            </a:r>
            <a:r>
              <a:rPr lang="en-US" i="1" dirty="0" smtClean="0">
                <a:latin typeface="Times New Roman"/>
                <a:cs typeface="Times New Roman"/>
              </a:rPr>
              <a:t>G</a:t>
            </a:r>
            <a:r>
              <a:rPr lang="en-US" dirty="0" smtClean="0">
                <a:latin typeface="Times New Roman"/>
                <a:cs typeface="Times New Roman"/>
              </a:rPr>
              <a:t> = (</a:t>
            </a:r>
            <a:r>
              <a:rPr lang="en-US" i="1" dirty="0">
                <a:latin typeface="Times New Roman"/>
                <a:cs typeface="Times New Roman"/>
              </a:rPr>
              <a:t>V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i="1" dirty="0">
                <a:latin typeface="Times New Roman"/>
                <a:cs typeface="Times New Roman"/>
              </a:rPr>
              <a:t>T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i="1" dirty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i="1" dirty="0">
                <a:latin typeface="Times New Roman"/>
                <a:cs typeface="Times New Roman"/>
              </a:rPr>
              <a:t>P</a:t>
            </a:r>
            <a:r>
              <a:rPr lang="en-US" dirty="0" smtClean="0">
                <a:latin typeface="Times New Roman"/>
                <a:cs typeface="Times New Roman"/>
              </a:rPr>
              <a:t>) </a:t>
            </a:r>
            <a:r>
              <a:rPr lang="en-US" dirty="0" smtClean="0"/>
              <a:t>be a grammar. Then the set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is the language generated by </a:t>
            </a:r>
            <a:r>
              <a:rPr lang="en-US" i="1" dirty="0">
                <a:latin typeface="Times New Roman"/>
                <a:cs typeface="Times New Roman"/>
              </a:rPr>
              <a:t>G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30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3200415" y="4979887"/>
            <a:ext cx="3543261" cy="460771"/>
            <a:chOff x="3200415" y="4979887"/>
            <a:chExt cx="3543261" cy="460771"/>
          </a:xfrm>
        </p:grpSpPr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48327174"/>
                </p:ext>
              </p:extLst>
            </p:nvPr>
          </p:nvGraphicFramePr>
          <p:xfrm>
            <a:off x="3200415" y="4983463"/>
            <a:ext cx="3543261" cy="4571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86" name="Equation" r:id="rId3" imgW="1574800" imgH="203200" progId="Equation.3">
                    <p:embed/>
                  </p:oleObj>
                </mc:Choice>
                <mc:Fallback>
                  <p:oleObj name="Equation" r:id="rId3" imgW="1574800" imgH="2032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200415" y="4983463"/>
                          <a:ext cx="3543261" cy="45719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TextBox 7"/>
            <p:cNvSpPr txBox="1"/>
            <p:nvPr/>
          </p:nvSpPr>
          <p:spPr>
            <a:xfrm>
              <a:off x="5852146" y="4979887"/>
              <a:ext cx="2744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*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082409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Sentential 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               , then the sequence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is a derivation of the sentence </a:t>
            </a:r>
            <a:r>
              <a:rPr lang="en-US" i="1" dirty="0" smtClean="0">
                <a:latin typeface="Times New Roman"/>
                <a:cs typeface="Times New Roman"/>
              </a:rPr>
              <a:t>w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The strings </a:t>
            </a:r>
            <a:r>
              <a:rPr lang="en-US" i="1" dirty="0">
                <a:latin typeface="Times New Roman"/>
                <a:cs typeface="Times New Roman"/>
              </a:rPr>
              <a:t>S</a:t>
            </a:r>
            <a:r>
              <a:rPr lang="en-US" dirty="0" smtClean="0"/>
              <a:t>, </a:t>
            </a:r>
            <a:r>
              <a:rPr lang="en-US" i="1" dirty="0">
                <a:latin typeface="Times New Roman"/>
                <a:cs typeface="Times New Roman"/>
              </a:rPr>
              <a:t>w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dirty="0" smtClean="0"/>
              <a:t>, </a:t>
            </a:r>
            <a:r>
              <a:rPr lang="en-US" i="1" dirty="0" smtClean="0">
                <a:latin typeface="Times New Roman"/>
                <a:cs typeface="Times New Roman"/>
              </a:rPr>
              <a:t>w</a:t>
            </a:r>
            <a:r>
              <a:rPr lang="en-US" baseline="-25000" dirty="0" smtClean="0">
                <a:latin typeface="Times New Roman"/>
                <a:cs typeface="Times New Roman"/>
              </a:rPr>
              <a:t>2</a:t>
            </a:r>
            <a:r>
              <a:rPr lang="en-US" dirty="0" smtClean="0"/>
              <a:t>, </a:t>
            </a:r>
            <a:r>
              <a:rPr lang="is-IS" dirty="0" smtClean="0"/>
              <a:t>…, </a:t>
            </a:r>
            <a:r>
              <a:rPr lang="en-US" i="1" dirty="0" err="1" smtClean="0">
                <a:latin typeface="Times New Roman"/>
                <a:cs typeface="Times New Roman"/>
              </a:rPr>
              <a:t>w</a:t>
            </a:r>
            <a:r>
              <a:rPr lang="en-US" i="1" baseline="-25000" dirty="0" err="1" smtClean="0">
                <a:latin typeface="Times New Roman"/>
                <a:cs typeface="Times New Roman"/>
              </a:rPr>
              <a:t>n</a:t>
            </a:r>
            <a:r>
              <a:rPr lang="en-US" dirty="0"/>
              <a:t> </a:t>
            </a:r>
            <a:r>
              <a:rPr lang="en-US" dirty="0" smtClean="0"/>
              <a:t>are </a:t>
            </a:r>
            <a:r>
              <a:rPr lang="en-US" dirty="0" smtClean="0">
                <a:solidFill>
                  <a:srgbClr val="B23C00"/>
                </a:solidFill>
              </a:rPr>
              <a:t>sentential forms </a:t>
            </a:r>
            <a:r>
              <a:rPr lang="en-US" dirty="0" smtClean="0"/>
              <a:t>of the derivation.</a:t>
            </a:r>
          </a:p>
          <a:p>
            <a:pPr lvl="5"/>
            <a:endParaRPr lang="en-US" dirty="0"/>
          </a:p>
          <a:p>
            <a:r>
              <a:rPr lang="en-US" dirty="0" smtClean="0"/>
              <a:t>Sentential forms can contain </a:t>
            </a:r>
            <a:br>
              <a:rPr lang="en-US" dirty="0" smtClean="0"/>
            </a:br>
            <a:r>
              <a:rPr lang="en-US" dirty="0" smtClean="0"/>
              <a:t>both variables and terminals.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31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9925028"/>
              </p:ext>
            </p:extLst>
          </p:nvPr>
        </p:nvGraphicFramePr>
        <p:xfrm>
          <a:off x="1330979" y="1375385"/>
          <a:ext cx="1428735" cy="457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1" name="Equation" r:id="rId3" imgW="635000" imgH="203200" progId="Equation.3">
                  <p:embed/>
                </p:oleObj>
              </mc:Choice>
              <mc:Fallback>
                <p:oleObj name="Equation" r:id="rId3" imgW="6350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30979" y="1375385"/>
                        <a:ext cx="1428735" cy="4571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2779525"/>
              </p:ext>
            </p:extLst>
          </p:nvPr>
        </p:nvGraphicFramePr>
        <p:xfrm>
          <a:off x="2815735" y="1960377"/>
          <a:ext cx="3968576" cy="45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2" name="Equation" r:id="rId5" imgW="1879600" imgH="215900" progId="Equation.3">
                  <p:embed/>
                </p:oleObj>
              </mc:Choice>
              <mc:Fallback>
                <p:oleObj name="Equation" r:id="rId5" imgW="18796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15735" y="1960377"/>
                        <a:ext cx="3968576" cy="455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921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Grammar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grammar</a:t>
            </a:r>
            <a:br>
              <a:rPr lang="en-US" dirty="0" smtClean="0"/>
            </a:br>
            <a:r>
              <a:rPr lang="en-US" dirty="0" smtClean="0"/>
              <a:t>with </a:t>
            </a:r>
            <a:r>
              <a:rPr lang="en-US" i="1" dirty="0" smtClean="0">
                <a:latin typeface="Times New Roman"/>
                <a:cs typeface="Times New Roman"/>
              </a:rPr>
              <a:t>P</a:t>
            </a:r>
            <a:r>
              <a:rPr lang="en-US" dirty="0" smtClean="0"/>
              <a:t> given by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pPr lvl="4"/>
            <a:endParaRPr lang="en-US" dirty="0" smtClean="0"/>
          </a:p>
          <a:p>
            <a:r>
              <a:rPr lang="en-US" dirty="0" smtClean="0"/>
              <a:t>Then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so we can write</a:t>
            </a:r>
          </a:p>
          <a:p>
            <a:endParaRPr lang="en-US" dirty="0"/>
          </a:p>
          <a:p>
            <a:r>
              <a:rPr lang="en-US" dirty="0" smtClean="0"/>
              <a:t>Therefore, the string </a:t>
            </a:r>
            <a:r>
              <a:rPr lang="en-US" i="1" dirty="0" err="1" smtClean="0">
                <a:latin typeface="Times New Roman"/>
                <a:cs typeface="Times New Roman"/>
              </a:rPr>
              <a:t>aabb</a:t>
            </a:r>
            <a:r>
              <a:rPr lang="en-US" dirty="0" smtClean="0"/>
              <a:t> is in the language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32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3638403"/>
              </p:ext>
            </p:extLst>
          </p:nvPr>
        </p:nvGraphicFramePr>
        <p:xfrm>
          <a:off x="3169358" y="1360673"/>
          <a:ext cx="2955245" cy="4546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45" name="Equation" r:id="rId3" imgW="1320800" imgH="203200" progId="Equation.3">
                  <p:embed/>
                </p:oleObj>
              </mc:Choice>
              <mc:Fallback>
                <p:oleObj name="Equation" r:id="rId3" imgW="13208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69358" y="1360673"/>
                        <a:ext cx="2955245" cy="4546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0058521"/>
              </p:ext>
            </p:extLst>
          </p:nvPr>
        </p:nvGraphicFramePr>
        <p:xfrm>
          <a:off x="3821341" y="2189156"/>
          <a:ext cx="1357853" cy="9354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46" name="Equation" r:id="rId5" imgW="571500" imgH="393700" progId="Equation.3">
                  <p:embed/>
                </p:oleObj>
              </mc:Choice>
              <mc:Fallback>
                <p:oleObj name="Equation" r:id="rId5" imgW="5715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21341" y="2189156"/>
                        <a:ext cx="1357853" cy="9354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1350681"/>
              </p:ext>
            </p:extLst>
          </p:nvPr>
        </p:nvGraphicFramePr>
        <p:xfrm>
          <a:off x="2770782" y="3744272"/>
          <a:ext cx="3522857" cy="3708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47" name="Equation" r:id="rId7" imgW="1689100" imgH="177800" progId="Equation.3">
                  <p:embed/>
                </p:oleObj>
              </mc:Choice>
              <mc:Fallback>
                <p:oleObj name="Equation" r:id="rId7" imgW="16891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770782" y="3744272"/>
                        <a:ext cx="3522857" cy="3708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3906619" y="4666791"/>
            <a:ext cx="1290788" cy="400630"/>
            <a:chOff x="3906619" y="4386315"/>
            <a:chExt cx="1290788" cy="400630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92092612"/>
                </p:ext>
              </p:extLst>
            </p:nvPr>
          </p:nvGraphicFramePr>
          <p:xfrm>
            <a:off x="3906619" y="4432611"/>
            <a:ext cx="1290788" cy="3543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48" name="Equation" r:id="rId9" imgW="647700" imgH="177800" progId="Equation.3">
                    <p:embed/>
                  </p:oleObj>
                </mc:Choice>
                <mc:Fallback>
                  <p:oleObj name="Equation" r:id="rId9" imgW="647700" imgH="177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3906619" y="4432611"/>
                          <a:ext cx="1290788" cy="35433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TextBox 8"/>
            <p:cNvSpPr txBox="1"/>
            <p:nvPr/>
          </p:nvSpPr>
          <p:spPr>
            <a:xfrm>
              <a:off x="4152734" y="4386315"/>
              <a:ext cx="2744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/>
                <a:t>*</a:t>
              </a:r>
              <a:endParaRPr lang="en-US" sz="18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781505" y="3420236"/>
            <a:ext cx="2391882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33CC"/>
                </a:solidFill>
              </a:rPr>
              <a:t>sentential forms</a:t>
            </a:r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98344" y="5726362"/>
            <a:ext cx="32491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Times New Roman"/>
                <a:cs typeface="Times New Roman"/>
              </a:rPr>
              <a:t>L</a:t>
            </a:r>
            <a:r>
              <a:rPr lang="en-US" sz="2800" dirty="0">
                <a:latin typeface="Times New Roman"/>
                <a:cs typeface="Times New Roman"/>
              </a:rPr>
              <a:t>(</a:t>
            </a:r>
            <a:r>
              <a:rPr lang="en-US" sz="2800" i="1" dirty="0">
                <a:latin typeface="Times New Roman"/>
                <a:cs typeface="Times New Roman"/>
              </a:rPr>
              <a:t>G</a:t>
            </a:r>
            <a:r>
              <a:rPr lang="en-US" sz="2800" dirty="0">
                <a:latin typeface="Times New Roman"/>
                <a:cs typeface="Times New Roman"/>
              </a:rPr>
              <a:t>) = {</a:t>
            </a:r>
            <a:r>
              <a:rPr lang="en-US" sz="2800" i="1" dirty="0" err="1">
                <a:latin typeface="Times New Roman"/>
                <a:cs typeface="Times New Roman"/>
              </a:rPr>
              <a:t>a</a:t>
            </a:r>
            <a:r>
              <a:rPr lang="en-US" sz="2800" i="1" baseline="30000" dirty="0" err="1">
                <a:latin typeface="Times New Roman"/>
                <a:cs typeface="Times New Roman"/>
              </a:rPr>
              <a:t>n</a:t>
            </a:r>
            <a:r>
              <a:rPr lang="en-US" sz="2800" i="1" dirty="0" err="1">
                <a:latin typeface="Times New Roman"/>
                <a:cs typeface="Times New Roman"/>
              </a:rPr>
              <a:t>b</a:t>
            </a:r>
            <a:r>
              <a:rPr lang="en-US" sz="2800" i="1" baseline="30000" dirty="0" err="1">
                <a:latin typeface="Times New Roman"/>
                <a:cs typeface="Times New Roman"/>
              </a:rPr>
              <a:t>n</a:t>
            </a:r>
            <a:r>
              <a:rPr lang="en-US" sz="2800" dirty="0">
                <a:latin typeface="Times New Roman"/>
                <a:cs typeface="Times New Roman"/>
              </a:rPr>
              <a:t> : </a:t>
            </a:r>
            <a:r>
              <a:rPr lang="en-US" sz="2800" i="1" dirty="0">
                <a:latin typeface="Times New Roman"/>
                <a:cs typeface="Times New Roman"/>
              </a:rPr>
              <a:t>n</a:t>
            </a:r>
            <a:r>
              <a:rPr lang="en-US" sz="2800" dirty="0">
                <a:latin typeface="Times New Roman"/>
                <a:cs typeface="Times New Roman"/>
              </a:rPr>
              <a:t> ≥ 0</a:t>
            </a:r>
            <a:r>
              <a:rPr lang="en-US" sz="2800" dirty="0" smtClean="0">
                <a:latin typeface="Times New Roman"/>
                <a:cs typeface="Times New Roman"/>
              </a:rPr>
              <a:t>}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31248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Grammar </a:t>
            </a:r>
            <a:r>
              <a:rPr lang="en-US" dirty="0" smtClean="0"/>
              <a:t>Examples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3464882"/>
          </a:xfrm>
        </p:spPr>
        <p:txBody>
          <a:bodyPr/>
          <a:lstStyle/>
          <a:p>
            <a:r>
              <a:rPr lang="en-US" dirty="0" smtClean="0"/>
              <a:t>Find a grammar that generates the language</a:t>
            </a:r>
            <a:endParaRPr lang="en-US" dirty="0"/>
          </a:p>
          <a:p>
            <a:endParaRPr lang="en-US" dirty="0" smtClean="0"/>
          </a:p>
          <a:p>
            <a:pPr lvl="6"/>
            <a:endParaRPr lang="en-US" dirty="0" smtClean="0"/>
          </a:p>
          <a:p>
            <a:r>
              <a:rPr lang="en-US" dirty="0" smtClean="0"/>
              <a:t>The language is similar to the previous example but with an extra </a:t>
            </a:r>
            <a:r>
              <a:rPr lang="en-US" i="1" dirty="0" smtClean="0">
                <a:latin typeface="Times New Roman"/>
                <a:cs typeface="Times New Roman"/>
              </a:rPr>
              <a:t>b</a:t>
            </a:r>
            <a:r>
              <a:rPr lang="en-US" dirty="0" smtClean="0"/>
              <a:t>. We add the production rule</a:t>
            </a:r>
          </a:p>
          <a:p>
            <a:endParaRPr lang="en-US" dirty="0"/>
          </a:p>
          <a:p>
            <a:pPr lvl="6"/>
            <a:endParaRPr lang="en-US" dirty="0" smtClean="0"/>
          </a:p>
          <a:p>
            <a:r>
              <a:rPr lang="en-US" dirty="0" smtClean="0"/>
              <a:t>Therefore, </a:t>
            </a:r>
            <a:r>
              <a:rPr lang="en-US" i="1" dirty="0" smtClean="0">
                <a:latin typeface="Times New Roman"/>
                <a:cs typeface="Times New Roman"/>
              </a:rPr>
              <a:t>G</a:t>
            </a:r>
            <a:r>
              <a:rPr lang="en-US" dirty="0" smtClean="0">
                <a:latin typeface="Times New Roman"/>
                <a:cs typeface="Times New Roman"/>
              </a:rPr>
              <a:t> = ({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i="1" dirty="0">
                <a:latin typeface="Times New Roman"/>
                <a:cs typeface="Times New Roman"/>
              </a:rPr>
              <a:t>A</a:t>
            </a:r>
            <a:r>
              <a:rPr lang="en-US" dirty="0" smtClean="0">
                <a:latin typeface="Times New Roman"/>
                <a:cs typeface="Times New Roman"/>
              </a:rPr>
              <a:t>}, {</a:t>
            </a:r>
            <a:r>
              <a:rPr lang="en-US" i="1" dirty="0">
                <a:latin typeface="Times New Roman"/>
                <a:cs typeface="Times New Roman"/>
              </a:rPr>
              <a:t>a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i="1" dirty="0">
                <a:latin typeface="Times New Roman"/>
                <a:cs typeface="Times New Roman"/>
              </a:rPr>
              <a:t>b</a:t>
            </a:r>
            <a:r>
              <a:rPr lang="en-US" dirty="0" smtClean="0">
                <a:latin typeface="Times New Roman"/>
                <a:cs typeface="Times New Roman"/>
              </a:rPr>
              <a:t>}, </a:t>
            </a:r>
            <a:r>
              <a:rPr lang="en-US" i="1" dirty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i="1" dirty="0">
                <a:latin typeface="Times New Roman"/>
                <a:cs typeface="Times New Roman"/>
              </a:rPr>
              <a:t>P</a:t>
            </a:r>
            <a:r>
              <a:rPr lang="en-US" dirty="0" smtClean="0">
                <a:latin typeface="Times New Roman"/>
                <a:cs typeface="Times New Roman"/>
              </a:rPr>
              <a:t>) </a:t>
            </a:r>
            <a:r>
              <a:rPr lang="en-US" dirty="0" smtClean="0"/>
              <a:t>with the production rules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56663" y="4884938"/>
            <a:ext cx="165350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Times New Roman"/>
                <a:cs typeface="Times New Roman"/>
              </a:rPr>
              <a:t>S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latin typeface="Times New Roman"/>
                <a:cs typeface="Times New Roman"/>
                <a:sym typeface="Wingdings"/>
              </a:rPr>
              <a:t> </a:t>
            </a:r>
            <a:r>
              <a:rPr lang="en-US" sz="2800" i="1" dirty="0" err="1" smtClean="0">
                <a:latin typeface="Times New Roman"/>
                <a:cs typeface="Times New Roman"/>
                <a:sym typeface="Wingdings"/>
              </a:rPr>
              <a:t>Ab</a:t>
            </a:r>
            <a:endParaRPr lang="en-US" sz="2800" i="1" dirty="0">
              <a:latin typeface="Times New Roman"/>
              <a:cs typeface="Times New Roman"/>
              <a:sym typeface="Wingdings"/>
            </a:endParaRPr>
          </a:p>
          <a:p>
            <a:r>
              <a:rPr lang="en-US" sz="2800" i="1" dirty="0">
                <a:latin typeface="Times New Roman"/>
                <a:cs typeface="Times New Roman"/>
                <a:sym typeface="Wingdings"/>
              </a:rPr>
              <a:t>A</a:t>
            </a:r>
            <a:r>
              <a:rPr lang="en-US" sz="2800" dirty="0" smtClean="0">
                <a:latin typeface="Times New Roman"/>
                <a:cs typeface="Times New Roman"/>
                <a:sym typeface="Wingdings"/>
              </a:rPr>
              <a:t>  </a:t>
            </a:r>
            <a:r>
              <a:rPr lang="en-US" sz="2800" i="1" dirty="0" err="1">
                <a:latin typeface="Times New Roman"/>
                <a:cs typeface="Times New Roman"/>
                <a:sym typeface="Wingdings"/>
              </a:rPr>
              <a:t>aAb</a:t>
            </a:r>
            <a:endParaRPr lang="en-US" sz="2800" i="1" dirty="0">
              <a:latin typeface="Times New Roman"/>
              <a:cs typeface="Times New Roman"/>
              <a:sym typeface="Wingdings"/>
            </a:endParaRPr>
          </a:p>
          <a:p>
            <a:r>
              <a:rPr lang="en-US" sz="2800" i="1" dirty="0">
                <a:latin typeface="Times New Roman"/>
                <a:cs typeface="Times New Roman"/>
                <a:sym typeface="Wingdings"/>
              </a:rPr>
              <a:t>A</a:t>
            </a:r>
            <a:r>
              <a:rPr lang="en-US" sz="2800" dirty="0" smtClean="0">
                <a:latin typeface="Times New Roman"/>
                <a:cs typeface="Times New Roman"/>
                <a:sym typeface="Wingdings"/>
              </a:rPr>
              <a:t>  </a:t>
            </a:r>
            <a:r>
              <a:rPr lang="en-US" sz="2800" i="1" dirty="0" err="1">
                <a:latin typeface="Times New Roman"/>
                <a:cs typeface="Times New Roman"/>
                <a:sym typeface="Wingdings"/>
              </a:rPr>
              <a:t>λ</a:t>
            </a:r>
            <a:endParaRPr lang="en-US" sz="2800" i="1" dirty="0">
              <a:latin typeface="Times New Roman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41084" y="3459191"/>
            <a:ext cx="14140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Times New Roman"/>
                <a:cs typeface="Times New Roman"/>
              </a:rPr>
              <a:t>S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>
                <a:latin typeface="Times New Roman"/>
                <a:cs typeface="Times New Roman"/>
                <a:sym typeface="Wingdings"/>
              </a:rPr>
              <a:t> </a:t>
            </a:r>
            <a:r>
              <a:rPr lang="en-US" sz="2800" i="1" dirty="0" err="1" smtClean="0">
                <a:latin typeface="Times New Roman"/>
                <a:cs typeface="Times New Roman"/>
                <a:sym typeface="Wingdings"/>
              </a:rPr>
              <a:t>Ab</a:t>
            </a:r>
            <a:endParaRPr lang="en-US" sz="2800" i="1" dirty="0">
              <a:latin typeface="Times New Roman"/>
              <a:cs typeface="Times New Roman"/>
              <a:sym typeface="Wingding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25576" y="1838669"/>
            <a:ext cx="3005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Times New Roman"/>
                <a:cs typeface="Times New Roman"/>
              </a:rPr>
              <a:t>L</a:t>
            </a:r>
            <a:r>
              <a:rPr lang="en-US" sz="2800" dirty="0" smtClean="0">
                <a:latin typeface="Times New Roman"/>
                <a:cs typeface="Times New Roman"/>
              </a:rPr>
              <a:t> = {</a:t>
            </a:r>
            <a:r>
              <a:rPr lang="en-US" sz="2800" i="1" dirty="0">
                <a:latin typeface="Times New Roman"/>
                <a:cs typeface="Times New Roman"/>
              </a:rPr>
              <a:t>a</a:t>
            </a:r>
            <a:r>
              <a:rPr lang="en-US" sz="2800" i="1" baseline="30000" dirty="0">
                <a:latin typeface="Times New Roman"/>
                <a:cs typeface="Times New Roman"/>
              </a:rPr>
              <a:t>n</a:t>
            </a:r>
            <a:r>
              <a:rPr lang="en-US" sz="2800" i="1" dirty="0">
                <a:latin typeface="Times New Roman"/>
                <a:cs typeface="Times New Roman"/>
              </a:rPr>
              <a:t>b</a:t>
            </a:r>
            <a:r>
              <a:rPr lang="en-US" sz="2800" i="1" baseline="30000" dirty="0">
                <a:latin typeface="Times New Roman"/>
                <a:cs typeface="Times New Roman"/>
              </a:rPr>
              <a:t>n</a:t>
            </a:r>
            <a:r>
              <a:rPr lang="en-US" sz="2800" baseline="30000" dirty="0" smtClean="0">
                <a:latin typeface="Times New Roman"/>
                <a:cs typeface="Times New Roman"/>
              </a:rPr>
              <a:t>+1</a:t>
            </a:r>
            <a:r>
              <a:rPr lang="en-US" sz="2800" dirty="0" smtClean="0">
                <a:latin typeface="Times New Roman"/>
                <a:cs typeface="Times New Roman"/>
              </a:rPr>
              <a:t> : </a:t>
            </a:r>
            <a:r>
              <a:rPr lang="en-US" sz="2800" i="1" dirty="0">
                <a:latin typeface="Times New Roman"/>
                <a:cs typeface="Times New Roman"/>
              </a:rPr>
              <a:t>n</a:t>
            </a:r>
            <a:r>
              <a:rPr lang="en-US" sz="2800" dirty="0" smtClean="0">
                <a:latin typeface="Times New Roman"/>
                <a:cs typeface="Times New Roman"/>
              </a:rPr>
              <a:t> ≥ 0}</a:t>
            </a:r>
            <a:endParaRPr lang="en-US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351109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Install JFLAP: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www.jflap.org</a:t>
            </a:r>
            <a:r>
              <a:rPr lang="en-US" dirty="0" smtClean="0"/>
              <a:t> </a:t>
            </a:r>
          </a:p>
          <a:p>
            <a:r>
              <a:rPr lang="en-US" dirty="0" smtClean="0"/>
              <a:t>Access the file JFLAP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Activities.pdf</a:t>
            </a:r>
            <a:r>
              <a:rPr lang="en-US" dirty="0" smtClean="0"/>
              <a:t> from the book’s CD ROM.</a:t>
            </a:r>
          </a:p>
          <a:p>
            <a:pPr lvl="1"/>
            <a:r>
              <a:rPr lang="en-US" dirty="0" smtClean="0"/>
              <a:t>Read Chapter 1 and Section 2.1</a:t>
            </a:r>
          </a:p>
          <a:p>
            <a:r>
              <a:rPr lang="en-US" dirty="0" smtClean="0"/>
              <a:t>Do exercises 1-7 on page 5. For each problem:</a:t>
            </a:r>
          </a:p>
          <a:p>
            <a:pPr lvl="1"/>
            <a:r>
              <a:rPr lang="en-US" dirty="0" smtClean="0"/>
              <a:t>Use JFLAP to confirm your answer.</a:t>
            </a:r>
          </a:p>
          <a:p>
            <a:pPr lvl="1"/>
            <a:r>
              <a:rPr lang="en-US" dirty="0" smtClean="0"/>
              <a:t>Generate a screen shot of your use of JFLAP.</a:t>
            </a:r>
          </a:p>
          <a:p>
            <a:r>
              <a:rPr lang="en-US" dirty="0" smtClean="0"/>
              <a:t>Zip your answers and screen shots and submit the zip file into Canvas: </a:t>
            </a:r>
            <a:r>
              <a:rPr lang="en-US" b="1" dirty="0" smtClean="0"/>
              <a:t>Assignment #1</a:t>
            </a:r>
          </a:p>
          <a:p>
            <a:r>
              <a:rPr lang="en-US" dirty="0" smtClean="0"/>
              <a:t>Due Monday, Feb. 8 at 11:59 PM.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300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Plan (Very High Level Version)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62486" y="1417342"/>
            <a:ext cx="1961795" cy="523220"/>
          </a:xfrm>
          <a:prstGeom prst="rect">
            <a:avLst/>
          </a:prstGeom>
          <a:solidFill>
            <a:srgbClr val="FFFFC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33CC"/>
                </a:solidFill>
              </a:rPr>
              <a:t>Languages</a:t>
            </a:r>
            <a:endParaRPr lang="en-US" sz="2800" dirty="0">
              <a:solidFill>
                <a:srgbClr val="0033C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82586" y="3291842"/>
            <a:ext cx="1721595" cy="523220"/>
          </a:xfrm>
          <a:prstGeom prst="rect">
            <a:avLst/>
          </a:prstGeom>
          <a:solidFill>
            <a:srgbClr val="FFFFC2"/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B23C00"/>
                </a:solidFill>
              </a:rPr>
              <a:t>Automata</a:t>
            </a:r>
            <a:endParaRPr lang="en-US" sz="2800" dirty="0">
              <a:solidFill>
                <a:srgbClr val="B23C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63400" y="5166341"/>
            <a:ext cx="2359966" cy="523220"/>
          </a:xfrm>
          <a:prstGeom prst="rect">
            <a:avLst/>
          </a:prstGeom>
          <a:solidFill>
            <a:srgbClr val="FFFFC2"/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Computability</a:t>
            </a:r>
            <a:endParaRPr lang="en-US" sz="2800" dirty="0">
              <a:solidFill>
                <a:srgbClr val="008000"/>
              </a:solidFill>
            </a:endParaRPr>
          </a:p>
        </p:txBody>
      </p:sp>
      <p:sp>
        <p:nvSpPr>
          <p:cNvPr id="8" name="Down Arrow 7"/>
          <p:cNvSpPr/>
          <p:nvPr/>
        </p:nvSpPr>
        <p:spPr bwMode="auto">
          <a:xfrm>
            <a:off x="2569066" y="2148854"/>
            <a:ext cx="548634" cy="914390"/>
          </a:xfrm>
          <a:prstGeom prst="downArrow">
            <a:avLst/>
          </a:prstGeom>
          <a:solidFill>
            <a:srgbClr val="FF6600"/>
          </a:solidFill>
          <a:ln w="9525" cap="flat" cmpd="sng" algn="ctr">
            <a:solidFill>
              <a:srgbClr val="A4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9" name="Down Arrow 8"/>
          <p:cNvSpPr/>
          <p:nvPr/>
        </p:nvSpPr>
        <p:spPr bwMode="auto">
          <a:xfrm>
            <a:off x="2569066" y="4069073"/>
            <a:ext cx="548634" cy="914390"/>
          </a:xfrm>
          <a:prstGeom prst="downArrow">
            <a:avLst/>
          </a:prstGeom>
          <a:solidFill>
            <a:srgbClr val="FF6600"/>
          </a:solidFill>
          <a:ln w="9525" cap="flat" cmpd="sng" algn="ctr">
            <a:solidFill>
              <a:srgbClr val="A4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97683" y="1508781"/>
            <a:ext cx="2520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33CC"/>
                </a:solidFill>
              </a:rPr>
              <a:t>The “Language Game”</a:t>
            </a:r>
            <a:endParaRPr lang="en-US" sz="1800" dirty="0">
              <a:solidFill>
                <a:srgbClr val="0033CC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97683" y="3239864"/>
            <a:ext cx="3058888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B23C00"/>
                </a:solidFill>
              </a:rPr>
              <a:t>Abstract models that enable </a:t>
            </a:r>
          </a:p>
          <a:p>
            <a:r>
              <a:rPr lang="en-US" sz="1800" dirty="0" smtClean="0">
                <a:solidFill>
                  <a:srgbClr val="B23C00"/>
                </a:solidFill>
              </a:rPr>
              <a:t>us to study computation.</a:t>
            </a:r>
            <a:endParaRPr lang="en-US" sz="1800" dirty="0">
              <a:solidFill>
                <a:srgbClr val="B23C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97683" y="5074902"/>
            <a:ext cx="42775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8000"/>
                </a:solidFill>
              </a:rPr>
              <a:t>Which algorithms are computable?</a:t>
            </a:r>
          </a:p>
          <a:p>
            <a:r>
              <a:rPr lang="en-US" sz="1800" dirty="0" smtClean="0">
                <a:solidFill>
                  <a:srgbClr val="008000"/>
                </a:solidFill>
              </a:rPr>
              <a:t>Which ones are impossible to compute?</a:t>
            </a:r>
            <a:endParaRPr lang="en-US" sz="18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700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Language Game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study of </a:t>
            </a:r>
            <a:r>
              <a:rPr lang="en-US" dirty="0" smtClean="0">
                <a:solidFill>
                  <a:srgbClr val="B23C00"/>
                </a:solidFill>
              </a:rPr>
              <a:t>formal languages </a:t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/>
              <a:t>starts out like a </a:t>
            </a:r>
            <a:r>
              <a:rPr lang="en-US" dirty="0" smtClean="0">
                <a:solidFill>
                  <a:srgbClr val="B23C00"/>
                </a:solidFill>
              </a:rPr>
              <a:t>game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As with any other game, it has </a:t>
            </a:r>
            <a:r>
              <a:rPr lang="en-US" dirty="0" smtClean="0">
                <a:solidFill>
                  <a:srgbClr val="B23C00"/>
                </a:solidFill>
              </a:rPr>
              <a:t>rules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The rules determine what sentences </a:t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belong</a:t>
            </a:r>
            <a:r>
              <a:rPr lang="en-US" dirty="0" smtClean="0"/>
              <a:t> to the language.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The goal of the game is simple: </a:t>
            </a:r>
            <a:br>
              <a:rPr lang="en-US" dirty="0" smtClean="0"/>
            </a:br>
            <a:r>
              <a:rPr lang="en-US" i="1" dirty="0" smtClean="0">
                <a:solidFill>
                  <a:srgbClr val="B23C00"/>
                </a:solidFill>
              </a:rPr>
              <a:t>Given an arbitrary sentence, </a:t>
            </a:r>
            <a:br>
              <a:rPr lang="en-US" i="1" dirty="0" smtClean="0">
                <a:solidFill>
                  <a:srgbClr val="B23C00"/>
                </a:solidFill>
              </a:rPr>
            </a:br>
            <a:r>
              <a:rPr lang="en-US" i="1" dirty="0" smtClean="0">
                <a:solidFill>
                  <a:srgbClr val="B23C00"/>
                </a:solidFill>
              </a:rPr>
              <a:t>determine if it belongs to the language</a:t>
            </a:r>
            <a:r>
              <a:rPr lang="en-US" i="1" dirty="0" smtClean="0"/>
              <a:t>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86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Basic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3"/>
            <a:endParaRPr lang="en-US" dirty="0" smtClean="0"/>
          </a:p>
          <a:p>
            <a:r>
              <a:rPr lang="en-US" dirty="0" smtClean="0"/>
              <a:t>Let </a:t>
            </a:r>
            <a:r>
              <a:rPr lang="en-US" dirty="0" err="1" smtClean="0">
                <a:solidFill>
                  <a:srgbClr val="A12A03"/>
                </a:solidFill>
                <a:latin typeface="Times New Roman"/>
                <a:cs typeface="Times New Roman"/>
              </a:rPr>
              <a:t>Σ</a:t>
            </a:r>
            <a:r>
              <a:rPr lang="en-US" dirty="0"/>
              <a:t> </a:t>
            </a:r>
            <a:r>
              <a:rPr lang="en-US" dirty="0" smtClean="0"/>
              <a:t>represent a nonempty </a:t>
            </a:r>
            <a:r>
              <a:rPr lang="en-US" dirty="0" smtClean="0">
                <a:solidFill>
                  <a:srgbClr val="A12A03"/>
                </a:solidFill>
              </a:rPr>
              <a:t>set of symbols</a:t>
            </a:r>
            <a:r>
              <a:rPr lang="en-US" dirty="0"/>
              <a:t> </a:t>
            </a:r>
            <a:r>
              <a:rPr lang="en-US" dirty="0" smtClean="0"/>
              <a:t>called an </a:t>
            </a:r>
            <a:r>
              <a:rPr lang="en-US" dirty="0" smtClean="0">
                <a:solidFill>
                  <a:srgbClr val="B23C00"/>
                </a:solidFill>
              </a:rPr>
              <a:t>alphabet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We can construct </a:t>
            </a:r>
            <a:r>
              <a:rPr lang="en-US" dirty="0" smtClean="0">
                <a:solidFill>
                  <a:srgbClr val="B23C00"/>
                </a:solidFill>
              </a:rPr>
              <a:t>finite strings </a:t>
            </a:r>
            <a:r>
              <a:rPr lang="en-US" dirty="0" smtClean="0"/>
              <a:t>of symbols </a:t>
            </a:r>
            <a:br>
              <a:rPr lang="en-US" dirty="0" smtClean="0"/>
            </a:br>
            <a:r>
              <a:rPr lang="en-US" dirty="0" smtClean="0"/>
              <a:t>from the alphabet.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71635" y="1325903"/>
            <a:ext cx="731991" cy="338554"/>
          </a:xfrm>
          <a:prstGeom prst="rect">
            <a:avLst/>
          </a:prstGeom>
          <a:solidFill>
            <a:srgbClr val="FFFFC2"/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sigma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438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Examples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322307"/>
          </a:xfrm>
        </p:spPr>
        <p:txBody>
          <a:bodyPr/>
          <a:lstStyle/>
          <a:p>
            <a:r>
              <a:rPr lang="en-US" dirty="0" smtClean="0"/>
              <a:t>Let alphabet </a:t>
            </a:r>
            <a:r>
              <a:rPr lang="en-US" dirty="0" err="1">
                <a:latin typeface="Times New Roman"/>
                <a:cs typeface="Times New Roman"/>
              </a:rPr>
              <a:t>Σ</a:t>
            </a:r>
            <a:r>
              <a:rPr lang="en-US" dirty="0">
                <a:latin typeface="Times New Roman"/>
                <a:cs typeface="Times New Roman"/>
              </a:rPr>
              <a:t> = {</a:t>
            </a:r>
            <a:r>
              <a:rPr lang="en-US" i="1" dirty="0">
                <a:latin typeface="Times New Roman"/>
                <a:cs typeface="Times New Roman"/>
              </a:rPr>
              <a:t>a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i="1" dirty="0">
                <a:latin typeface="Times New Roman"/>
                <a:cs typeface="Times New Roman"/>
              </a:rPr>
              <a:t>b</a:t>
            </a:r>
            <a:r>
              <a:rPr lang="en-US" dirty="0" smtClean="0">
                <a:latin typeface="Times New Roman"/>
                <a:cs typeface="Times New Roman"/>
              </a:rPr>
              <a:t>}</a:t>
            </a:r>
            <a:r>
              <a:rPr lang="en-US" dirty="0" smtClean="0"/>
              <a:t>.</a:t>
            </a:r>
          </a:p>
          <a:p>
            <a:pPr lvl="4"/>
            <a:r>
              <a:rPr lang="en-US" dirty="0" smtClean="0"/>
              <a:t> </a:t>
            </a:r>
          </a:p>
          <a:p>
            <a:r>
              <a:rPr lang="en-US" dirty="0" smtClean="0"/>
              <a:t>Then </a:t>
            </a:r>
            <a:r>
              <a:rPr lang="en-US" i="1" dirty="0" err="1">
                <a:latin typeface="Times New Roman"/>
                <a:cs typeface="Times New Roman"/>
              </a:rPr>
              <a:t>abab</a:t>
            </a:r>
            <a:r>
              <a:rPr lang="en-US" dirty="0" smtClean="0"/>
              <a:t> and </a:t>
            </a:r>
            <a:r>
              <a:rPr lang="en-US" i="1" dirty="0" err="1">
                <a:latin typeface="Times New Roman"/>
                <a:cs typeface="Times New Roman"/>
              </a:rPr>
              <a:t>aaabbba</a:t>
            </a:r>
            <a:r>
              <a:rPr lang="en-US" dirty="0" smtClean="0"/>
              <a:t> are </a:t>
            </a:r>
            <a:r>
              <a:rPr lang="en-US" dirty="0" smtClean="0">
                <a:solidFill>
                  <a:srgbClr val="B23C00"/>
                </a:solidFill>
              </a:rPr>
              <a:t>strings on </a:t>
            </a:r>
            <a:r>
              <a:rPr lang="en-US" dirty="0" err="1" smtClean="0">
                <a:solidFill>
                  <a:srgbClr val="B23C00"/>
                </a:solidFill>
                <a:latin typeface="Times New Roman"/>
                <a:cs typeface="Times New Roman"/>
              </a:rPr>
              <a:t>Σ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If we write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it means that the string named </a:t>
            </a:r>
            <a:r>
              <a:rPr lang="en-US" i="1" dirty="0">
                <a:latin typeface="Times New Roman"/>
                <a:cs typeface="Times New Roman"/>
              </a:rPr>
              <a:t>w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has the value </a:t>
            </a:r>
            <a:r>
              <a:rPr lang="en-US" i="1" dirty="0" err="1">
                <a:latin typeface="Times New Roman"/>
                <a:cs typeface="Times New Roman"/>
              </a:rPr>
              <a:t>abaaa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7610" y="3063244"/>
            <a:ext cx="1863378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Times New Roman"/>
                <a:ea typeface="+mn-ea"/>
                <a:cs typeface="Times New Roman"/>
              </a:rPr>
              <a:t>w = </a:t>
            </a:r>
            <a:r>
              <a:rPr lang="en-US" sz="2800" i="1" dirty="0" err="1">
                <a:latin typeface="Times New Roman"/>
                <a:ea typeface="+mn-ea"/>
                <a:cs typeface="Times New Roman"/>
              </a:rPr>
              <a:t>abaaa</a:t>
            </a:r>
            <a:endParaRPr lang="en-US" sz="2800" i="1" dirty="0">
              <a:latin typeface="Times New Roman"/>
              <a:ea typeface="+mn-ea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9707" y="4800585"/>
            <a:ext cx="7083765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33CC"/>
                </a:solidFill>
              </a:rPr>
              <a:t>By convention, we use lowercase letters </a:t>
            </a:r>
            <a:r>
              <a:rPr lang="en-US" sz="2800" i="1" dirty="0">
                <a:solidFill>
                  <a:srgbClr val="0033CC"/>
                </a:solidFill>
                <a:latin typeface="Times New Roman"/>
                <a:ea typeface="+mn-ea"/>
                <a:cs typeface="Times New Roman"/>
              </a:rPr>
              <a:t>a</a:t>
            </a:r>
            <a:r>
              <a:rPr lang="en-US" sz="2400" dirty="0" smtClean="0">
                <a:solidFill>
                  <a:srgbClr val="0033CC"/>
                </a:solidFill>
              </a:rPr>
              <a:t>, </a:t>
            </a:r>
            <a:r>
              <a:rPr lang="en-US" sz="2800" i="1" dirty="0">
                <a:solidFill>
                  <a:srgbClr val="0033CC"/>
                </a:solidFill>
                <a:latin typeface="Times New Roman"/>
                <a:ea typeface="+mn-ea"/>
                <a:cs typeface="Times New Roman"/>
              </a:rPr>
              <a:t>b</a:t>
            </a:r>
            <a:r>
              <a:rPr lang="en-US" sz="2400" dirty="0" smtClean="0">
                <a:solidFill>
                  <a:srgbClr val="0033CC"/>
                </a:solidFill>
              </a:rPr>
              <a:t>, </a:t>
            </a:r>
            <a:r>
              <a:rPr lang="en-US" sz="2800" i="1" dirty="0">
                <a:solidFill>
                  <a:srgbClr val="0033CC"/>
                </a:solidFill>
                <a:latin typeface="Times New Roman"/>
                <a:ea typeface="+mn-ea"/>
                <a:cs typeface="Times New Roman"/>
              </a:rPr>
              <a:t>c</a:t>
            </a:r>
            <a:r>
              <a:rPr lang="en-US" sz="2400" dirty="0" smtClean="0">
                <a:solidFill>
                  <a:srgbClr val="0033CC"/>
                </a:solidFill>
              </a:rPr>
              <a:t>, </a:t>
            </a:r>
            <a:r>
              <a:rPr lang="is-IS" sz="2400" dirty="0" smtClean="0">
                <a:solidFill>
                  <a:srgbClr val="0033CC"/>
                </a:solidFill>
              </a:rPr>
              <a:t>… </a:t>
            </a:r>
          </a:p>
          <a:p>
            <a:pPr algn="ctr"/>
            <a:r>
              <a:rPr lang="is-IS" sz="2400" dirty="0" smtClean="0">
                <a:solidFill>
                  <a:srgbClr val="0033CC"/>
                </a:solidFill>
              </a:rPr>
              <a:t>for elements in </a:t>
            </a:r>
            <a:r>
              <a:rPr lang="en-US" sz="2800" dirty="0" err="1" smtClean="0">
                <a:solidFill>
                  <a:srgbClr val="0033CC"/>
                </a:solidFill>
                <a:latin typeface="Times New Roman"/>
                <a:ea typeface="+mn-ea"/>
                <a:cs typeface="Times New Roman"/>
              </a:rPr>
              <a:t>Σ</a:t>
            </a:r>
            <a:r>
              <a:rPr lang="is-IS" sz="2400" dirty="0" smtClean="0">
                <a:solidFill>
                  <a:srgbClr val="0033CC"/>
                </a:solidFill>
              </a:rPr>
              <a:t> and </a:t>
            </a:r>
            <a:r>
              <a:rPr lang="is-IS" sz="2800" i="1" dirty="0" smtClean="0">
                <a:solidFill>
                  <a:srgbClr val="0033CC"/>
                </a:solidFill>
                <a:latin typeface="Times New Roman"/>
                <a:ea typeface="+mn-ea"/>
                <a:cs typeface="Times New Roman"/>
              </a:rPr>
              <a:t>u</a:t>
            </a:r>
            <a:r>
              <a:rPr lang="is-IS" sz="2400" dirty="0" smtClean="0">
                <a:solidFill>
                  <a:srgbClr val="0033CC"/>
                </a:solidFill>
              </a:rPr>
              <a:t>, </a:t>
            </a:r>
            <a:r>
              <a:rPr lang="is-IS" sz="2800" i="1" dirty="0" smtClean="0">
                <a:solidFill>
                  <a:srgbClr val="0033CC"/>
                </a:solidFill>
                <a:latin typeface="Times New Roman"/>
                <a:ea typeface="+mn-ea"/>
                <a:cs typeface="Times New Roman"/>
              </a:rPr>
              <a:t>v</a:t>
            </a:r>
            <a:r>
              <a:rPr lang="is-IS" sz="2400" dirty="0" smtClean="0">
                <a:solidFill>
                  <a:srgbClr val="0033CC"/>
                </a:solidFill>
              </a:rPr>
              <a:t>, </a:t>
            </a:r>
            <a:r>
              <a:rPr lang="is-IS" sz="2800" i="1" dirty="0" smtClean="0">
                <a:solidFill>
                  <a:srgbClr val="0033CC"/>
                </a:solidFill>
                <a:latin typeface="Times New Roman"/>
                <a:ea typeface="+mn-ea"/>
                <a:cs typeface="Times New Roman"/>
              </a:rPr>
              <a:t>w</a:t>
            </a:r>
            <a:r>
              <a:rPr lang="is-IS" sz="2400" dirty="0" smtClean="0">
                <a:solidFill>
                  <a:srgbClr val="0033CC"/>
                </a:solidFill>
              </a:rPr>
              <a:t>, ... for string names.</a:t>
            </a:r>
            <a:endParaRPr lang="en-US" sz="24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55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Basic </a:t>
            </a:r>
            <a:r>
              <a:rPr lang="en-US" dirty="0" smtClean="0"/>
              <a:t>Terms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string </a:t>
            </a:r>
            <a:r>
              <a:rPr lang="en-US" i="1" dirty="0" smtClean="0">
                <a:latin typeface="Times New Roman"/>
                <a:cs typeface="Times New Roman"/>
              </a:rPr>
              <a:t>w</a:t>
            </a:r>
            <a:r>
              <a:rPr lang="en-US" dirty="0" smtClean="0">
                <a:latin typeface="Times New Roman"/>
                <a:cs typeface="Times New Roman"/>
              </a:rPr>
              <a:t> = </a:t>
            </a:r>
            <a:r>
              <a:rPr lang="en-US" i="1" dirty="0" smtClean="0">
                <a:latin typeface="Times New Roman"/>
                <a:cs typeface="Times New Roman"/>
              </a:rPr>
              <a:t>a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en-US" i="1" dirty="0" smtClean="0">
                <a:latin typeface="Times New Roman"/>
                <a:cs typeface="Times New Roman"/>
              </a:rPr>
              <a:t>a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  <a:r>
              <a:rPr lang="is-IS" dirty="0" smtClean="0">
                <a:latin typeface="Times New Roman"/>
                <a:cs typeface="Times New Roman"/>
              </a:rPr>
              <a:t>…</a:t>
            </a:r>
            <a:r>
              <a:rPr lang="is-IS" i="1" dirty="0" smtClean="0">
                <a:latin typeface="Times New Roman"/>
                <a:cs typeface="Times New Roman"/>
              </a:rPr>
              <a:t>a</a:t>
            </a:r>
            <a:r>
              <a:rPr lang="is-IS" i="1" baseline="-25000" dirty="0">
                <a:latin typeface="Times New Roman"/>
                <a:cs typeface="Times New Roman"/>
              </a:rPr>
              <a:t>n</a:t>
            </a:r>
            <a:r>
              <a:rPr lang="is-IS" dirty="0" smtClean="0">
                <a:latin typeface="Times New Roman"/>
                <a:cs typeface="Times New Roman"/>
              </a:rPr>
              <a:t> </a:t>
            </a:r>
            <a:r>
              <a:rPr lang="is-IS" dirty="0" smtClean="0"/>
              <a:t>and string </a:t>
            </a:r>
            <a:r>
              <a:rPr lang="is-IS" dirty="0" smtClean="0">
                <a:latin typeface="Times New Roman"/>
                <a:cs typeface="Times New Roman"/>
              </a:rPr>
              <a:t>v = </a:t>
            </a:r>
            <a:r>
              <a:rPr lang="is-IS" i="1" dirty="0" smtClean="0">
                <a:latin typeface="Times New Roman"/>
                <a:cs typeface="Times New Roman"/>
              </a:rPr>
              <a:t>b</a:t>
            </a:r>
            <a:r>
              <a:rPr lang="is-IS" baseline="-25000" dirty="0">
                <a:latin typeface="Times New Roman"/>
                <a:cs typeface="Times New Roman"/>
              </a:rPr>
              <a:t>1</a:t>
            </a:r>
            <a:r>
              <a:rPr lang="is-IS" i="1" dirty="0" smtClean="0">
                <a:latin typeface="Times New Roman"/>
                <a:cs typeface="Times New Roman"/>
              </a:rPr>
              <a:t>b</a:t>
            </a:r>
            <a:r>
              <a:rPr lang="is-IS" baseline="-25000" dirty="0">
                <a:latin typeface="Times New Roman"/>
                <a:cs typeface="Times New Roman"/>
              </a:rPr>
              <a:t>2</a:t>
            </a:r>
            <a:r>
              <a:rPr lang="is-IS" dirty="0" smtClean="0">
                <a:latin typeface="Times New Roman"/>
                <a:cs typeface="Times New Roman"/>
              </a:rPr>
              <a:t>...</a:t>
            </a:r>
            <a:r>
              <a:rPr lang="is-IS" i="1" dirty="0" smtClean="0">
                <a:latin typeface="Times New Roman"/>
                <a:cs typeface="Times New Roman"/>
              </a:rPr>
              <a:t>b</a:t>
            </a:r>
            <a:r>
              <a:rPr lang="is-IS" i="1" baseline="-25000" dirty="0">
                <a:latin typeface="Times New Roman"/>
                <a:cs typeface="Times New Roman"/>
              </a:rPr>
              <a:t>m</a:t>
            </a:r>
            <a:r>
              <a:rPr lang="is-IS" dirty="0" smtClean="0">
                <a:latin typeface="Times New Roman"/>
                <a:cs typeface="Times New Roman"/>
              </a:rPr>
              <a:t> </a:t>
            </a:r>
            <a:br>
              <a:rPr lang="is-IS" dirty="0" smtClean="0">
                <a:latin typeface="Times New Roman"/>
                <a:cs typeface="Times New Roman"/>
              </a:rPr>
            </a:br>
            <a:r>
              <a:rPr lang="is-IS" dirty="0" smtClean="0"/>
              <a:t>then </a:t>
            </a:r>
            <a:r>
              <a:rPr lang="is-IS" i="1" dirty="0" smtClean="0">
                <a:latin typeface="Times New Roman"/>
                <a:cs typeface="Times New Roman"/>
              </a:rPr>
              <a:t>wv</a:t>
            </a:r>
            <a:r>
              <a:rPr lang="is-IS" dirty="0" smtClean="0">
                <a:latin typeface="Times New Roman"/>
                <a:cs typeface="Times New Roman"/>
              </a:rPr>
              <a:t> = </a:t>
            </a:r>
            <a:r>
              <a:rPr lang="en-US" i="1" dirty="0">
                <a:latin typeface="Times New Roman"/>
                <a:cs typeface="Times New Roman"/>
              </a:rPr>
              <a:t>a</a:t>
            </a:r>
            <a:r>
              <a:rPr lang="en-US" baseline="-25000" dirty="0">
                <a:latin typeface="Times New Roman"/>
                <a:cs typeface="Times New Roman"/>
              </a:rPr>
              <a:t>1</a:t>
            </a:r>
            <a:r>
              <a:rPr lang="en-US" i="1" dirty="0">
                <a:latin typeface="Times New Roman"/>
                <a:cs typeface="Times New Roman"/>
              </a:rPr>
              <a:t>a</a:t>
            </a:r>
            <a:r>
              <a:rPr lang="en-US" baseline="-25000" dirty="0">
                <a:latin typeface="Times New Roman"/>
                <a:cs typeface="Times New Roman"/>
              </a:rPr>
              <a:t>2</a:t>
            </a:r>
            <a:r>
              <a:rPr lang="is-IS" dirty="0">
                <a:latin typeface="Times New Roman"/>
                <a:cs typeface="Times New Roman"/>
              </a:rPr>
              <a:t>…</a:t>
            </a:r>
            <a:r>
              <a:rPr lang="is-IS" i="1" dirty="0" smtClean="0">
                <a:latin typeface="Times New Roman"/>
                <a:cs typeface="Times New Roman"/>
              </a:rPr>
              <a:t>a</a:t>
            </a:r>
            <a:r>
              <a:rPr lang="is-IS" i="1" baseline="-25000" dirty="0" smtClean="0">
                <a:latin typeface="Times New Roman"/>
                <a:cs typeface="Times New Roman"/>
              </a:rPr>
              <a:t>n</a:t>
            </a:r>
            <a:r>
              <a:rPr lang="is-IS" i="1" dirty="0">
                <a:latin typeface="Times New Roman"/>
                <a:cs typeface="Times New Roman"/>
              </a:rPr>
              <a:t>b</a:t>
            </a:r>
            <a:r>
              <a:rPr lang="is-IS" baseline="-25000" dirty="0">
                <a:latin typeface="Times New Roman"/>
                <a:cs typeface="Times New Roman"/>
              </a:rPr>
              <a:t>1</a:t>
            </a:r>
            <a:r>
              <a:rPr lang="is-IS" i="1" dirty="0">
                <a:latin typeface="Times New Roman"/>
                <a:cs typeface="Times New Roman"/>
              </a:rPr>
              <a:t>b</a:t>
            </a:r>
            <a:r>
              <a:rPr lang="is-IS" baseline="-25000" dirty="0">
                <a:latin typeface="Times New Roman"/>
                <a:cs typeface="Times New Roman"/>
              </a:rPr>
              <a:t>2</a:t>
            </a:r>
            <a:r>
              <a:rPr lang="is-IS" dirty="0">
                <a:latin typeface="Times New Roman"/>
                <a:cs typeface="Times New Roman"/>
              </a:rPr>
              <a:t>...</a:t>
            </a:r>
            <a:r>
              <a:rPr lang="is-IS" i="1" dirty="0">
                <a:latin typeface="Times New Roman"/>
                <a:cs typeface="Times New Roman"/>
              </a:rPr>
              <a:t>b</a:t>
            </a:r>
            <a:r>
              <a:rPr lang="is-IS" i="1" baseline="-25000" dirty="0">
                <a:latin typeface="Times New Roman"/>
                <a:cs typeface="Times New Roman"/>
              </a:rPr>
              <a:t>m</a:t>
            </a:r>
            <a:r>
              <a:rPr lang="is-IS" dirty="0">
                <a:latin typeface="Times New Roman"/>
                <a:cs typeface="Times New Roman"/>
              </a:rPr>
              <a:t> </a:t>
            </a:r>
            <a:r>
              <a:rPr lang="is-IS" dirty="0" smtClean="0"/>
              <a:t>is the </a:t>
            </a:r>
            <a:r>
              <a:rPr lang="is-IS" dirty="0" smtClean="0">
                <a:solidFill>
                  <a:srgbClr val="B23C00"/>
                </a:solidFill>
              </a:rPr>
              <a:t>concatenation</a:t>
            </a:r>
            <a:r>
              <a:rPr lang="is-IS" dirty="0" smtClean="0"/>
              <a:t> of strings </a:t>
            </a:r>
            <a:r>
              <a:rPr lang="is-IS" i="1" dirty="0">
                <a:latin typeface="Times New Roman"/>
                <a:cs typeface="Times New Roman"/>
              </a:rPr>
              <a:t>w</a:t>
            </a:r>
            <a:r>
              <a:rPr lang="is-IS" dirty="0" smtClean="0"/>
              <a:t> and </a:t>
            </a:r>
            <a:r>
              <a:rPr lang="is-IS" i="1" dirty="0">
                <a:latin typeface="Times New Roman"/>
                <a:cs typeface="Times New Roman"/>
              </a:rPr>
              <a:t>v</a:t>
            </a:r>
            <a:r>
              <a:rPr lang="is-IS" dirty="0" smtClean="0"/>
              <a:t>.</a:t>
            </a:r>
          </a:p>
          <a:p>
            <a:pPr lvl="4"/>
            <a:endParaRPr lang="is-IS" dirty="0" smtClean="0"/>
          </a:p>
          <a:p>
            <a:r>
              <a:rPr lang="is-IS" dirty="0" smtClean="0"/>
              <a:t>String </a:t>
            </a:r>
            <a:r>
              <a:rPr lang="is-IS" i="1" dirty="0" smtClean="0">
                <a:solidFill>
                  <a:srgbClr val="B23C00"/>
                </a:solidFill>
                <a:latin typeface="Times New Roman"/>
                <a:cs typeface="Times New Roman"/>
              </a:rPr>
              <a:t>w</a:t>
            </a:r>
            <a:r>
              <a:rPr lang="is-IS" i="1" baseline="30000" dirty="0" smtClean="0">
                <a:solidFill>
                  <a:srgbClr val="B23C00"/>
                </a:solidFill>
                <a:latin typeface="Times New Roman"/>
                <a:cs typeface="Times New Roman"/>
              </a:rPr>
              <a:t>R</a:t>
            </a:r>
            <a:r>
              <a:rPr lang="is-IS" dirty="0" smtClean="0">
                <a:latin typeface="Times New Roman"/>
                <a:cs typeface="Times New Roman"/>
              </a:rPr>
              <a:t> = </a:t>
            </a:r>
            <a:r>
              <a:rPr lang="is-IS" i="1" dirty="0">
                <a:latin typeface="Times New Roman"/>
                <a:cs typeface="Times New Roman"/>
              </a:rPr>
              <a:t>a</a:t>
            </a:r>
            <a:r>
              <a:rPr lang="is-IS" i="1" baseline="-25000" dirty="0">
                <a:latin typeface="Times New Roman"/>
                <a:cs typeface="Times New Roman"/>
              </a:rPr>
              <a:t>n</a:t>
            </a:r>
            <a:r>
              <a:rPr lang="is-IS" dirty="0" smtClean="0">
                <a:latin typeface="Times New Roman"/>
                <a:cs typeface="Times New Roman"/>
              </a:rPr>
              <a:t>...</a:t>
            </a:r>
            <a:r>
              <a:rPr lang="en-US" i="1" dirty="0">
                <a:latin typeface="Times New Roman"/>
                <a:cs typeface="Times New Roman"/>
              </a:rPr>
              <a:t> </a:t>
            </a:r>
            <a:r>
              <a:rPr lang="en-US" i="1" dirty="0" smtClean="0">
                <a:latin typeface="Times New Roman"/>
                <a:cs typeface="Times New Roman"/>
              </a:rPr>
              <a:t>a</a:t>
            </a:r>
            <a:r>
              <a:rPr lang="en-US" baseline="-25000" dirty="0" smtClean="0">
                <a:latin typeface="Times New Roman"/>
                <a:cs typeface="Times New Roman"/>
              </a:rPr>
              <a:t>2</a:t>
            </a:r>
            <a:r>
              <a:rPr lang="en-US" i="1" dirty="0" smtClean="0">
                <a:latin typeface="Times New Roman"/>
                <a:cs typeface="Times New Roman"/>
              </a:rPr>
              <a:t>a</a:t>
            </a:r>
            <a:r>
              <a:rPr lang="en-US" baseline="-25000" dirty="0" smtClean="0">
                <a:latin typeface="Times New Roman"/>
                <a:cs typeface="Times New Roman"/>
              </a:rPr>
              <a:t>1</a:t>
            </a:r>
            <a:r>
              <a:rPr lang="is-IS" dirty="0" smtClean="0">
                <a:latin typeface="Times New Roman"/>
                <a:cs typeface="Times New Roman"/>
              </a:rPr>
              <a:t> </a:t>
            </a:r>
            <a:r>
              <a:rPr lang="is-IS" dirty="0" smtClean="0"/>
              <a:t>is the </a:t>
            </a:r>
            <a:r>
              <a:rPr lang="is-IS" dirty="0" smtClean="0">
                <a:solidFill>
                  <a:srgbClr val="B23C00"/>
                </a:solidFill>
              </a:rPr>
              <a:t>reverse</a:t>
            </a:r>
            <a:r>
              <a:rPr lang="is-IS" dirty="0" smtClean="0"/>
              <a:t> of string </a:t>
            </a:r>
            <a:r>
              <a:rPr lang="is-IS" i="1" dirty="0" smtClean="0">
                <a:latin typeface="Times New Roman"/>
                <a:cs typeface="Times New Roman"/>
              </a:rPr>
              <a:t>w</a:t>
            </a:r>
            <a:r>
              <a:rPr lang="is-IS" dirty="0" smtClean="0"/>
              <a:t>.</a:t>
            </a:r>
          </a:p>
          <a:p>
            <a:pPr lvl="4"/>
            <a:endParaRPr lang="is-IS" dirty="0" smtClean="0"/>
          </a:p>
          <a:p>
            <a:r>
              <a:rPr lang="is-IS" dirty="0" smtClean="0">
                <a:solidFill>
                  <a:srgbClr val="B23C00"/>
                </a:solidFill>
                <a:latin typeface="Times New Roman"/>
                <a:cs typeface="Times New Roman"/>
              </a:rPr>
              <a:t>|</a:t>
            </a:r>
            <a:r>
              <a:rPr lang="is-IS" i="1" dirty="0" smtClean="0">
                <a:solidFill>
                  <a:srgbClr val="B23C00"/>
                </a:solidFill>
                <a:latin typeface="Times New Roman"/>
                <a:cs typeface="Times New Roman"/>
              </a:rPr>
              <a:t>w</a:t>
            </a:r>
            <a:r>
              <a:rPr lang="is-IS" dirty="0" smtClean="0">
                <a:solidFill>
                  <a:srgbClr val="B23C00"/>
                </a:solidFill>
                <a:latin typeface="Times New Roman"/>
                <a:cs typeface="Times New Roman"/>
              </a:rPr>
              <a:t>|</a:t>
            </a:r>
            <a:r>
              <a:rPr lang="is-IS" dirty="0" smtClean="0"/>
              <a:t> is the </a:t>
            </a:r>
            <a:r>
              <a:rPr lang="is-IS" dirty="0" smtClean="0">
                <a:solidFill>
                  <a:srgbClr val="B23C00"/>
                </a:solidFill>
              </a:rPr>
              <a:t>length</a:t>
            </a:r>
            <a:r>
              <a:rPr lang="is-IS" dirty="0" smtClean="0"/>
              <a:t> of string </a:t>
            </a:r>
            <a:r>
              <a:rPr lang="is-IS" i="1" dirty="0">
                <a:latin typeface="Times New Roman"/>
                <a:cs typeface="Times New Roman"/>
              </a:rPr>
              <a:t>w</a:t>
            </a:r>
            <a:r>
              <a:rPr lang="is-IS" dirty="0" smtClean="0"/>
              <a:t>.</a:t>
            </a:r>
          </a:p>
          <a:p>
            <a:pPr lvl="1"/>
            <a:r>
              <a:rPr lang="is-IS" dirty="0"/>
              <a:t>T</a:t>
            </a:r>
            <a:r>
              <a:rPr lang="is-IS" dirty="0" smtClean="0"/>
              <a:t>he number of symbols in the string.</a:t>
            </a:r>
          </a:p>
          <a:p>
            <a:pPr lvl="4"/>
            <a:endParaRPr lang="is-IS" dirty="0" smtClean="0"/>
          </a:p>
          <a:p>
            <a:r>
              <a:rPr lang="en-US" i="1" dirty="0" err="1" smtClean="0">
                <a:solidFill>
                  <a:srgbClr val="B23C00"/>
                </a:solidFill>
                <a:latin typeface="Times New Roman"/>
                <a:cs typeface="Times New Roman"/>
              </a:rPr>
              <a:t>λ</a:t>
            </a:r>
            <a:r>
              <a:rPr lang="en-US" dirty="0" smtClean="0"/>
              <a:t> is the </a:t>
            </a:r>
            <a:r>
              <a:rPr lang="en-US" dirty="0" smtClean="0">
                <a:solidFill>
                  <a:srgbClr val="B23C00"/>
                </a:solidFill>
              </a:rPr>
              <a:t>empty string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>
                <a:latin typeface="Times New Roman"/>
                <a:cs typeface="Times New Roman"/>
              </a:rPr>
              <a:t>|</a:t>
            </a:r>
            <a:r>
              <a:rPr lang="en-US" i="1" dirty="0" err="1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| = 0</a:t>
            </a:r>
          </a:p>
          <a:p>
            <a:pPr lvl="1"/>
            <a:r>
              <a:rPr lang="en-US" i="1" dirty="0" err="1" smtClean="0">
                <a:latin typeface="Times New Roman"/>
                <a:cs typeface="Times New Roman"/>
              </a:rPr>
              <a:t>λw</a:t>
            </a:r>
            <a:r>
              <a:rPr lang="en-US" i="1" dirty="0" smtClean="0">
                <a:latin typeface="Times New Roman"/>
                <a:cs typeface="Times New Roman"/>
              </a:rPr>
              <a:t> = </a:t>
            </a:r>
            <a:r>
              <a:rPr lang="en-US" i="1" dirty="0" err="1" smtClean="0">
                <a:latin typeface="Times New Roman"/>
                <a:cs typeface="Times New Roman"/>
              </a:rPr>
              <a:t>w</a:t>
            </a:r>
            <a:r>
              <a:rPr lang="en-US" i="1" dirty="0" err="1">
                <a:latin typeface="Times New Roman"/>
                <a:cs typeface="Times New Roman"/>
              </a:rPr>
              <a:t>λ</a:t>
            </a:r>
            <a:endParaRPr lang="en-US" dirty="0" smtClean="0">
              <a:latin typeface="Times New Roman"/>
              <a:cs typeface="Times New Roman"/>
            </a:endParaRP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417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B23C00"/>
                </a:solidFill>
              </a:rPr>
              <a:t>substring</a:t>
            </a:r>
            <a:r>
              <a:rPr lang="en-US" dirty="0" smtClean="0"/>
              <a:t> of string </a:t>
            </a:r>
            <a:r>
              <a:rPr lang="en-US" i="1" dirty="0" smtClean="0">
                <a:latin typeface="Times New Roman"/>
                <a:cs typeface="Times New Roman"/>
              </a:rPr>
              <a:t>w</a:t>
            </a:r>
            <a:r>
              <a:rPr lang="en-US" dirty="0" smtClean="0"/>
              <a:t> is any string of consecutive symbols of </a:t>
            </a:r>
            <a:r>
              <a:rPr lang="en-US" i="1" dirty="0">
                <a:latin typeface="Times New Roman"/>
                <a:cs typeface="Times New Roman"/>
              </a:rPr>
              <a:t>w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If </a:t>
            </a:r>
            <a:r>
              <a:rPr lang="en-US" i="1" dirty="0" smtClean="0">
                <a:latin typeface="Times New Roman"/>
                <a:cs typeface="Times New Roman"/>
              </a:rPr>
              <a:t>w</a:t>
            </a:r>
            <a:r>
              <a:rPr lang="en-US" dirty="0" smtClean="0">
                <a:latin typeface="Times New Roman"/>
                <a:cs typeface="Times New Roman"/>
              </a:rPr>
              <a:t> = </a:t>
            </a:r>
            <a:r>
              <a:rPr lang="en-US" i="1" dirty="0" smtClean="0">
                <a:latin typeface="Times New Roman"/>
                <a:cs typeface="Times New Roman"/>
              </a:rPr>
              <a:t>vu</a:t>
            </a:r>
            <a:r>
              <a:rPr lang="en-US" dirty="0" smtClean="0"/>
              <a:t>, then the substring </a:t>
            </a:r>
            <a:r>
              <a:rPr lang="en-US" i="1" dirty="0">
                <a:latin typeface="Times New Roman"/>
                <a:cs typeface="Times New Roman"/>
              </a:rPr>
              <a:t>v</a:t>
            </a:r>
            <a:r>
              <a:rPr lang="en-US" dirty="0" smtClean="0"/>
              <a:t> is a </a:t>
            </a:r>
            <a:r>
              <a:rPr lang="en-US" dirty="0" smtClean="0">
                <a:solidFill>
                  <a:srgbClr val="B23C00"/>
                </a:solidFill>
              </a:rPr>
              <a:t>prefix</a:t>
            </a:r>
            <a:r>
              <a:rPr lang="en-US" dirty="0" smtClean="0"/>
              <a:t> of </a:t>
            </a:r>
            <a:r>
              <a:rPr lang="en-US" i="1" dirty="0">
                <a:latin typeface="Times New Roman"/>
                <a:cs typeface="Times New Roman"/>
              </a:rPr>
              <a:t>w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and the substring </a:t>
            </a:r>
            <a:r>
              <a:rPr lang="en-US" i="1" dirty="0">
                <a:latin typeface="Times New Roman"/>
                <a:cs typeface="Times New Roman"/>
              </a:rPr>
              <a:t>u</a:t>
            </a:r>
            <a:r>
              <a:rPr lang="en-US" dirty="0" smtClean="0"/>
              <a:t> is a </a:t>
            </a:r>
            <a:r>
              <a:rPr lang="en-US" dirty="0" smtClean="0">
                <a:solidFill>
                  <a:srgbClr val="B23C00"/>
                </a:solidFill>
              </a:rPr>
              <a:t>suffix</a:t>
            </a:r>
            <a:r>
              <a:rPr lang="en-US" dirty="0" smtClean="0"/>
              <a:t> of </a:t>
            </a:r>
            <a:r>
              <a:rPr lang="en-US" i="1" dirty="0">
                <a:latin typeface="Times New Roman"/>
                <a:cs typeface="Times New Roman"/>
              </a:rPr>
              <a:t>w</a:t>
            </a:r>
            <a:r>
              <a:rPr lang="en-US" dirty="0" smtClean="0"/>
              <a:t>.</a:t>
            </a:r>
          </a:p>
          <a:p>
            <a:pPr lvl="6"/>
            <a:endParaRPr lang="en-US" dirty="0" smtClean="0"/>
          </a:p>
          <a:p>
            <a:pPr lvl="1"/>
            <a:r>
              <a:rPr lang="en-US" dirty="0" smtClean="0"/>
              <a:t>Example: If </a:t>
            </a:r>
            <a:r>
              <a:rPr lang="en-US" sz="2800" i="1" dirty="0">
                <a:latin typeface="Times New Roman"/>
                <a:cs typeface="Times New Roman"/>
              </a:rPr>
              <a:t>w = </a:t>
            </a:r>
            <a:r>
              <a:rPr lang="en-US" sz="2800" i="1" dirty="0" err="1">
                <a:latin typeface="Times New Roman"/>
                <a:cs typeface="Times New Roman"/>
              </a:rPr>
              <a:t>abbab</a:t>
            </a:r>
            <a:r>
              <a:rPr lang="en-US" dirty="0" smtClean="0"/>
              <a:t>, then</a:t>
            </a:r>
          </a:p>
          <a:p>
            <a:pPr lvl="2"/>
            <a:r>
              <a:rPr lang="en-US" dirty="0" smtClean="0"/>
              <a:t>All prefixes: </a:t>
            </a:r>
            <a:r>
              <a:rPr lang="en-US" dirty="0" smtClean="0">
                <a:latin typeface="Times New Roman"/>
                <a:cs typeface="Times New Roman"/>
              </a:rPr>
              <a:t>{</a:t>
            </a:r>
            <a:r>
              <a:rPr lang="en-US" i="1" dirty="0" err="1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i="1" dirty="0" smtClean="0">
                <a:latin typeface="Times New Roman"/>
                <a:cs typeface="Times New Roman"/>
              </a:rPr>
              <a:t>a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i="1" dirty="0" err="1" smtClean="0">
                <a:latin typeface="Times New Roman"/>
                <a:cs typeface="Times New Roman"/>
              </a:rPr>
              <a:t>ab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i="1" dirty="0" err="1" smtClean="0">
                <a:latin typeface="Times New Roman"/>
                <a:cs typeface="Times New Roman"/>
              </a:rPr>
              <a:t>abb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i="1" dirty="0" err="1" smtClean="0">
                <a:latin typeface="Times New Roman"/>
                <a:cs typeface="Times New Roman"/>
              </a:rPr>
              <a:t>abba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i="1" dirty="0" err="1" smtClean="0">
                <a:latin typeface="Times New Roman"/>
                <a:cs typeface="Times New Roman"/>
              </a:rPr>
              <a:t>abbab</a:t>
            </a:r>
            <a:r>
              <a:rPr lang="en-US" dirty="0" smtClean="0">
                <a:latin typeface="Times New Roman"/>
                <a:cs typeface="Times New Roman"/>
              </a:rPr>
              <a:t>}</a:t>
            </a:r>
          </a:p>
          <a:p>
            <a:pPr lvl="2"/>
            <a:r>
              <a:rPr lang="en-US" dirty="0" smtClean="0"/>
              <a:t>All suffixes: </a:t>
            </a:r>
            <a:r>
              <a:rPr lang="en-US" dirty="0" smtClean="0">
                <a:latin typeface="Times New Roman"/>
                <a:cs typeface="Times New Roman"/>
              </a:rPr>
              <a:t>{</a:t>
            </a:r>
            <a:r>
              <a:rPr lang="en-US" i="1" dirty="0" err="1">
                <a:latin typeface="Times New Roman"/>
                <a:cs typeface="Times New Roman"/>
              </a:rPr>
              <a:t>λ</a:t>
            </a:r>
            <a:r>
              <a:rPr lang="en-US" dirty="0">
                <a:latin typeface="Times New Roman"/>
                <a:cs typeface="Times New Roman"/>
              </a:rPr>
              <a:t>, </a:t>
            </a:r>
            <a:r>
              <a:rPr lang="en-US" i="1" dirty="0" smtClean="0">
                <a:latin typeface="Times New Roman"/>
                <a:cs typeface="Times New Roman"/>
              </a:rPr>
              <a:t>b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i="1" dirty="0" err="1" smtClean="0">
                <a:latin typeface="Times New Roman"/>
                <a:cs typeface="Times New Roman"/>
              </a:rPr>
              <a:t>ab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i="1" dirty="0" err="1" smtClean="0">
                <a:latin typeface="Times New Roman"/>
                <a:cs typeface="Times New Roman"/>
              </a:rPr>
              <a:t>bab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i="1" dirty="0" err="1" smtClean="0">
                <a:latin typeface="Times New Roman"/>
                <a:cs typeface="Times New Roman"/>
              </a:rPr>
              <a:t>bbab</a:t>
            </a:r>
            <a:r>
              <a:rPr lang="en-US" dirty="0" smtClean="0">
                <a:latin typeface="Times New Roman"/>
                <a:cs typeface="Times New Roman"/>
              </a:rPr>
              <a:t>, </a:t>
            </a:r>
            <a:r>
              <a:rPr lang="en-US" i="1" dirty="0" err="1" smtClean="0">
                <a:latin typeface="Times New Roman"/>
                <a:cs typeface="Times New Roman"/>
              </a:rPr>
              <a:t>abbab</a:t>
            </a:r>
            <a:r>
              <a:rPr lang="en-US" dirty="0" smtClean="0">
                <a:latin typeface="Times New Roman"/>
                <a:cs typeface="Times New Roman"/>
              </a:rPr>
              <a:t>}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If </a:t>
            </a:r>
            <a:r>
              <a:rPr lang="en-US" i="1" dirty="0">
                <a:latin typeface="Times New Roman"/>
                <a:cs typeface="Times New Roman"/>
              </a:rPr>
              <a:t>u</a:t>
            </a:r>
            <a:r>
              <a:rPr lang="en-US" dirty="0" smtClean="0"/>
              <a:t> and </a:t>
            </a:r>
            <a:r>
              <a:rPr lang="en-US" i="1" dirty="0">
                <a:latin typeface="Times New Roman"/>
                <a:cs typeface="Times New Roman"/>
              </a:rPr>
              <a:t>v</a:t>
            </a:r>
            <a:r>
              <a:rPr lang="en-US" dirty="0" smtClean="0"/>
              <a:t> are strings, then</a:t>
            </a:r>
            <a:r>
              <a:rPr lang="en-US" dirty="0" smtClean="0">
                <a:solidFill>
                  <a:srgbClr val="B23C00"/>
                </a:solidFill>
              </a:rPr>
              <a:t> </a:t>
            </a:r>
            <a:r>
              <a:rPr lang="en-US" i="1" dirty="0">
                <a:solidFill>
                  <a:srgbClr val="B23C00"/>
                </a:solidFill>
                <a:latin typeface="Times New Roman"/>
                <a:cs typeface="Times New Roman"/>
              </a:rPr>
              <a:t>|</a:t>
            </a:r>
            <a:r>
              <a:rPr lang="en-US" i="1" dirty="0" err="1">
                <a:solidFill>
                  <a:srgbClr val="B23C00"/>
                </a:solidFill>
                <a:latin typeface="Times New Roman"/>
                <a:cs typeface="Times New Roman"/>
              </a:rPr>
              <a:t>uv</a:t>
            </a:r>
            <a:r>
              <a:rPr lang="en-US" i="1" dirty="0">
                <a:solidFill>
                  <a:srgbClr val="B23C00"/>
                </a:solidFill>
                <a:latin typeface="Times New Roman"/>
                <a:cs typeface="Times New Roman"/>
              </a:rPr>
              <a:t>| = |u| + |v|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943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30544</TotalTime>
  <Words>1421</Words>
  <Application>Microsoft Macintosh PowerPoint</Application>
  <PresentationFormat>On-screen Show (4:3)</PresentationFormat>
  <Paragraphs>334</Paragraphs>
  <Slides>34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Quadrant</vt:lpstr>
      <vt:lpstr>Equation</vt:lpstr>
      <vt:lpstr>CS 154 Formal Languages and Computability February 2 Class Meeting</vt:lpstr>
      <vt:lpstr>Basic Info</vt:lpstr>
      <vt:lpstr>Folks Whom We First Met Last Week</vt:lpstr>
      <vt:lpstr>Our Plan (Very High Level Version)</vt:lpstr>
      <vt:lpstr>The Language Game</vt:lpstr>
      <vt:lpstr>Some Basic Terms</vt:lpstr>
      <vt:lpstr>String Examples</vt:lpstr>
      <vt:lpstr>Some Basic Terms, cont’d</vt:lpstr>
      <vt:lpstr>Substrings</vt:lpstr>
      <vt:lpstr>A Proof by Induction that |uv| = |u| + |v|</vt:lpstr>
      <vt:lpstr>More Basic Terms</vt:lpstr>
      <vt:lpstr>PowerPoint Presentation</vt:lpstr>
      <vt:lpstr>We Have Languages!</vt:lpstr>
      <vt:lpstr>Example Languages</vt:lpstr>
      <vt:lpstr>Example Languages, cont’d</vt:lpstr>
      <vt:lpstr>String Concatenation</vt:lpstr>
      <vt:lpstr>Languages are Sets</vt:lpstr>
      <vt:lpstr>Languages are Sets, cont’d</vt:lpstr>
      <vt:lpstr>Example Languages, cont’d</vt:lpstr>
      <vt:lpstr>Rules of a Language</vt:lpstr>
      <vt:lpstr>Example Languages, cont’d</vt:lpstr>
      <vt:lpstr>Example Languages, cont’d</vt:lpstr>
      <vt:lpstr>Example Languages, cont’d</vt:lpstr>
      <vt:lpstr>What is L** ?</vt:lpstr>
      <vt:lpstr>Grammars</vt:lpstr>
      <vt:lpstr>Grammars, cont’d</vt:lpstr>
      <vt:lpstr>Production Rules</vt:lpstr>
      <vt:lpstr>Derivations</vt:lpstr>
      <vt:lpstr>Derivations, cont’d</vt:lpstr>
      <vt:lpstr>Language Generation by a Grammar</vt:lpstr>
      <vt:lpstr>Sentential Forms</vt:lpstr>
      <vt:lpstr>Grammar Examples</vt:lpstr>
      <vt:lpstr>Grammar Examples, cont’d</vt:lpstr>
      <vt:lpstr>Assignment #1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235: User Interface Design</dc:title>
  <dc:subject/>
  <dc:creator>Ronald Mak</dc:creator>
  <cp:keywords/>
  <dc:description/>
  <cp:lastModifiedBy>Ronald Mak</cp:lastModifiedBy>
  <cp:revision>386</cp:revision>
  <cp:lastPrinted>2016-02-01T05:08:29Z</cp:lastPrinted>
  <dcterms:created xsi:type="dcterms:W3CDTF">2008-01-12T03:52:55Z</dcterms:created>
  <dcterms:modified xsi:type="dcterms:W3CDTF">2016-02-03T21:55:44Z</dcterms:modified>
  <cp:category/>
</cp:coreProperties>
</file>