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0" r:id="rId3"/>
    <p:sldId id="323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6" r:id="rId13"/>
    <p:sldId id="267" r:id="rId14"/>
    <p:sldId id="268" r:id="rId15"/>
    <p:sldId id="269" r:id="rId16"/>
    <p:sldId id="291" r:id="rId17"/>
    <p:sldId id="292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382" r:id="rId28"/>
    <p:sldId id="383" r:id="rId29"/>
    <p:sldId id="279" r:id="rId30"/>
    <p:sldId id="322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F0000"/>
    <a:srgbClr val="008000"/>
    <a:srgbClr val="D7FFFF"/>
    <a:srgbClr val="945200"/>
    <a:srgbClr val="FF9300"/>
    <a:srgbClr val="CC99FF"/>
    <a:srgbClr val="D883FF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5" autoAdjust="0"/>
    <p:restoredTop sz="96290" autoAdjust="0"/>
  </p:normalViewPr>
  <p:slideViewPr>
    <p:cSldViewPr>
      <p:cViewPr varScale="1">
        <p:scale>
          <a:sx n="205" d="100"/>
          <a:sy n="205" d="100"/>
        </p:scale>
        <p:origin x="208" y="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11/7/23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5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November 8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November 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74199-E9F8-C544-86B0-F4CCB5E9C65E}" type="slidenum">
              <a:rPr lang="en-US"/>
              <a:pPr/>
              <a:t>10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the JVM Architecture ...</a:t>
            </a:r>
          </a:p>
        </p:txBody>
      </p:sp>
      <p:pic>
        <p:nvPicPr>
          <p:cNvPr id="504836" name="Picture 4" descr="177075 fg1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3" y="1325563"/>
            <a:ext cx="5121275" cy="465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FEAEC15-534F-4194-A5B0-2F357EB8EE62}"/>
              </a:ext>
            </a:extLst>
          </p:cNvPr>
          <p:cNvSpPr/>
          <p:nvPr/>
        </p:nvSpPr>
        <p:spPr bwMode="auto">
          <a:xfrm>
            <a:off x="4480561" y="1783098"/>
            <a:ext cx="2560292" cy="2011658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1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0794D-1C5D-BC4D-A1E5-551447754930}" type="slidenum">
              <a:rPr lang="en-US"/>
              <a:pPr/>
              <a:t>11</a:t>
            </a:fld>
            <a:endParaRPr lang="en-US"/>
          </a:p>
        </p:txBody>
      </p:sp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Memory Management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4389438" cy="5029145"/>
          </a:xfrm>
        </p:spPr>
        <p:txBody>
          <a:bodyPr/>
          <a:lstStyle/>
          <a:p>
            <a:r>
              <a:rPr lang="en-US" sz="2400" dirty="0"/>
              <a:t>Runtime memory can be divided into four partitions:</a:t>
            </a:r>
          </a:p>
          <a:p>
            <a:pPr lvl="4"/>
            <a:endParaRPr lang="en-US" sz="800" dirty="0"/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Static memory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executable code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statically-allocated data</a:t>
            </a:r>
          </a:p>
          <a:p>
            <a:pPr lvl="8"/>
            <a:endParaRPr lang="en-US" sz="1000" dirty="0"/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Runtime stack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activation records that contain locally-scoped data</a:t>
            </a:r>
          </a:p>
          <a:p>
            <a:pPr lvl="7"/>
            <a:endParaRPr lang="en-US" sz="1000" dirty="0"/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Heap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dynamically-allocated data</a:t>
            </a:r>
          </a:p>
          <a:p>
            <a:pPr lvl="2">
              <a:buFont typeface="Wingdings" charset="0"/>
              <a:buChar char="n"/>
            </a:pPr>
            <a:r>
              <a:rPr lang="en-US" sz="1800" dirty="0"/>
              <a:t>such as Java objects</a:t>
            </a:r>
          </a:p>
          <a:p>
            <a:pPr lvl="8"/>
            <a:endParaRPr lang="en-US" sz="1000" dirty="0"/>
          </a:p>
          <a:p>
            <a:pPr lvl="1">
              <a:buFont typeface="Wingdings" charset="0"/>
              <a:buAutoNum type="arabicPeriod"/>
            </a:pPr>
            <a:r>
              <a:rPr lang="en-US" sz="2000" dirty="0"/>
              <a:t>Free memory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5489575" y="4525963"/>
            <a:ext cx="2103438" cy="549275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Executable code</a:t>
            </a:r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 rot="10800000">
            <a:off x="5489575" y="1417638"/>
            <a:ext cx="2103438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EAEAEA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54" name="Rectangle 6"/>
          <p:cNvSpPr>
            <a:spLocks noChangeArrowheads="1"/>
          </p:cNvSpPr>
          <p:nvPr/>
        </p:nvSpPr>
        <p:spPr bwMode="auto">
          <a:xfrm>
            <a:off x="5489575" y="4160838"/>
            <a:ext cx="2103438" cy="3651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/>
              <a:t>Statically-allocated data</a:t>
            </a:r>
          </a:p>
        </p:txBody>
      </p:sp>
      <p:grpSp>
        <p:nvGrpSpPr>
          <p:cNvPr id="488455" name="Group 7"/>
          <p:cNvGrpSpPr>
            <a:grpSpLocks/>
          </p:cNvGrpSpPr>
          <p:nvPr/>
        </p:nvGrpSpPr>
        <p:grpSpPr bwMode="auto">
          <a:xfrm>
            <a:off x="5489575" y="3246438"/>
            <a:ext cx="2103438" cy="914400"/>
            <a:chOff x="3458" y="2045"/>
            <a:chExt cx="1325" cy="576"/>
          </a:xfrm>
        </p:grpSpPr>
        <p:sp>
          <p:nvSpPr>
            <p:cNvPr id="488456" name="Rectangle 8"/>
            <p:cNvSpPr>
              <a:spLocks noChangeArrowheads="1"/>
            </p:cNvSpPr>
            <p:nvPr/>
          </p:nvSpPr>
          <p:spPr bwMode="auto">
            <a:xfrm>
              <a:off x="3458" y="2045"/>
              <a:ext cx="1325" cy="57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Runtime stack</a:t>
              </a:r>
            </a:p>
          </p:txBody>
        </p:sp>
        <p:sp>
          <p:nvSpPr>
            <p:cNvPr id="488457" name="Line 9"/>
            <p:cNvSpPr>
              <a:spLocks noChangeShapeType="1"/>
            </p:cNvSpPr>
            <p:nvPr/>
          </p:nvSpPr>
          <p:spPr bwMode="auto">
            <a:xfrm rot="10800000">
              <a:off x="3458" y="2045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58" name="Group 10"/>
          <p:cNvGrpSpPr>
            <a:grpSpLocks/>
          </p:cNvGrpSpPr>
          <p:nvPr/>
        </p:nvGrpSpPr>
        <p:grpSpPr bwMode="auto">
          <a:xfrm>
            <a:off x="5489575" y="1417638"/>
            <a:ext cx="2103438" cy="1006475"/>
            <a:chOff x="3458" y="893"/>
            <a:chExt cx="1325" cy="634"/>
          </a:xfrm>
        </p:grpSpPr>
        <p:sp>
          <p:nvSpPr>
            <p:cNvPr id="488459" name="Rectangle 11"/>
            <p:cNvSpPr>
              <a:spLocks noChangeArrowheads="1"/>
            </p:cNvSpPr>
            <p:nvPr/>
          </p:nvSpPr>
          <p:spPr bwMode="auto">
            <a:xfrm>
              <a:off x="3458" y="893"/>
              <a:ext cx="1325" cy="63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Heap</a:t>
              </a:r>
            </a:p>
          </p:txBody>
        </p:sp>
        <p:sp>
          <p:nvSpPr>
            <p:cNvPr id="488460" name="Line 12"/>
            <p:cNvSpPr>
              <a:spLocks noChangeShapeType="1"/>
            </p:cNvSpPr>
            <p:nvPr/>
          </p:nvSpPr>
          <p:spPr bwMode="auto">
            <a:xfrm rot="10800000">
              <a:off x="3458" y="1527"/>
              <a:ext cx="13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61" name="Group 13"/>
          <p:cNvGrpSpPr>
            <a:grpSpLocks/>
          </p:cNvGrpSpPr>
          <p:nvPr/>
        </p:nvGrpSpPr>
        <p:grpSpPr bwMode="auto">
          <a:xfrm>
            <a:off x="7594600" y="3095625"/>
            <a:ext cx="1298575" cy="284163"/>
            <a:chOff x="4784" y="1950"/>
            <a:chExt cx="818" cy="179"/>
          </a:xfrm>
          <a:solidFill>
            <a:srgbClr val="FFFFC2"/>
          </a:solidFill>
        </p:grpSpPr>
        <p:sp>
          <p:nvSpPr>
            <p:cNvPr id="488462" name="Text Box 14"/>
            <p:cNvSpPr txBox="1">
              <a:spLocks noChangeArrowheads="1"/>
            </p:cNvSpPr>
            <p:nvPr/>
          </p:nvSpPr>
          <p:spPr bwMode="auto">
            <a:xfrm>
              <a:off x="4957" y="1950"/>
              <a:ext cx="645" cy="17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Top of stack</a:t>
              </a:r>
            </a:p>
          </p:txBody>
        </p:sp>
        <p:sp>
          <p:nvSpPr>
            <p:cNvPr id="488463" name="Line 15"/>
            <p:cNvSpPr>
              <a:spLocks noChangeShapeType="1"/>
            </p:cNvSpPr>
            <p:nvPr/>
          </p:nvSpPr>
          <p:spPr bwMode="auto">
            <a:xfrm rot="10800000" flipH="1">
              <a:off x="4784" y="2045"/>
              <a:ext cx="17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8464" name="Group 16"/>
          <p:cNvGrpSpPr>
            <a:grpSpLocks/>
          </p:cNvGrpSpPr>
          <p:nvPr/>
        </p:nvGrpSpPr>
        <p:grpSpPr bwMode="auto">
          <a:xfrm>
            <a:off x="7586663" y="2279650"/>
            <a:ext cx="1139825" cy="284163"/>
            <a:chOff x="4779" y="1436"/>
            <a:chExt cx="718" cy="179"/>
          </a:xfrm>
          <a:solidFill>
            <a:srgbClr val="FFFFC2"/>
          </a:solidFill>
        </p:grpSpPr>
        <p:sp>
          <p:nvSpPr>
            <p:cNvPr id="488465" name="Text Box 17"/>
            <p:cNvSpPr txBox="1">
              <a:spLocks noChangeArrowheads="1"/>
            </p:cNvSpPr>
            <p:nvPr/>
          </p:nvSpPr>
          <p:spPr bwMode="auto">
            <a:xfrm>
              <a:off x="4950" y="1436"/>
              <a:ext cx="547" cy="17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/>
                <a:t>Heap limit</a:t>
              </a:r>
            </a:p>
          </p:txBody>
        </p:sp>
        <p:sp>
          <p:nvSpPr>
            <p:cNvPr id="488466" name="Line 18"/>
            <p:cNvSpPr>
              <a:spLocks noChangeShapeType="1"/>
            </p:cNvSpPr>
            <p:nvPr/>
          </p:nvSpPr>
          <p:spPr bwMode="auto">
            <a:xfrm rot="10800000" flipH="1">
              <a:off x="4779" y="1527"/>
              <a:ext cx="17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8467" name="AutoShape 19"/>
          <p:cNvSpPr>
            <a:spLocks noChangeArrowheads="1"/>
          </p:cNvSpPr>
          <p:nvPr/>
        </p:nvSpPr>
        <p:spPr bwMode="auto">
          <a:xfrm rot="10800000">
            <a:off x="6315075" y="2147888"/>
            <a:ext cx="457200" cy="547687"/>
          </a:xfrm>
          <a:prstGeom prst="upArrow">
            <a:avLst>
              <a:gd name="adj1" fmla="val 50000"/>
              <a:gd name="adj2" fmla="val 42709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68" name="AutoShape 20"/>
          <p:cNvSpPr>
            <a:spLocks noChangeArrowheads="1"/>
          </p:cNvSpPr>
          <p:nvPr/>
        </p:nvSpPr>
        <p:spPr bwMode="auto">
          <a:xfrm rot="21600000">
            <a:off x="6315075" y="2971800"/>
            <a:ext cx="457200" cy="547688"/>
          </a:xfrm>
          <a:prstGeom prst="upArrow">
            <a:avLst>
              <a:gd name="adj1" fmla="val 50000"/>
              <a:gd name="adj2" fmla="val 42709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69" name="Text Box 21"/>
          <p:cNvSpPr txBox="1">
            <a:spLocks noChangeArrowheads="1"/>
          </p:cNvSpPr>
          <p:nvPr/>
        </p:nvSpPr>
        <p:spPr bwMode="auto">
          <a:xfrm>
            <a:off x="5899150" y="2667000"/>
            <a:ext cx="1236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/>
              <a:t>Free memory</a:t>
            </a:r>
          </a:p>
        </p:txBody>
      </p:sp>
      <p:sp>
        <p:nvSpPr>
          <p:cNvPr id="488470" name="Text Box 22"/>
          <p:cNvSpPr txBox="1">
            <a:spLocks noChangeArrowheads="1"/>
          </p:cNvSpPr>
          <p:nvPr/>
        </p:nvSpPr>
        <p:spPr bwMode="auto">
          <a:xfrm>
            <a:off x="5250740" y="5349875"/>
            <a:ext cx="262873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Avoid: </a:t>
            </a:r>
            <a:r>
              <a:rPr lang="en-US" dirty="0">
                <a:solidFill>
                  <a:srgbClr val="C00000"/>
                </a:solidFill>
              </a:rPr>
              <a:t>Heap-stack collision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(Out of memory error)</a:t>
            </a:r>
          </a:p>
        </p:txBody>
      </p:sp>
    </p:spTree>
    <p:extLst>
      <p:ext uri="{BB962C8B-B14F-4D97-AF65-F5344CB8AC3E}">
        <p14:creationId xmlns:p14="http://schemas.microsoft.com/office/powerpoint/2010/main" val="329012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8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88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8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8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8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2" grpId="0" animBg="1"/>
      <p:bldP spid="488453" grpId="0" animBg="1"/>
      <p:bldP spid="488454" grpId="0" animBg="1"/>
      <p:bldP spid="488467" grpId="0" animBg="1"/>
      <p:bldP spid="488468" grpId="0" animBg="1"/>
      <p:bldP spid="488469" grpId="0"/>
      <p:bldP spid="4884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8A230-AD99-0C4F-822B-0297582FA2A0}" type="slidenum">
              <a:rPr lang="en-US"/>
              <a:pPr/>
              <a:t>12</a:t>
            </a:fld>
            <a:endParaRPr 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Heap Management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Handled by language-specific runtime routines.</a:t>
            </a:r>
          </a:p>
          <a:p>
            <a:pPr lvl="4"/>
            <a:endParaRPr lang="en-US" dirty="0"/>
          </a:p>
          <a:p>
            <a:r>
              <a:rPr lang="en-US" dirty="0"/>
              <a:t>Pascal, C, and C++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dirty="0"/>
              <a:t> to allocate memory.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dirty="0"/>
              <a:t> to de-allocate.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Java and the JVM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to allocate memory.</a:t>
            </a:r>
          </a:p>
          <a:p>
            <a:pPr lvl="1"/>
            <a:r>
              <a:rPr lang="en-US" u="sng" dirty="0"/>
              <a:t>Automatic</a:t>
            </a:r>
            <a:r>
              <a:rPr lang="en-US" dirty="0"/>
              <a:t> garbage collection</a:t>
            </a:r>
            <a:r>
              <a:rPr lang="en-US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92E0F6-7E47-424B-90A0-743246D43BD9}"/>
              </a:ext>
            </a:extLst>
          </p:cNvPr>
          <p:cNvSpPr txBox="1"/>
          <p:nvPr/>
        </p:nvSpPr>
        <p:spPr>
          <a:xfrm>
            <a:off x="2971817" y="3429000"/>
            <a:ext cx="320036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New C++ “smart pointers” can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>do automatic deletes when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pointer variables go out of scope.</a:t>
            </a:r>
          </a:p>
        </p:txBody>
      </p:sp>
    </p:spTree>
    <p:extLst>
      <p:ext uri="{BB962C8B-B14F-4D97-AF65-F5344CB8AC3E}">
        <p14:creationId xmlns:p14="http://schemas.microsoft.com/office/powerpoint/2010/main" val="394368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9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9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9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BCEE-730E-164B-9D52-28AD19E7F668}" type="slidenum">
              <a:rPr lang="en-US"/>
              <a:pPr/>
              <a:t>13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Heap Management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Keep track of all </a:t>
            </a:r>
            <a:r>
              <a:rPr lang="en-US" u="sng" dirty="0"/>
              <a:t>allocated blocks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memory </a:t>
            </a:r>
            <a:br>
              <a:rPr lang="en-US" dirty="0"/>
            </a:br>
            <a:r>
              <a:rPr lang="en-US" dirty="0"/>
              <a:t>and all </a:t>
            </a:r>
            <a:r>
              <a:rPr lang="en-US" u="sng" dirty="0"/>
              <a:t>free blocks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Free blocks are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holes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caused by freeing some of the dynamically allocated objects.</a:t>
            </a:r>
          </a:p>
        </p:txBody>
      </p:sp>
    </p:spTree>
    <p:extLst>
      <p:ext uri="{BB962C8B-B14F-4D97-AF65-F5344CB8AC3E}">
        <p14:creationId xmlns:p14="http://schemas.microsoft.com/office/powerpoint/2010/main" val="19468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BCEE-730E-164B-9D52-28AD19E7F668}" type="slidenum">
              <a:rPr lang="en-US"/>
              <a:pPr/>
              <a:t>14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Heap Management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a new object needs to be allocated dynamically, where in the heap should </a:t>
            </a:r>
            <a:br>
              <a:rPr lang="en-US" dirty="0"/>
            </a:br>
            <a:r>
              <a:rPr lang="en-US" dirty="0"/>
              <a:t>you put it?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 can allocate it at the </a:t>
            </a:r>
            <a:r>
              <a:rPr lang="en-US" u="sng" dirty="0"/>
              <a:t>end of the heap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thereby expand the size of the heap.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You can </a:t>
            </a:r>
            <a:r>
              <a:rPr lang="en-US" u="sng" dirty="0"/>
              <a:t>find a hole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within the heap </a:t>
            </a:r>
            <a:br>
              <a:rPr lang="en-US" dirty="0"/>
            </a:br>
            <a:r>
              <a:rPr lang="en-US" dirty="0"/>
              <a:t>that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big enough for the object.</a:t>
            </a:r>
          </a:p>
        </p:txBody>
      </p:sp>
    </p:spTree>
    <p:extLst>
      <p:ext uri="{BB962C8B-B14F-4D97-AF65-F5344CB8AC3E}">
        <p14:creationId xmlns:p14="http://schemas.microsoft.com/office/powerpoint/2010/main" val="256522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C324-4B2F-FF46-9CB0-78A0111C2C0E}" type="slidenum">
              <a:rPr lang="en-US"/>
              <a:pPr/>
              <a:t>15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Heap Management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What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the </a:t>
            </a:r>
            <a:r>
              <a:rPr lang="en-US" u="sng" dirty="0"/>
              <a:t>optimal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memory allocation strategy?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Find the </a:t>
            </a:r>
            <a:r>
              <a:rPr lang="en-US" u="sng" dirty="0"/>
              <a:t>smallest possible hole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that the object will fit in.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Or </a:t>
            </a:r>
            <a:r>
              <a:rPr lang="en-US" u="sng" dirty="0"/>
              <a:t>randomly pick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any hole that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big enough.</a:t>
            </a:r>
          </a:p>
        </p:txBody>
      </p:sp>
    </p:spTree>
    <p:extLst>
      <p:ext uri="{BB962C8B-B14F-4D97-AF65-F5344CB8AC3E}">
        <p14:creationId xmlns:p14="http://schemas.microsoft.com/office/powerpoint/2010/main" val="1160810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C324-4B2F-FF46-9CB0-78A0111C2C0E}" type="slidenum">
              <a:rPr lang="en-US"/>
              <a:pPr/>
              <a:t>16</a:t>
            </a:fld>
            <a:endParaRPr lang="en-US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Heap Management</a:t>
            </a:r>
            <a:r>
              <a:rPr lang="en-US" i="1" dirty="0"/>
              <a:t>, cont</a:t>
            </a:r>
            <a:r>
              <a:rPr lang="en-US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Should you periodically </a:t>
            </a:r>
            <a:r>
              <a:rPr lang="en-US" u="sng" dirty="0"/>
              <a:t>compact the heap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to get rid of holes and thereby </a:t>
            </a:r>
            <a:br>
              <a:rPr lang="en-US" dirty="0"/>
            </a:br>
            <a:r>
              <a:rPr lang="en-US" dirty="0"/>
              <a:t>reduce the size of the heap?</a:t>
            </a:r>
          </a:p>
          <a:p>
            <a:pPr lvl="4"/>
            <a:endParaRPr lang="en-US" dirty="0"/>
          </a:p>
          <a:p>
            <a:r>
              <a:rPr lang="en-US" dirty="0"/>
              <a:t>If an allocated object moves due to compaction,</a:t>
            </a:r>
            <a:br>
              <a:rPr lang="en-US" dirty="0"/>
            </a:br>
            <a:r>
              <a:rPr lang="en-US" dirty="0"/>
              <a:t>how do you </a:t>
            </a:r>
            <a:r>
              <a:rPr lang="en-US" u="sng" dirty="0"/>
              <a:t>update references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(pointers) </a:t>
            </a:r>
            <a:br>
              <a:rPr lang="en-US" dirty="0"/>
            </a:br>
            <a:r>
              <a:rPr lang="en-US" dirty="0"/>
              <a:t>to the object?</a:t>
            </a:r>
          </a:p>
        </p:txBody>
      </p:sp>
    </p:spTree>
    <p:extLst>
      <p:ext uri="{BB962C8B-B14F-4D97-AF65-F5344CB8AC3E}">
        <p14:creationId xmlns:p14="http://schemas.microsoft.com/office/powerpoint/2010/main" val="245640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14BD-13CD-E741-8B0F-1FFC54A1D879}" type="slidenum">
              <a:rPr lang="en-US"/>
              <a:pPr/>
              <a:t>17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Return the memory occupied by an object (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garbage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) to unallocated status …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… when there are no longer any references to the object and therefore it is inaccessible.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That memory becomes a freed block (a hole).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Invented by computer scientist John McCarthy in 1959 to automatically manage runtime memory for his language Lisp.</a:t>
            </a:r>
          </a:p>
        </p:txBody>
      </p:sp>
    </p:spTree>
    <p:extLst>
      <p:ext uri="{BB962C8B-B14F-4D97-AF65-F5344CB8AC3E}">
        <p14:creationId xmlns:p14="http://schemas.microsoft.com/office/powerpoint/2010/main" val="381327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4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14BD-13CD-E741-8B0F-1FFC54A1D879}" type="slidenum">
              <a:rPr lang="en-US"/>
              <a:pPr/>
              <a:t>18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 Algorithms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Reference counts</a:t>
            </a:r>
          </a:p>
          <a:p>
            <a:pPr>
              <a:lnSpc>
                <a:spcPct val="90000"/>
              </a:lnSpc>
            </a:pPr>
            <a:r>
              <a:rPr lang="en-US" dirty="0"/>
              <a:t>Mark and sweep</a:t>
            </a:r>
          </a:p>
          <a:p>
            <a:pPr>
              <a:lnSpc>
                <a:spcPct val="90000"/>
              </a:lnSpc>
            </a:pPr>
            <a:r>
              <a:rPr lang="en-US" dirty="0"/>
              <a:t>Stop and copy</a:t>
            </a:r>
          </a:p>
          <a:p>
            <a:pPr>
              <a:lnSpc>
                <a:spcPct val="90000"/>
              </a:lnSpc>
            </a:pPr>
            <a:r>
              <a:rPr lang="en-US" dirty="0"/>
              <a:t>Generational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... plus others</a:t>
            </a:r>
          </a:p>
        </p:txBody>
      </p:sp>
    </p:spTree>
    <p:extLst>
      <p:ext uri="{BB962C8B-B14F-4D97-AF65-F5344CB8AC3E}">
        <p14:creationId xmlns:p14="http://schemas.microsoft.com/office/powerpoint/2010/main" val="15477816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14BD-13CD-E741-8B0F-1FFC54A1D879}" type="slidenum">
              <a:rPr lang="en-US"/>
              <a:pPr/>
              <a:t>19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Garbage Collection</a:t>
            </a:r>
            <a:endParaRPr lang="en-US" i="1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Automatic garbage collection is great </a:t>
            </a:r>
            <a:br>
              <a:rPr lang="en-US" dirty="0"/>
            </a:br>
            <a:r>
              <a:rPr lang="en-US" dirty="0"/>
              <a:t>for us programmers, because we don’t </a:t>
            </a:r>
            <a:br>
              <a:rPr lang="en-US" dirty="0"/>
            </a:br>
            <a:r>
              <a:rPr lang="en-US" dirty="0"/>
              <a:t>have to think about it and write code</a:t>
            </a:r>
            <a:br>
              <a:rPr lang="en-US" dirty="0"/>
            </a:br>
            <a:r>
              <a:rPr lang="en-US" dirty="0"/>
              <a:t>to free unused objects.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But it can slow runtime performance </a:t>
            </a:r>
            <a:r>
              <a:rPr lang="en-US" u="sng" dirty="0"/>
              <a:t>unpredictably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Don’t write mission-critical real-time applications </a:t>
            </a:r>
            <a:br>
              <a:rPr lang="en-US" dirty="0"/>
            </a:br>
            <a:r>
              <a:rPr lang="en-US" dirty="0"/>
              <a:t>in a language that has automatic garbage collection, unless you can programmatically turn GC off when necessary.</a:t>
            </a:r>
          </a:p>
        </p:txBody>
      </p:sp>
    </p:spTree>
    <p:extLst>
      <p:ext uri="{BB962C8B-B14F-4D97-AF65-F5344CB8AC3E}">
        <p14:creationId xmlns:p14="http://schemas.microsoft.com/office/powerpoint/2010/main" val="112462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4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CE9-54C6-2746-86D2-898815F4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for Oral Project Presentations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9F22F-CF3E-F248-876D-A125C1CB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59DDBC-4C24-6940-9177-44D7D3320AF9}"/>
              </a:ext>
            </a:extLst>
          </p:cNvPr>
          <p:cNvSpPr txBox="1"/>
          <p:nvPr/>
        </p:nvSpPr>
        <p:spPr>
          <a:xfrm>
            <a:off x="738401" y="4892024"/>
            <a:ext cx="327807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Compiler projects due</a:t>
            </a:r>
          </a:p>
          <a:p>
            <a:r>
              <a:rPr lang="en-US" sz="2400" dirty="0">
                <a:solidFill>
                  <a:srgbClr val="C00000"/>
                </a:solidFill>
              </a:rPr>
              <a:t>Monday, December 18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3107C0-7DA4-DD48-B0E0-061998EC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325903"/>
            <a:ext cx="3840483" cy="3383244"/>
          </a:xfrm>
          <a:ln w="19050">
            <a:solidFill>
              <a:srgbClr val="0033CC"/>
            </a:solidFill>
          </a:ln>
        </p:spPr>
        <p:txBody>
          <a:bodyPr/>
          <a:lstStyle/>
          <a:p>
            <a:r>
              <a:rPr lang="en-US" sz="2400" dirty="0"/>
              <a:t>December 4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sz="2000" dirty="0"/>
              <a:t>Team 7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sz="2000" dirty="0"/>
              <a:t>HAX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sz="2000" dirty="0"/>
              <a:t>Crazy Compilers</a:t>
            </a:r>
          </a:p>
          <a:p>
            <a:pPr marL="2317750" lvl="4" indent="-457200">
              <a:buFont typeface="+mj-lt"/>
              <a:buAutoNum type="arabicPeriod"/>
            </a:pPr>
            <a:endParaRPr lang="en-US" sz="1100" dirty="0"/>
          </a:p>
          <a:p>
            <a:pPr marL="490537" indent="-457200"/>
            <a:r>
              <a:rPr lang="en-US" sz="2400" dirty="0"/>
              <a:t>December 6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sz="2000" dirty="0"/>
              <a:t>French Miliary Victories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sz="2000" dirty="0"/>
              <a:t>AKA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sz="2000" dirty="0"/>
              <a:t>Team 404</a:t>
            </a: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844F50CD-8D96-C6EA-9DC2-0E1915EA9EB6}"/>
              </a:ext>
            </a:extLst>
          </p:cNvPr>
          <p:cNvSpPr txBox="1">
            <a:spLocks/>
          </p:cNvSpPr>
          <p:nvPr/>
        </p:nvSpPr>
        <p:spPr bwMode="auto">
          <a:xfrm>
            <a:off x="4480560" y="1234463"/>
            <a:ext cx="4480511" cy="484626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sz="2400" kern="0" dirty="0"/>
              <a:t>Present what you have working up to the date of your presentation.</a:t>
            </a:r>
          </a:p>
          <a:p>
            <a:pPr lvl="1" eaLnBrk="1" hangingPunct="1"/>
            <a:r>
              <a:rPr lang="en-US" sz="2000" kern="0" dirty="0"/>
              <a:t>Tell about your </a:t>
            </a:r>
            <a:br>
              <a:rPr lang="en-US" sz="2000" kern="0" dirty="0"/>
            </a:br>
            <a:r>
              <a:rPr lang="en-US" sz="2000" kern="0" dirty="0"/>
              <a:t>source language</a:t>
            </a:r>
          </a:p>
          <a:p>
            <a:pPr lvl="1" eaLnBrk="1" hangingPunct="1"/>
            <a:r>
              <a:rPr lang="en-US" sz="2000" kern="0" dirty="0"/>
              <a:t>Show highlights of your grammar (</a:t>
            </a:r>
            <a:r>
              <a:rPr lang="en-US" sz="2000" b="1" kern="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.g4 </a:t>
            </a:r>
            <a:r>
              <a:rPr lang="en-US" sz="2000" kern="0" dirty="0"/>
              <a:t>file and </a:t>
            </a:r>
            <a:br>
              <a:rPr lang="en-US" sz="2000" kern="0" dirty="0"/>
            </a:br>
            <a:r>
              <a:rPr lang="en-US" sz="2000" kern="0" dirty="0"/>
              <a:t>syntax diagrams)</a:t>
            </a:r>
          </a:p>
          <a:p>
            <a:pPr lvl="1" eaLnBrk="1" hangingPunct="1"/>
            <a:r>
              <a:rPr lang="en-US" sz="2000" kern="0" dirty="0"/>
              <a:t>Compile and run least </a:t>
            </a:r>
            <a:br>
              <a:rPr lang="en-US" sz="2000" kern="0" dirty="0"/>
            </a:br>
            <a:r>
              <a:rPr lang="en-US" sz="2000" kern="0" dirty="0"/>
              <a:t>one sample program.</a:t>
            </a:r>
          </a:p>
          <a:p>
            <a:pPr lvl="1" eaLnBrk="1" hangingPunct="1"/>
            <a:r>
              <a:rPr lang="en-US" sz="2000" kern="0" dirty="0"/>
              <a:t>Q and A</a:t>
            </a:r>
          </a:p>
          <a:p>
            <a:pPr lvl="4" eaLnBrk="1" hangingPunct="1"/>
            <a:endParaRPr lang="en-US" sz="800" kern="0" dirty="0"/>
          </a:p>
          <a:p>
            <a:pPr eaLnBrk="1" hangingPunct="1"/>
            <a:r>
              <a:rPr lang="en-US" sz="2400" kern="0" dirty="0"/>
              <a:t>The rest of the class will evaluate your presentation.</a:t>
            </a:r>
          </a:p>
          <a:p>
            <a:pPr marL="928687" lvl="1" indent="-457200" eaLnBrk="1" hangingPunct="1">
              <a:buFont typeface="+mj-lt"/>
              <a:buAutoNum type="arabicPeriod" startAt="4"/>
            </a:pPr>
            <a:endParaRPr lang="en-US" sz="2000" kern="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F29ED-BAFF-6AF8-3FCD-B2E344B14E53}"/>
              </a:ext>
            </a:extLst>
          </p:cNvPr>
          <p:cNvSpPr txBox="1"/>
          <p:nvPr/>
        </p:nvSpPr>
        <p:spPr>
          <a:xfrm>
            <a:off x="7668573" y="2057415"/>
            <a:ext cx="101822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Up to 20 </a:t>
            </a:r>
          </a:p>
          <a:p>
            <a:r>
              <a:rPr lang="en-US" dirty="0">
                <a:solidFill>
                  <a:srgbClr val="0033CC"/>
                </a:solidFill>
              </a:rPr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3903642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0A111-50C7-0146-B742-69065ADB876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Collection: Reference Counts 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234464"/>
            <a:ext cx="8229600" cy="4937706"/>
          </a:xfrm>
        </p:spPr>
        <p:txBody>
          <a:bodyPr/>
          <a:lstStyle/>
          <a:p>
            <a:r>
              <a:rPr lang="en-US" dirty="0"/>
              <a:t>Include a </a:t>
            </a:r>
            <a:r>
              <a:rPr lang="en-US" u="sng" dirty="0"/>
              <a:t>counter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with each block </a:t>
            </a:r>
            <a:br>
              <a:rPr lang="en-US" dirty="0"/>
            </a:br>
            <a:r>
              <a:rPr lang="en-US" dirty="0"/>
              <a:t>of allocated memory.</a:t>
            </a:r>
          </a:p>
          <a:p>
            <a:pPr lvl="1"/>
            <a:r>
              <a:rPr lang="en-US" u="sng" dirty="0"/>
              <a:t>Increment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counter each time </a:t>
            </a:r>
            <a:br>
              <a:rPr lang="en-US" dirty="0"/>
            </a:br>
            <a:r>
              <a:rPr lang="en-US" dirty="0"/>
              <a:t>a pointer is set to point to the block.</a:t>
            </a:r>
          </a:p>
          <a:p>
            <a:pPr lvl="1"/>
            <a:r>
              <a:rPr lang="en-US" u="sng" dirty="0"/>
              <a:t>Decrement</a:t>
            </a:r>
            <a:r>
              <a:rPr lang="en-US" dirty="0"/>
              <a:t> the counter whenever a pointer </a:t>
            </a:r>
            <a:br>
              <a:rPr lang="en-US" dirty="0"/>
            </a:br>
            <a:r>
              <a:rPr lang="en-US" dirty="0"/>
              <a:t>to the block is set to null (or to point elsewhere).</a:t>
            </a:r>
          </a:p>
          <a:p>
            <a:pPr lvl="1"/>
            <a:r>
              <a:rPr lang="en-US" u="sng" dirty="0"/>
              <a:t>Deallocate</a:t>
            </a:r>
            <a:r>
              <a:rPr lang="en-US" dirty="0"/>
              <a:t> the block when the counter reaches 0.</a:t>
            </a:r>
          </a:p>
          <a:p>
            <a:pPr lvl="4"/>
            <a:endParaRPr lang="en-US" dirty="0"/>
          </a:p>
          <a:p>
            <a:r>
              <a:rPr lang="en-US" dirty="0"/>
              <a:t>Problem: Cyclic graphs</a:t>
            </a:r>
            <a:endParaRPr lang="en-US" dirty="0">
              <a:solidFill>
                <a:srgbClr val="B23C00"/>
              </a:solidFill>
            </a:endParaRPr>
          </a:p>
          <a:p>
            <a:pPr lvl="1"/>
            <a:r>
              <a:rPr lang="en-US" dirty="0"/>
              <a:t>The reference counts </a:t>
            </a:r>
            <a:br>
              <a:rPr lang="en-US" dirty="0"/>
            </a:br>
            <a:r>
              <a:rPr lang="en-US" dirty="0"/>
              <a:t>never become 0.</a:t>
            </a:r>
          </a:p>
        </p:txBody>
      </p:sp>
      <p:sp>
        <p:nvSpPr>
          <p:cNvPr id="490500" name="AutoShape 4"/>
          <p:cNvSpPr>
            <a:spLocks noChangeArrowheads="1"/>
          </p:cNvSpPr>
          <p:nvPr/>
        </p:nvSpPr>
        <p:spPr bwMode="auto">
          <a:xfrm rot="1088330">
            <a:off x="5802601" y="5221510"/>
            <a:ext cx="547688" cy="549275"/>
          </a:xfrm>
          <a:prstGeom prst="octagon">
            <a:avLst>
              <a:gd name="adj" fmla="val 2928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0501" name="AutoShape 5"/>
          <p:cNvSpPr>
            <a:spLocks noChangeArrowheads="1"/>
          </p:cNvSpPr>
          <p:nvPr/>
        </p:nvSpPr>
        <p:spPr bwMode="auto">
          <a:xfrm rot="-442020">
            <a:off x="6717001" y="5953347"/>
            <a:ext cx="639763" cy="639763"/>
          </a:xfrm>
          <a:prstGeom prst="plus">
            <a:avLst>
              <a:gd name="adj" fmla="val 25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0502" name="AutoShape 6"/>
          <p:cNvSpPr>
            <a:spLocks noChangeArrowheads="1"/>
          </p:cNvSpPr>
          <p:nvPr/>
        </p:nvSpPr>
        <p:spPr bwMode="auto">
          <a:xfrm rot="496398">
            <a:off x="6991639" y="4581747"/>
            <a:ext cx="823912" cy="730250"/>
          </a:xfrm>
          <a:prstGeom prst="pentagon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0503" name="AutoShape 7"/>
          <p:cNvCxnSpPr>
            <a:cxnSpLocks noChangeShapeType="1"/>
            <a:stCxn id="490500" idx="0"/>
            <a:endCxn id="490502" idx="1"/>
          </p:cNvCxnSpPr>
          <p:nvPr/>
        </p:nvCxnSpPr>
        <p:spPr bwMode="auto">
          <a:xfrm rot="16200000">
            <a:off x="6368545" y="4595241"/>
            <a:ext cx="431800" cy="846138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504" name="AutoShape 8"/>
          <p:cNvCxnSpPr>
            <a:cxnSpLocks noChangeShapeType="1"/>
            <a:stCxn id="490501" idx="1"/>
            <a:endCxn id="490500" idx="2"/>
          </p:cNvCxnSpPr>
          <p:nvPr/>
        </p:nvCxnSpPr>
        <p:spPr bwMode="auto">
          <a:xfrm rot="10800000">
            <a:off x="5989926" y="5756497"/>
            <a:ext cx="728663" cy="557213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0505" name="AutoShape 9"/>
          <p:cNvCxnSpPr>
            <a:cxnSpLocks noChangeShapeType="1"/>
            <a:stCxn id="490502" idx="4"/>
            <a:endCxn id="490501" idx="3"/>
          </p:cNvCxnSpPr>
          <p:nvPr/>
        </p:nvCxnSpPr>
        <p:spPr bwMode="auto">
          <a:xfrm rot="5400000">
            <a:off x="7032913" y="5664423"/>
            <a:ext cx="887413" cy="246062"/>
          </a:xfrm>
          <a:prstGeom prst="curvedConnector2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883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uiExpand="1" build="p" bldLvl="2"/>
      <p:bldP spid="490500" grpId="0" uiExpand="1" animBg="1"/>
      <p:bldP spid="490501" grpId="0" uiExpand="1" animBg="1"/>
      <p:bldP spid="490502" grpId="0" uiExpan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DA77-BC65-8C46-982A-3AFD7F72F1B0}" type="slidenum">
              <a:rPr lang="en-US"/>
              <a:pPr/>
              <a:t>21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Collection: Mark and Sweep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type of </a:t>
            </a:r>
            <a:r>
              <a:rPr lang="en-US" dirty="0">
                <a:solidFill>
                  <a:srgbClr val="C00000"/>
                </a:solidFill>
              </a:rPr>
              <a:t>tracing garbage collection</a:t>
            </a:r>
            <a:r>
              <a:rPr lang="en-US" dirty="0"/>
              <a:t>.</a:t>
            </a:r>
          </a:p>
          <a:p>
            <a:pPr lvl="1"/>
            <a:r>
              <a:rPr lang="en-US" u="sng" dirty="0"/>
              <a:t>Trace</a:t>
            </a:r>
            <a:r>
              <a:rPr lang="en-US" dirty="0"/>
              <a:t> which objects are </a:t>
            </a:r>
            <a:r>
              <a:rPr lang="en-US" u="sng" dirty="0"/>
              <a:t>reachable</a:t>
            </a:r>
            <a:r>
              <a:rPr lang="en-US" dirty="0"/>
              <a:t> by a chain of references from pointers within stack frames.</a:t>
            </a:r>
          </a:p>
          <a:p>
            <a:pPr lvl="4"/>
            <a:endParaRPr lang="en-US" dirty="0"/>
          </a:p>
          <a:p>
            <a:r>
              <a:rPr lang="en-US" dirty="0"/>
              <a:t>Periodically make a pass over the heap to </a:t>
            </a:r>
            <a:br>
              <a:rPr lang="en-US" dirty="0"/>
            </a:br>
            <a:r>
              <a:rPr lang="en-US" u="sng" dirty="0"/>
              <a:t>mark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all reachable objects.</a:t>
            </a:r>
          </a:p>
          <a:p>
            <a:pPr lvl="1"/>
            <a:r>
              <a:rPr lang="en-US" dirty="0"/>
              <a:t>Various marking algorithms.</a:t>
            </a:r>
          </a:p>
          <a:p>
            <a:pPr lvl="1"/>
            <a:r>
              <a:rPr lang="en-US" dirty="0"/>
              <a:t>This can happen concurrently with program execution.</a:t>
            </a:r>
          </a:p>
          <a:p>
            <a:pPr lvl="4"/>
            <a:endParaRPr lang="en-US" dirty="0"/>
          </a:p>
          <a:p>
            <a:r>
              <a:rPr lang="en-US" dirty="0"/>
              <a:t>Make a second pass to </a:t>
            </a:r>
            <a:r>
              <a:rPr lang="en-US" u="sng" dirty="0"/>
              <a:t>sweep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(deallocate) objects that are </a:t>
            </a:r>
            <a:r>
              <a:rPr lang="en-US" u="sng" dirty="0"/>
              <a:t>not marked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5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13A2-8EA9-9341-94A7-048E9420EFA8}" type="slidenum">
              <a:rPr lang="en-US"/>
              <a:pPr/>
              <a:t>22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Collection: Stop and Copy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34464"/>
            <a:ext cx="8412433" cy="4937706"/>
          </a:xfrm>
        </p:spPr>
        <p:txBody>
          <a:bodyPr/>
          <a:lstStyle/>
          <a:p>
            <a:r>
              <a:rPr lang="en-US" dirty="0"/>
              <a:t>Partition the heap into two halves.</a:t>
            </a:r>
          </a:p>
          <a:p>
            <a:pPr lvl="1"/>
            <a:r>
              <a:rPr lang="en-US" dirty="0"/>
              <a:t>Allocate memory only in one half at a time.</a:t>
            </a:r>
          </a:p>
          <a:p>
            <a:pPr lvl="4"/>
            <a:endParaRPr lang="en-US" dirty="0"/>
          </a:p>
          <a:p>
            <a:r>
              <a:rPr lang="en-US" dirty="0"/>
              <a:t>When an allocation fails to find a sufficiently large block of free memory …</a:t>
            </a:r>
          </a:p>
          <a:p>
            <a:pPr lvl="1"/>
            <a:r>
              <a:rPr lang="en-US" u="sng" dirty="0"/>
              <a:t>Stop</a:t>
            </a:r>
            <a:r>
              <a:rPr lang="en-US" dirty="0"/>
              <a:t> program execution.</a:t>
            </a:r>
          </a:p>
          <a:p>
            <a:pPr lvl="1"/>
            <a:r>
              <a:rPr lang="en-US" u="sng" dirty="0"/>
              <a:t>Copy</a:t>
            </a:r>
            <a:r>
              <a:rPr lang="en-US" dirty="0"/>
              <a:t> all allocated blocks to the other half of the heap, </a:t>
            </a:r>
            <a:br>
              <a:rPr lang="en-US" dirty="0"/>
            </a:br>
            <a:r>
              <a:rPr lang="en-US" dirty="0"/>
              <a:t>thereby compacting it.</a:t>
            </a:r>
          </a:p>
          <a:p>
            <a:pPr lvl="1"/>
            <a:r>
              <a:rPr lang="en-US" dirty="0"/>
              <a:t>Update all references to objects in the </a:t>
            </a:r>
            <a:br>
              <a:rPr lang="en-US" dirty="0"/>
            </a:br>
            <a:r>
              <a:rPr lang="en-US" dirty="0"/>
              <a:t>allocated blocks.</a:t>
            </a:r>
          </a:p>
          <a:p>
            <a:pPr lvl="2"/>
            <a:r>
              <a:rPr lang="en-US" dirty="0"/>
              <a:t>How do you update pointer values?</a:t>
            </a:r>
          </a:p>
          <a:p>
            <a:pPr lvl="1"/>
            <a:r>
              <a:rPr lang="en-US" dirty="0"/>
              <a:t>Resume program execution.</a:t>
            </a:r>
          </a:p>
        </p:txBody>
      </p:sp>
    </p:spTree>
    <p:extLst>
      <p:ext uri="{BB962C8B-B14F-4D97-AF65-F5344CB8AC3E}">
        <p14:creationId xmlns:p14="http://schemas.microsoft.com/office/powerpoint/2010/main" val="24520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3B8-9B13-104F-8A19-EC1E16F6F505}" type="slidenum">
              <a:rPr lang="en-US"/>
              <a:pPr/>
              <a:t>23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Generational Garbage Collection: Theory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r>
              <a:rPr lang="en-US" dirty="0"/>
              <a:t>Most objects are </a:t>
            </a:r>
            <a:r>
              <a:rPr lang="en-US" u="sng" dirty="0"/>
              <a:t>short-lived</a:t>
            </a:r>
            <a:r>
              <a:rPr lang="en-US" dirty="0"/>
              <a:t>.</a:t>
            </a:r>
          </a:p>
          <a:p>
            <a:pPr lvl="5"/>
            <a:endParaRPr lang="en-US" dirty="0">
              <a:solidFill>
                <a:schemeClr val="folHlink"/>
              </a:solidFill>
            </a:endParaRPr>
          </a:p>
          <a:p>
            <a:r>
              <a:rPr lang="en-US" u="sng" dirty="0"/>
              <a:t>Long-lived</a:t>
            </a:r>
            <a:r>
              <a:rPr lang="en-US" dirty="0"/>
              <a:t> objects are likely to last </a:t>
            </a:r>
            <a:br>
              <a:rPr lang="en-US" dirty="0"/>
            </a:br>
            <a:r>
              <a:rPr lang="en-US" dirty="0"/>
              <a:t>until the program terminates.</a:t>
            </a:r>
          </a:p>
        </p:txBody>
      </p:sp>
    </p:spTree>
    <p:extLst>
      <p:ext uri="{BB962C8B-B14F-4D97-AF65-F5344CB8AC3E}">
        <p14:creationId xmlns:p14="http://schemas.microsoft.com/office/powerpoint/2010/main" val="2673582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133B8-9B13-104F-8A19-EC1E16F6F505}" type="slidenum">
              <a:rPr lang="en-US"/>
              <a:pPr/>
              <a:t>24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Generational Garbage Collection: Practice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1"/>
            <a:ext cx="8412433" cy="4785330"/>
          </a:xfrm>
        </p:spPr>
        <p:txBody>
          <a:bodyPr/>
          <a:lstStyle/>
          <a:p>
            <a:r>
              <a:rPr lang="en-US" dirty="0"/>
              <a:t>Partition the heap into a </a:t>
            </a:r>
            <a:r>
              <a:rPr lang="en-US" dirty="0">
                <a:solidFill>
                  <a:srgbClr val="C00000"/>
                </a:solidFill>
              </a:rPr>
              <a:t>new generation area</a:t>
            </a:r>
            <a:r>
              <a:rPr lang="en-US" dirty="0"/>
              <a:t> and an </a:t>
            </a:r>
            <a:r>
              <a:rPr lang="en-US" dirty="0">
                <a:solidFill>
                  <a:srgbClr val="C00000"/>
                </a:solidFill>
              </a:rPr>
              <a:t>old generation area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Allocate new objects in the new generation area.</a:t>
            </a:r>
          </a:p>
          <a:p>
            <a:pPr lvl="1"/>
            <a:r>
              <a:rPr lang="en-US" dirty="0"/>
              <a:t>Keep track of how long an object lives.</a:t>
            </a:r>
          </a:p>
          <a:p>
            <a:pPr lvl="1"/>
            <a:r>
              <a:rPr lang="en-US" dirty="0"/>
              <a:t>Once an object lives past a </a:t>
            </a:r>
            <a:r>
              <a:rPr lang="en-US" u="sng" dirty="0"/>
              <a:t>predetermined threshold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time, </a:t>
            </a:r>
            <a:r>
              <a:rPr lang="en-US" u="sng" dirty="0"/>
              <a:t>migrate</a:t>
            </a:r>
            <a:r>
              <a:rPr lang="en-US" dirty="0"/>
              <a:t> it to the old generation area.</a:t>
            </a:r>
          </a:p>
          <a:p>
            <a:pPr lvl="5"/>
            <a:endParaRPr lang="en-US" dirty="0"/>
          </a:p>
          <a:p>
            <a:r>
              <a:rPr lang="en-US" dirty="0"/>
              <a:t>The old generation area stays fairly compacted.</a:t>
            </a:r>
          </a:p>
          <a:p>
            <a:r>
              <a:rPr lang="en-US" dirty="0"/>
              <a:t>The new generation area needs compacting infrequently.</a:t>
            </a:r>
          </a:p>
        </p:txBody>
      </p:sp>
    </p:spTree>
    <p:extLst>
      <p:ext uri="{BB962C8B-B14F-4D97-AF65-F5344CB8AC3E}">
        <p14:creationId xmlns:p14="http://schemas.microsoft.com/office/powerpoint/2010/main" val="58697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5895-42FE-1946-B927-32D91E0F1D44}" type="slidenum">
              <a:rPr lang="en-US"/>
              <a:pPr/>
              <a:t>25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Aggressive Heap Management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029145"/>
          </a:xfrm>
        </p:spPr>
        <p:txBody>
          <a:bodyPr/>
          <a:lstStyle/>
          <a:p>
            <a:r>
              <a:rPr lang="en-US" dirty="0"/>
              <a:t>Aggressive heap management means doing garbage collection frequently, even when </a:t>
            </a:r>
            <a:br>
              <a:rPr lang="en-US" dirty="0"/>
            </a:br>
            <a:r>
              <a:rPr lang="en-US" dirty="0"/>
              <a:t>it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not necessary.</a:t>
            </a:r>
          </a:p>
          <a:p>
            <a:pPr lvl="1"/>
            <a:r>
              <a:rPr lang="en-US" dirty="0"/>
              <a:t>There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still adequate free space remaining </a:t>
            </a:r>
            <a:br>
              <a:rPr lang="en-US" dirty="0"/>
            </a:br>
            <a:r>
              <a:rPr lang="en-US" dirty="0"/>
              <a:t>in the heap area.</a:t>
            </a:r>
          </a:p>
          <a:p>
            <a:pPr lvl="4"/>
            <a:endParaRPr lang="en-US" dirty="0"/>
          </a:p>
          <a:p>
            <a:r>
              <a:rPr lang="en-US" dirty="0"/>
              <a:t>Keep the heap </a:t>
            </a:r>
            <a:r>
              <a:rPr lang="en-US" u="sng" dirty="0"/>
              <a:t>as small as possible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Improve reference locality.</a:t>
            </a:r>
          </a:p>
          <a:p>
            <a:pPr lvl="1"/>
            <a:r>
              <a:rPr lang="en-US" dirty="0"/>
              <a:t>Optimize the use of physical memory </a:t>
            </a:r>
            <a:br>
              <a:rPr lang="en-US" dirty="0"/>
            </a:br>
            <a:r>
              <a:rPr lang="en-US" dirty="0"/>
              <a:t>when multiple programs are running.</a:t>
            </a:r>
          </a:p>
          <a:p>
            <a:pPr lvl="1"/>
            <a:r>
              <a:rPr lang="en-US" u="sng" dirty="0"/>
              <a:t>Reduce virtual memory paging.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3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0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C5895-42FE-1946-B927-32D91E0F1D44}" type="slidenum">
              <a:rPr lang="en-US"/>
              <a:pPr/>
              <a:t>26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Aggressive Heap Management: Tradeoff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433" cy="4968875"/>
          </a:xfrm>
        </p:spPr>
        <p:txBody>
          <a:bodyPr/>
          <a:lstStyle/>
          <a:p>
            <a:r>
              <a:rPr lang="en-US" dirty="0"/>
              <a:t>GC operations slow program performance.</a:t>
            </a:r>
          </a:p>
          <a:p>
            <a:pPr lvl="5"/>
            <a:endParaRPr lang="en-US" dirty="0"/>
          </a:p>
          <a:p>
            <a:r>
              <a:rPr lang="en-US" dirty="0"/>
              <a:t>But paging to disk can be </a:t>
            </a:r>
            <a:br>
              <a:rPr lang="en-US" dirty="0"/>
            </a:br>
            <a:r>
              <a:rPr lang="en-US" u="sng" dirty="0"/>
              <a:t>orders of magnitude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slower.</a:t>
            </a:r>
            <a:endParaRPr lang="en-US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71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sz="2800" dirty="0"/>
              <a:t>Suppose your computer ran at </a:t>
            </a:r>
            <a:r>
              <a:rPr lang="en-US" u="sng" dirty="0"/>
              <a:t>human speeds</a:t>
            </a:r>
            <a:r>
              <a:rPr lang="en-US" sz="2800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Access a value in a </a:t>
            </a:r>
            <a:r>
              <a:rPr lang="en-US" u="sng" dirty="0"/>
              <a:t>hardware register</a:t>
            </a:r>
            <a:r>
              <a:rPr lang="en-US" dirty="0"/>
              <a:t>:</a:t>
            </a:r>
            <a:endParaRPr lang="en-US" sz="2800" dirty="0"/>
          </a:p>
          <a:p>
            <a:pPr lvl="1"/>
            <a:r>
              <a:rPr lang="en-US" sz="2400" dirty="0"/>
              <a:t>1 CPU cycle: 1 second</a:t>
            </a:r>
            <a:endParaRPr lang="en-US" dirty="0"/>
          </a:p>
          <a:p>
            <a:r>
              <a:rPr lang="en-US" sz="2800" dirty="0"/>
              <a:t>Then the time to </a:t>
            </a:r>
            <a:r>
              <a:rPr lang="en-US" u="sng" dirty="0"/>
              <a:t>retrieve one byte</a:t>
            </a:r>
            <a:r>
              <a:rPr lang="en-US" sz="2800" dirty="0">
                <a:solidFill>
                  <a:srgbClr val="B23300"/>
                </a:solidFill>
              </a:rPr>
              <a:t> </a:t>
            </a:r>
            <a:r>
              <a:rPr lang="en-US" sz="2800" dirty="0"/>
              <a:t>from:</a:t>
            </a:r>
          </a:p>
          <a:p>
            <a:pPr lvl="4"/>
            <a:endParaRPr lang="en-US" dirty="0"/>
          </a:p>
          <a:p>
            <a:pPr lvl="1"/>
            <a:r>
              <a:rPr lang="en-US" sz="2000" dirty="0"/>
              <a:t>SRAM</a:t>
            </a:r>
            <a:br>
              <a:rPr lang="en-US" sz="2000" dirty="0"/>
            </a:br>
            <a:r>
              <a:rPr lang="en-US" sz="2000" dirty="0"/>
              <a:t>(cache memory)</a:t>
            </a:r>
          </a:p>
          <a:p>
            <a:pPr lvl="2"/>
            <a:r>
              <a:rPr lang="en-US" sz="1800" dirty="0"/>
              <a:t>5 seconds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DRAM</a:t>
            </a:r>
            <a:br>
              <a:rPr lang="en-US" sz="2000" dirty="0"/>
            </a:br>
            <a:r>
              <a:rPr lang="en-US" sz="2000" dirty="0"/>
              <a:t>(main memory)</a:t>
            </a:r>
          </a:p>
          <a:p>
            <a:pPr lvl="2"/>
            <a:r>
              <a:rPr lang="en-US" sz="1800" dirty="0"/>
              <a:t>2 minutes</a:t>
            </a:r>
          </a:p>
          <a:p>
            <a:pPr lvl="6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3A4-AE43-404E-B6B4-64EEDE7D4C2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74732" y="3611879"/>
            <a:ext cx="4023316" cy="263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5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sz="2000" dirty="0"/>
              <a:t>Flash drive</a:t>
            </a:r>
          </a:p>
          <a:p>
            <a:pPr lvl="2"/>
            <a:r>
              <a:rPr lang="en-US" sz="1800" dirty="0"/>
              <a:t>1 day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Hard drive</a:t>
            </a:r>
          </a:p>
          <a:p>
            <a:pPr lvl="2"/>
            <a:r>
              <a:rPr lang="en-US" sz="1800" dirty="0"/>
              <a:t>2 months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Magnetic tape</a:t>
            </a:r>
          </a:p>
          <a:p>
            <a:pPr lvl="2"/>
            <a:r>
              <a:rPr lang="en-US" sz="1800" dirty="0"/>
              <a:t>1,000 years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5E83D4D-4E3F-82A4-589B-60AD60924C35}"/>
              </a:ext>
            </a:extLst>
          </p:cNvPr>
          <p:cNvGrpSpPr/>
          <p:nvPr/>
        </p:nvGrpSpPr>
        <p:grpSpPr>
          <a:xfrm>
            <a:off x="3749049" y="3611879"/>
            <a:ext cx="4254205" cy="1828779"/>
            <a:chOff x="3749049" y="3611879"/>
            <a:chExt cx="4254205" cy="182877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663F5BD-EF80-491F-E6A0-123BA0E9AC60}"/>
                </a:ext>
              </a:extLst>
            </p:cNvPr>
            <p:cNvSpPr/>
            <p:nvPr/>
          </p:nvSpPr>
          <p:spPr bwMode="auto">
            <a:xfrm>
              <a:off x="3749049" y="3611879"/>
              <a:ext cx="2560292" cy="1828779"/>
            </a:xfrm>
            <a:prstGeom prst="rect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E57B47C-1E46-53F0-1686-4F0C222B2C6C}"/>
                </a:ext>
              </a:extLst>
            </p:cNvPr>
            <p:cNvSpPr txBox="1"/>
            <p:nvPr/>
          </p:nvSpPr>
          <p:spPr>
            <a:xfrm>
              <a:off x="6484415" y="4233880"/>
              <a:ext cx="1518839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The high cost of paging!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226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CCC8E-B655-1FC2-457A-4ED06573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Java’s Heap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314E2-1F61-90C5-0925-F77AB95E3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1"/>
            <a:ext cx="8412433" cy="4602452"/>
          </a:xfrm>
        </p:spPr>
        <p:txBody>
          <a:bodyPr/>
          <a:lstStyle/>
          <a:p>
            <a:r>
              <a:rPr lang="en-US" dirty="0"/>
              <a:t>Typical default heap size: 256 MB.</a:t>
            </a:r>
          </a:p>
          <a:p>
            <a:pPr lvl="4"/>
            <a:endParaRPr lang="en-US" dirty="0"/>
          </a:p>
          <a:p>
            <a:r>
              <a:rPr lang="en-US" dirty="0"/>
              <a:t>Command-line options: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Xms</a:t>
            </a:r>
            <a:r>
              <a:rPr lang="en-US" dirty="0"/>
              <a:t>: set an initial heap size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Xmx</a:t>
            </a:r>
            <a:r>
              <a:rPr lang="en-US" dirty="0"/>
              <a:t>: set a maximum heap size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Xss</a:t>
            </a:r>
            <a:r>
              <a:rPr lang="en-US" dirty="0"/>
              <a:t>: set the thread stack size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Xmn</a:t>
            </a:r>
            <a:r>
              <a:rPr lang="en-US" dirty="0"/>
              <a:t>: set the size of the new generation area</a:t>
            </a:r>
            <a:br>
              <a:rPr lang="en-US" dirty="0"/>
            </a:br>
            <a:r>
              <a:rPr lang="en-US" dirty="0"/>
              <a:t>           (the remainder goes to the old generation area)</a:t>
            </a:r>
          </a:p>
          <a:p>
            <a:pPr lvl="5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Increase the heap size to 1 GB to run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myprog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7FC22-81EB-07B8-E745-3E859A75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F02D32-D7D1-70B8-43DE-A1428691A675}"/>
              </a:ext>
            </a:extLst>
          </p:cNvPr>
          <p:cNvSpPr txBox="1"/>
          <p:nvPr/>
        </p:nvSpPr>
        <p:spPr>
          <a:xfrm>
            <a:off x="2743220" y="4933871"/>
            <a:ext cx="4055919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 –Xmx1024m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myprog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41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6546-B149-8541-A9F9-C3B60995C1B8}" type="slidenum">
              <a:rPr lang="en-US"/>
              <a:pPr/>
              <a:t>29</a:t>
            </a:fld>
            <a:endParaRPr lang="en-US"/>
          </a:p>
        </p:txBody>
      </p:sp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Garbage Collection Research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Entire books have been written about </a:t>
            </a:r>
            <a:br>
              <a:rPr lang="en-US" dirty="0"/>
            </a:br>
            <a:r>
              <a:rPr lang="en-US" dirty="0"/>
              <a:t>garbage collection.</a:t>
            </a:r>
          </a:p>
          <a:p>
            <a:pPr lvl="4"/>
            <a:endParaRPr lang="en-US" dirty="0"/>
          </a:p>
          <a:p>
            <a:r>
              <a:rPr lang="en-US" dirty="0"/>
              <a:t>It’s still an area with </a:t>
            </a:r>
            <a:r>
              <a:rPr lang="en-US" u="sng" dirty="0"/>
              <a:t>opportunities for research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You can become famous by inventing </a:t>
            </a:r>
            <a:br>
              <a:rPr lang="en-US" dirty="0"/>
            </a:br>
            <a:r>
              <a:rPr lang="en-US" dirty="0"/>
              <a:t>a better GC algorithm!</a:t>
            </a:r>
          </a:p>
          <a:p>
            <a:pPr lvl="4"/>
            <a:endParaRPr lang="en-US" dirty="0"/>
          </a:p>
          <a:p>
            <a:r>
              <a:rPr lang="en-US" dirty="0"/>
              <a:t>Maybe some form of </a:t>
            </a:r>
            <a:r>
              <a:rPr lang="en-US" u="sng" dirty="0"/>
              <a:t>adaptive GC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using </a:t>
            </a:r>
            <a:r>
              <a:rPr lang="en-US" u="sng" dirty="0"/>
              <a:t>machine learning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Train the GC algorithm on the types of programs </a:t>
            </a:r>
            <a:br>
              <a:rPr lang="en-US" dirty="0"/>
            </a:br>
            <a:r>
              <a:rPr lang="en-US" dirty="0"/>
              <a:t>that you typically run.</a:t>
            </a:r>
          </a:p>
        </p:txBody>
      </p:sp>
    </p:spTree>
    <p:extLst>
      <p:ext uri="{BB962C8B-B14F-4D97-AF65-F5344CB8AC3E}">
        <p14:creationId xmlns:p14="http://schemas.microsoft.com/office/powerpoint/2010/main" val="7898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7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56350-DFEE-26EF-4A89-A8CA7DF5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A7147-D1BC-D255-4A22-7773D1A83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each team’s oral presentation, the rest of the class will evaluate it in a Canvas survey.</a:t>
            </a:r>
          </a:p>
          <a:p>
            <a:pPr lvl="4"/>
            <a:endParaRPr lang="en-US" dirty="0"/>
          </a:p>
          <a:p>
            <a:r>
              <a:rPr lang="en-US" dirty="0"/>
              <a:t>Evaluation topics </a:t>
            </a:r>
            <a:br>
              <a:rPr lang="en-US" dirty="0"/>
            </a:br>
            <a:r>
              <a:rPr lang="en-US" dirty="0"/>
              <a:t>(each rated Excellent, Good, OK, Poor):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Programming language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Grammar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Sample program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Jasmin code generation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Compilation and execution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How was the presentation overall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91DF0-76FF-D6DF-2CCA-1119985C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3BE59-6419-D8D6-87E9-E50879DB5C42}"/>
              </a:ext>
            </a:extLst>
          </p:cNvPr>
          <p:cNvSpPr txBox="1"/>
          <p:nvPr/>
        </p:nvSpPr>
        <p:spPr>
          <a:xfrm>
            <a:off x="5852147" y="3886195"/>
            <a:ext cx="219453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Class evaluations will be worth about 1/3 of the total project score.</a:t>
            </a:r>
          </a:p>
        </p:txBody>
      </p:sp>
    </p:spTree>
    <p:extLst>
      <p:ext uri="{BB962C8B-B14F-4D97-AF65-F5344CB8AC3E}">
        <p14:creationId xmlns:p14="http://schemas.microsoft.com/office/powerpoint/2010/main" val="21357413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A1A4D-3BA7-2972-374B-BFE2E633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on Garbage Collection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282AC9-C416-5591-6CF6-593D77BFE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2BB3B62-D6AF-820E-E4D1-DF5AEE189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650" y="1234464"/>
            <a:ext cx="3634700" cy="484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4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E91-19A0-BD43-A557-37DEEB369DD7}" type="slidenum">
              <a:rPr lang="en-US"/>
              <a:pPr/>
              <a:t>4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Scoping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5075"/>
            <a:ext cx="8229510" cy="48456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Pascal uses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static (lexical) scoping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Scopes are determined</a:t>
            </a:r>
            <a:br>
              <a:rPr lang="en-US" dirty="0"/>
            </a:br>
            <a:r>
              <a:rPr lang="en-US" dirty="0"/>
              <a:t>at </a:t>
            </a:r>
            <a:r>
              <a:rPr lang="en-US" u="sng" dirty="0"/>
              <a:t>compile time</a:t>
            </a:r>
            <a:r>
              <a:rPr lang="en-US" dirty="0"/>
              <a:t> by </a:t>
            </a:r>
            <a:br>
              <a:rPr lang="en-US" dirty="0"/>
            </a:br>
            <a:r>
              <a:rPr lang="en-US" u="sng" dirty="0"/>
              <a:t>how the routines are </a:t>
            </a:r>
            <a:br>
              <a:rPr lang="en-US" u="sng" dirty="0"/>
            </a:br>
            <a:r>
              <a:rPr lang="en-US" u="sng" dirty="0"/>
              <a:t>nested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the source </a:t>
            </a:r>
            <a:br>
              <a:rPr lang="en-US" dirty="0"/>
            </a:br>
            <a:r>
              <a:rPr lang="en-US" dirty="0"/>
              <a:t>program.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During </a:t>
            </a:r>
            <a:r>
              <a:rPr lang="en-US" u="sng" dirty="0"/>
              <a:t>run time</a:t>
            </a:r>
            <a:r>
              <a:rPr lang="en-US" dirty="0"/>
              <a:t>, variables are </a:t>
            </a:r>
            <a:r>
              <a:rPr lang="en-US" dirty="0">
                <a:solidFill>
                  <a:srgbClr val="B23C00"/>
                </a:solidFill>
              </a:rPr>
              <a:t>bound</a:t>
            </a:r>
            <a:r>
              <a:rPr lang="en-US" dirty="0"/>
              <a:t> to their values as determined by the lexical scopes.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runtime display helps do the bindings.</a:t>
            </a:r>
          </a:p>
        </p:txBody>
      </p:sp>
      <p:sp>
        <p:nvSpPr>
          <p:cNvPr id="456716" name="Text Box 12"/>
          <p:cNvSpPr txBox="1">
            <a:spLocks noChangeArrowheads="1"/>
          </p:cNvSpPr>
          <p:nvPr/>
        </p:nvSpPr>
        <p:spPr bwMode="auto">
          <a:xfrm>
            <a:off x="4985336" y="3970338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</a:rPr>
              <a:t>main1</a:t>
            </a:r>
          </a:p>
        </p:txBody>
      </p:sp>
      <p:sp>
        <p:nvSpPr>
          <p:cNvPr id="456717" name="Text Box 13"/>
          <p:cNvSpPr txBox="1">
            <a:spLocks noChangeArrowheads="1"/>
          </p:cNvSpPr>
          <p:nvPr/>
        </p:nvSpPr>
        <p:spPr bwMode="auto">
          <a:xfrm>
            <a:off x="5433011" y="3970338"/>
            <a:ext cx="776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proc2</a:t>
            </a:r>
            <a:endParaRPr lang="en-US" sz="1000" b="1">
              <a:latin typeface="Courier New" charset="0"/>
            </a:endParaRPr>
          </a:p>
        </p:txBody>
      </p:sp>
      <p:sp>
        <p:nvSpPr>
          <p:cNvPr id="456718" name="Text Box 14"/>
          <p:cNvSpPr txBox="1">
            <a:spLocks noChangeArrowheads="1"/>
          </p:cNvSpPr>
          <p:nvPr/>
        </p:nvSpPr>
        <p:spPr bwMode="auto">
          <a:xfrm>
            <a:off x="6104523" y="3970338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proc3</a:t>
            </a:r>
            <a:endParaRPr lang="en-US" sz="1000" b="1">
              <a:latin typeface="Courier New" charset="0"/>
            </a:endParaRPr>
          </a:p>
        </p:txBody>
      </p:sp>
      <p:sp>
        <p:nvSpPr>
          <p:cNvPr id="456719" name="Text Box 15"/>
          <p:cNvSpPr txBox="1">
            <a:spLocks noChangeArrowheads="1"/>
          </p:cNvSpPr>
          <p:nvPr/>
        </p:nvSpPr>
        <p:spPr bwMode="auto">
          <a:xfrm>
            <a:off x="6722061" y="3971925"/>
            <a:ext cx="776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func2</a:t>
            </a:r>
            <a:endParaRPr lang="en-US" sz="1000" b="1">
              <a:latin typeface="Courier New" charset="0"/>
            </a:endParaRPr>
          </a:p>
        </p:txBody>
      </p:sp>
      <p:sp>
        <p:nvSpPr>
          <p:cNvPr id="456720" name="Text Box 16"/>
          <p:cNvSpPr txBox="1">
            <a:spLocks noChangeArrowheads="1"/>
          </p:cNvSpPr>
          <p:nvPr/>
        </p:nvSpPr>
        <p:spPr bwMode="auto">
          <a:xfrm>
            <a:off x="7390398" y="3971925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func3</a:t>
            </a:r>
            <a:endParaRPr lang="en-US" sz="1000" b="1">
              <a:latin typeface="Courier New" charset="0"/>
            </a:endParaRPr>
          </a:p>
        </p:txBody>
      </p:sp>
      <p:sp>
        <p:nvSpPr>
          <p:cNvPr id="456721" name="Text Box 17"/>
          <p:cNvSpPr txBox="1">
            <a:spLocks noChangeArrowheads="1"/>
          </p:cNvSpPr>
          <p:nvPr/>
        </p:nvSpPr>
        <p:spPr bwMode="auto">
          <a:xfrm>
            <a:off x="8004761" y="3971925"/>
            <a:ext cx="776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 dirty="0">
                <a:latin typeface="Courier New" charset="0"/>
                <a:sym typeface="Wingdings" charset="0"/>
              </a:rPr>
              <a:t> proc2</a:t>
            </a:r>
            <a:endParaRPr lang="en-US" sz="1000" b="1" dirty="0">
              <a:latin typeface="Courier New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5CE8FC5-F050-5446-BB7C-783F6BC46EA1}"/>
              </a:ext>
            </a:extLst>
          </p:cNvPr>
          <p:cNvGrpSpPr/>
          <p:nvPr/>
        </p:nvGrpSpPr>
        <p:grpSpPr>
          <a:xfrm>
            <a:off x="4671011" y="1395413"/>
            <a:ext cx="4381500" cy="2516187"/>
            <a:chOff x="4671011" y="1395413"/>
            <a:chExt cx="4381500" cy="2516187"/>
          </a:xfrm>
        </p:grpSpPr>
        <p:sp>
          <p:nvSpPr>
            <p:cNvPr id="456709" name="Rectangle 5"/>
            <p:cNvSpPr>
              <a:spLocks noChangeArrowheads="1"/>
            </p:cNvSpPr>
            <p:nvPr/>
          </p:nvSpPr>
          <p:spPr bwMode="auto">
            <a:xfrm>
              <a:off x="4671011" y="1397000"/>
              <a:ext cx="1735137" cy="2276475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0" name="Rectangle 6"/>
            <p:cNvSpPr>
              <a:spLocks noChangeArrowheads="1"/>
            </p:cNvSpPr>
            <p:nvPr/>
          </p:nvSpPr>
          <p:spPr bwMode="auto">
            <a:xfrm>
              <a:off x="4782136" y="2535238"/>
              <a:ext cx="1511300" cy="812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1" name="Rectangle 7"/>
            <p:cNvSpPr>
              <a:spLocks noChangeArrowheads="1"/>
            </p:cNvSpPr>
            <p:nvPr/>
          </p:nvSpPr>
          <p:spPr bwMode="auto">
            <a:xfrm>
              <a:off x="4782136" y="1668463"/>
              <a:ext cx="1511300" cy="812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2" name="Rectangle 8"/>
            <p:cNvSpPr>
              <a:spLocks noChangeArrowheads="1"/>
            </p:cNvSpPr>
            <p:nvPr/>
          </p:nvSpPr>
          <p:spPr bwMode="auto">
            <a:xfrm>
              <a:off x="4951998" y="2805113"/>
              <a:ext cx="1228725" cy="43338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3" name="Rectangle 9"/>
            <p:cNvSpPr>
              <a:spLocks noChangeArrowheads="1"/>
            </p:cNvSpPr>
            <p:nvPr/>
          </p:nvSpPr>
          <p:spPr bwMode="auto">
            <a:xfrm>
              <a:off x="4951998" y="1954213"/>
              <a:ext cx="1228725" cy="4175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4" name="Text Box 10"/>
            <p:cNvSpPr txBox="1">
              <a:spLocks noChangeArrowheads="1"/>
            </p:cNvSpPr>
            <p:nvPr/>
          </p:nvSpPr>
          <p:spPr bwMode="auto">
            <a:xfrm>
              <a:off x="4671011" y="1465263"/>
              <a:ext cx="1481137" cy="173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ourier New" charset="0"/>
                </a:rPr>
                <a:t>PROGRAM main1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FUNCTION func2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  FUNCTION func3</a:t>
              </a:r>
            </a:p>
            <a:p>
              <a:endParaRPr lang="en-US" sz="900" b="1">
                <a:latin typeface="Courier New" charset="0"/>
              </a:endParaRPr>
            </a:p>
            <a:p>
              <a:endParaRPr lang="en-US" sz="900" b="1">
                <a:latin typeface="Courier New" charset="0"/>
              </a:endParaRP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PROCEDURE proc2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  PROCEDURE proc3</a:t>
              </a:r>
            </a:p>
            <a:p>
              <a:endParaRPr lang="en-US" sz="900" b="1">
                <a:latin typeface="Courier New" charset="0"/>
              </a:endParaRPr>
            </a:p>
          </p:txBody>
        </p:sp>
        <p:sp>
          <p:nvSpPr>
            <p:cNvPr id="456715" name="Text Box 11"/>
            <p:cNvSpPr txBox="1">
              <a:spLocks noChangeArrowheads="1"/>
            </p:cNvSpPr>
            <p:nvPr/>
          </p:nvSpPr>
          <p:spPr bwMode="auto">
            <a:xfrm>
              <a:off x="6579186" y="3683000"/>
              <a:ext cx="11176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/>
                <a:t>RUNTIME STACK</a:t>
              </a:r>
            </a:p>
          </p:txBody>
        </p:sp>
        <p:grpSp>
          <p:nvGrpSpPr>
            <p:cNvPr id="456722" name="Group 18"/>
            <p:cNvGrpSpPr>
              <a:grpSpLocks/>
            </p:cNvGrpSpPr>
            <p:nvPr/>
          </p:nvGrpSpPr>
          <p:grpSpPr bwMode="auto">
            <a:xfrm>
              <a:off x="6580773" y="1395413"/>
              <a:ext cx="1117600" cy="2170112"/>
              <a:chOff x="2592" y="892"/>
              <a:chExt cx="1152" cy="2305"/>
            </a:xfrm>
          </p:grpSpPr>
          <p:sp>
            <p:nvSpPr>
              <p:cNvPr id="456723" name="Rectangle 19"/>
              <p:cNvSpPr>
                <a:spLocks noChangeArrowheads="1"/>
              </p:cNvSpPr>
              <p:nvPr/>
            </p:nvSpPr>
            <p:spPr bwMode="auto">
              <a:xfrm>
                <a:off x="2592" y="892"/>
                <a:ext cx="1152" cy="2304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24" name="Rectangle 20"/>
              <p:cNvSpPr>
                <a:spLocks noChangeArrowheads="1"/>
              </p:cNvSpPr>
              <p:nvPr/>
            </p:nvSpPr>
            <p:spPr bwMode="auto">
              <a:xfrm>
                <a:off x="2592" y="2851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main1</a:t>
                </a:r>
              </a:p>
            </p:txBody>
          </p:sp>
          <p:sp>
            <p:nvSpPr>
              <p:cNvPr id="456725" name="Rectangle 21"/>
              <p:cNvSpPr>
                <a:spLocks noChangeArrowheads="1"/>
              </p:cNvSpPr>
              <p:nvPr/>
            </p:nvSpPr>
            <p:spPr bwMode="auto">
              <a:xfrm>
                <a:off x="2592" y="2506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proc2</a:t>
                </a:r>
              </a:p>
            </p:txBody>
          </p:sp>
          <p:sp>
            <p:nvSpPr>
              <p:cNvPr id="456726" name="Rectangle 22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proc3</a:t>
                </a:r>
              </a:p>
            </p:txBody>
          </p:sp>
          <p:sp>
            <p:nvSpPr>
              <p:cNvPr id="456727" name="Rectangle 23"/>
              <p:cNvSpPr>
                <a:spLocks noChangeArrowheads="1"/>
              </p:cNvSpPr>
              <p:nvPr/>
            </p:nvSpPr>
            <p:spPr bwMode="auto">
              <a:xfrm>
                <a:off x="2592" y="1814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/>
                  <a:t>AR: proc3</a:t>
                </a:r>
              </a:p>
            </p:txBody>
          </p:sp>
          <p:sp>
            <p:nvSpPr>
              <p:cNvPr id="456728" name="Rectangle 24"/>
              <p:cNvSpPr>
                <a:spLocks noChangeArrowheads="1"/>
              </p:cNvSpPr>
              <p:nvPr/>
            </p:nvSpPr>
            <p:spPr bwMode="auto">
              <a:xfrm>
                <a:off x="2592" y="1469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func3</a:t>
                </a:r>
              </a:p>
            </p:txBody>
          </p:sp>
          <p:sp>
            <p:nvSpPr>
              <p:cNvPr id="456729" name="Rectangle 25"/>
              <p:cNvSpPr>
                <a:spLocks noChangeArrowheads="1"/>
              </p:cNvSpPr>
              <p:nvPr/>
            </p:nvSpPr>
            <p:spPr bwMode="auto">
              <a:xfrm>
                <a:off x="2592" y="1814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func2</a:t>
                </a:r>
              </a:p>
            </p:txBody>
          </p:sp>
          <p:sp>
            <p:nvSpPr>
              <p:cNvPr id="456730" name="Rectangle 26"/>
              <p:cNvSpPr>
                <a:spLocks noChangeArrowheads="1"/>
              </p:cNvSpPr>
              <p:nvPr/>
            </p:nvSpPr>
            <p:spPr bwMode="auto">
              <a:xfrm>
                <a:off x="2592" y="1181"/>
                <a:ext cx="1152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proc2</a:t>
                </a:r>
              </a:p>
            </p:txBody>
          </p:sp>
        </p:grpSp>
        <p:sp>
          <p:nvSpPr>
            <p:cNvPr id="456732" name="Rectangle 28"/>
            <p:cNvSpPr>
              <a:spLocks noChangeArrowheads="1"/>
            </p:cNvSpPr>
            <p:nvPr/>
          </p:nvSpPr>
          <p:spPr bwMode="auto">
            <a:xfrm>
              <a:off x="8536573" y="1612900"/>
              <a:ext cx="280988" cy="157162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3" name="Text Box 29"/>
            <p:cNvSpPr txBox="1">
              <a:spLocks noChangeArrowheads="1"/>
            </p:cNvSpPr>
            <p:nvPr/>
          </p:nvSpPr>
          <p:spPr bwMode="auto">
            <a:xfrm>
              <a:off x="8347661" y="3303588"/>
              <a:ext cx="704850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900"/>
                <a:t>RUNTIME</a:t>
              </a:r>
            </a:p>
            <a:p>
              <a:pPr algn="ctr"/>
              <a:r>
                <a:rPr lang="en-US" sz="900"/>
                <a:t>DISPLAY</a:t>
              </a:r>
            </a:p>
          </p:txBody>
        </p:sp>
        <p:sp>
          <p:nvSpPr>
            <p:cNvPr id="456734" name="Rectangle 30"/>
            <p:cNvSpPr>
              <a:spLocks noChangeArrowheads="1"/>
            </p:cNvSpPr>
            <p:nvPr/>
          </p:nvSpPr>
          <p:spPr bwMode="auto">
            <a:xfrm>
              <a:off x="8536573" y="3022600"/>
              <a:ext cx="280988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5" name="Rectangle 31"/>
            <p:cNvSpPr>
              <a:spLocks noChangeArrowheads="1"/>
            </p:cNvSpPr>
            <p:nvPr/>
          </p:nvSpPr>
          <p:spPr bwMode="auto">
            <a:xfrm>
              <a:off x="8536573" y="2859088"/>
              <a:ext cx="280988" cy="1635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6" name="Rectangle 32"/>
            <p:cNvSpPr>
              <a:spLocks noChangeArrowheads="1"/>
            </p:cNvSpPr>
            <p:nvPr/>
          </p:nvSpPr>
          <p:spPr bwMode="auto">
            <a:xfrm>
              <a:off x="8536573" y="2695575"/>
              <a:ext cx="280988" cy="1635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6737" name="Text Box 33"/>
            <p:cNvSpPr txBox="1">
              <a:spLocks noChangeArrowheads="1"/>
            </p:cNvSpPr>
            <p:nvPr/>
          </p:nvSpPr>
          <p:spPr bwMode="auto">
            <a:xfrm>
              <a:off x="8798511" y="3027363"/>
              <a:ext cx="233362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1</a:t>
              </a:r>
            </a:p>
          </p:txBody>
        </p:sp>
        <p:sp>
          <p:nvSpPr>
            <p:cNvPr id="456738" name="Text Box 34"/>
            <p:cNvSpPr txBox="1">
              <a:spLocks noChangeArrowheads="1"/>
            </p:cNvSpPr>
            <p:nvPr/>
          </p:nvSpPr>
          <p:spPr bwMode="auto">
            <a:xfrm>
              <a:off x="8798511" y="2863850"/>
              <a:ext cx="233362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2</a:t>
              </a:r>
            </a:p>
          </p:txBody>
        </p:sp>
        <p:sp>
          <p:nvSpPr>
            <p:cNvPr id="456739" name="Text Box 35"/>
            <p:cNvSpPr txBox="1">
              <a:spLocks noChangeArrowheads="1"/>
            </p:cNvSpPr>
            <p:nvPr/>
          </p:nvSpPr>
          <p:spPr bwMode="auto">
            <a:xfrm>
              <a:off x="8798511" y="2701925"/>
              <a:ext cx="233362" cy="20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3</a:t>
              </a:r>
            </a:p>
          </p:txBody>
        </p:sp>
        <p:sp>
          <p:nvSpPr>
            <p:cNvPr id="456740" name="Line 36"/>
            <p:cNvSpPr>
              <a:spLocks noChangeShapeType="1"/>
            </p:cNvSpPr>
            <p:nvPr/>
          </p:nvSpPr>
          <p:spPr bwMode="auto">
            <a:xfrm flipH="1">
              <a:off x="7698373" y="3074988"/>
              <a:ext cx="950913" cy="327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6741" name="Group 37"/>
            <p:cNvGrpSpPr>
              <a:grpSpLocks/>
            </p:cNvGrpSpPr>
            <p:nvPr/>
          </p:nvGrpSpPr>
          <p:grpSpPr bwMode="auto">
            <a:xfrm>
              <a:off x="7698373" y="2479675"/>
              <a:ext cx="111125" cy="215900"/>
              <a:chOff x="3744" y="2390"/>
              <a:chExt cx="230" cy="230"/>
            </a:xfrm>
          </p:grpSpPr>
          <p:sp>
            <p:nvSpPr>
              <p:cNvPr id="456742" name="Line 38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43" name="Line 39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44" name="Line 40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6746" name="Group 42"/>
            <p:cNvGrpSpPr>
              <a:grpSpLocks/>
            </p:cNvGrpSpPr>
            <p:nvPr/>
          </p:nvGrpSpPr>
          <p:grpSpPr bwMode="auto">
            <a:xfrm>
              <a:off x="7698373" y="2154238"/>
              <a:ext cx="223838" cy="541337"/>
              <a:chOff x="3744" y="2390"/>
              <a:chExt cx="230" cy="230"/>
            </a:xfrm>
          </p:grpSpPr>
          <p:sp>
            <p:nvSpPr>
              <p:cNvPr id="456747" name="Line 43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48" name="Line 44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49" name="Line 45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6750" name="Group 46"/>
            <p:cNvGrpSpPr>
              <a:grpSpLocks/>
            </p:cNvGrpSpPr>
            <p:nvPr/>
          </p:nvGrpSpPr>
          <p:grpSpPr bwMode="auto">
            <a:xfrm>
              <a:off x="7698373" y="2479675"/>
              <a:ext cx="111125" cy="488950"/>
              <a:chOff x="3744" y="2390"/>
              <a:chExt cx="230" cy="230"/>
            </a:xfrm>
          </p:grpSpPr>
          <p:sp>
            <p:nvSpPr>
              <p:cNvPr id="456751" name="Line 47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52" name="Line 48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53" name="Line 49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56754" name="AutoShape 50"/>
            <p:cNvCxnSpPr>
              <a:cxnSpLocks noChangeShapeType="1"/>
            </p:cNvCxnSpPr>
            <p:nvPr/>
          </p:nvCxnSpPr>
          <p:spPr bwMode="auto">
            <a:xfrm rot="16200000" flipV="1">
              <a:off x="7816642" y="1983581"/>
              <a:ext cx="714375" cy="950913"/>
            </a:xfrm>
            <a:prstGeom prst="curvedConnector4">
              <a:avLst>
                <a:gd name="adj1" fmla="val 100130"/>
                <a:gd name="adj2" fmla="val 85306"/>
              </a:avLst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456755" name="Group 51"/>
            <p:cNvGrpSpPr>
              <a:grpSpLocks/>
            </p:cNvGrpSpPr>
            <p:nvPr/>
          </p:nvGrpSpPr>
          <p:grpSpPr bwMode="auto">
            <a:xfrm>
              <a:off x="7698373" y="1884363"/>
              <a:ext cx="111125" cy="431800"/>
              <a:chOff x="3744" y="2390"/>
              <a:chExt cx="230" cy="230"/>
            </a:xfrm>
          </p:grpSpPr>
          <p:sp>
            <p:nvSpPr>
              <p:cNvPr id="456756" name="Line 52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57" name="Line 53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58" name="Line 54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56759" name="AutoShape 55"/>
            <p:cNvCxnSpPr>
              <a:cxnSpLocks noChangeShapeType="1"/>
            </p:cNvCxnSpPr>
            <p:nvPr/>
          </p:nvCxnSpPr>
          <p:spPr bwMode="auto">
            <a:xfrm rot="5400000" flipH="1">
              <a:off x="7652335" y="1820863"/>
              <a:ext cx="1154113" cy="1062038"/>
            </a:xfrm>
            <a:prstGeom prst="curvedConnector2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95104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0172" y="2898628"/>
            <a:ext cx="6464330" cy="12618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x</a:t>
            </a:r>
            <a:r>
              <a:rPr lang="en-US" sz="2400" b="1" dirty="0">
                <a:latin typeface="Courier New" charset="0"/>
              </a:rPr>
              <a:t> = 0; </a:t>
            </a:r>
            <a:br>
              <a:rPr lang="en-US" sz="2400" b="1" dirty="0">
                <a:latin typeface="Courier New" charset="0"/>
              </a:rPr>
            </a:b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f</a:t>
            </a:r>
            <a:r>
              <a:rPr lang="en-US" sz="2400" b="1" dirty="0">
                <a:latin typeface="Courier New" charset="0"/>
              </a:rPr>
              <a:t>() { return </a:t>
            </a: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x </a:t>
            </a:r>
            <a:r>
              <a:rPr lang="en-US" sz="2400" b="1" dirty="0">
                <a:latin typeface="Courier New" charset="0"/>
              </a:rPr>
              <a:t>; } </a:t>
            </a:r>
            <a:br>
              <a:rPr lang="en-US" sz="2400" b="1" dirty="0">
                <a:latin typeface="Courier New" charset="0"/>
              </a:rPr>
            </a:b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g</a:t>
            </a:r>
            <a:r>
              <a:rPr lang="en-US" sz="2400" b="1" dirty="0">
                <a:latin typeface="Courier New" charset="0"/>
              </a:rPr>
              <a:t>() { </a:t>
            </a: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x</a:t>
            </a:r>
            <a:r>
              <a:rPr lang="en-US" sz="2400" b="1" dirty="0">
                <a:latin typeface="Courier New" charset="0"/>
              </a:rPr>
              <a:t> = 1; return </a:t>
            </a:r>
            <a:r>
              <a:rPr lang="en-US" sz="2400" b="1" dirty="0">
                <a:solidFill>
                  <a:srgbClr val="B23C00"/>
                </a:solidFill>
                <a:latin typeface="Courier New" charset="0"/>
              </a:rPr>
              <a:t>f</a:t>
            </a:r>
            <a:r>
              <a:rPr lang="en-US" sz="2400" b="1" dirty="0">
                <a:latin typeface="Courier New" charset="0"/>
              </a:rPr>
              <a:t>(); }</a:t>
            </a:r>
            <a:r>
              <a:rPr lang="en-US" sz="2800" dirty="0"/>
              <a:t> </a:t>
            </a:r>
            <a:endParaRPr lang="en-US" sz="2400" dirty="0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E91-19A0-BD43-A557-37DEEB369DD7}" type="slidenum">
              <a:rPr lang="en-US"/>
              <a:pPr/>
              <a:t>5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Scoping in Java</a:t>
            </a:r>
            <a:endParaRPr lang="en-US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17228" y="2168182"/>
            <a:ext cx="3188401" cy="1560482"/>
            <a:chOff x="4417228" y="2605047"/>
            <a:chExt cx="3188401" cy="1560482"/>
          </a:xfrm>
        </p:grpSpPr>
        <p:sp>
          <p:nvSpPr>
            <p:cNvPr id="456764" name="Oval 60"/>
            <p:cNvSpPr>
              <a:spLocks noChangeArrowheads="1"/>
            </p:cNvSpPr>
            <p:nvPr/>
          </p:nvSpPr>
          <p:spPr bwMode="auto">
            <a:xfrm>
              <a:off x="4417228" y="3799773"/>
              <a:ext cx="365756" cy="365756"/>
            </a:xfrm>
            <a:prstGeom prst="ellipse">
              <a:avLst/>
            </a:prstGeom>
            <a:noFill/>
            <a:ln w="28575" cmpd="sng">
              <a:solidFill>
                <a:srgbClr val="B23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63" name="Text Box 59"/>
            <p:cNvSpPr txBox="1">
              <a:spLocks noChangeArrowheads="1"/>
            </p:cNvSpPr>
            <p:nvPr/>
          </p:nvSpPr>
          <p:spPr bwMode="auto">
            <a:xfrm>
              <a:off x="5676896" y="2605047"/>
              <a:ext cx="1928733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B23C00"/>
                  </a:solidFill>
                </a:rPr>
                <a:t>What is the binding</a:t>
              </a:r>
            </a:p>
            <a:p>
              <a:r>
                <a:rPr lang="en-US" dirty="0">
                  <a:solidFill>
                    <a:srgbClr val="B23C00"/>
                  </a:solidFill>
                </a:rPr>
                <a:t>of this </a:t>
              </a:r>
              <a:r>
                <a:rPr lang="en-US" b="1" dirty="0">
                  <a:solidFill>
                    <a:srgbClr val="008000"/>
                  </a:solidFill>
                  <a:latin typeface="Courier New" charset="0"/>
                </a:rPr>
                <a:t>x</a:t>
              </a:r>
              <a:r>
                <a:rPr lang="en-US" dirty="0">
                  <a:solidFill>
                    <a:schemeClr val="folHlink"/>
                  </a:solidFill>
                </a:rPr>
                <a:t> </a:t>
              </a:r>
              <a:r>
                <a:rPr lang="en-US" dirty="0">
                  <a:solidFill>
                    <a:srgbClr val="B23C00"/>
                  </a:solidFill>
                </a:rPr>
                <a:t>with </a:t>
              </a:r>
            </a:p>
            <a:p>
              <a:r>
                <a:rPr lang="en-US" u="sng" dirty="0">
                  <a:solidFill>
                    <a:srgbClr val="B23C00"/>
                  </a:solidFill>
                </a:rPr>
                <a:t>static scoping</a:t>
              </a:r>
              <a:r>
                <a:rPr lang="en-US" dirty="0">
                  <a:solidFill>
                    <a:srgbClr val="B23C00"/>
                  </a:solidFill>
                </a:rPr>
                <a:t>?</a:t>
              </a:r>
            </a:p>
          </p:txBody>
        </p:sp>
        <p:cxnSp>
          <p:nvCxnSpPr>
            <p:cNvPr id="456765" name="AutoShape 61"/>
            <p:cNvCxnSpPr>
              <a:cxnSpLocks noChangeShapeType="1"/>
              <a:stCxn id="456763" idx="1"/>
              <a:endCxn id="456764" idx="0"/>
            </p:cNvCxnSpPr>
            <p:nvPr/>
          </p:nvCxnSpPr>
          <p:spPr bwMode="auto">
            <a:xfrm rot="10800000" flipV="1">
              <a:off x="4600106" y="3020545"/>
              <a:ext cx="1076790" cy="779227"/>
            </a:xfrm>
            <a:prstGeom prst="curvedConnector2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solidFill>
                <a:srgbClr val="B23C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5"/>
          </a:xfrm>
        </p:spPr>
        <p:txBody>
          <a:bodyPr/>
          <a:lstStyle/>
          <a:p>
            <a:r>
              <a:rPr lang="en-US" dirty="0"/>
              <a:t>What value is returned by calling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g()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1139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3C3D-D557-0342-B3C8-E14946EF7C07}" type="slidenum">
              <a:rPr lang="en-US"/>
              <a:pPr/>
              <a:t>6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Scoping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With </a:t>
            </a:r>
            <a:r>
              <a:rPr lang="en-US" dirty="0">
                <a:solidFill>
                  <a:srgbClr val="B23C00"/>
                </a:solidFill>
              </a:rPr>
              <a:t>dynamic scoping</a:t>
            </a:r>
            <a:r>
              <a:rPr lang="en-US" dirty="0"/>
              <a:t>, runtime binding of variables to their values is determined </a:t>
            </a:r>
            <a:br>
              <a:rPr lang="en-US" dirty="0"/>
            </a:br>
            <a:r>
              <a:rPr lang="en-US" dirty="0"/>
              <a:t>at </a:t>
            </a:r>
            <a:r>
              <a:rPr lang="en-US" u="sng" dirty="0"/>
              <a:t>run time</a:t>
            </a:r>
            <a:r>
              <a:rPr lang="en-US" dirty="0"/>
              <a:t> by the </a:t>
            </a:r>
            <a:r>
              <a:rPr lang="en-US" u="sng" dirty="0"/>
              <a:t>call chain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 determine a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binding, </a:t>
            </a:r>
            <a:br>
              <a:rPr lang="en-US" dirty="0"/>
            </a:br>
            <a:r>
              <a:rPr lang="en-US" u="sng" dirty="0"/>
              <a:t>search the call chain backwards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starting with the currently active routine.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variable is bound to the value </a:t>
            </a:r>
            <a:br>
              <a:rPr lang="en-US" dirty="0"/>
            </a:br>
            <a:r>
              <a:rPr lang="en-US" dirty="0"/>
              <a:t>of the </a:t>
            </a:r>
            <a:r>
              <a:rPr lang="en-US" u="sng" dirty="0"/>
              <a:t>first declared variable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found </a:t>
            </a:r>
            <a:br>
              <a:rPr lang="en-US" dirty="0"/>
            </a:br>
            <a:r>
              <a:rPr lang="en-US" dirty="0"/>
              <a:t>with the same name.</a:t>
            </a:r>
          </a:p>
        </p:txBody>
      </p:sp>
    </p:spTree>
    <p:extLst>
      <p:ext uri="{BB962C8B-B14F-4D97-AF65-F5344CB8AC3E}">
        <p14:creationId xmlns:p14="http://schemas.microsoft.com/office/powerpoint/2010/main" val="171753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001" y="2866956"/>
            <a:ext cx="7510940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2800" b="1" dirty="0" err="1">
                <a:latin typeface="Courier New" charset="0"/>
              </a:rPr>
              <a:t>int</a:t>
            </a:r>
            <a:r>
              <a:rPr lang="en-US" sz="2800" b="1" dirty="0">
                <a:latin typeface="Courier New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x</a:t>
            </a:r>
            <a:r>
              <a:rPr lang="en-US" sz="2800" b="1" dirty="0">
                <a:latin typeface="Courier New" charset="0"/>
              </a:rPr>
              <a:t> = 0; </a:t>
            </a:r>
            <a:br>
              <a:rPr lang="en-US" sz="2800" b="1" dirty="0">
                <a:latin typeface="Courier New" charset="0"/>
              </a:rPr>
            </a:br>
            <a:r>
              <a:rPr lang="en-US" sz="2800" b="1" dirty="0" err="1">
                <a:latin typeface="Courier New" charset="0"/>
              </a:rPr>
              <a:t>int</a:t>
            </a:r>
            <a:r>
              <a:rPr lang="en-US" sz="2800" b="1" dirty="0">
                <a:latin typeface="Courier New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</a:rPr>
              <a:t>f</a:t>
            </a:r>
            <a:r>
              <a:rPr lang="en-US" sz="2800" b="1" dirty="0">
                <a:latin typeface="Courier New" charset="0"/>
              </a:rPr>
              <a:t>() { return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x </a:t>
            </a:r>
            <a:r>
              <a:rPr lang="en-US" sz="2800" b="1" dirty="0">
                <a:latin typeface="Courier New" charset="0"/>
              </a:rPr>
              <a:t>; } </a:t>
            </a:r>
            <a:br>
              <a:rPr lang="en-US" sz="2800" b="1" dirty="0">
                <a:latin typeface="Courier New" charset="0"/>
              </a:rPr>
            </a:br>
            <a:r>
              <a:rPr lang="en-US" sz="2800" b="1" dirty="0" err="1">
                <a:latin typeface="Courier New" charset="0"/>
              </a:rPr>
              <a:t>int</a:t>
            </a:r>
            <a:r>
              <a:rPr lang="en-US" sz="2800" b="1" dirty="0">
                <a:latin typeface="Courier New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</a:rPr>
              <a:t>g</a:t>
            </a:r>
            <a:r>
              <a:rPr lang="en-US" sz="2800" b="1" dirty="0">
                <a:latin typeface="Courier New" charset="0"/>
              </a:rPr>
              <a:t>() { </a:t>
            </a:r>
            <a:r>
              <a:rPr lang="en-US" sz="2800" b="1" dirty="0" err="1">
                <a:latin typeface="Courier New" charset="0"/>
              </a:rPr>
              <a:t>int</a:t>
            </a:r>
            <a:r>
              <a:rPr lang="en-US" sz="2800" b="1" dirty="0">
                <a:latin typeface="Courier New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x</a:t>
            </a:r>
            <a:r>
              <a:rPr lang="en-US" sz="2800" b="1" dirty="0">
                <a:latin typeface="Courier New" charset="0"/>
              </a:rPr>
              <a:t> = 1; return </a:t>
            </a:r>
            <a:r>
              <a:rPr lang="en-US" sz="2800" b="1" dirty="0">
                <a:solidFill>
                  <a:schemeClr val="folHlink"/>
                </a:solidFill>
                <a:latin typeface="Courier New" charset="0"/>
              </a:rPr>
              <a:t>f</a:t>
            </a:r>
            <a:r>
              <a:rPr lang="en-US" sz="2800" b="1" dirty="0">
                <a:latin typeface="Courier New" charset="0"/>
              </a:rPr>
              <a:t>(); }</a:t>
            </a:r>
            <a:r>
              <a:rPr lang="en-US" sz="2400" dirty="0"/>
              <a:t>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3C3D-D557-0342-B3C8-E14946EF7C07}" type="slidenum">
              <a:rPr lang="en-US"/>
              <a:pPr/>
              <a:t>7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Dynamic Scoping in Java</a:t>
            </a:r>
            <a:endParaRPr lang="en-US" i="1" dirty="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8709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value is returned by calling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g()</a:t>
            </a:r>
            <a:r>
              <a:rPr lang="en-US" dirty="0"/>
              <a:t>?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Call chain: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main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f</a:t>
            </a:r>
          </a:p>
        </p:txBody>
      </p:sp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3072804" y="5239433"/>
            <a:ext cx="3133041" cy="646331"/>
          </a:xfrm>
          <a:prstGeom prst="rect">
            <a:avLst/>
          </a:prstGeom>
          <a:solidFill>
            <a:srgbClr val="FFFFC2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How would you implement</a:t>
            </a:r>
            <a:br>
              <a:rPr lang="en-US" sz="1800">
                <a:solidFill>
                  <a:srgbClr val="0033CC"/>
                </a:solidFill>
              </a:rPr>
            </a:br>
            <a:r>
              <a:rPr lang="en-US" sz="1800">
                <a:solidFill>
                  <a:srgbClr val="0033CC"/>
                </a:solidFill>
              </a:rPr>
              <a:t>runtime dynamic scoping?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456447" y="2237848"/>
            <a:ext cx="3586648" cy="1543819"/>
            <a:chOff x="4639325" y="2891331"/>
            <a:chExt cx="3586648" cy="1543819"/>
          </a:xfrm>
        </p:grpSpPr>
        <p:sp>
          <p:nvSpPr>
            <p:cNvPr id="457734" name="Oval 6"/>
            <p:cNvSpPr>
              <a:spLocks noChangeArrowheads="1"/>
            </p:cNvSpPr>
            <p:nvPr/>
          </p:nvSpPr>
          <p:spPr bwMode="auto">
            <a:xfrm>
              <a:off x="4639325" y="4069073"/>
              <a:ext cx="365756" cy="366077"/>
            </a:xfrm>
            <a:prstGeom prst="ellipse">
              <a:avLst/>
            </a:prstGeom>
            <a:noFill/>
            <a:ln w="28575" cmpd="sng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3" name="Text Box 5"/>
            <p:cNvSpPr txBox="1">
              <a:spLocks noChangeArrowheads="1"/>
            </p:cNvSpPr>
            <p:nvPr/>
          </p:nvSpPr>
          <p:spPr bwMode="auto">
            <a:xfrm>
              <a:off x="6297240" y="2891331"/>
              <a:ext cx="1928733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folHlink"/>
                  </a:solidFill>
                </a:rPr>
                <a:t>What is the binding</a:t>
              </a:r>
            </a:p>
            <a:p>
              <a:r>
                <a:rPr lang="en-US" dirty="0">
                  <a:solidFill>
                    <a:schemeClr val="folHlink"/>
                  </a:solidFill>
                </a:rPr>
                <a:t>of this </a:t>
              </a:r>
              <a:r>
                <a:rPr lang="en-US" b="1" dirty="0">
                  <a:solidFill>
                    <a:srgbClr val="008000"/>
                  </a:solidFill>
                  <a:latin typeface="Courier New" charset="0"/>
                </a:rPr>
                <a:t>x</a:t>
              </a:r>
              <a:r>
                <a:rPr lang="en-US" dirty="0">
                  <a:solidFill>
                    <a:schemeClr val="folHlink"/>
                  </a:solidFill>
                </a:rPr>
                <a:t> with</a:t>
              </a:r>
            </a:p>
            <a:p>
              <a:r>
                <a:rPr lang="en-US" u="sng" dirty="0">
                  <a:solidFill>
                    <a:schemeClr val="folHlink"/>
                  </a:solidFill>
                </a:rPr>
                <a:t>dynamic scoping</a:t>
              </a:r>
              <a:r>
                <a:rPr lang="en-US" dirty="0">
                  <a:solidFill>
                    <a:schemeClr val="folHlink"/>
                  </a:solidFill>
                </a:rPr>
                <a:t>?</a:t>
              </a:r>
            </a:p>
          </p:txBody>
        </p:sp>
        <p:cxnSp>
          <p:nvCxnSpPr>
            <p:cNvPr id="457735" name="AutoShape 7"/>
            <p:cNvCxnSpPr>
              <a:cxnSpLocks noChangeShapeType="1"/>
              <a:stCxn id="457733" idx="1"/>
              <a:endCxn id="457734" idx="0"/>
            </p:cNvCxnSpPr>
            <p:nvPr/>
          </p:nvCxnSpPr>
          <p:spPr bwMode="auto">
            <a:xfrm rot="10800000" flipV="1">
              <a:off x="4822204" y="3306829"/>
              <a:ext cx="1475037" cy="762243"/>
            </a:xfrm>
            <a:prstGeom prst="curvedConnector2">
              <a:avLst/>
            </a:prstGeom>
            <a:noFill/>
            <a:ln w="12700" cmpd="sng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35770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2F4F-C300-B14E-B871-ADD5ADF173AB}" type="slidenum">
              <a:rPr lang="en-US"/>
              <a:pPr/>
              <a:t>8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Memory Management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295401"/>
            <a:ext cx="4206875" cy="4328136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Pascal Virtual Machine</a:t>
            </a:r>
            <a:r>
              <a:rPr lang="ja-JP" altLang="en-US">
                <a:latin typeface="Arial"/>
              </a:rPr>
              <a:t>”</a:t>
            </a:r>
            <a:r>
              <a:rPr lang="en-US" dirty="0"/>
              <a:t> all local data is kept on the </a:t>
            </a:r>
            <a:r>
              <a:rPr lang="en-US" u="sng" dirty="0"/>
              <a:t>runtime stack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All memory for the parameters and variables declared locally by a routine is allocated in the routine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stack frame.</a:t>
            </a:r>
          </a:p>
        </p:txBody>
      </p:sp>
      <p:sp>
        <p:nvSpPr>
          <p:cNvPr id="493579" name="Text Box 11"/>
          <p:cNvSpPr txBox="1">
            <a:spLocks noChangeArrowheads="1"/>
          </p:cNvSpPr>
          <p:nvPr/>
        </p:nvSpPr>
        <p:spPr bwMode="auto">
          <a:xfrm>
            <a:off x="4802188" y="3822700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</a:rPr>
              <a:t>main1</a:t>
            </a:r>
          </a:p>
        </p:txBody>
      </p:sp>
      <p:sp>
        <p:nvSpPr>
          <p:cNvPr id="493580" name="Text Box 12"/>
          <p:cNvSpPr txBox="1">
            <a:spLocks noChangeArrowheads="1"/>
          </p:cNvSpPr>
          <p:nvPr/>
        </p:nvSpPr>
        <p:spPr bwMode="auto">
          <a:xfrm>
            <a:off x="5249863" y="3822700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proc2</a:t>
            </a:r>
            <a:endParaRPr lang="en-US" sz="1000" b="1">
              <a:latin typeface="Courier New" charset="0"/>
            </a:endParaRPr>
          </a:p>
        </p:txBody>
      </p:sp>
      <p:sp>
        <p:nvSpPr>
          <p:cNvPr id="493581" name="Text Box 13"/>
          <p:cNvSpPr txBox="1">
            <a:spLocks noChangeArrowheads="1"/>
          </p:cNvSpPr>
          <p:nvPr/>
        </p:nvSpPr>
        <p:spPr bwMode="auto">
          <a:xfrm>
            <a:off x="5921376" y="3822700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proc3</a:t>
            </a:r>
            <a:endParaRPr lang="en-US" sz="1000" b="1">
              <a:latin typeface="Courier New" charset="0"/>
            </a:endParaRPr>
          </a:p>
        </p:txBody>
      </p:sp>
      <p:sp>
        <p:nvSpPr>
          <p:cNvPr id="493582" name="Text Box 14"/>
          <p:cNvSpPr txBox="1">
            <a:spLocks noChangeArrowheads="1"/>
          </p:cNvSpPr>
          <p:nvPr/>
        </p:nvSpPr>
        <p:spPr bwMode="auto">
          <a:xfrm>
            <a:off x="6538913" y="3824288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func2</a:t>
            </a:r>
            <a:endParaRPr lang="en-US" sz="1000" b="1">
              <a:latin typeface="Courier New" charset="0"/>
            </a:endParaRPr>
          </a:p>
        </p:txBody>
      </p:sp>
      <p:sp>
        <p:nvSpPr>
          <p:cNvPr id="493583" name="Text Box 15"/>
          <p:cNvSpPr txBox="1">
            <a:spLocks noChangeArrowheads="1"/>
          </p:cNvSpPr>
          <p:nvPr/>
        </p:nvSpPr>
        <p:spPr bwMode="auto">
          <a:xfrm>
            <a:off x="7207251" y="3824288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func3</a:t>
            </a:r>
            <a:endParaRPr lang="en-US" sz="1000" b="1">
              <a:latin typeface="Courier New" charset="0"/>
            </a:endParaRPr>
          </a:p>
        </p:txBody>
      </p:sp>
      <p:sp>
        <p:nvSpPr>
          <p:cNvPr id="493584" name="Text Box 16"/>
          <p:cNvSpPr txBox="1">
            <a:spLocks noChangeArrowheads="1"/>
          </p:cNvSpPr>
          <p:nvPr/>
        </p:nvSpPr>
        <p:spPr bwMode="auto">
          <a:xfrm>
            <a:off x="7821613" y="3824288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proc2</a:t>
            </a:r>
            <a:endParaRPr lang="en-US" sz="1000" b="1">
              <a:latin typeface="Courier New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36A1739-6443-8646-84DB-6D9D58D73DA5}"/>
              </a:ext>
            </a:extLst>
          </p:cNvPr>
          <p:cNvGrpSpPr/>
          <p:nvPr/>
        </p:nvGrpSpPr>
        <p:grpSpPr>
          <a:xfrm>
            <a:off x="4487863" y="1247775"/>
            <a:ext cx="4381500" cy="2516188"/>
            <a:chOff x="4487863" y="1247775"/>
            <a:chExt cx="4381500" cy="2516188"/>
          </a:xfrm>
        </p:grpSpPr>
        <p:sp>
          <p:nvSpPr>
            <p:cNvPr id="493572" name="Rectangle 4"/>
            <p:cNvSpPr>
              <a:spLocks noChangeArrowheads="1"/>
            </p:cNvSpPr>
            <p:nvPr/>
          </p:nvSpPr>
          <p:spPr bwMode="auto">
            <a:xfrm>
              <a:off x="4487863" y="1249363"/>
              <a:ext cx="1735138" cy="2276475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3" name="Rectangle 5"/>
            <p:cNvSpPr>
              <a:spLocks noChangeArrowheads="1"/>
            </p:cNvSpPr>
            <p:nvPr/>
          </p:nvSpPr>
          <p:spPr bwMode="auto">
            <a:xfrm>
              <a:off x="4598988" y="2387600"/>
              <a:ext cx="1511300" cy="812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4" name="Rectangle 6"/>
            <p:cNvSpPr>
              <a:spLocks noChangeArrowheads="1"/>
            </p:cNvSpPr>
            <p:nvPr/>
          </p:nvSpPr>
          <p:spPr bwMode="auto">
            <a:xfrm>
              <a:off x="4598988" y="1520825"/>
              <a:ext cx="1511300" cy="812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5" name="Rectangle 7"/>
            <p:cNvSpPr>
              <a:spLocks noChangeArrowheads="1"/>
            </p:cNvSpPr>
            <p:nvPr/>
          </p:nvSpPr>
          <p:spPr bwMode="auto">
            <a:xfrm>
              <a:off x="4768851" y="2657475"/>
              <a:ext cx="1228725" cy="43338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6" name="Rectangle 8"/>
            <p:cNvSpPr>
              <a:spLocks noChangeArrowheads="1"/>
            </p:cNvSpPr>
            <p:nvPr/>
          </p:nvSpPr>
          <p:spPr bwMode="auto">
            <a:xfrm>
              <a:off x="4768851" y="1806575"/>
              <a:ext cx="1228725" cy="41751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77" name="Text Box 9"/>
            <p:cNvSpPr txBox="1">
              <a:spLocks noChangeArrowheads="1"/>
            </p:cNvSpPr>
            <p:nvPr/>
          </p:nvSpPr>
          <p:spPr bwMode="auto">
            <a:xfrm>
              <a:off x="4487863" y="1317625"/>
              <a:ext cx="1481138" cy="173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ourier New" charset="0"/>
                </a:rPr>
                <a:t>PROGRAM main1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FUNCTION func2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  FUNCTION func3</a:t>
              </a:r>
            </a:p>
            <a:p>
              <a:endParaRPr lang="en-US" sz="900" b="1">
                <a:latin typeface="Courier New" charset="0"/>
              </a:endParaRPr>
            </a:p>
            <a:p>
              <a:endParaRPr lang="en-US" sz="900" b="1">
                <a:latin typeface="Courier New" charset="0"/>
              </a:endParaRP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PROCEDURE proc2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  PROCEDURE proc3</a:t>
              </a:r>
            </a:p>
            <a:p>
              <a:endParaRPr lang="en-US" sz="900" b="1">
                <a:latin typeface="Courier New" charset="0"/>
              </a:endParaRPr>
            </a:p>
          </p:txBody>
        </p:sp>
        <p:sp>
          <p:nvSpPr>
            <p:cNvPr id="493578" name="Text Box 10"/>
            <p:cNvSpPr txBox="1">
              <a:spLocks noChangeArrowheads="1"/>
            </p:cNvSpPr>
            <p:nvPr/>
          </p:nvSpPr>
          <p:spPr bwMode="auto">
            <a:xfrm>
              <a:off x="6396038" y="3535363"/>
              <a:ext cx="11176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/>
                <a:t>RUNTIME STACK</a:t>
              </a:r>
            </a:p>
          </p:txBody>
        </p:sp>
        <p:grpSp>
          <p:nvGrpSpPr>
            <p:cNvPr id="493585" name="Group 17"/>
            <p:cNvGrpSpPr>
              <a:grpSpLocks/>
            </p:cNvGrpSpPr>
            <p:nvPr/>
          </p:nvGrpSpPr>
          <p:grpSpPr bwMode="auto">
            <a:xfrm>
              <a:off x="6397626" y="1247775"/>
              <a:ext cx="1117600" cy="2170113"/>
              <a:chOff x="2592" y="892"/>
              <a:chExt cx="1152" cy="2305"/>
            </a:xfrm>
          </p:grpSpPr>
          <p:sp>
            <p:nvSpPr>
              <p:cNvPr id="493586" name="Rectangle 18"/>
              <p:cNvSpPr>
                <a:spLocks noChangeArrowheads="1"/>
              </p:cNvSpPr>
              <p:nvPr/>
            </p:nvSpPr>
            <p:spPr bwMode="auto">
              <a:xfrm>
                <a:off x="2592" y="892"/>
                <a:ext cx="1152" cy="2304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587" name="Rectangle 19"/>
              <p:cNvSpPr>
                <a:spLocks noChangeArrowheads="1"/>
              </p:cNvSpPr>
              <p:nvPr/>
            </p:nvSpPr>
            <p:spPr bwMode="auto">
              <a:xfrm>
                <a:off x="2592" y="2851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main1</a:t>
                </a:r>
              </a:p>
            </p:txBody>
          </p:sp>
          <p:sp>
            <p:nvSpPr>
              <p:cNvPr id="493588" name="Rectangle 20"/>
              <p:cNvSpPr>
                <a:spLocks noChangeArrowheads="1"/>
              </p:cNvSpPr>
              <p:nvPr/>
            </p:nvSpPr>
            <p:spPr bwMode="auto">
              <a:xfrm>
                <a:off x="2592" y="2506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proc2</a:t>
                </a:r>
              </a:p>
            </p:txBody>
          </p:sp>
          <p:sp>
            <p:nvSpPr>
              <p:cNvPr id="493589" name="Rectangle 21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proc3</a:t>
                </a:r>
              </a:p>
            </p:txBody>
          </p:sp>
          <p:sp>
            <p:nvSpPr>
              <p:cNvPr id="493590" name="Rectangle 22"/>
              <p:cNvSpPr>
                <a:spLocks noChangeArrowheads="1"/>
              </p:cNvSpPr>
              <p:nvPr/>
            </p:nvSpPr>
            <p:spPr bwMode="auto">
              <a:xfrm>
                <a:off x="2592" y="1814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/>
                  <a:t>AR: proc3</a:t>
                </a:r>
              </a:p>
            </p:txBody>
          </p:sp>
          <p:sp>
            <p:nvSpPr>
              <p:cNvPr id="493591" name="Rectangle 23"/>
              <p:cNvSpPr>
                <a:spLocks noChangeArrowheads="1"/>
              </p:cNvSpPr>
              <p:nvPr/>
            </p:nvSpPr>
            <p:spPr bwMode="auto">
              <a:xfrm>
                <a:off x="2592" y="1469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func3</a:t>
                </a:r>
              </a:p>
            </p:txBody>
          </p:sp>
          <p:sp>
            <p:nvSpPr>
              <p:cNvPr id="493592" name="Rectangle 24"/>
              <p:cNvSpPr>
                <a:spLocks noChangeArrowheads="1"/>
              </p:cNvSpPr>
              <p:nvPr/>
            </p:nvSpPr>
            <p:spPr bwMode="auto">
              <a:xfrm>
                <a:off x="2592" y="1814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func2</a:t>
                </a:r>
              </a:p>
            </p:txBody>
          </p:sp>
          <p:sp>
            <p:nvSpPr>
              <p:cNvPr id="493593" name="Rectangle 25"/>
              <p:cNvSpPr>
                <a:spLocks noChangeArrowheads="1"/>
              </p:cNvSpPr>
              <p:nvPr/>
            </p:nvSpPr>
            <p:spPr bwMode="auto">
              <a:xfrm>
                <a:off x="2592" y="1181"/>
                <a:ext cx="1152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proc2</a:t>
                </a:r>
              </a:p>
            </p:txBody>
          </p:sp>
        </p:grpSp>
        <p:sp>
          <p:nvSpPr>
            <p:cNvPr id="493594" name="Rectangle 26"/>
            <p:cNvSpPr>
              <a:spLocks noChangeArrowheads="1"/>
            </p:cNvSpPr>
            <p:nvPr/>
          </p:nvSpPr>
          <p:spPr bwMode="auto">
            <a:xfrm>
              <a:off x="8353426" y="1465263"/>
              <a:ext cx="280988" cy="157162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95" name="Text Box 27"/>
            <p:cNvSpPr txBox="1">
              <a:spLocks noChangeArrowheads="1"/>
            </p:cNvSpPr>
            <p:nvPr/>
          </p:nvSpPr>
          <p:spPr bwMode="auto">
            <a:xfrm>
              <a:off x="8164513" y="3155950"/>
              <a:ext cx="704850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900"/>
                <a:t>RUNTIME</a:t>
              </a:r>
            </a:p>
            <a:p>
              <a:pPr algn="ctr"/>
              <a:r>
                <a:rPr lang="en-US" sz="900"/>
                <a:t>DISPLAY</a:t>
              </a:r>
            </a:p>
          </p:txBody>
        </p:sp>
        <p:sp>
          <p:nvSpPr>
            <p:cNvPr id="493596" name="Rectangle 28"/>
            <p:cNvSpPr>
              <a:spLocks noChangeArrowheads="1"/>
            </p:cNvSpPr>
            <p:nvPr/>
          </p:nvSpPr>
          <p:spPr bwMode="auto">
            <a:xfrm>
              <a:off x="8353426" y="2874963"/>
              <a:ext cx="280988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97" name="Rectangle 29"/>
            <p:cNvSpPr>
              <a:spLocks noChangeArrowheads="1"/>
            </p:cNvSpPr>
            <p:nvPr/>
          </p:nvSpPr>
          <p:spPr bwMode="auto">
            <a:xfrm>
              <a:off x="8353426" y="2711450"/>
              <a:ext cx="280988" cy="1635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3598" name="Rectangle 30"/>
            <p:cNvSpPr>
              <a:spLocks noChangeArrowheads="1"/>
            </p:cNvSpPr>
            <p:nvPr/>
          </p:nvSpPr>
          <p:spPr bwMode="auto">
            <a:xfrm>
              <a:off x="8353426" y="2547938"/>
              <a:ext cx="280988" cy="1635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93599" name="Text Box 31"/>
            <p:cNvSpPr txBox="1">
              <a:spLocks noChangeArrowheads="1"/>
            </p:cNvSpPr>
            <p:nvPr/>
          </p:nvSpPr>
          <p:spPr bwMode="auto">
            <a:xfrm>
              <a:off x="8615363" y="2879725"/>
              <a:ext cx="233363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1</a:t>
              </a:r>
            </a:p>
          </p:txBody>
        </p:sp>
        <p:sp>
          <p:nvSpPr>
            <p:cNvPr id="493600" name="Text Box 32"/>
            <p:cNvSpPr txBox="1">
              <a:spLocks noChangeArrowheads="1"/>
            </p:cNvSpPr>
            <p:nvPr/>
          </p:nvSpPr>
          <p:spPr bwMode="auto">
            <a:xfrm>
              <a:off x="8615363" y="2716213"/>
              <a:ext cx="233363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2</a:t>
              </a:r>
            </a:p>
          </p:txBody>
        </p:sp>
        <p:sp>
          <p:nvSpPr>
            <p:cNvPr id="493601" name="Text Box 33"/>
            <p:cNvSpPr txBox="1">
              <a:spLocks noChangeArrowheads="1"/>
            </p:cNvSpPr>
            <p:nvPr/>
          </p:nvSpPr>
          <p:spPr bwMode="auto">
            <a:xfrm>
              <a:off x="8615363" y="2554288"/>
              <a:ext cx="233363" cy="20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3</a:t>
              </a:r>
            </a:p>
          </p:txBody>
        </p:sp>
        <p:sp>
          <p:nvSpPr>
            <p:cNvPr id="493602" name="Line 34"/>
            <p:cNvSpPr>
              <a:spLocks noChangeShapeType="1"/>
            </p:cNvSpPr>
            <p:nvPr/>
          </p:nvSpPr>
          <p:spPr bwMode="auto">
            <a:xfrm flipH="1">
              <a:off x="7515226" y="2927350"/>
              <a:ext cx="950913" cy="327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93603" name="Group 35"/>
            <p:cNvGrpSpPr>
              <a:grpSpLocks/>
            </p:cNvGrpSpPr>
            <p:nvPr/>
          </p:nvGrpSpPr>
          <p:grpSpPr bwMode="auto">
            <a:xfrm>
              <a:off x="7515226" y="2332038"/>
              <a:ext cx="111125" cy="215900"/>
              <a:chOff x="3744" y="2390"/>
              <a:chExt cx="230" cy="230"/>
            </a:xfrm>
          </p:grpSpPr>
          <p:sp>
            <p:nvSpPr>
              <p:cNvPr id="493604" name="Line 36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05" name="Line 37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06" name="Line 38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608" name="Group 40"/>
            <p:cNvGrpSpPr>
              <a:grpSpLocks/>
            </p:cNvGrpSpPr>
            <p:nvPr/>
          </p:nvGrpSpPr>
          <p:grpSpPr bwMode="auto">
            <a:xfrm>
              <a:off x="7515226" y="2006600"/>
              <a:ext cx="223838" cy="541338"/>
              <a:chOff x="3744" y="2390"/>
              <a:chExt cx="230" cy="230"/>
            </a:xfrm>
          </p:grpSpPr>
          <p:sp>
            <p:nvSpPr>
              <p:cNvPr id="493609" name="Line 41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0" name="Line 42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1" name="Line 43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93612" name="Group 44"/>
            <p:cNvGrpSpPr>
              <a:grpSpLocks/>
            </p:cNvGrpSpPr>
            <p:nvPr/>
          </p:nvGrpSpPr>
          <p:grpSpPr bwMode="auto">
            <a:xfrm>
              <a:off x="7515226" y="2332038"/>
              <a:ext cx="111125" cy="488950"/>
              <a:chOff x="3744" y="2390"/>
              <a:chExt cx="230" cy="230"/>
            </a:xfrm>
          </p:grpSpPr>
          <p:sp>
            <p:nvSpPr>
              <p:cNvPr id="493613" name="Line 45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4" name="Line 46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5" name="Line 47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93616" name="AutoShape 48"/>
            <p:cNvCxnSpPr>
              <a:cxnSpLocks noChangeShapeType="1"/>
            </p:cNvCxnSpPr>
            <p:nvPr/>
          </p:nvCxnSpPr>
          <p:spPr bwMode="auto">
            <a:xfrm rot="16200000" flipV="1">
              <a:off x="7634288" y="1835150"/>
              <a:ext cx="714375" cy="950913"/>
            </a:xfrm>
            <a:prstGeom prst="curvedConnector4">
              <a:avLst>
                <a:gd name="adj1" fmla="val 100130"/>
                <a:gd name="adj2" fmla="val 85306"/>
              </a:avLst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493617" name="Group 49"/>
            <p:cNvGrpSpPr>
              <a:grpSpLocks/>
            </p:cNvGrpSpPr>
            <p:nvPr/>
          </p:nvGrpSpPr>
          <p:grpSpPr bwMode="auto">
            <a:xfrm>
              <a:off x="7515226" y="1736725"/>
              <a:ext cx="111125" cy="431800"/>
              <a:chOff x="3744" y="2390"/>
              <a:chExt cx="230" cy="230"/>
            </a:xfrm>
          </p:grpSpPr>
          <p:sp>
            <p:nvSpPr>
              <p:cNvPr id="493618" name="Line 50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19" name="Line 51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3620" name="Line 52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93621" name="AutoShape 53"/>
            <p:cNvCxnSpPr>
              <a:cxnSpLocks noChangeShapeType="1"/>
            </p:cNvCxnSpPr>
            <p:nvPr/>
          </p:nvCxnSpPr>
          <p:spPr bwMode="auto">
            <a:xfrm rot="5400000" flipH="1">
              <a:off x="7469188" y="1673225"/>
              <a:ext cx="1154113" cy="1062038"/>
            </a:xfrm>
            <a:prstGeom prst="curvedConnector2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Rectangle 3"/>
          <p:cNvSpPr txBox="1">
            <a:spLocks noChangeArrowheads="1"/>
          </p:cNvSpPr>
          <p:nvPr/>
        </p:nvSpPr>
        <p:spPr bwMode="auto">
          <a:xfrm>
            <a:off x="4206245" y="4069073"/>
            <a:ext cx="4664070" cy="15519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dirty="0"/>
              <a:t>The memory is later </a:t>
            </a:r>
            <a:r>
              <a:rPr lang="en-US" u="sng" dirty="0"/>
              <a:t>automatically deallocated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when the stack frame is popped off the stack.</a:t>
            </a:r>
          </a:p>
          <a:p>
            <a:pPr lvl="4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CB8CF8-748E-9FA8-7A25-7BF66F0E892F}"/>
              </a:ext>
            </a:extLst>
          </p:cNvPr>
          <p:cNvSpPr txBox="1"/>
          <p:nvPr/>
        </p:nvSpPr>
        <p:spPr>
          <a:xfrm>
            <a:off x="1649437" y="5756245"/>
            <a:ext cx="584512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Recall: Resource Acquisition is Initialization (RAII)</a:t>
            </a:r>
          </a:p>
        </p:txBody>
      </p:sp>
    </p:spTree>
    <p:extLst>
      <p:ext uri="{BB962C8B-B14F-4D97-AF65-F5344CB8AC3E}">
        <p14:creationId xmlns:p14="http://schemas.microsoft.com/office/powerpoint/2010/main" val="126905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2F4F-C300-B14E-B871-ADD5ADF173AB}" type="slidenum">
              <a:rPr lang="en-US"/>
              <a:pPr/>
              <a:t>9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Memory Management</a:t>
            </a:r>
            <a:r>
              <a:rPr lang="en-US" i="1" dirty="0"/>
              <a:t>, cont’d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5" y="1295400"/>
            <a:ext cx="8320949" cy="4784725"/>
          </a:xfrm>
        </p:spPr>
        <p:txBody>
          <a:bodyPr/>
          <a:lstStyle/>
          <a:p>
            <a:r>
              <a:rPr lang="en-US" dirty="0"/>
              <a:t>What about </a:t>
            </a:r>
            <a:r>
              <a:rPr lang="en-US" u="sng" dirty="0"/>
              <a:t>dynamically allocated data</a:t>
            </a:r>
            <a:r>
              <a:rPr lang="en-US" dirty="0"/>
              <a:t>?</a:t>
            </a:r>
          </a:p>
          <a:p>
            <a:pPr lvl="4"/>
            <a:endParaRPr lang="en-US" dirty="0"/>
          </a:p>
          <a:p>
            <a:r>
              <a:rPr lang="en-US" dirty="0"/>
              <a:t>Memory for dynamically allocated data </a:t>
            </a:r>
            <a:br>
              <a:rPr lang="en-US" dirty="0"/>
            </a:br>
            <a:r>
              <a:rPr lang="en-US" dirty="0"/>
              <a:t>is kept in the “</a:t>
            </a:r>
            <a:r>
              <a:rPr lang="en-US" dirty="0">
                <a:solidFill>
                  <a:srgbClr val="B23C00"/>
                </a:solidFill>
              </a:rPr>
              <a:t>heap</a:t>
            </a:r>
            <a:r>
              <a:rPr lang="en-US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09250486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42294</TotalTime>
  <Words>1728</Words>
  <Application>Microsoft Macintosh PowerPoint</Application>
  <PresentationFormat>On-screen Show (4:3)</PresentationFormat>
  <Paragraphs>340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Quadrant</vt:lpstr>
      <vt:lpstr>CS 153 Concepts of Compiler Design November 8 Class Meeting</vt:lpstr>
      <vt:lpstr>Schedule for Oral Project Presentations</vt:lpstr>
      <vt:lpstr>Presentation Evaluations</vt:lpstr>
      <vt:lpstr>Static Scoping</vt:lpstr>
      <vt:lpstr>Static Scoping in Java</vt:lpstr>
      <vt:lpstr>Dynamic Scoping</vt:lpstr>
      <vt:lpstr>Hypothetical Dynamic Scoping in Java</vt:lpstr>
      <vt:lpstr>Runtime Memory Management</vt:lpstr>
      <vt:lpstr>Runtime Memory Management, cont’d</vt:lpstr>
      <vt:lpstr>Recall the JVM Architecture ...</vt:lpstr>
      <vt:lpstr>Runtime Memory Management, cont’d</vt:lpstr>
      <vt:lpstr>Runtime Heap Management</vt:lpstr>
      <vt:lpstr>Runtime Heap Management, cont’d</vt:lpstr>
      <vt:lpstr>Runtime Heap Management, cont’d</vt:lpstr>
      <vt:lpstr>Runtime Heap Management, cont’d</vt:lpstr>
      <vt:lpstr>Runtime Heap Management, cont’d</vt:lpstr>
      <vt:lpstr>Garbage Collection</vt:lpstr>
      <vt:lpstr>Garbage Collection Algorithms</vt:lpstr>
      <vt:lpstr>Automatic Garbage Collection</vt:lpstr>
      <vt:lpstr>Garbage Collection: Reference Counts </vt:lpstr>
      <vt:lpstr>Garbage Collection: Mark and Sweep</vt:lpstr>
      <vt:lpstr>Garbage Collection: Stop and Copy</vt:lpstr>
      <vt:lpstr>Generational Garbage Collection: Theory</vt:lpstr>
      <vt:lpstr>Generational Garbage Collection: Practice</vt:lpstr>
      <vt:lpstr>Aggressive Heap Management</vt:lpstr>
      <vt:lpstr>Aggressive Heap Management: Tradeoff</vt:lpstr>
      <vt:lpstr>Recall ...</vt:lpstr>
      <vt:lpstr>Change Java’s Heap Size</vt:lpstr>
      <vt:lpstr>Garbage Collection Research</vt:lpstr>
      <vt:lpstr>Book on Garbage Collection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675</cp:revision>
  <cp:lastPrinted>2020-10-22T17:09:30Z</cp:lastPrinted>
  <dcterms:created xsi:type="dcterms:W3CDTF">2008-01-12T03:52:55Z</dcterms:created>
  <dcterms:modified xsi:type="dcterms:W3CDTF">2023-11-08T18:04:55Z</dcterms:modified>
</cp:coreProperties>
</file>