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9" r:id="rId3"/>
    <p:sldId id="306" r:id="rId4"/>
    <p:sldId id="324" r:id="rId5"/>
    <p:sldId id="302" r:id="rId6"/>
    <p:sldId id="304" r:id="rId7"/>
    <p:sldId id="308" r:id="rId8"/>
    <p:sldId id="310" r:id="rId9"/>
    <p:sldId id="311" r:id="rId10"/>
    <p:sldId id="313" r:id="rId11"/>
    <p:sldId id="303" r:id="rId12"/>
    <p:sldId id="314" r:id="rId13"/>
    <p:sldId id="323" r:id="rId14"/>
    <p:sldId id="325" r:id="rId15"/>
    <p:sldId id="327" r:id="rId16"/>
    <p:sldId id="326" r:id="rId17"/>
    <p:sldId id="329" r:id="rId18"/>
    <p:sldId id="330" r:id="rId19"/>
    <p:sldId id="328" r:id="rId20"/>
    <p:sldId id="331" r:id="rId21"/>
    <p:sldId id="33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8F0000"/>
    <a:srgbClr val="945200"/>
    <a:srgbClr val="D7FFFF"/>
    <a:srgbClr val="FF9300"/>
    <a:srgbClr val="CC99FF"/>
    <a:srgbClr val="D883FF"/>
    <a:srgbClr val="DEF0F2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3" autoAdjust="0"/>
    <p:restoredTop sz="95086" autoAdjust="0"/>
  </p:normalViewPr>
  <p:slideViewPr>
    <p:cSldViewPr>
      <p:cViewPr varScale="1">
        <p:scale>
          <a:sx n="176" d="100"/>
          <a:sy n="176" d="100"/>
        </p:scale>
        <p:origin x="208" y="10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11/7/23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70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27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29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8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November 6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</a:t>
            </a:r>
            <a:br>
              <a:rPr lang="en-US" sz="3200" dirty="0"/>
            </a:br>
            <a:r>
              <a:rPr lang="en-US" sz="3200" dirty="0"/>
              <a:t>Concepts of Compiler Design</a:t>
            </a:r>
            <a:br>
              <a:rPr lang="en-US" sz="3600" dirty="0"/>
            </a:br>
            <a:r>
              <a:rPr lang="en-US" sz="2400" dirty="0"/>
              <a:t>November 6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3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8FC1-3A71-0847-8419-38EBAF2E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Java Pass-by-Reference Hack Fails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37E7F-E350-C44C-B56E-6A615342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97DA08-82DA-AE41-8D54-0326D664A1B4}"/>
              </a:ext>
            </a:extLst>
          </p:cNvPr>
          <p:cNvSpPr txBox="1"/>
          <p:nvPr/>
        </p:nvSpPr>
        <p:spPr>
          <a:xfrm>
            <a:off x="274367" y="1226992"/>
            <a:ext cx="6135013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ReferenceHack2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int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func2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parm2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parm2.wrapped = 222;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("In func2: parm2.wrapped = "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+ parm2.wrapped);</a:t>
            </a:r>
          </a:p>
          <a:p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("In func2: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" +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main(String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("In main before call to func2: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"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iw</a:t>
            </a: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2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func2(</a:t>
            </a:r>
            <a:r>
              <a:rPr lang="en-US" sz="12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iw</a:t>
            </a: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iw.wrapped</a:t>
            </a: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200" b="1" dirty="0">
              <a:solidFill>
                <a:srgbClr val="C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("In main after call to func2: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"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3B02F2-D6AB-2740-AEEF-6B6F5514FC1F}"/>
              </a:ext>
            </a:extLst>
          </p:cNvPr>
          <p:cNvSpPr txBox="1"/>
          <p:nvPr/>
        </p:nvSpPr>
        <p:spPr>
          <a:xfrm>
            <a:off x="5612264" y="2495195"/>
            <a:ext cx="3531736" cy="1200329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before call to func2: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func2: parm2.wrapped = 222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func2: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func2: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2BBACB-B650-6A4E-B407-1F511DC0245E}"/>
              </a:ext>
            </a:extLst>
          </p:cNvPr>
          <p:cNvSpPr txBox="1"/>
          <p:nvPr/>
        </p:nvSpPr>
        <p:spPr>
          <a:xfrm>
            <a:off x="7132292" y="3108241"/>
            <a:ext cx="108600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Wrong value!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37BD3E-05DF-5731-C5BD-622CD3321F85}"/>
              </a:ext>
            </a:extLst>
          </p:cNvPr>
          <p:cNvSpPr txBox="1"/>
          <p:nvPr/>
        </p:nvSpPr>
        <p:spPr>
          <a:xfrm>
            <a:off x="4114805" y="1057715"/>
            <a:ext cx="214353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ReferenceHack2.java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06C9EA-BF87-06D1-4512-05DA6F7E22BB}"/>
              </a:ext>
            </a:extLst>
          </p:cNvPr>
          <p:cNvSpPr txBox="1"/>
          <p:nvPr/>
        </p:nvSpPr>
        <p:spPr>
          <a:xfrm>
            <a:off x="6315638" y="4895100"/>
            <a:ext cx="237116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Would Java’s built-in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dirty="0">
                <a:solidFill>
                  <a:srgbClr val="0033CC"/>
                </a:solidFill>
              </a:rPr>
              <a:t> wrapper class</a:t>
            </a:r>
          </a:p>
          <a:p>
            <a:r>
              <a:rPr lang="en-US" dirty="0">
                <a:solidFill>
                  <a:srgbClr val="0033CC"/>
                </a:solidFill>
              </a:rPr>
              <a:t>do better?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52A9B0-B8B8-577E-18AC-144B3F5C98EA}"/>
              </a:ext>
            </a:extLst>
          </p:cNvPr>
          <p:cNvSpPr txBox="1"/>
          <p:nvPr/>
        </p:nvSpPr>
        <p:spPr>
          <a:xfrm>
            <a:off x="3406406" y="4476132"/>
            <a:ext cx="54899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Wrap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760F85-14EE-2463-8A3E-90518C79F3E4}"/>
              </a:ext>
            </a:extLst>
          </p:cNvPr>
          <p:cNvSpPr txBox="1"/>
          <p:nvPr/>
        </p:nvSpPr>
        <p:spPr>
          <a:xfrm>
            <a:off x="2560342" y="4889342"/>
            <a:ext cx="712054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Unwrap</a:t>
            </a:r>
          </a:p>
        </p:txBody>
      </p:sp>
    </p:spTree>
    <p:extLst>
      <p:ext uri="{BB962C8B-B14F-4D97-AF65-F5344CB8AC3E}">
        <p14:creationId xmlns:p14="http://schemas.microsoft.com/office/powerpoint/2010/main" val="780073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4ED07-022C-7F4A-A10B-C0021D71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A36D1-8F39-634A-BC67-E6CB67F13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compiling programs, compilers generally do not generate </a:t>
            </a:r>
            <a:r>
              <a:rPr lang="en-US" u="sng" dirty="0"/>
              <a:t>al</a:t>
            </a:r>
            <a:r>
              <a:rPr lang="en-US" dirty="0"/>
              <a:t>l the code.</a:t>
            </a:r>
          </a:p>
          <a:p>
            <a:r>
              <a:rPr lang="en-US" dirty="0"/>
              <a:t>Instead, for specialized statements and expressions, it can </a:t>
            </a:r>
            <a:r>
              <a:rPr lang="en-US" u="sng" dirty="0"/>
              <a:t>generate calls</a:t>
            </a:r>
            <a:r>
              <a:rPr lang="en-US" dirty="0"/>
              <a:t> to runtime library routines.</a:t>
            </a:r>
          </a:p>
          <a:p>
            <a:r>
              <a:rPr lang="en-US" dirty="0"/>
              <a:t>The </a:t>
            </a:r>
            <a:r>
              <a:rPr lang="en-US" u="sng" dirty="0"/>
              <a:t>runtime library routines</a:t>
            </a:r>
            <a:r>
              <a:rPr lang="en-US" dirty="0"/>
              <a:t> then perform the operations for an executing program.</a:t>
            </a:r>
          </a:p>
          <a:p>
            <a:pPr lvl="1"/>
            <a:r>
              <a:rPr lang="en-US" dirty="0"/>
              <a:t>The routines can be written in a high-level language.</a:t>
            </a:r>
          </a:p>
          <a:p>
            <a:pPr lvl="1"/>
            <a:r>
              <a:rPr lang="en-US" dirty="0"/>
              <a:t>For example: A source language can have constructs for doing regular expression operations, which can be performed by calls to library routines.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DF820-C8BE-114B-A5E0-4619BAB3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0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1613-784E-F743-928F-82163F84D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Library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DF00B-AC5E-0F41-AF13-1C04BF91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5AC66D-AEDF-8D4C-AA76-518C0BC5D6A6}"/>
              </a:ext>
            </a:extLst>
          </p:cNvPr>
          <p:cNvSpPr txBox="1"/>
          <p:nvPr/>
        </p:nvSpPr>
        <p:spPr>
          <a:xfrm>
            <a:off x="1208739" y="1430240"/>
            <a:ext cx="672652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Multiplier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int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factor1, int factor2)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return factor1*factor2;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95ACD9-981B-0F4C-B3DF-09DD4AF7CEA2}"/>
              </a:ext>
            </a:extLst>
          </p:cNvPr>
          <p:cNvSpPr txBox="1"/>
          <p:nvPr/>
        </p:nvSpPr>
        <p:spPr>
          <a:xfrm>
            <a:off x="6309341" y="1260963"/>
            <a:ext cx="142526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Multiplier.java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575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6CE16-7556-04B9-4F2E-EF03CD87F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Library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4737F-15B5-CA5C-38CA-88B37D030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71ACFA-9679-7934-82D9-EF579110C69C}"/>
              </a:ext>
            </a:extLst>
          </p:cNvPr>
          <p:cNvSpPr txBox="1"/>
          <p:nvPr/>
        </p:nvSpPr>
        <p:spPr>
          <a:xfrm>
            <a:off x="1702464" y="1508781"/>
            <a:ext cx="6232796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endParaRPr lang="en-US" b="1" dirty="0">
              <a:solidFill>
                <a:srgbClr val="C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int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int j;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main(String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j = 7;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int product = 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Multiplier.times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("%d times %d is %d\n",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j, product);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0A8878-C9C9-8F32-F153-EB6B74E2167D}"/>
              </a:ext>
            </a:extLst>
          </p:cNvPr>
          <p:cNvSpPr txBox="1"/>
          <p:nvPr/>
        </p:nvSpPr>
        <p:spPr>
          <a:xfrm>
            <a:off x="5669268" y="1339504"/>
            <a:ext cx="162063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LibraryTest.java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970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4F741-C9AA-2CDB-2CF8-22DD87419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Library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BB3F3-E707-0D10-D078-AE3D9A8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AC32FD-EFD4-F0D1-50D9-C5FD9C63AB67}"/>
              </a:ext>
            </a:extLst>
          </p:cNvPr>
          <p:cNvSpPr txBox="1"/>
          <p:nvPr/>
        </p:nvSpPr>
        <p:spPr>
          <a:xfrm>
            <a:off x="1272057" y="2207216"/>
            <a:ext cx="6599884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.source    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LibraryTest.java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.class                   public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endParaRPr lang="en-US" sz="12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.super                   java/lang/Object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.field                   private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.field                   private static j I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.method                  public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()V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.limit stack         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.limit locals        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.var 0 is             this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LLibraryTest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from LABEL0x0 to LABEL0x5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.line                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LABEL0x0: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aload_0               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invokespecial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java/lang/Object/&lt;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&gt;()V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              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LABEL0x5: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 method 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78ED5A-E647-E6A3-8EB0-23D7DC91EF7C}"/>
              </a:ext>
            </a:extLst>
          </p:cNvPr>
          <p:cNvSpPr txBox="1"/>
          <p:nvPr/>
        </p:nvSpPr>
        <p:spPr>
          <a:xfrm>
            <a:off x="2998491" y="1455368"/>
            <a:ext cx="314701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jasper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LibraryTest.class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20CC2B-E964-7FDA-7B87-ABC53D53E8B7}"/>
              </a:ext>
            </a:extLst>
          </p:cNvPr>
          <p:cNvSpPr txBox="1"/>
          <p:nvPr/>
        </p:nvSpPr>
        <p:spPr>
          <a:xfrm>
            <a:off x="6400780" y="2037939"/>
            <a:ext cx="129041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LibraryTest.j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124A2-2274-80B9-885F-C90328E81599}"/>
              </a:ext>
            </a:extLst>
          </p:cNvPr>
          <p:cNvSpPr txBox="1"/>
          <p:nvPr/>
        </p:nvSpPr>
        <p:spPr>
          <a:xfrm>
            <a:off x="5472481" y="2521044"/>
            <a:ext cx="3147015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endParaRPr lang="en-US" b="1" dirty="0">
              <a:solidFill>
                <a:srgbClr val="C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42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4F741-C9AA-2CDB-2CF8-22DD87419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Library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BB3F3-E707-0D10-D078-AE3D9A8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AC32FD-EFD4-F0D1-50D9-C5FD9C63AB67}"/>
              </a:ext>
            </a:extLst>
          </p:cNvPr>
          <p:cNvSpPr txBox="1"/>
          <p:nvPr/>
        </p:nvSpPr>
        <p:spPr>
          <a:xfrm>
            <a:off x="445776" y="1508781"/>
            <a:ext cx="7250703" cy="32316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.method                  public static main([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/lang/String;)V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.limit stack          6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.limit locals         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.var 0 is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 from LABEL0x0 to LABEL0x3a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.var 1 is             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from LABEL0x13 to LABEL0x3a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.line                 8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LABEL0x0: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iconst_5              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.line                 9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bipush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7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/j I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.line                 10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/j I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Multiplier/times(II)I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istore_1      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6A806E-E8DD-EB7F-2D97-7D29FF5893DD}"/>
              </a:ext>
            </a:extLst>
          </p:cNvPr>
          <p:cNvSpPr txBox="1"/>
          <p:nvPr/>
        </p:nvSpPr>
        <p:spPr>
          <a:xfrm>
            <a:off x="4572000" y="2788927"/>
            <a:ext cx="3996607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n-US" sz="12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j = 7;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Multiplier.times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410224-7123-772B-B390-DE2BCC846C20}"/>
              </a:ext>
            </a:extLst>
          </p:cNvPr>
          <p:cNvSpPr txBox="1"/>
          <p:nvPr/>
        </p:nvSpPr>
        <p:spPr>
          <a:xfrm>
            <a:off x="6217902" y="4553470"/>
            <a:ext cx="129041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LibraryTest.j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21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4F741-C9AA-2CDB-2CF8-22DD87419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Library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BB3F3-E707-0D10-D078-AE3D9A8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AC32FD-EFD4-F0D1-50D9-C5FD9C63AB67}"/>
              </a:ext>
            </a:extLst>
          </p:cNvPr>
          <p:cNvSpPr txBox="1"/>
          <p:nvPr/>
        </p:nvSpPr>
        <p:spPr>
          <a:xfrm>
            <a:off x="209267" y="1533941"/>
            <a:ext cx="8725466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.line                 12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LABEL0x13: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java/lang/System/ou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ldc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"%d times %d is %d\012"</a:t>
            </a:r>
          </a:p>
          <a:p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iconst_3              </a:t>
            </a:r>
          </a:p>
          <a:p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anewarray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java/lang/Object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dup                 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iconst_0              </a:t>
            </a:r>
          </a:p>
          <a:p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java/lang/Integer/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/lang/Integer;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aastore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dup                 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iconst_1            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LibraryTest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java/lang/Integer/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/lang/Integer;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aastore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dup                 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iconst_2              </a:t>
            </a:r>
          </a:p>
          <a:p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iload_1             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java/lang/Integer/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/lang/Integer;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aastore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java/io/</a:t>
            </a:r>
            <a:r>
              <a:rPr lang="en-US" sz="1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/lang/String;[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/lang/Object;)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pop                 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.line                 19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             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LABEL0x3a: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 method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C06B94-918F-4376-FF46-8F7B17DA63C5}"/>
              </a:ext>
            </a:extLst>
          </p:cNvPr>
          <p:cNvSpPr txBox="1"/>
          <p:nvPr/>
        </p:nvSpPr>
        <p:spPr>
          <a:xfrm>
            <a:off x="4606272" y="2331732"/>
            <a:ext cx="3996607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("%d times %d is %d\n",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2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j, product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3ADA7-C597-9AAB-C1A0-0B8597680435}"/>
              </a:ext>
            </a:extLst>
          </p:cNvPr>
          <p:cNvSpPr txBox="1"/>
          <p:nvPr/>
        </p:nvSpPr>
        <p:spPr>
          <a:xfrm>
            <a:off x="7498048" y="1364664"/>
            <a:ext cx="129041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LibraryTest.j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133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543AA-5F29-49B1-52FB-C9C76156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Jasmin Code: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438DD-6A67-451C-480F-B14E5CA17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CF14D-1A23-B5A7-21DE-1C14754A73B1}"/>
              </a:ext>
            </a:extLst>
          </p:cNvPr>
          <p:cNvSpPr txBox="1"/>
          <p:nvPr/>
        </p:nvSpPr>
        <p:spPr>
          <a:xfrm>
            <a:off x="428635" y="1417342"/>
            <a:ext cx="7465505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L001: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TestWhile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iconst_5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if_icmple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L003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iconst_0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L004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L003: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iconst_1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L004: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ifeq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L002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java/lang/System/out </a:t>
            </a:r>
            <a:r>
              <a:rPr lang="en-US" sz="1400" b="1" dirty="0" err="1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1400" b="1" dirty="0" err="1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4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...     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TestWhile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iconst_1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TestWhile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L001</a:t>
            </a:r>
          </a:p>
          <a:p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L002: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F20BD0-2CFC-C707-EB7A-CA65BE65CD38}"/>
              </a:ext>
            </a:extLst>
          </p:cNvPr>
          <p:cNvSpPr txBox="1"/>
          <p:nvPr/>
        </p:nvSpPr>
        <p:spPr>
          <a:xfrm>
            <a:off x="6035024" y="4286496"/>
            <a:ext cx="2787943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TestWhile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: integer;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1;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 begin</a:t>
            </a:r>
          </a:p>
          <a:p>
            <a:r>
              <a:rPr lang="en-US" sz="12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2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200" b="1" dirty="0" err="1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', </a:t>
            </a:r>
            <a:r>
              <a:rPr lang="en-US" sz="1200" b="1" dirty="0" err="1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314245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5597-8DD6-7A65-2840-3F7ABBD19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Jasmin Code: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A7797-0483-65B0-55E5-91EF82D08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071AAC-7C8A-E507-D189-DC91605F1678}"/>
              </a:ext>
            </a:extLst>
          </p:cNvPr>
          <p:cNvSpPr txBox="1"/>
          <p:nvPr/>
        </p:nvSpPr>
        <p:spPr>
          <a:xfrm>
            <a:off x="731562" y="1508781"/>
            <a:ext cx="4028667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TestIf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TestIf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/j I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if_icmpeq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L002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iconst_0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L003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L002: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iconst_1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L003: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ifeq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L004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ldc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3.140000104904175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TestIf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/x F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L001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L004: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>
                <a:solidFill>
                  <a:srgbClr val="9452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iconst_5</a:t>
            </a:r>
          </a:p>
          <a:p>
            <a:r>
              <a:rPr lang="en-US" sz="1400" b="1" dirty="0">
                <a:solidFill>
                  <a:srgbClr val="9452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9452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ineg</a:t>
            </a:r>
            <a:endParaRPr lang="en-US" sz="1400" b="1" dirty="0">
              <a:solidFill>
                <a:srgbClr val="9452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9452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i2f</a:t>
            </a:r>
          </a:p>
          <a:p>
            <a:r>
              <a:rPr lang="en-US" sz="1400" b="1" dirty="0">
                <a:solidFill>
                  <a:srgbClr val="9452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9452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400" b="1" dirty="0">
                <a:solidFill>
                  <a:srgbClr val="9452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9452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TestIf</a:t>
            </a:r>
            <a:r>
              <a:rPr lang="en-US" sz="1400" b="1" dirty="0">
                <a:solidFill>
                  <a:srgbClr val="9452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/x F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L001: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29B904-93E7-1C31-AA08-C5C2C5C3ECAE}"/>
              </a:ext>
            </a:extLst>
          </p:cNvPr>
          <p:cNvSpPr txBox="1"/>
          <p:nvPr/>
        </p:nvSpPr>
        <p:spPr>
          <a:xfrm>
            <a:off x="5120634" y="1504330"/>
            <a:ext cx="3084499" cy="29238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: integer;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: real;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j := 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j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:= 3.14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ELSE </a:t>
            </a:r>
            <a:r>
              <a:rPr lang="en-US" sz="1400" b="1" dirty="0">
                <a:solidFill>
                  <a:srgbClr val="9452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:= -5;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146203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797DD-5715-9706-A230-007C8C25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Jasmin Code: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813D8-A0CD-B232-B4DE-FA1D66BBE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5E473F-4C7E-FFDA-4051-71A04489717C}"/>
              </a:ext>
            </a:extLst>
          </p:cNvPr>
          <p:cNvSpPr txBox="1"/>
          <p:nvPr/>
        </p:nvSpPr>
        <p:spPr>
          <a:xfrm>
            <a:off x="434339" y="1457825"/>
            <a:ext cx="593624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.method private static 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(I)V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.var 1 is </a:t>
            </a:r>
            <a:r>
              <a:rPr lang="en-US" sz="12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.var 0 is limit 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iconst_1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istore_1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L001: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iload_1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iload_0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if_icmpgt</a:t>
            </a:r>
            <a:r>
              <a:rPr lang="en-US" sz="12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L002</a:t>
            </a:r>
          </a:p>
          <a:p>
            <a:endParaRPr lang="en-US" sz="1200" b="1" dirty="0">
              <a:solidFill>
                <a:srgbClr val="8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2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java/lang/System/out </a:t>
            </a:r>
            <a:r>
              <a:rPr lang="en-US" sz="1200" b="1" dirty="0" err="1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1200" b="1" dirty="0" err="1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2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...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iload_1</a:t>
            </a:r>
          </a:p>
          <a:p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iconst_1</a:t>
            </a:r>
          </a:p>
          <a:p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sz="12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istore_1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L001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L002: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...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locals 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stack 6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 method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3F21F3-C423-5A3E-CA94-62DABDBA13C7}"/>
              </a:ext>
            </a:extLst>
          </p:cNvPr>
          <p:cNvSpPr txBox="1"/>
          <p:nvPr/>
        </p:nvSpPr>
        <p:spPr>
          <a:xfrm>
            <a:off x="3749049" y="4251951"/>
            <a:ext cx="483337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limit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 integer);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var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0033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 integer;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begin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for </a:t>
            </a:r>
            <a:r>
              <a:rPr lang="en-US" sz="12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:= 1 </a:t>
            </a:r>
            <a:r>
              <a:rPr lang="en-US" sz="1200" b="1" dirty="0"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 limit 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US" sz="1200" b="1" dirty="0" err="1">
                <a:solidFill>
                  <a:srgbClr val="8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200" b="1" dirty="0">
                <a:solidFill>
                  <a:srgbClr val="8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200" b="1" dirty="0" err="1">
                <a:solidFill>
                  <a:srgbClr val="8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8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', </a:t>
            </a:r>
            <a:r>
              <a:rPr lang="en-US" sz="1200" b="1" dirty="0" err="1">
                <a:solidFill>
                  <a:srgbClr val="8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8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end;</a:t>
            </a:r>
          </a:p>
        </p:txBody>
      </p:sp>
    </p:spTree>
    <p:extLst>
      <p:ext uri="{BB962C8B-B14F-4D97-AF65-F5344CB8AC3E}">
        <p14:creationId xmlns:p14="http://schemas.microsoft.com/office/powerpoint/2010/main" val="310180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C41A-6312-9145-83D4-25501CA9C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Can Pass Scalars by Reference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D00B1-FDCA-BA4A-8820-E551B65E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0CCBE8-3BC7-584E-8721-13C0D0FA8ADB}"/>
              </a:ext>
            </a:extLst>
          </p:cNvPr>
          <p:cNvSpPr txBox="1"/>
          <p:nvPr/>
        </p:nvSpPr>
        <p:spPr>
          <a:xfrm>
            <a:off x="182928" y="1457825"/>
            <a:ext cx="5949064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func1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parm1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parm1 = 111;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cout &lt;&lt; "In func1: parm1 = " &lt;&lt; parm1 &lt;&lt;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func2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int&amp; parm2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parm2 = 222;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 &lt;&lt; "In func2: parm2 = " &lt;&lt; parm2 &lt;&lt;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cout &lt;&lt; "In func2:    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 &lt;&lt;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main before call to func1: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func1(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main after call to func1: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func2(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 main after call to func2: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345895-61DC-CC4C-8C52-49C089F4FCAC}"/>
              </a:ext>
            </a:extLst>
          </p:cNvPr>
          <p:cNvSpPr txBox="1"/>
          <p:nvPr/>
        </p:nvSpPr>
        <p:spPr>
          <a:xfrm>
            <a:off x="4937756" y="2483572"/>
            <a:ext cx="4051109" cy="181588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before call to func1: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func1: parm1 = 111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func1: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func2: parm2 = 222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func2:    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func2: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5BBD4B-18FB-654A-B2A9-53F7F4C7DB59}"/>
              </a:ext>
            </a:extLst>
          </p:cNvPr>
          <p:cNvSpPr txBox="1"/>
          <p:nvPr/>
        </p:nvSpPr>
        <p:spPr>
          <a:xfrm>
            <a:off x="8057674" y="4249269"/>
            <a:ext cx="84830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Changed!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6D5091-F83F-5745-A7BE-26596D35A6E4}"/>
              </a:ext>
            </a:extLst>
          </p:cNvPr>
          <p:cNvSpPr txBox="1"/>
          <p:nvPr/>
        </p:nvSpPr>
        <p:spPr>
          <a:xfrm>
            <a:off x="4471707" y="1288548"/>
            <a:ext cx="147187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ScalarRef.cpp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F763ED-3452-E7EC-9D8C-F6C419209F1A}"/>
              </a:ext>
            </a:extLst>
          </p:cNvPr>
          <p:cNvSpPr txBox="1"/>
          <p:nvPr/>
        </p:nvSpPr>
        <p:spPr>
          <a:xfrm>
            <a:off x="7309173" y="3748926"/>
            <a:ext cx="551754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Note!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CC3F42-3C19-2C97-B018-24FB3B46285A}"/>
              </a:ext>
            </a:extLst>
          </p:cNvPr>
          <p:cNvSpPr txBox="1"/>
          <p:nvPr/>
        </p:nvSpPr>
        <p:spPr>
          <a:xfrm>
            <a:off x="2286025" y="1874537"/>
            <a:ext cx="1433406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8000"/>
                </a:solidFill>
              </a:rPr>
              <a:t>Pass </a:t>
            </a:r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parm1</a:t>
            </a:r>
            <a:r>
              <a:rPr lang="en-US" sz="1000" dirty="0">
                <a:solidFill>
                  <a:srgbClr val="008000"/>
                </a:solidFill>
              </a:rPr>
              <a:t> </a:t>
            </a:r>
            <a:r>
              <a:rPr lang="en-US" sz="1000" u="sng" dirty="0">
                <a:solidFill>
                  <a:srgbClr val="008000"/>
                </a:solidFill>
              </a:rPr>
              <a:t>by value</a:t>
            </a:r>
            <a:r>
              <a:rPr lang="en-US" sz="1000" dirty="0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28FF89-EF8D-BC36-E4CC-02C1E18DFEB5}"/>
              </a:ext>
            </a:extLst>
          </p:cNvPr>
          <p:cNvSpPr txBox="1"/>
          <p:nvPr/>
        </p:nvSpPr>
        <p:spPr>
          <a:xfrm>
            <a:off x="1819551" y="2179487"/>
            <a:ext cx="2366353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8000"/>
                </a:solidFill>
              </a:rPr>
              <a:t>Modify the </a:t>
            </a:r>
            <a:r>
              <a:rPr lang="en-US" sz="1000" u="sng" dirty="0">
                <a:solidFill>
                  <a:srgbClr val="008000"/>
                </a:solidFill>
              </a:rPr>
              <a:t>object</a:t>
            </a:r>
            <a:r>
              <a:rPr lang="en-US" sz="1000" dirty="0">
                <a:solidFill>
                  <a:srgbClr val="008000"/>
                </a:solidFill>
              </a:rPr>
              <a:t> that </a:t>
            </a:r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parm1</a:t>
            </a:r>
            <a:r>
              <a:rPr lang="en-US" sz="1000" dirty="0">
                <a:solidFill>
                  <a:srgbClr val="008000"/>
                </a:solidFill>
              </a:rPr>
              <a:t> points to.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B40CC9-61FB-A65E-4FEF-007837E0C401}"/>
              </a:ext>
            </a:extLst>
          </p:cNvPr>
          <p:cNvSpPr txBox="1"/>
          <p:nvPr/>
        </p:nvSpPr>
        <p:spPr>
          <a:xfrm>
            <a:off x="2327169" y="2940468"/>
            <a:ext cx="1667444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Pass 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parm2</a:t>
            </a:r>
            <a:r>
              <a:rPr lang="en-US" sz="1000" dirty="0">
                <a:solidFill>
                  <a:srgbClr val="0033CC"/>
                </a:solidFill>
              </a:rPr>
              <a:t> </a:t>
            </a:r>
            <a:r>
              <a:rPr lang="en-US" sz="1000" u="sng" dirty="0">
                <a:solidFill>
                  <a:srgbClr val="0033CC"/>
                </a:solidFill>
              </a:rPr>
              <a:t>by reference</a:t>
            </a:r>
            <a:r>
              <a:rPr lang="en-US" sz="10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4E6932-7D88-BA5F-987D-AC66842AF559}"/>
              </a:ext>
            </a:extLst>
          </p:cNvPr>
          <p:cNvSpPr txBox="1"/>
          <p:nvPr/>
        </p:nvSpPr>
        <p:spPr>
          <a:xfrm>
            <a:off x="1807102" y="3245418"/>
            <a:ext cx="1959191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Modify </a:t>
            </a:r>
            <a:r>
              <a:rPr lang="en-US" sz="1000" u="sng" dirty="0">
                <a:solidFill>
                  <a:srgbClr val="0033CC"/>
                </a:solidFill>
              </a:rPr>
              <a:t>what</a:t>
            </a:r>
            <a:r>
              <a:rPr lang="en-US" sz="1000" dirty="0">
                <a:solidFill>
                  <a:srgbClr val="0033CC"/>
                </a:solidFill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parm2</a:t>
            </a:r>
            <a:r>
              <a:rPr lang="en-US" sz="1000" dirty="0">
                <a:solidFill>
                  <a:srgbClr val="0033CC"/>
                </a:solidFill>
              </a:rPr>
              <a:t> references.</a:t>
            </a:r>
          </a:p>
        </p:txBody>
      </p:sp>
    </p:spTree>
    <p:extLst>
      <p:ext uri="{BB962C8B-B14F-4D97-AF65-F5344CB8AC3E}">
        <p14:creationId xmlns:p14="http://schemas.microsoft.com/office/powerpoint/2010/main" val="418086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A0C24-1904-BCCC-2E38-30EE8BA81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Jasmin Code: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</a:t>
            </a:r>
            <a:r>
              <a:rPr lang="en-US" dirty="0"/>
              <a:t>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DFE11-1747-F8BA-34E1-C0B94274C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6DFF23-B3AB-DF9A-C665-743CC9DE1817}"/>
              </a:ext>
            </a:extLst>
          </p:cNvPr>
          <p:cNvSpPr txBox="1"/>
          <p:nvPr/>
        </p:nvSpPr>
        <p:spPr>
          <a:xfrm>
            <a:off x="1082207" y="1257955"/>
            <a:ext cx="3147015" cy="5447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iconst_1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sz="12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lookupswitch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-8: L003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1: L002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4: L004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5: L004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7: L004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default: L001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L002: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/j I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L001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L003: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bipush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8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imul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/j I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L001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L004: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sipush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574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imul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/j I</a:t>
            </a:r>
          </a:p>
          <a:p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L001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L001: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A5A110-1723-5A0F-A80E-FAFD27D31C0E}"/>
              </a:ext>
            </a:extLst>
          </p:cNvPr>
          <p:cNvSpPr txBox="1"/>
          <p:nvPr/>
        </p:nvSpPr>
        <p:spPr>
          <a:xfrm>
            <a:off x="4572000" y="1257955"/>
            <a:ext cx="2787943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: integer;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CASE 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OF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     j :=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-8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    j := 8*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5, 7, 4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j := 574*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376670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A1875-7E0A-24B0-9E8D-448AC762A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Jasmin Code: Procedure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D7F7A-6EA1-5582-85F6-75A81A411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B46D0-F97B-0DE2-00BD-85942B9D06F7}"/>
              </a:ext>
            </a:extLst>
          </p:cNvPr>
          <p:cNvSpPr txBox="1"/>
          <p:nvPr/>
        </p:nvSpPr>
        <p:spPr>
          <a:xfrm>
            <a:off x="457200" y="1377592"/>
            <a:ext cx="5747086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TestProcedure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TestProcedure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/j I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TestProcedure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i2f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TestProcedure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/x F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fdiv</a:t>
            </a:r>
            <a:endParaRPr 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TestProcedure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TestProcedure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/j I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imul</a:t>
            </a:r>
            <a:endParaRPr 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i2f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TestProcedure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/gamma(IIFF)V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442C38-DFD2-CEC9-2C04-7AAF5129CC3F}"/>
              </a:ext>
            </a:extLst>
          </p:cNvPr>
          <p:cNvSpPr txBox="1"/>
          <p:nvPr/>
        </p:nvSpPr>
        <p:spPr>
          <a:xfrm>
            <a:off x="3383293" y="4027944"/>
            <a:ext cx="4368504" cy="2677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TestProcedure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(input, output);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: integer;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: real;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gamma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 : integer; x, 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: real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BEGIN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END;   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gamma(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j,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/x,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*j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164476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B25CC-2EF2-124A-8850-9D093925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Can Pass References by Reference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59818-934F-6347-9C1F-738D98D04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8E2257-55C0-B544-B7A7-646DE1B22ABD}"/>
              </a:ext>
            </a:extLst>
          </p:cNvPr>
          <p:cNvSpPr txBox="1"/>
          <p:nvPr/>
        </p:nvSpPr>
        <p:spPr>
          <a:xfrm>
            <a:off x="274367" y="1234464"/>
            <a:ext cx="6340197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endParaRPr lang="en-US" sz="1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value;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v) : value(v) {}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func1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*parm1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parm1-&gt;value = 111;</a:t>
            </a:r>
          </a:p>
          <a:p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cout &lt;&lt; "In func1: parm1-&gt;value = " &lt;&lt; parm1-&gt;value &lt;&lt; </a:t>
            </a:r>
            <a:r>
              <a:rPr lang="en-US" sz="1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func2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&amp;parm2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parm2 = new </a:t>
            </a:r>
            <a:r>
              <a:rPr lang="en-US" sz="1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(222);</a:t>
            </a:r>
          </a:p>
          <a:p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cout &lt;&lt; "In func2: parm2-&gt;value = " &lt;&lt; parm2-&gt;value &lt;&lt; </a:t>
            </a:r>
            <a:r>
              <a:rPr lang="en-US" sz="1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*obj = new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cout &lt;&lt; "In main before call to func1: obj-&gt;value = " &lt;&lt; obj-&gt;value &lt;&lt;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cout &lt;&lt;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func1(obj);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cout &lt;&lt; "In main after call to func1: obj-&gt;value = " &lt;&lt; obj-&gt;value &lt;&lt;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cout &lt;&lt;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func2(obj);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cout &lt;&lt; "In main after call to func2: obj-&gt;value = " &lt;&lt; obj-&gt;value &lt;&lt;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189CE1-45E8-2841-BEA7-009A08466528}"/>
              </a:ext>
            </a:extLst>
          </p:cNvPr>
          <p:cNvSpPr txBox="1"/>
          <p:nvPr/>
        </p:nvSpPr>
        <p:spPr>
          <a:xfrm>
            <a:off x="2560342" y="2446269"/>
            <a:ext cx="1433406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8000"/>
                </a:solidFill>
              </a:rPr>
              <a:t>Pass </a:t>
            </a:r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parm1</a:t>
            </a:r>
            <a:r>
              <a:rPr lang="en-US" sz="1000" dirty="0">
                <a:solidFill>
                  <a:srgbClr val="008000"/>
                </a:solidFill>
              </a:rPr>
              <a:t> </a:t>
            </a:r>
            <a:r>
              <a:rPr lang="en-US" sz="1000" u="sng" dirty="0">
                <a:solidFill>
                  <a:srgbClr val="008000"/>
                </a:solidFill>
              </a:rPr>
              <a:t>by value</a:t>
            </a:r>
            <a:r>
              <a:rPr lang="en-US" sz="1000" dirty="0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BD6AF9-5336-C749-BAD9-D1D172F3F8B7}"/>
              </a:ext>
            </a:extLst>
          </p:cNvPr>
          <p:cNvSpPr txBox="1"/>
          <p:nvPr/>
        </p:nvSpPr>
        <p:spPr>
          <a:xfrm>
            <a:off x="2205647" y="2707667"/>
            <a:ext cx="2366353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8000"/>
                </a:solidFill>
              </a:rPr>
              <a:t>Modify the </a:t>
            </a:r>
            <a:r>
              <a:rPr lang="en-US" sz="1000" u="sng" dirty="0">
                <a:solidFill>
                  <a:srgbClr val="008000"/>
                </a:solidFill>
              </a:rPr>
              <a:t>object</a:t>
            </a:r>
            <a:r>
              <a:rPr lang="en-US" sz="1000" dirty="0">
                <a:solidFill>
                  <a:srgbClr val="008000"/>
                </a:solidFill>
              </a:rPr>
              <a:t> that </a:t>
            </a:r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parm1</a:t>
            </a:r>
            <a:r>
              <a:rPr lang="en-US" sz="1000" dirty="0">
                <a:solidFill>
                  <a:srgbClr val="008000"/>
                </a:solidFill>
              </a:rPr>
              <a:t> points to.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A1FBEF-0DE1-B642-8F6F-64562B1D24D1}"/>
              </a:ext>
            </a:extLst>
          </p:cNvPr>
          <p:cNvSpPr txBox="1"/>
          <p:nvPr/>
        </p:nvSpPr>
        <p:spPr>
          <a:xfrm>
            <a:off x="2610743" y="3337561"/>
            <a:ext cx="1667444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Pass 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parm2</a:t>
            </a:r>
            <a:r>
              <a:rPr lang="en-US" sz="1000" dirty="0">
                <a:solidFill>
                  <a:srgbClr val="0033CC"/>
                </a:solidFill>
              </a:rPr>
              <a:t> </a:t>
            </a:r>
            <a:r>
              <a:rPr lang="en-US" sz="1000" u="sng" dirty="0">
                <a:solidFill>
                  <a:srgbClr val="0033CC"/>
                </a:solidFill>
              </a:rPr>
              <a:t>by reference</a:t>
            </a:r>
            <a:r>
              <a:rPr lang="en-US" sz="10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309501-D3B3-3541-B34E-B13DF529C0BE}"/>
              </a:ext>
            </a:extLst>
          </p:cNvPr>
          <p:cNvSpPr txBox="1"/>
          <p:nvPr/>
        </p:nvSpPr>
        <p:spPr>
          <a:xfrm>
            <a:off x="2768899" y="3628335"/>
            <a:ext cx="1837362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Modify </a:t>
            </a:r>
            <a:r>
              <a:rPr lang="en-US" sz="1000" u="sng" dirty="0">
                <a:solidFill>
                  <a:srgbClr val="0033CC"/>
                </a:solidFill>
              </a:rPr>
              <a:t>what</a:t>
            </a:r>
            <a:r>
              <a:rPr lang="en-US" sz="1000" dirty="0">
                <a:solidFill>
                  <a:srgbClr val="0033CC"/>
                </a:solidFill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parm2</a:t>
            </a:r>
            <a:r>
              <a:rPr lang="en-US" sz="1000" dirty="0">
                <a:solidFill>
                  <a:srgbClr val="0033CC"/>
                </a:solidFill>
              </a:rPr>
              <a:t> points to.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01F26C-7431-5451-5FC1-26A4F6DA0AD8}"/>
              </a:ext>
            </a:extLst>
          </p:cNvPr>
          <p:cNvSpPr txBox="1"/>
          <p:nvPr/>
        </p:nvSpPr>
        <p:spPr>
          <a:xfrm>
            <a:off x="6675097" y="1230011"/>
            <a:ext cx="14847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ObjectRef.cpp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2CE22B-D752-91E2-A3DF-7A1D355E018D}"/>
              </a:ext>
            </a:extLst>
          </p:cNvPr>
          <p:cNvSpPr txBox="1"/>
          <p:nvPr/>
        </p:nvSpPr>
        <p:spPr>
          <a:xfrm>
            <a:off x="5394951" y="3043559"/>
            <a:ext cx="3647152" cy="116955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before call to func1: obj-&gt;value = 0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func1: parm1-&gt;value = 111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func1: obj-&gt;value = 111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func2: parm2-&gt;value = 222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func2: obj-&gt;value = </a:t>
            </a:r>
            <a:r>
              <a:rPr lang="en-US" sz="1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05C4BA-067C-48FE-F6B2-F175456C9608}"/>
              </a:ext>
            </a:extLst>
          </p:cNvPr>
          <p:cNvSpPr txBox="1"/>
          <p:nvPr/>
        </p:nvSpPr>
        <p:spPr>
          <a:xfrm>
            <a:off x="8229560" y="4190225"/>
            <a:ext cx="736099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</a:rPr>
              <a:t>Changed!</a:t>
            </a:r>
          </a:p>
        </p:txBody>
      </p:sp>
    </p:spTree>
    <p:extLst>
      <p:ext uri="{BB962C8B-B14F-4D97-AF65-F5344CB8AC3E}">
        <p14:creationId xmlns:p14="http://schemas.microsoft.com/office/powerpoint/2010/main" val="148746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7E738-5EC2-12FE-DD88-DB4337150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CEA74-CE7D-78FB-BB52-B9C978291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298EE7-445D-A805-BE64-06AA24807C5B}"/>
              </a:ext>
            </a:extLst>
          </p:cNvPr>
          <p:cNvSpPr txBox="1"/>
          <p:nvPr/>
        </p:nvSpPr>
        <p:spPr>
          <a:xfrm>
            <a:off x="2235001" y="2951946"/>
            <a:ext cx="467399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33CC"/>
                </a:solidFill>
              </a:rPr>
              <a:t>Java passes all arguments to methods only </a:t>
            </a:r>
            <a:r>
              <a:rPr lang="en-US" sz="2800" u="sng" dirty="0">
                <a:solidFill>
                  <a:srgbClr val="0033CC"/>
                </a:solidFill>
              </a:rPr>
              <a:t>by value</a:t>
            </a:r>
            <a:r>
              <a:rPr lang="en-US" sz="28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501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0FDDB-4555-7F46-BC35-78DA7B569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54231-16EE-A04F-B176-1FE2940FE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(and therefore Jasmin) passes all arguments </a:t>
            </a:r>
            <a:r>
              <a:rPr lang="en-US" u="sng" dirty="0"/>
              <a:t>by value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passes the references to objects and arrays </a:t>
            </a:r>
            <a:br>
              <a:rPr lang="en-US" dirty="0"/>
            </a:br>
            <a:r>
              <a:rPr lang="en-US" dirty="0"/>
              <a:t>also </a:t>
            </a:r>
            <a:r>
              <a:rPr lang="en-US" u="sng" dirty="0"/>
              <a:t>by value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Therefore (until now), we ignored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front of parameters in Pascal programs.</a:t>
            </a:r>
          </a:p>
          <a:p>
            <a:pPr lvl="1"/>
            <a:r>
              <a:rPr lang="en-US" dirty="0"/>
              <a:t>Pass all </a:t>
            </a:r>
            <a:r>
              <a:rPr lang="en-US" u="sng" dirty="0"/>
              <a:t>scalars</a:t>
            </a:r>
            <a:r>
              <a:rPr lang="en-US" dirty="0"/>
              <a:t> by value.</a:t>
            </a:r>
          </a:p>
          <a:p>
            <a:pPr lvl="1"/>
            <a:r>
              <a:rPr lang="en-US" dirty="0"/>
              <a:t>Pass </a:t>
            </a:r>
            <a:r>
              <a:rPr lang="en-US" u="sng" dirty="0"/>
              <a:t>references</a:t>
            </a:r>
            <a:r>
              <a:rPr lang="en-US" dirty="0"/>
              <a:t> to arrays and records by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D0FD-8D66-D342-A32A-6E817869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5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9633-90C7-874A-8DEC-225E9081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Parameter Passing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7A9D9-FC8D-7644-BE35-D4843889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80A8F-826A-2742-93A1-9B4F7FEEAC1E}"/>
              </a:ext>
            </a:extLst>
          </p:cNvPr>
          <p:cNvSpPr txBox="1"/>
          <p:nvPr/>
        </p:nvSpPr>
        <p:spPr>
          <a:xfrm>
            <a:off x="182928" y="1179932"/>
            <a:ext cx="5647700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endParaRPr lang="en-US" sz="1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int value;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v) { value = v; }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</a:t>
            </a:r>
            <a:r>
              <a:rPr lang="en-US" sz="1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func1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parm1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parm1.value = 111;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 func1: parm1.value = " </a:t>
            </a:r>
          </a:p>
          <a:p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+ parm1.value);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</a:t>
            </a:r>
            <a:r>
              <a:rPr lang="en-US" sz="1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func2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parm2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parm2 = new </a:t>
            </a:r>
            <a:r>
              <a:rPr lang="en-US" sz="1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(222);</a:t>
            </a:r>
          </a:p>
          <a:p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 func2: parm2.value = " + parm2.value);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</a:t>
            </a:r>
            <a:r>
              <a:rPr lang="en-US" sz="1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 = new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ObjectRef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main before call to func1: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obj.value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+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obj.value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func1(obj);</a:t>
            </a:r>
          </a:p>
          <a:p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main after call to func1: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obj.value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+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obj.value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func2(obj);</a:t>
            </a:r>
          </a:p>
          <a:p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main after call to func2: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obj.value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 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+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obj.value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DD0F73-17B8-9C41-B03C-4E4BA93A0B3C}"/>
              </a:ext>
            </a:extLst>
          </p:cNvPr>
          <p:cNvSpPr txBox="1"/>
          <p:nvPr/>
        </p:nvSpPr>
        <p:spPr>
          <a:xfrm>
            <a:off x="3749049" y="2083124"/>
            <a:ext cx="1433406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8000"/>
                </a:solidFill>
              </a:rPr>
              <a:t>Pass </a:t>
            </a:r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parm1</a:t>
            </a:r>
            <a:r>
              <a:rPr lang="en-US" sz="1000" dirty="0">
                <a:solidFill>
                  <a:srgbClr val="008000"/>
                </a:solidFill>
              </a:rPr>
              <a:t> </a:t>
            </a:r>
            <a:r>
              <a:rPr lang="en-US" sz="1000" u="sng" dirty="0">
                <a:solidFill>
                  <a:srgbClr val="008000"/>
                </a:solidFill>
              </a:rPr>
              <a:t>by value</a:t>
            </a:r>
            <a:r>
              <a:rPr lang="en-US" sz="1000" dirty="0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37C08C-8934-C541-A6F8-24551048F5D6}"/>
              </a:ext>
            </a:extLst>
          </p:cNvPr>
          <p:cNvSpPr txBox="1"/>
          <p:nvPr/>
        </p:nvSpPr>
        <p:spPr>
          <a:xfrm>
            <a:off x="2286025" y="2373898"/>
            <a:ext cx="2488182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8000"/>
                </a:solidFill>
              </a:rPr>
              <a:t>Modify the </a:t>
            </a:r>
            <a:r>
              <a:rPr lang="en-US" sz="1000" u="sng" dirty="0">
                <a:solidFill>
                  <a:srgbClr val="008000"/>
                </a:solidFill>
              </a:rPr>
              <a:t>object</a:t>
            </a:r>
            <a:r>
              <a:rPr lang="en-US" sz="1000" dirty="0">
                <a:solidFill>
                  <a:srgbClr val="008000"/>
                </a:solidFill>
              </a:rPr>
              <a:t> that </a:t>
            </a:r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parm1</a:t>
            </a:r>
            <a:r>
              <a:rPr lang="en-US" sz="1000" dirty="0">
                <a:solidFill>
                  <a:srgbClr val="008000"/>
                </a:solidFill>
              </a:rPr>
              <a:t> references.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07A3B3-3798-5443-B39E-BC64EEDAF964}"/>
              </a:ext>
            </a:extLst>
          </p:cNvPr>
          <p:cNvSpPr txBox="1"/>
          <p:nvPr/>
        </p:nvSpPr>
        <p:spPr>
          <a:xfrm>
            <a:off x="3749022" y="3154683"/>
            <a:ext cx="1433406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Pass 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parm2</a:t>
            </a:r>
            <a:r>
              <a:rPr lang="en-US" sz="1000" dirty="0">
                <a:solidFill>
                  <a:srgbClr val="0033CC"/>
                </a:solidFill>
              </a:rPr>
              <a:t> </a:t>
            </a:r>
            <a:r>
              <a:rPr lang="en-US" sz="1000" u="sng" dirty="0">
                <a:solidFill>
                  <a:srgbClr val="0033CC"/>
                </a:solidFill>
              </a:rPr>
              <a:t>by value</a:t>
            </a:r>
            <a:r>
              <a:rPr lang="en-US" sz="10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19AC1A-8343-A545-B4BF-EB8C89BB20D3}"/>
              </a:ext>
            </a:extLst>
          </p:cNvPr>
          <p:cNvSpPr txBox="1"/>
          <p:nvPr/>
        </p:nvSpPr>
        <p:spPr>
          <a:xfrm>
            <a:off x="3006778" y="3423450"/>
            <a:ext cx="1959191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Modify </a:t>
            </a:r>
            <a:r>
              <a:rPr lang="en-US" sz="1000" u="sng" dirty="0">
                <a:solidFill>
                  <a:srgbClr val="0033CC"/>
                </a:solidFill>
              </a:rPr>
              <a:t>what</a:t>
            </a:r>
            <a:r>
              <a:rPr lang="en-US" sz="1000" dirty="0">
                <a:solidFill>
                  <a:srgbClr val="0033CC"/>
                </a:solidFill>
              </a:rPr>
              <a:t> </a:t>
            </a:r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parm2</a:t>
            </a:r>
            <a:r>
              <a:rPr lang="en-US" sz="1000" dirty="0">
                <a:solidFill>
                  <a:srgbClr val="0033CC"/>
                </a:solidFill>
              </a:rPr>
              <a:t> references.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5B3EA2-63E7-AE4D-ADBC-C60DB464A737}"/>
              </a:ext>
            </a:extLst>
          </p:cNvPr>
          <p:cNvSpPr txBox="1"/>
          <p:nvPr/>
        </p:nvSpPr>
        <p:spPr>
          <a:xfrm>
            <a:off x="4139682" y="1024256"/>
            <a:ext cx="152958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ObjectRef.java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5F752C-4686-71FF-0CF0-8F984772D3E1}"/>
              </a:ext>
            </a:extLst>
          </p:cNvPr>
          <p:cNvSpPr txBox="1"/>
          <p:nvPr/>
        </p:nvSpPr>
        <p:spPr>
          <a:xfrm>
            <a:off x="5390864" y="1838772"/>
            <a:ext cx="3570208" cy="116955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before call to func1: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obj.value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func1: parm1.value = 111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func1: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obj.value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111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func2: parm2.value = 222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func2: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obj.value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FD69A6-168F-EEE6-D9C8-CC878B0D975D}"/>
              </a:ext>
            </a:extLst>
          </p:cNvPr>
          <p:cNvSpPr txBox="1"/>
          <p:nvPr/>
        </p:nvSpPr>
        <p:spPr>
          <a:xfrm>
            <a:off x="7933475" y="2971805"/>
            <a:ext cx="998991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</a:rPr>
              <a:t>Didn’t change!</a:t>
            </a:r>
          </a:p>
        </p:txBody>
      </p:sp>
    </p:spTree>
    <p:extLst>
      <p:ext uri="{BB962C8B-B14F-4D97-AF65-F5344CB8AC3E}">
        <p14:creationId xmlns:p14="http://schemas.microsoft.com/office/powerpoint/2010/main" val="70658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8970-40BE-4B4F-87C8-DD63D6D5B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67" y="411163"/>
            <a:ext cx="8595266" cy="655637"/>
          </a:xfrm>
        </p:spPr>
        <p:txBody>
          <a:bodyPr/>
          <a:lstStyle/>
          <a:p>
            <a:r>
              <a:rPr lang="en-US" dirty="0"/>
              <a:t>Java Hack to Pass Parameters by Reference?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D2243-F9E1-524F-ABD3-8057FBACC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320994" cy="3974774"/>
          </a:xfrm>
        </p:spPr>
        <p:txBody>
          <a:bodyPr/>
          <a:lstStyle/>
          <a:p>
            <a:r>
              <a:rPr lang="en-US" dirty="0"/>
              <a:t>Idea: To implement passing a scalar or reference (pointer) value by reference, we first </a:t>
            </a:r>
            <a:r>
              <a:rPr lang="en-US" u="sng" dirty="0"/>
              <a:t>wrap the value</a:t>
            </a:r>
            <a:r>
              <a:rPr lang="en-US" dirty="0"/>
              <a:t> in an object and then pass a reference to the object (by value) to the function.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Then the function can change the value </a:t>
            </a:r>
            <a:br>
              <a:rPr lang="en-US" dirty="0"/>
            </a:br>
            <a:r>
              <a:rPr lang="en-US" dirty="0"/>
              <a:t>that’s inside the wrapper.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Upon return, unwrap </a:t>
            </a:r>
            <a:br>
              <a:rPr lang="en-US" dirty="0"/>
            </a:br>
            <a:r>
              <a:rPr lang="en-US" dirty="0"/>
              <a:t>the changed value!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44D0A-1328-A447-A1E7-66FCFAB3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A5B056-B153-FC42-BB84-DBD80F2ADAD2}"/>
              </a:ext>
            </a:extLst>
          </p:cNvPr>
          <p:cNvGrpSpPr/>
          <p:nvPr/>
        </p:nvGrpSpPr>
        <p:grpSpPr>
          <a:xfrm>
            <a:off x="4754878" y="4160512"/>
            <a:ext cx="3657560" cy="1918812"/>
            <a:chOff x="2468903" y="4434829"/>
            <a:chExt cx="3657560" cy="1918812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5D318BD7-33F5-8B4E-8379-A74874FB3339}"/>
                </a:ext>
              </a:extLst>
            </p:cNvPr>
            <p:cNvSpPr/>
            <p:nvPr/>
          </p:nvSpPr>
          <p:spPr bwMode="auto">
            <a:xfrm>
              <a:off x="2468903" y="5164933"/>
              <a:ext cx="3657560" cy="45860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Code to call the function</a:t>
              </a:r>
              <a:r>
                <a:rPr lang="en-US" dirty="0"/>
                <a:t>.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613BC71-A074-DE4D-955D-400B026338BF}"/>
                </a:ext>
              </a:extLst>
            </p:cNvPr>
            <p:cNvGrpSpPr/>
            <p:nvPr/>
          </p:nvGrpSpPr>
          <p:grpSpPr>
            <a:xfrm>
              <a:off x="2468903" y="4434829"/>
              <a:ext cx="3657560" cy="1918812"/>
              <a:chOff x="2468903" y="4434829"/>
              <a:chExt cx="3657560" cy="1918812"/>
            </a:xfrm>
          </p:grpSpPr>
          <p:sp>
            <p:nvSpPr>
              <p:cNvPr id="6" name="Rounded Rectangle 5">
                <a:extLst>
                  <a:ext uri="{FF2B5EF4-FFF2-40B4-BE49-F238E27FC236}">
                    <a16:creationId xmlns:a16="http://schemas.microsoft.com/office/drawing/2014/main" id="{8B13F057-8557-5345-BBC7-468D5732FD6B}"/>
                  </a:ext>
                </a:extLst>
              </p:cNvPr>
              <p:cNvSpPr/>
              <p:nvPr/>
            </p:nvSpPr>
            <p:spPr bwMode="auto">
              <a:xfrm>
                <a:off x="2468903" y="4434829"/>
                <a:ext cx="3657560" cy="64007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Code to wrap arguments</a:t>
                </a:r>
                <a:r>
                  <a:rPr lang="en-US" dirty="0"/>
                  <a:t> that are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suppo</a:t>
                </a:r>
                <a:r>
                  <a:rPr lang="en-US" dirty="0"/>
                  <a:t>sed to be passed by reference.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" name="Rounded Rectangle 7">
                <a:extLst>
                  <a:ext uri="{FF2B5EF4-FFF2-40B4-BE49-F238E27FC236}">
                    <a16:creationId xmlns:a16="http://schemas.microsoft.com/office/drawing/2014/main" id="{37EE014C-E154-E944-9593-5DB80324F3F1}"/>
                  </a:ext>
                </a:extLst>
              </p:cNvPr>
              <p:cNvSpPr/>
              <p:nvPr/>
            </p:nvSpPr>
            <p:spPr bwMode="auto">
              <a:xfrm>
                <a:off x="2468903" y="5713568"/>
                <a:ext cx="3657560" cy="64007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/>
                  <a:t>Unwrap the arguments</a:t>
                </a:r>
                <a:br>
                  <a:rPr lang="en-US" dirty="0"/>
                </a:br>
                <a:r>
                  <a:rPr lang="en-US" dirty="0"/>
                  <a:t>to access the changed values.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3495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FA06-D176-FD4E-A4AD-CEC90D4F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Pass-by-Reference Hack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C5F84-8C11-254D-812F-5BF9A522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4B3FAD-9967-414C-8044-6D5E12440906}"/>
              </a:ext>
            </a:extLst>
          </p:cNvPr>
          <p:cNvSpPr txBox="1"/>
          <p:nvPr/>
        </p:nvSpPr>
        <p:spPr>
          <a:xfrm>
            <a:off x="2443051" y="1508781"/>
            <a:ext cx="4257897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int wrapped;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w) { wrapped = w;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0C4724-ED82-9241-B996-170424BB5F71}"/>
              </a:ext>
            </a:extLst>
          </p:cNvPr>
          <p:cNvSpPr txBox="1"/>
          <p:nvPr/>
        </p:nvSpPr>
        <p:spPr>
          <a:xfrm>
            <a:off x="5394951" y="1339504"/>
            <a:ext cx="11619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IWrap.java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86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CAA09-BBBC-1A49-B0DA-C37B7EF5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Pass-by-Reference Hack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2BB85-22AA-1E4B-95A7-9D2C19C96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06F59D-ABAE-B145-B6BD-79F3D36FDC24}"/>
              </a:ext>
            </a:extLst>
          </p:cNvPr>
          <p:cNvSpPr txBox="1"/>
          <p:nvPr/>
        </p:nvSpPr>
        <p:spPr>
          <a:xfrm>
            <a:off x="419243" y="1435175"/>
            <a:ext cx="6135013" cy="4339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ReferenceHack1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func2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parm2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parm2.wrapped = 222;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 func2: parm2.wrapped = " 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+ parm2.wrapped);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main(String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main before call to func2: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+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func2(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iw.wrapped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main after call to func2: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+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610B6D-35AD-C0C9-A0D3-B6568DA57967}"/>
              </a:ext>
            </a:extLst>
          </p:cNvPr>
          <p:cNvSpPr txBox="1"/>
          <p:nvPr/>
        </p:nvSpPr>
        <p:spPr>
          <a:xfrm>
            <a:off x="4297683" y="1809330"/>
            <a:ext cx="2015295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Pass 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parm2</a:t>
            </a:r>
            <a:r>
              <a:rPr lang="en-US" sz="1200" dirty="0">
                <a:solidFill>
                  <a:srgbClr val="0033CC"/>
                </a:solidFill>
              </a:rPr>
              <a:t> by reference?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84855D-E8D0-AEE3-4D3C-AF2187EBEA4B}"/>
              </a:ext>
            </a:extLst>
          </p:cNvPr>
          <p:cNvSpPr txBox="1"/>
          <p:nvPr/>
        </p:nvSpPr>
        <p:spPr>
          <a:xfrm>
            <a:off x="3187443" y="2140055"/>
            <a:ext cx="222048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Modify </a:t>
            </a:r>
            <a:r>
              <a:rPr lang="en-US" sz="1200" u="sng" dirty="0">
                <a:solidFill>
                  <a:srgbClr val="0033CC"/>
                </a:solidFill>
              </a:rPr>
              <a:t>what</a:t>
            </a:r>
            <a:r>
              <a:rPr lang="en-US" sz="1200" dirty="0">
                <a:solidFill>
                  <a:srgbClr val="0033CC"/>
                </a:solidFill>
              </a:rPr>
              <a:t> </a:t>
            </a:r>
            <a:r>
              <a:rPr lang="en-US" sz="1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parm2</a:t>
            </a:r>
            <a:r>
              <a:rPr lang="en-US" sz="1200" dirty="0">
                <a:solidFill>
                  <a:srgbClr val="0033CC"/>
                </a:solidFill>
              </a:rPr>
              <a:t> points to?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5FAD52-C0B1-250E-6998-AD88C3CF9031}"/>
              </a:ext>
            </a:extLst>
          </p:cNvPr>
          <p:cNvSpPr txBox="1"/>
          <p:nvPr/>
        </p:nvSpPr>
        <p:spPr>
          <a:xfrm>
            <a:off x="5871056" y="1350110"/>
            <a:ext cx="214353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ReferenceHack1.java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C043F9-21F9-12D4-25D2-C5A0DDDACA7E}"/>
              </a:ext>
            </a:extLst>
          </p:cNvPr>
          <p:cNvSpPr txBox="1"/>
          <p:nvPr/>
        </p:nvSpPr>
        <p:spPr>
          <a:xfrm>
            <a:off x="3566171" y="5496635"/>
            <a:ext cx="3252814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endParaRPr lang="en-US" sz="12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int wrapped;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IWrap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w) { wrapped = w;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A55AA2-EDBF-2316-A46B-6A2D1CBB914B}"/>
              </a:ext>
            </a:extLst>
          </p:cNvPr>
          <p:cNvSpPr txBox="1"/>
          <p:nvPr/>
        </p:nvSpPr>
        <p:spPr>
          <a:xfrm>
            <a:off x="5577829" y="2659559"/>
            <a:ext cx="3243196" cy="76944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before call to func1: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func2: </a:t>
            </a:r>
            <a:r>
              <a:rPr lang="en-US" sz="11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parm.wrapped</a:t>
            </a:r>
            <a:r>
              <a:rPr lang="en-US" sz="11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222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main after call to func2: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222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961E0-7ABF-5831-74EE-52D28FAC9528}"/>
              </a:ext>
            </a:extLst>
          </p:cNvPr>
          <p:cNvSpPr txBox="1"/>
          <p:nvPr/>
        </p:nvSpPr>
        <p:spPr>
          <a:xfrm>
            <a:off x="7903810" y="3379942"/>
            <a:ext cx="84991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Success?</a:t>
            </a:r>
          </a:p>
        </p:txBody>
      </p:sp>
    </p:spTree>
    <p:extLst>
      <p:ext uri="{BB962C8B-B14F-4D97-AF65-F5344CB8AC3E}">
        <p14:creationId xmlns:p14="http://schemas.microsoft.com/office/powerpoint/2010/main" val="236217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42886</TotalTime>
  <Words>2921</Words>
  <Application>Microsoft Macintosh PowerPoint</Application>
  <PresentationFormat>On-screen Show (4:3)</PresentationFormat>
  <Paragraphs>546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Times New Roman</vt:lpstr>
      <vt:lpstr>Wingdings</vt:lpstr>
      <vt:lpstr>Quadrant</vt:lpstr>
      <vt:lpstr>CS 153 Concepts of Compiler Design November 6 Class Meeting</vt:lpstr>
      <vt:lpstr>C++ Can Pass Scalars by Reference</vt:lpstr>
      <vt:lpstr>C++ Can Pass References by Reference</vt:lpstr>
      <vt:lpstr>True or False?</vt:lpstr>
      <vt:lpstr>Passing Parameters</vt:lpstr>
      <vt:lpstr>Java Parameter Passing</vt:lpstr>
      <vt:lpstr>Java Hack to Pass Parameters by Reference?</vt:lpstr>
      <vt:lpstr>Java Pass-by-Reference Hack, cont’d</vt:lpstr>
      <vt:lpstr>Java Pass-by-Reference Hack, cont’d</vt:lpstr>
      <vt:lpstr>The Java Pass-by-Reference Hack Fails</vt:lpstr>
      <vt:lpstr>Runtime Libraries</vt:lpstr>
      <vt:lpstr>Runtime Library Example</vt:lpstr>
      <vt:lpstr>Runtime Library Example, cont’d</vt:lpstr>
      <vt:lpstr>Runtime Library Example, cont’d</vt:lpstr>
      <vt:lpstr>Runtime Library Example, cont’d</vt:lpstr>
      <vt:lpstr>Runtime Library Example, cont’d</vt:lpstr>
      <vt:lpstr>Jasmin Code: WHILE Statement</vt:lpstr>
      <vt:lpstr>Jasmin Code: IF Statement</vt:lpstr>
      <vt:lpstr>Jasmin Code: FOR Statement</vt:lpstr>
      <vt:lpstr>Jasmin Code: CASE Statement</vt:lpstr>
      <vt:lpstr>Jasmin Code: Procedure Call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679</cp:revision>
  <cp:lastPrinted>2020-10-22T17:09:30Z</cp:lastPrinted>
  <dcterms:created xsi:type="dcterms:W3CDTF">2008-01-12T03:52:55Z</dcterms:created>
  <dcterms:modified xsi:type="dcterms:W3CDTF">2023-11-08T07:48:36Z</dcterms:modified>
</cp:coreProperties>
</file>