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256" r:id="rId2"/>
    <p:sldId id="330" r:id="rId3"/>
    <p:sldId id="346" r:id="rId4"/>
    <p:sldId id="347" r:id="rId5"/>
    <p:sldId id="348" r:id="rId6"/>
    <p:sldId id="313" r:id="rId7"/>
    <p:sldId id="326" r:id="rId8"/>
    <p:sldId id="327" r:id="rId9"/>
    <p:sldId id="328" r:id="rId10"/>
    <p:sldId id="287" r:id="rId11"/>
    <p:sldId id="299" r:id="rId12"/>
    <p:sldId id="277" r:id="rId13"/>
    <p:sldId id="278" r:id="rId14"/>
    <p:sldId id="280" r:id="rId15"/>
    <p:sldId id="351" r:id="rId16"/>
    <p:sldId id="352" r:id="rId17"/>
    <p:sldId id="315" r:id="rId18"/>
    <p:sldId id="293" r:id="rId19"/>
    <p:sldId id="316" r:id="rId20"/>
    <p:sldId id="349" r:id="rId21"/>
    <p:sldId id="296" r:id="rId22"/>
    <p:sldId id="350" r:id="rId23"/>
    <p:sldId id="298" r:id="rId24"/>
    <p:sldId id="300" r:id="rId25"/>
    <p:sldId id="301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8" r:id="rId34"/>
    <p:sldId id="269" r:id="rId35"/>
    <p:sldId id="264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D7FFFF"/>
    <a:srgbClr val="8F0000"/>
    <a:srgbClr val="008000"/>
    <a:srgbClr val="945200"/>
    <a:srgbClr val="FF9300"/>
    <a:srgbClr val="CC99FF"/>
    <a:srgbClr val="D883FF"/>
    <a:srgbClr val="DEF0F2"/>
    <a:srgbClr val="B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4" autoAdjust="0"/>
    <p:restoredTop sz="95114" autoAdjust="0"/>
  </p:normalViewPr>
  <p:slideViewPr>
    <p:cSldViewPr>
      <p:cViewPr varScale="1">
        <p:scale>
          <a:sx n="204" d="100"/>
          <a:sy n="204" d="100"/>
        </p:scale>
        <p:origin x="36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EC4D-AF1D-B244-858F-FC7BB69AC3F2}" type="datetimeFigureOut">
              <a:rPr lang="en-US" smtClean="0"/>
              <a:t>10/18/23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C8AE-DEBD-E641-93E8-ED065F7F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4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E68D8E-92B9-6647-9C13-3186C5B51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68D8E-92B9-6647-9C13-3186C5B5146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40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91E6F249-8D10-7240-A07E-F66CEC2529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DA5FC-E46B-9C44-BC74-948B74CFA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7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E3472-7C7E-B14E-BFC5-D45A5C34A3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2B2D-F854-104A-9535-9A504E592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3FEEA-E4EA-8B48-84AC-27AA886F7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6CE3A-7281-7642-9900-6E1642781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CDA5C-119F-CC4B-9649-ABA59C0C1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0CE1F-3703-B242-8AD0-B0AC82B28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431D7-A35E-FE4C-978D-A4C1DB31A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8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74743-FE56-7945-B44C-593C2BC72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8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85C50-577F-4141-9922-FD2248DB0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46682" y="6248400"/>
            <a:ext cx="640118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516B7F-12E3-114E-9B55-66756E9F7A1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57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Science Dept.</a:t>
            </a:r>
          </a:p>
          <a:p>
            <a:r>
              <a:rPr lang="en-US" sz="1000" baseline="0" dirty="0"/>
              <a:t>Fall 2023: October 18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40637" y="6263609"/>
            <a:ext cx="2340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CS 153: Concepts of Compiler </a:t>
            </a:r>
            <a:r>
              <a:rPr lang="en-US" sz="1000" baseline="0" dirty="0"/>
              <a:t>Design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gelfire.com/tx4/cus/jasper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uterhistory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sjsu.edu/~mak/1401/" TargetMode="External"/><Relationship Id="rId2" Type="http://schemas.openxmlformats.org/officeDocument/2006/relationships/hyperlink" Target="http://en.wikipedia.org/wiki/IBM_140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-thelen.org/1401Project/1401RestorationPage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153</a:t>
            </a:r>
            <a:br>
              <a:rPr lang="en-US" sz="3200" dirty="0"/>
            </a:br>
            <a:r>
              <a:rPr lang="en-US" sz="3200" dirty="0"/>
              <a:t>Concepts of Compiler Design</a:t>
            </a:r>
            <a:br>
              <a:rPr lang="en-US" sz="3600" dirty="0"/>
            </a:br>
            <a:r>
              <a:rPr lang="en-US" sz="2400" dirty="0"/>
              <a:t>October 18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Fall 2023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E6F249-8D10-7240-A07E-F66CEC25290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6E40B1E2-D825-0847-B550-764CAC45D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8F4E0-C847-634A-B531-5AECD64823C4}" type="slidenum">
              <a:rPr lang="en-US"/>
              <a:pPr/>
              <a:t>10</a:t>
            </a:fld>
            <a:endParaRPr lang="en-US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Template for the Main Method</a:t>
            </a:r>
            <a:r>
              <a:rPr lang="en-US" i="1" dirty="0"/>
              <a:t>, cont’d</a:t>
            </a:r>
          </a:p>
        </p:txBody>
      </p:sp>
      <p:pic>
        <p:nvPicPr>
          <p:cNvPr id="707588" name="Picture 4" descr="177075 fg16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1325563"/>
            <a:ext cx="4938712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589" name="AutoShape 5"/>
          <p:cNvSpPr>
            <a:spLocks noChangeArrowheads="1"/>
          </p:cNvSpPr>
          <p:nvPr/>
        </p:nvSpPr>
        <p:spPr bwMode="auto">
          <a:xfrm>
            <a:off x="7132638" y="5532438"/>
            <a:ext cx="1371600" cy="549275"/>
          </a:xfrm>
          <a:prstGeom prst="leftArrow">
            <a:avLst>
              <a:gd name="adj1" fmla="val 50000"/>
              <a:gd name="adj2" fmla="val 62428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60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A175E-9459-1043-8D59-385D3ACF4D65}" type="slidenum">
              <a:rPr lang="en-US"/>
              <a:pPr/>
              <a:t>11</a:t>
            </a:fld>
            <a:endParaRPr lang="en-US"/>
          </a:p>
        </p:txBody>
      </p:sp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Assignment Statement Code Template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5075"/>
            <a:ext cx="8229600" cy="1004888"/>
          </a:xfrm>
        </p:spPr>
        <p:txBody>
          <a:bodyPr/>
          <a:lstStyle/>
          <a:p>
            <a:r>
              <a:rPr lang="en-US" dirty="0"/>
              <a:t>The code template for an assignment statement to a </a:t>
            </a:r>
            <a:r>
              <a:rPr lang="en-US" u="sng" dirty="0"/>
              <a:t>local variable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&lt;variable&gt; := &lt;expression&gt;</a:t>
            </a:r>
          </a:p>
        </p:txBody>
      </p:sp>
      <p:sp>
        <p:nvSpPr>
          <p:cNvPr id="596996" name="Rectangle 4"/>
          <p:cNvSpPr>
            <a:spLocks noChangeArrowheads="1"/>
          </p:cNvSpPr>
          <p:nvPr/>
        </p:nvSpPr>
        <p:spPr bwMode="auto">
          <a:xfrm>
            <a:off x="3657600" y="2239963"/>
            <a:ext cx="1828800" cy="10715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6997" name="Rectangle 5"/>
          <p:cNvSpPr>
            <a:spLocks noChangeArrowheads="1"/>
          </p:cNvSpPr>
          <p:nvPr/>
        </p:nvSpPr>
        <p:spPr bwMode="auto">
          <a:xfrm>
            <a:off x="3840163" y="2384425"/>
            <a:ext cx="1463675" cy="4953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/>
              <a:t>code for</a:t>
            </a:r>
            <a:br>
              <a:rPr lang="en-US"/>
            </a:br>
            <a:r>
              <a:rPr lang="en-US"/>
              <a:t>&lt;expression&gt;</a:t>
            </a:r>
            <a:endParaRPr lang="en-US" i="1" baseline="-25000"/>
          </a:p>
        </p:txBody>
      </p:sp>
      <p:sp>
        <p:nvSpPr>
          <p:cNvPr id="596999" name="Text Box 7"/>
          <p:cNvSpPr txBox="1">
            <a:spLocks noChangeArrowheads="1"/>
          </p:cNvSpPr>
          <p:nvPr/>
        </p:nvSpPr>
        <p:spPr bwMode="auto">
          <a:xfrm>
            <a:off x="3903663" y="2879725"/>
            <a:ext cx="14094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 i="1" dirty="0" err="1">
                <a:solidFill>
                  <a:srgbClr val="B23C00"/>
                </a:solidFill>
                <a:latin typeface="Times New Roman" charset="0"/>
              </a:rPr>
              <a:t>x</a:t>
            </a:r>
            <a:r>
              <a:rPr lang="en-US" sz="2000" b="1" dirty="0" err="1">
                <a:latin typeface="Courier New" charset="0"/>
              </a:rPr>
              <a:t>store</a:t>
            </a:r>
            <a:r>
              <a:rPr lang="en-US" b="1" dirty="0">
                <a:latin typeface="Courier New" charset="0"/>
              </a:rPr>
              <a:t> </a:t>
            </a:r>
            <a:r>
              <a:rPr lang="en-US" b="1" i="1" dirty="0">
                <a:latin typeface="Times New Roman" charset="0"/>
              </a:rPr>
              <a:t>n</a:t>
            </a:r>
          </a:p>
        </p:txBody>
      </p:sp>
      <p:sp>
        <p:nvSpPr>
          <p:cNvPr id="597000" name="Text Box 8"/>
          <p:cNvSpPr txBox="1">
            <a:spLocks noChangeArrowheads="1"/>
          </p:cNvSpPr>
          <p:nvPr/>
        </p:nvSpPr>
        <p:spPr bwMode="auto">
          <a:xfrm>
            <a:off x="3200400" y="3429000"/>
            <a:ext cx="32003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/>
              <a:t>Where </a:t>
            </a:r>
            <a:r>
              <a:rPr lang="en-US" sz="2000" b="1" i="1" dirty="0">
                <a:solidFill>
                  <a:srgbClr val="B23C00"/>
                </a:solidFill>
                <a:latin typeface="Times New Roman" charset="0"/>
              </a:rPr>
              <a:t>x</a:t>
            </a:r>
            <a:r>
              <a:rPr lang="en-US" sz="2000" dirty="0"/>
              <a:t> is </a:t>
            </a:r>
            <a:r>
              <a:rPr lang="en-US" sz="2000" b="1" dirty="0" err="1">
                <a:solidFill>
                  <a:srgbClr val="C00000"/>
                </a:solidFill>
                <a:latin typeface="Courier New" charset="0"/>
              </a:rPr>
              <a:t>i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C00000"/>
                </a:solidFill>
                <a:latin typeface="Courier New" charset="0"/>
              </a:rPr>
              <a:t>l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C00000"/>
                </a:solidFill>
                <a:latin typeface="Courier New" charset="0"/>
              </a:rPr>
              <a:t>f</a:t>
            </a:r>
            <a:r>
              <a:rPr lang="en-US" sz="2000" dirty="0"/>
              <a:t>, or </a:t>
            </a:r>
            <a:r>
              <a:rPr lang="en-US" sz="2000" b="1" dirty="0">
                <a:solidFill>
                  <a:srgbClr val="C00000"/>
                </a:solidFill>
                <a:latin typeface="Courier New" charset="0"/>
              </a:rPr>
              <a:t>d</a:t>
            </a:r>
            <a:r>
              <a:rPr lang="en-US" sz="2000" b="1" dirty="0">
                <a:latin typeface="Courier New" charset="0"/>
              </a:rPr>
              <a:t> </a:t>
            </a:r>
            <a:r>
              <a:rPr lang="en-US" sz="2000" dirty="0"/>
              <a:t>depending on the </a:t>
            </a:r>
            <a:r>
              <a:rPr lang="en-US" sz="2000" u="sng" dirty="0"/>
              <a:t>datatype</a:t>
            </a:r>
            <a:r>
              <a:rPr lang="en-US" sz="2000" dirty="0"/>
              <a:t> of the computed value of &lt;expression&gt;.</a:t>
            </a:r>
          </a:p>
        </p:txBody>
      </p:sp>
      <p:sp>
        <p:nvSpPr>
          <p:cNvPr id="597001" name="Rectangle 9"/>
          <p:cNvSpPr>
            <a:spLocks noChangeArrowheads="1"/>
          </p:cNvSpPr>
          <p:nvPr/>
        </p:nvSpPr>
        <p:spPr bwMode="auto">
          <a:xfrm>
            <a:off x="457200" y="4892024"/>
            <a:ext cx="8229600" cy="1371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You can generate a shortcut store instruction such as </a:t>
            </a:r>
            <a:r>
              <a:rPr lang="en-US" sz="2800" b="1" dirty="0">
                <a:solidFill>
                  <a:srgbClr val="0033CC"/>
                </a:solidFill>
                <a:latin typeface="Courier New" charset="0"/>
              </a:rPr>
              <a:t>istore_3</a:t>
            </a:r>
            <a:r>
              <a:rPr lang="en-US" sz="2800" dirty="0"/>
              <a:t> (3 is a slot number) whenever possible.</a:t>
            </a:r>
          </a:p>
        </p:txBody>
      </p:sp>
    </p:spTree>
    <p:extLst>
      <p:ext uri="{BB962C8B-B14F-4D97-AF65-F5344CB8AC3E}">
        <p14:creationId xmlns:p14="http://schemas.microsoft.com/office/powerpoint/2010/main" val="4433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7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700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F9B7-C437-9048-B3C8-4828D58F4CE7}" type="slidenum">
              <a:rPr lang="en-US"/>
              <a:pPr/>
              <a:t>12</a:t>
            </a:fld>
            <a:endParaRPr lang="en-US"/>
          </a:p>
        </p:txBody>
      </p:sp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and Store Tips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199" y="1295400"/>
            <a:ext cx="8503873" cy="4835525"/>
          </a:xfrm>
        </p:spPr>
        <p:txBody>
          <a:bodyPr/>
          <a:lstStyle/>
          <a:p>
            <a:r>
              <a:rPr lang="en-US" dirty="0"/>
              <a:t>Write </a:t>
            </a:r>
            <a:r>
              <a:rPr lang="en-US" u="sng" dirty="0"/>
              <a:t>special code emitters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for loading (pushing) values onto the operand stack.</a:t>
            </a:r>
          </a:p>
          <a:p>
            <a:pPr lvl="5"/>
            <a:endParaRPr lang="en-US" dirty="0"/>
          </a:p>
          <a:p>
            <a:r>
              <a:rPr lang="en-US" dirty="0"/>
              <a:t>If loading constants:</a:t>
            </a:r>
          </a:p>
          <a:p>
            <a:pPr lvl="1"/>
            <a:r>
              <a:rPr lang="en-US" dirty="0"/>
              <a:t>Determine whether you can emit a shortcut instruction.</a:t>
            </a:r>
          </a:p>
        </p:txBody>
      </p:sp>
    </p:spTree>
    <p:extLst>
      <p:ext uri="{BB962C8B-B14F-4D97-AF65-F5344CB8AC3E}">
        <p14:creationId xmlns:p14="http://schemas.microsoft.com/office/powerpoint/2010/main" val="2800419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7F9B7-C437-9048-B3C8-4828D58F4CE7}" type="slidenum">
              <a:rPr lang="en-US"/>
              <a:pPr/>
              <a:t>13</a:t>
            </a:fld>
            <a:endParaRPr lang="en-US"/>
          </a:p>
        </p:txBody>
      </p:sp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and Store Tips</a:t>
            </a:r>
            <a:r>
              <a:rPr lang="en-US" i="1" dirty="0"/>
              <a:t>, cont’d</a:t>
            </a:r>
          </a:p>
        </p:txBody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</a:t>
            </a:r>
            <a:r>
              <a:rPr lang="en-US" u="sng" dirty="0"/>
              <a:t>load</a:t>
            </a:r>
            <a:r>
              <a:rPr lang="en-US" dirty="0"/>
              <a:t> (push) a variable’s value: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Determine whether it’s a </a:t>
            </a:r>
            <a:r>
              <a:rPr lang="en-US" u="sng" dirty="0"/>
              <a:t>program variable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/>
            </a:br>
            <a:r>
              <a:rPr lang="en-US" dirty="0"/>
              <a:t>(emit a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getstatic</a:t>
            </a:r>
            <a:r>
              <a:rPr lang="en-US" dirty="0"/>
              <a:t> instruction with the field name and data type descriptor) or a </a:t>
            </a:r>
            <a:r>
              <a:rPr lang="en-US" u="sng" dirty="0"/>
              <a:t>local variable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(emit an appropriate load instruction with the slot number).</a:t>
            </a:r>
          </a:p>
          <a:p>
            <a:pPr lvl="6"/>
            <a:endParaRPr lang="en-US" dirty="0"/>
          </a:p>
          <a:p>
            <a:pPr lvl="1"/>
            <a:r>
              <a:rPr lang="en-US" dirty="0"/>
              <a:t>Determine whether you can emit a shortcut instruction for a local variable.</a:t>
            </a:r>
          </a:p>
          <a:p>
            <a:pPr lvl="6"/>
            <a:endParaRPr lang="en-US" dirty="0"/>
          </a:p>
          <a:p>
            <a:r>
              <a:rPr lang="en-US" dirty="0"/>
              <a:t>Similarly, write special code emitters to </a:t>
            </a:r>
            <a:r>
              <a:rPr lang="en-US" u="sng" dirty="0"/>
              <a:t>store</a:t>
            </a:r>
            <a:r>
              <a:rPr lang="en-US" dirty="0"/>
              <a:t> (pop) a value off the operand stack into a program variable or into a local variable’s slot.</a:t>
            </a:r>
          </a:p>
        </p:txBody>
      </p:sp>
    </p:spTree>
    <p:extLst>
      <p:ext uri="{BB962C8B-B14F-4D97-AF65-F5344CB8AC3E}">
        <p14:creationId xmlns:p14="http://schemas.microsoft.com/office/powerpoint/2010/main" val="217101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A395-A12F-254E-989F-41561A1F7F85}" type="slidenum">
              <a:rPr lang="en-US"/>
              <a:pPr/>
              <a:t>14</a:t>
            </a:fld>
            <a:endParaRPr lang="en-US"/>
          </a:p>
        </p:txBody>
      </p:sp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Would James Gosling Do?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487363"/>
          </a:xfrm>
        </p:spPr>
        <p:txBody>
          <a:bodyPr/>
          <a:lstStyle/>
          <a:p>
            <a:r>
              <a:rPr lang="en-US" dirty="0"/>
              <a:t>What Jasmin code should you generate?</a:t>
            </a: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1188757" y="1889491"/>
            <a:ext cx="6306535" cy="4708981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charset="0"/>
              </a:rPr>
              <a:t>public class </a:t>
            </a:r>
            <a:r>
              <a:rPr lang="en-US" sz="1400" b="1" dirty="0" err="1">
                <a:latin typeface="Courier New" charset="0"/>
              </a:rPr>
              <a:t>CodeGen</a:t>
            </a:r>
            <a:r>
              <a:rPr lang="en-US" sz="1400" b="1" dirty="0">
                <a:latin typeface="Courier New" charset="0"/>
              </a:rPr>
              <a:t> </a:t>
            </a:r>
          </a:p>
          <a:p>
            <a:r>
              <a:rPr lang="en-US" sz="1400" b="1" dirty="0">
                <a:latin typeface="Courier New" charset="0"/>
              </a:rPr>
              <a:t>{</a:t>
            </a:r>
          </a:p>
          <a:p>
            <a:r>
              <a:rPr lang="en-US" sz="1400" b="1" dirty="0">
                <a:latin typeface="Courier New" charset="0"/>
              </a:rPr>
              <a:t>    private static float test()</a:t>
            </a:r>
          </a:p>
          <a:p>
            <a:r>
              <a:rPr lang="en-US" sz="1400" b="1" dirty="0">
                <a:latin typeface="Courier New" charset="0"/>
              </a:rPr>
              <a:t>    {</a:t>
            </a:r>
          </a:p>
          <a:p>
            <a:r>
              <a:rPr lang="en-US" sz="1400" b="1" dirty="0">
                <a:latin typeface="Courier New" charset="0"/>
              </a:rPr>
              <a:t>        float alpha  =  0; //* slot #0</a:t>
            </a:r>
          </a:p>
          <a:p>
            <a:r>
              <a:rPr lang="en-US" sz="1400" b="1" dirty="0">
                <a:latin typeface="Courier New" charset="0"/>
              </a:rPr>
              <a:t>        float beta   = 10; //* slot</a:t>
            </a:r>
            <a:r>
              <a:rPr lang="en-US" sz="1400" dirty="0">
                <a:latin typeface="Courier New" charset="0"/>
              </a:rPr>
              <a:t> </a:t>
            </a:r>
            <a:r>
              <a:rPr lang="en-US" sz="1400" b="1" dirty="0">
                <a:latin typeface="Courier New" charset="0"/>
              </a:rPr>
              <a:t>#1</a:t>
            </a:r>
          </a:p>
          <a:p>
            <a:r>
              <a:rPr lang="en-US" sz="1400" b="1" dirty="0">
                <a:latin typeface="Courier New" charset="0"/>
              </a:rPr>
              <a:t>        float gamma  = 20; //* slot</a:t>
            </a:r>
            <a:r>
              <a:rPr lang="en-US" sz="1400" dirty="0">
                <a:latin typeface="Courier New" charset="0"/>
              </a:rPr>
              <a:t> </a:t>
            </a:r>
            <a:r>
              <a:rPr lang="en-US" sz="1400" b="1" dirty="0">
                <a:latin typeface="Courier New" charset="0"/>
              </a:rPr>
              <a:t>#2</a:t>
            </a:r>
          </a:p>
          <a:p>
            <a:r>
              <a:rPr lang="en-US" sz="1400" b="1" dirty="0">
                <a:latin typeface="Courier New" charset="0"/>
              </a:rPr>
              <a:t>        int   thirty = 30; //* slot</a:t>
            </a:r>
            <a:r>
              <a:rPr lang="en-US" sz="1400" dirty="0">
                <a:latin typeface="Courier New" charset="0"/>
              </a:rPr>
              <a:t> </a:t>
            </a:r>
            <a:r>
              <a:rPr lang="en-US" sz="1400" b="1" dirty="0">
                <a:latin typeface="Courier New" charset="0"/>
              </a:rPr>
              <a:t>#3</a:t>
            </a:r>
          </a:p>
          <a:p>
            <a:r>
              <a:rPr lang="en-US" sz="1400" b="1" dirty="0">
                <a:latin typeface="Courier New" charset="0"/>
              </a:rPr>
              <a:t>        int   forty  = 40; //* slot</a:t>
            </a:r>
            <a:r>
              <a:rPr lang="en-US" sz="1400" dirty="0">
                <a:latin typeface="Courier New" charset="0"/>
              </a:rPr>
              <a:t> </a:t>
            </a:r>
            <a:r>
              <a:rPr lang="en-US" sz="1400" b="1" dirty="0">
                <a:latin typeface="Courier New" charset="0"/>
              </a:rPr>
              <a:t>#4</a:t>
            </a:r>
          </a:p>
          <a:p>
            <a:r>
              <a:rPr lang="en-US" sz="1400" b="1" dirty="0">
                <a:latin typeface="Courier New" charset="0"/>
              </a:rPr>
              <a:t>        int   fifty  = 50; //* slot</a:t>
            </a:r>
            <a:r>
              <a:rPr lang="en-US" sz="1400" dirty="0">
                <a:latin typeface="Courier New" charset="0"/>
              </a:rPr>
              <a:t> </a:t>
            </a:r>
            <a:r>
              <a:rPr lang="en-US" sz="1400" b="1" dirty="0">
                <a:latin typeface="Courier New" charset="0"/>
              </a:rPr>
              <a:t>#5</a:t>
            </a:r>
          </a:p>
          <a:p>
            <a:endParaRPr lang="en-US" sz="1400" b="1" dirty="0">
              <a:latin typeface="Courier New" charset="0"/>
            </a:endParaRPr>
          </a:p>
          <a:p>
            <a:r>
              <a:rPr lang="en-US" sz="1400" b="1" dirty="0">
                <a:latin typeface="Courier New" charset="0"/>
              </a:rPr>
              <a:t>        if (forty == fifty) </a:t>
            </a:r>
          </a:p>
          <a:p>
            <a:r>
              <a:rPr lang="en-US" sz="1400" b="1" dirty="0">
                <a:latin typeface="Courier New" charset="0"/>
              </a:rPr>
              <a:t>        {</a:t>
            </a:r>
          </a:p>
          <a:p>
            <a:r>
              <a:rPr lang="en-US" sz="1400" b="1" dirty="0">
                <a:latin typeface="Courier New" charset="0"/>
              </a:rPr>
              <a:t>            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return alpha + 3/(beta - gamma) + 5;</a:t>
            </a:r>
          </a:p>
          <a:p>
            <a:r>
              <a:rPr lang="en-US" sz="1400" b="1" dirty="0">
                <a:latin typeface="Courier New" charset="0"/>
              </a:rPr>
              <a:t>        }</a:t>
            </a:r>
          </a:p>
          <a:p>
            <a:r>
              <a:rPr lang="en-US" sz="1400" b="1" dirty="0">
                <a:latin typeface="Courier New" charset="0"/>
              </a:rPr>
              <a:t>        else </a:t>
            </a:r>
          </a:p>
          <a:p>
            <a:r>
              <a:rPr lang="en-US" sz="1400" b="1" dirty="0">
                <a:latin typeface="Courier New" charset="0"/>
              </a:rPr>
              <a:t>        {</a:t>
            </a:r>
          </a:p>
          <a:p>
            <a:r>
              <a:rPr lang="en-US" sz="1400" b="1" dirty="0">
                <a:latin typeface="Courier New" charset="0"/>
              </a:rPr>
              <a:t>            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return alpha + thirty/(beta - gamma) + fifty;</a:t>
            </a:r>
          </a:p>
          <a:p>
            <a:r>
              <a:rPr lang="en-US" sz="1400" b="1" dirty="0">
                <a:latin typeface="Courier New" charset="0"/>
              </a:rPr>
              <a:t>        }</a:t>
            </a:r>
          </a:p>
          <a:p>
            <a:r>
              <a:rPr lang="en-US" sz="1400" b="1" dirty="0">
                <a:latin typeface="Courier New" charset="0"/>
              </a:rPr>
              <a:t>    }</a:t>
            </a:r>
          </a:p>
          <a:p>
            <a:r>
              <a:rPr lang="en-US" sz="1400" b="1" dirty="0">
                <a:latin typeface="Courier New" charset="0"/>
              </a:rPr>
              <a:t>}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6AE645-5102-4F4D-A4D3-FB4173363F38}"/>
              </a:ext>
            </a:extLst>
          </p:cNvPr>
          <p:cNvSpPr txBox="1"/>
          <p:nvPr/>
        </p:nvSpPr>
        <p:spPr>
          <a:xfrm>
            <a:off x="5852146" y="1721827"/>
            <a:ext cx="148277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CodeTest.java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81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A395-A12F-254E-989F-41561A1F7F85}" type="slidenum">
              <a:rPr lang="en-US"/>
              <a:pPr/>
              <a:t>15</a:t>
            </a:fld>
            <a:endParaRPr lang="en-US"/>
          </a:p>
        </p:txBody>
      </p:sp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Would James Gosling Do?</a:t>
            </a:r>
          </a:p>
        </p:txBody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4464"/>
            <a:ext cx="8229600" cy="914390"/>
          </a:xfrm>
        </p:spPr>
        <p:txBody>
          <a:bodyPr/>
          <a:lstStyle/>
          <a:p>
            <a:r>
              <a:rPr lang="en-US" dirty="0"/>
              <a:t>What Jasmin code should you generate for this Pascal program?</a:t>
            </a: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1188757" y="2196489"/>
            <a:ext cx="6042039" cy="4524315"/>
          </a:xfrm>
          <a:prstGeom prst="rect">
            <a:avLst/>
          </a:prstGeom>
          <a:solidFill>
            <a:srgbClr val="D7FFFF"/>
          </a:solidFill>
          <a:ln>
            <a:solidFill>
              <a:srgbClr val="0033CC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latin typeface="Courier New" charset="0"/>
              </a:rPr>
              <a:t>PROGRAM </a:t>
            </a:r>
            <a:r>
              <a:rPr lang="en-US" sz="1200" b="1" dirty="0" err="1">
                <a:latin typeface="Courier New" charset="0"/>
              </a:rPr>
              <a:t>CodeTest</a:t>
            </a:r>
            <a:r>
              <a:rPr lang="en-US" sz="1200" b="1" dirty="0">
                <a:latin typeface="Courier New" charset="0"/>
              </a:rPr>
              <a:t>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FUNCTION test : real;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    VAR</a:t>
            </a:r>
          </a:p>
          <a:p>
            <a:r>
              <a:rPr lang="en-US" sz="1200" b="1" dirty="0">
                <a:latin typeface="Courier New" charset="0"/>
              </a:rPr>
              <a:t>        alpha, beta, gamma : real;</a:t>
            </a:r>
          </a:p>
          <a:p>
            <a:r>
              <a:rPr lang="en-US" sz="1200" b="1" dirty="0">
                <a:latin typeface="Courier New" charset="0"/>
              </a:rPr>
              <a:t>        thirty, forty, fifty : integer;</a:t>
            </a:r>
          </a:p>
          <a:p>
            <a:r>
              <a:rPr lang="en-US" sz="1200" b="1" dirty="0">
                <a:latin typeface="Courier New" charset="0"/>
              </a:rPr>
              <a:t>    </a:t>
            </a:r>
          </a:p>
          <a:p>
            <a:r>
              <a:rPr lang="en-US" sz="1200" b="1" dirty="0">
                <a:latin typeface="Courier New" charset="0"/>
              </a:rPr>
              <a:t>    BEGIN</a:t>
            </a:r>
          </a:p>
          <a:p>
            <a:r>
              <a:rPr lang="en-US" sz="1200" b="1" dirty="0">
                <a:latin typeface="Courier New" charset="0"/>
              </a:rPr>
              <a:t>        alpha := 0;</a:t>
            </a:r>
          </a:p>
          <a:p>
            <a:r>
              <a:rPr lang="en-US" sz="1200" b="1" dirty="0">
                <a:latin typeface="Courier New" charset="0"/>
              </a:rPr>
              <a:t>        beta := 10;</a:t>
            </a:r>
          </a:p>
          <a:p>
            <a:r>
              <a:rPr lang="en-US" sz="1200" b="1" dirty="0">
                <a:latin typeface="Courier New" charset="0"/>
              </a:rPr>
              <a:t>        gamma := 20;</a:t>
            </a:r>
          </a:p>
          <a:p>
            <a:r>
              <a:rPr lang="en-US" sz="1200" b="1" dirty="0">
                <a:latin typeface="Courier New" charset="0"/>
              </a:rPr>
              <a:t>        thirty := 30;</a:t>
            </a:r>
          </a:p>
          <a:p>
            <a:r>
              <a:rPr lang="en-US" sz="1200" b="1" dirty="0">
                <a:latin typeface="Courier New" charset="0"/>
              </a:rPr>
              <a:t>        forty := 40;</a:t>
            </a:r>
          </a:p>
          <a:p>
            <a:r>
              <a:rPr lang="en-US" sz="1200" b="1" dirty="0">
                <a:latin typeface="Courier New" charset="0"/>
              </a:rPr>
              <a:t>        fifty := 50;</a:t>
            </a:r>
          </a:p>
          <a:p>
            <a:r>
              <a:rPr lang="en-US" sz="1200" b="1" dirty="0">
                <a:latin typeface="Courier New" charset="0"/>
              </a:rPr>
              <a:t>        </a:t>
            </a:r>
          </a:p>
          <a:p>
            <a:r>
              <a:rPr lang="en-US" sz="1200" b="1" dirty="0">
                <a:latin typeface="Courier New" charset="0"/>
              </a:rPr>
              <a:t>        IF forty = fifty</a:t>
            </a:r>
          </a:p>
          <a:p>
            <a:r>
              <a:rPr lang="en-US" sz="1200" b="1" dirty="0">
                <a:latin typeface="Courier New" charset="0"/>
              </a:rPr>
              <a:t>            THEN test := alpha + 3/(beta - gamma) + 5</a:t>
            </a:r>
          </a:p>
          <a:p>
            <a:r>
              <a:rPr lang="en-US" sz="1200" b="1" dirty="0">
                <a:latin typeface="Courier New" charset="0"/>
              </a:rPr>
              <a:t>            ELSE test := alpha + thirty/(beta - gamma) + fifty;</a:t>
            </a:r>
          </a:p>
          <a:p>
            <a:r>
              <a:rPr lang="en-US" sz="1200" b="1" dirty="0">
                <a:latin typeface="Courier New" charset="0"/>
              </a:rPr>
              <a:t>    END;</a:t>
            </a:r>
          </a:p>
          <a:p>
            <a:r>
              <a:rPr lang="en-US" sz="1200" b="1" dirty="0">
                <a:latin typeface="Courier New" charset="0"/>
              </a:rPr>
              <a:t>     </a:t>
            </a:r>
          </a:p>
          <a:p>
            <a:r>
              <a:rPr lang="en-US" sz="1200" b="1" dirty="0">
                <a:latin typeface="Courier New" charset="0"/>
              </a:rPr>
              <a:t>BEGIN</a:t>
            </a: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 err="1">
                <a:latin typeface="Courier New" charset="0"/>
              </a:rPr>
              <a:t>writeln</a:t>
            </a:r>
            <a:r>
              <a:rPr lang="en-US" sz="1200" b="1" dirty="0">
                <a:latin typeface="Courier New" charset="0"/>
              </a:rPr>
              <a:t>(test())</a:t>
            </a:r>
          </a:p>
          <a:p>
            <a:r>
              <a:rPr lang="en-US" sz="1200" b="1" dirty="0">
                <a:latin typeface="Courier New" charset="0"/>
              </a:rPr>
              <a:t>END.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6AE645-5102-4F4D-A4D3-FB4173363F38}"/>
              </a:ext>
            </a:extLst>
          </p:cNvPr>
          <p:cNvSpPr txBox="1"/>
          <p:nvPr/>
        </p:nvSpPr>
        <p:spPr>
          <a:xfrm>
            <a:off x="5602959" y="2027212"/>
            <a:ext cx="143789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CodeTest.pas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67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7CB2-8CAA-6445-A25D-72C15B41D1CA}" type="slidenum">
              <a:rPr lang="en-US"/>
              <a:pPr/>
              <a:t>16</a:t>
            </a:fld>
            <a:endParaRPr lang="en-US"/>
          </a:p>
        </p:txBody>
      </p:sp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James Gosling Do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have a construct in your source language and you don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t know what Jasmin code to generate for it: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Write the equivalent construct in Java.</a:t>
            </a:r>
          </a:p>
          <a:p>
            <a:pPr lvl="1"/>
            <a:r>
              <a:rPr lang="en-US" dirty="0"/>
              <a:t>Compile the Java into a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.class</a:t>
            </a:r>
            <a:r>
              <a:rPr lang="en-US" dirty="0"/>
              <a:t> file.</a:t>
            </a:r>
          </a:p>
          <a:p>
            <a:pPr lvl="1"/>
            <a:r>
              <a:rPr lang="en-US" dirty="0"/>
              <a:t>Run the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jasper</a:t>
            </a:r>
            <a:r>
              <a:rPr lang="en-US" dirty="0">
                <a:solidFill>
                  <a:schemeClr val="folHlink"/>
                </a:solidFill>
              </a:rPr>
              <a:t> disassembler </a:t>
            </a:r>
            <a:r>
              <a:rPr lang="en-US" dirty="0"/>
              <a:t>to get an idea </a:t>
            </a:r>
            <a:br>
              <a:rPr lang="en-US" dirty="0"/>
            </a:br>
            <a:r>
              <a:rPr lang="en-US" dirty="0"/>
              <a:t>of what code </a:t>
            </a:r>
            <a:r>
              <a:rPr lang="en-US" u="sng" dirty="0"/>
              <a:t>you</a:t>
            </a:r>
            <a:r>
              <a:rPr lang="en-US" dirty="0"/>
              <a:t> should generate.</a:t>
            </a:r>
          </a:p>
        </p:txBody>
      </p:sp>
    </p:spTree>
    <p:extLst>
      <p:ext uri="{BB962C8B-B14F-4D97-AF65-F5344CB8AC3E}">
        <p14:creationId xmlns:p14="http://schemas.microsoft.com/office/powerpoint/2010/main" val="1491254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7CB2-8CAA-6445-A25D-72C15B41D1CA}" type="slidenum">
              <a:rPr lang="en-US"/>
              <a:pPr/>
              <a:t>17</a:t>
            </a:fld>
            <a:endParaRPr lang="en-US"/>
          </a:p>
        </p:txBody>
      </p:sp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James Gosling Do</a:t>
            </a:r>
            <a:r>
              <a:rPr lang="en-US" i="1" dirty="0"/>
              <a:t>, cont</a:t>
            </a:r>
            <a:r>
              <a:rPr lang="en-US" i="1" dirty="0">
                <a:latin typeface="Arial"/>
              </a:rPr>
              <a:t>’</a:t>
            </a:r>
            <a:r>
              <a:rPr lang="en-US" i="1" dirty="0"/>
              <a:t>d</a:t>
            </a:r>
          </a:p>
        </p:txBody>
      </p:sp>
      <p:sp>
        <p:nvSpPr>
          <p:cNvPr id="4" name="Text Box 7">
            <a:extLst>
              <a:ext uri="{FF2B5EF4-FFF2-40B4-BE49-F238E27FC236}">
                <a16:creationId xmlns:a16="http://schemas.microsoft.com/office/drawing/2014/main" id="{65A71601-5657-FDEA-A491-843EA968A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806" y="1361928"/>
            <a:ext cx="6042039" cy="4524315"/>
          </a:xfrm>
          <a:prstGeom prst="rect">
            <a:avLst/>
          </a:prstGeom>
          <a:solidFill>
            <a:srgbClr val="D7FFFF"/>
          </a:solidFill>
          <a:ln>
            <a:solidFill>
              <a:srgbClr val="0033CC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latin typeface="Courier New" charset="0"/>
              </a:rPr>
              <a:t>PROGRAM </a:t>
            </a:r>
            <a:r>
              <a:rPr lang="en-US" sz="1200" b="1" dirty="0" err="1">
                <a:latin typeface="Courier New" charset="0"/>
              </a:rPr>
              <a:t>CodeTest</a:t>
            </a:r>
            <a:r>
              <a:rPr lang="en-US" sz="1200" b="1" dirty="0">
                <a:latin typeface="Courier New" charset="0"/>
              </a:rPr>
              <a:t>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FUNCTION test : real;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    VAR</a:t>
            </a:r>
          </a:p>
          <a:p>
            <a:r>
              <a:rPr lang="en-US" sz="1200" b="1" dirty="0">
                <a:latin typeface="Courier New" charset="0"/>
              </a:rPr>
              <a:t>        alpha, beta, gamma : real;</a:t>
            </a:r>
          </a:p>
          <a:p>
            <a:r>
              <a:rPr lang="en-US" sz="1200" b="1" dirty="0">
                <a:latin typeface="Courier New" charset="0"/>
              </a:rPr>
              <a:t>        thirty, forty, fifty : integer;</a:t>
            </a:r>
          </a:p>
          <a:p>
            <a:r>
              <a:rPr lang="en-US" sz="1200" b="1" dirty="0">
                <a:latin typeface="Courier New" charset="0"/>
              </a:rPr>
              <a:t>    </a:t>
            </a:r>
          </a:p>
          <a:p>
            <a:r>
              <a:rPr lang="en-US" sz="1200" b="1" dirty="0">
                <a:latin typeface="Courier New" charset="0"/>
              </a:rPr>
              <a:t>    BEGIN</a:t>
            </a:r>
          </a:p>
          <a:p>
            <a:r>
              <a:rPr lang="en-US" sz="1200" b="1" dirty="0">
                <a:latin typeface="Courier New" charset="0"/>
              </a:rPr>
              <a:t>        alpha := 0;</a:t>
            </a:r>
          </a:p>
          <a:p>
            <a:r>
              <a:rPr lang="en-US" sz="1200" b="1" dirty="0">
                <a:latin typeface="Courier New" charset="0"/>
              </a:rPr>
              <a:t>        beta := 10;</a:t>
            </a:r>
          </a:p>
          <a:p>
            <a:r>
              <a:rPr lang="en-US" sz="1200" b="1" dirty="0">
                <a:latin typeface="Courier New" charset="0"/>
              </a:rPr>
              <a:t>        gamma := 20;</a:t>
            </a:r>
          </a:p>
          <a:p>
            <a:r>
              <a:rPr lang="en-US" sz="1200" b="1" dirty="0">
                <a:latin typeface="Courier New" charset="0"/>
              </a:rPr>
              <a:t>        thirty := 30;</a:t>
            </a:r>
          </a:p>
          <a:p>
            <a:r>
              <a:rPr lang="en-US" sz="1200" b="1" dirty="0">
                <a:latin typeface="Courier New" charset="0"/>
              </a:rPr>
              <a:t>        forty := 40;</a:t>
            </a:r>
          </a:p>
          <a:p>
            <a:r>
              <a:rPr lang="en-US" sz="1200" b="1" dirty="0">
                <a:latin typeface="Courier New" charset="0"/>
              </a:rPr>
              <a:t>        fifty := 50;</a:t>
            </a:r>
          </a:p>
          <a:p>
            <a:r>
              <a:rPr lang="en-US" sz="1200" b="1" dirty="0">
                <a:latin typeface="Courier New" charset="0"/>
              </a:rPr>
              <a:t>        </a:t>
            </a:r>
          </a:p>
          <a:p>
            <a:r>
              <a:rPr lang="en-US" sz="1200" b="1" dirty="0">
                <a:latin typeface="Courier New" charset="0"/>
              </a:rPr>
              <a:t>        IF forty = fifty</a:t>
            </a:r>
          </a:p>
          <a:p>
            <a:r>
              <a:rPr lang="en-US" sz="1200" b="1" dirty="0">
                <a:latin typeface="Courier New" charset="0"/>
              </a:rPr>
              <a:t>            THEN test := alpha + 3/(beta - gamma) + 5</a:t>
            </a:r>
          </a:p>
          <a:p>
            <a:r>
              <a:rPr lang="en-US" sz="1200" b="1" dirty="0">
                <a:latin typeface="Courier New" charset="0"/>
              </a:rPr>
              <a:t>            ELSE test := alpha + thirty/(beta - gamma) + fifty;</a:t>
            </a:r>
          </a:p>
          <a:p>
            <a:r>
              <a:rPr lang="en-US" sz="1200" b="1" dirty="0">
                <a:latin typeface="Courier New" charset="0"/>
              </a:rPr>
              <a:t>    END;</a:t>
            </a:r>
          </a:p>
          <a:p>
            <a:r>
              <a:rPr lang="en-US" sz="1200" b="1" dirty="0">
                <a:latin typeface="Courier New" charset="0"/>
              </a:rPr>
              <a:t>     </a:t>
            </a:r>
          </a:p>
          <a:p>
            <a:r>
              <a:rPr lang="en-US" sz="1200" b="1" dirty="0">
                <a:latin typeface="Courier New" charset="0"/>
              </a:rPr>
              <a:t>BEGIN</a:t>
            </a: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 err="1">
                <a:latin typeface="Courier New" charset="0"/>
              </a:rPr>
              <a:t>writeln</a:t>
            </a:r>
            <a:r>
              <a:rPr lang="en-US" sz="1200" b="1" dirty="0">
                <a:latin typeface="Courier New" charset="0"/>
              </a:rPr>
              <a:t>(test())</a:t>
            </a:r>
          </a:p>
          <a:p>
            <a:r>
              <a:rPr lang="en-US" sz="1200" b="1" dirty="0">
                <a:latin typeface="Courier New" charset="0"/>
              </a:rPr>
              <a:t>END.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7A1475-A25D-8513-E620-5BA4B4F25157}"/>
              </a:ext>
            </a:extLst>
          </p:cNvPr>
          <p:cNvSpPr txBox="1"/>
          <p:nvPr/>
        </p:nvSpPr>
        <p:spPr>
          <a:xfrm>
            <a:off x="3380699" y="1642491"/>
            <a:ext cx="5484194" cy="5078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CodeTest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private static float test()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float alpha  =  0; //* slot #0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float beta   = 10; //* slot #1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float gamma  = 20; //* slot #2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int   thirty = 30; //* slot #3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int   forty  = 40; //* slot #4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int   fifty  = 50; //* slot #5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if (forty == fifty)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alpha + 3/(beta - gamma) + 5;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else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return alpha + thirty/(beta - gamma) + fifty;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public static void main(String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[])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(test());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BB0816-E473-68D9-F09A-3FDAC7F84F7F}"/>
              </a:ext>
            </a:extLst>
          </p:cNvPr>
          <p:cNvSpPr txBox="1"/>
          <p:nvPr/>
        </p:nvSpPr>
        <p:spPr>
          <a:xfrm>
            <a:off x="7204022" y="1473214"/>
            <a:ext cx="148277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CodeTest.java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FBC79F00-C1E9-3A39-94DA-D29BE70334AB}"/>
              </a:ext>
            </a:extLst>
          </p:cNvPr>
          <p:cNvSpPr/>
          <p:nvPr/>
        </p:nvSpPr>
        <p:spPr bwMode="auto">
          <a:xfrm>
            <a:off x="3200415" y="3520439"/>
            <a:ext cx="457195" cy="365756"/>
          </a:xfrm>
          <a:prstGeom prst="rightArrow">
            <a:avLst/>
          </a:prstGeom>
          <a:solidFill>
            <a:srgbClr val="0033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CC0567-6017-4B93-C027-B1EDABA7646D}"/>
              </a:ext>
            </a:extLst>
          </p:cNvPr>
          <p:cNvSpPr txBox="1"/>
          <p:nvPr/>
        </p:nvSpPr>
        <p:spPr>
          <a:xfrm>
            <a:off x="4846317" y="1206719"/>
            <a:ext cx="143789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CodeTest.pas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538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Jasper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Jasper disassembler: </a:t>
            </a:r>
            <a:r>
              <a:rPr lang="en-US" dirty="0">
                <a:hlinkClick r:id="rId2"/>
              </a:rPr>
              <a:t>http://www.angelfire.com/tx4/cus/jasper/</a:t>
            </a:r>
            <a:r>
              <a:rPr lang="en-US" dirty="0"/>
              <a:t> </a:t>
            </a:r>
          </a:p>
          <a:p>
            <a:pPr lvl="4"/>
            <a:endParaRPr lang="en-US" dirty="0"/>
          </a:p>
          <a:p>
            <a:r>
              <a:rPr lang="en-US" dirty="0"/>
              <a:t>It claims to disassemble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.class</a:t>
            </a:r>
            <a:r>
              <a:rPr lang="en-US" dirty="0"/>
              <a:t> files into Jasmin files suitable for the Jasmin assembler.</a:t>
            </a:r>
          </a:p>
          <a:p>
            <a:pPr lvl="1"/>
            <a:r>
              <a:rPr lang="en-US" dirty="0"/>
              <a:t>Jasper is a Java program.</a:t>
            </a:r>
          </a:p>
          <a:p>
            <a:pPr lvl="4"/>
            <a:endParaRPr lang="en-US" dirty="0"/>
          </a:p>
          <a:p>
            <a:r>
              <a:rPr lang="en-US" dirty="0"/>
              <a:t>Google “Java byte code viewer” </a:t>
            </a:r>
            <a:br>
              <a:rPr lang="en-US" dirty="0"/>
            </a:br>
            <a:r>
              <a:rPr lang="en-US" dirty="0"/>
              <a:t>for other disassemblers.</a:t>
            </a:r>
          </a:p>
          <a:p>
            <a:pPr lvl="1"/>
            <a:r>
              <a:rPr lang="en-US" dirty="0"/>
              <a:t>Java comes with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javap</a:t>
            </a:r>
            <a:r>
              <a:rPr lang="en-US" dirty="0"/>
              <a:t>, but its output cannot be assembled by the Jasmin assembler.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89F2E-259F-DA4C-AF12-8DD9EC386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Jasper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505A4C-564F-4A4F-9AA5-AA42AF831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89FB8-AC96-1747-BDF9-6B1704DCCE18}"/>
              </a:ext>
            </a:extLst>
          </p:cNvPr>
          <p:cNvSpPr txBox="1"/>
          <p:nvPr/>
        </p:nvSpPr>
        <p:spPr>
          <a:xfrm>
            <a:off x="317127" y="1196400"/>
            <a:ext cx="5282215" cy="550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.method                  private static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()F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.limit stack          4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.limit locals         6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.var 0 is             alpha F from LABEL0x2 to LABEL0x33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.var 1 is             beta F from LABEL0x5 to LABEL0x33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.var 2 is             gamma F from LABEL0x8 to LABEL0x33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.var 3 is             thirty I from LABEL0xb to LABEL0x33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.var 4 is             forty I from LABEL0xf to LABEL0x33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.var 5 is             fifty I from LABEL0x13 to LABEL0x33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.line                 5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fconst_0              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fstore_0              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.line                 6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LABEL0x2: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ldc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   10.0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fstore_1              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.line                 7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LABEL0x5: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ldc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   20.0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fstore_2              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.line                 8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LABEL0x8: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bipush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30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istore_3              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.line                 9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LABEL0xb: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bipush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40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istore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4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.line                 10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LABEL0xf: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bipush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50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istore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0FE4ED-40AB-BB06-FF7C-2696D36E3E47}"/>
              </a:ext>
            </a:extLst>
          </p:cNvPr>
          <p:cNvSpPr txBox="1"/>
          <p:nvPr/>
        </p:nvSpPr>
        <p:spPr>
          <a:xfrm>
            <a:off x="3574503" y="3121606"/>
            <a:ext cx="5112297" cy="3416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 static float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 alpha  =  0; //* slot #0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float beta   = 10; //* slot #1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float gamma  = 20; //* slot #2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int   thirty = 30; //* slot #3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int   forty  = 40; //* slot #4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int   fifty  = 50; //* slot #5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 (forty == fifty)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alpha + 3/(beta - gamma) + 5;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else 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return alpha + thirty/(beta - gamma) + fifty;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49964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B9-9FAF-744D-8B1B-8631609A80AA}" type="slidenum">
              <a:rPr lang="en-US"/>
              <a:pPr/>
              <a:t>2</a:t>
            </a:fld>
            <a:endParaRPr lang="en-US"/>
          </a:p>
        </p:txBody>
      </p:sp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Unofficial Field Trip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4968208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B23C00"/>
                </a:solidFill>
              </a:rPr>
              <a:t>Computer History Museum in Mt. View</a:t>
            </a:r>
          </a:p>
          <a:p>
            <a:pPr lvl="4">
              <a:lnSpc>
                <a:spcPct val="90000"/>
              </a:lnSpc>
            </a:pPr>
            <a:endParaRPr lang="en-US" b="1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hlinkClick r:id="rId2"/>
              </a:rPr>
              <a:t>http://www.computerhistory.org/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Provide your own transportation to the museum.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B23C00"/>
                </a:solidFill>
              </a:rPr>
              <a:t>Saturday, October 21, 11:30 – closing time</a:t>
            </a:r>
          </a:p>
          <a:p>
            <a:pPr lvl="4">
              <a:lnSpc>
                <a:spcPct val="90000"/>
              </a:lnSpc>
            </a:pPr>
            <a:endParaRPr lang="en-US" b="1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Special </a:t>
            </a:r>
            <a:r>
              <a:rPr lang="en-US" u="sng" dirty="0"/>
              <a:t>free admission</a:t>
            </a:r>
            <a:r>
              <a:rPr lang="en-US" dirty="0"/>
              <a:t> for my students.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Experience a </a:t>
            </a:r>
            <a:r>
              <a:rPr lang="en-US" u="sng" dirty="0"/>
              <a:t>fully restored</a:t>
            </a:r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IBM 1401 </a:t>
            </a:r>
            <a:r>
              <a:rPr lang="en-US" dirty="0"/>
              <a:t>mainframe computer from the early 1960s in operation.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 a self-guided tour of the </a:t>
            </a:r>
            <a:r>
              <a:rPr lang="en-US" dirty="0">
                <a:solidFill>
                  <a:srgbClr val="C00000"/>
                </a:solidFill>
              </a:rPr>
              <a:t>Revolution</a:t>
            </a:r>
            <a:r>
              <a:rPr lang="en-US" dirty="0"/>
              <a:t> exhibit.</a:t>
            </a:r>
          </a:p>
        </p:txBody>
      </p:sp>
    </p:spTree>
    <p:extLst>
      <p:ext uri="{BB962C8B-B14F-4D97-AF65-F5344CB8AC3E}">
        <p14:creationId xmlns:p14="http://schemas.microsoft.com/office/powerpoint/2010/main" val="1368038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8DD8F-29ED-B24E-B149-EE39F42E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Jasper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B50A5C-A20E-5D46-B7FD-98624019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A1749D-C877-044B-B823-E40FBC4702C4}"/>
              </a:ext>
            </a:extLst>
          </p:cNvPr>
          <p:cNvSpPr txBox="1"/>
          <p:nvPr/>
        </p:nvSpPr>
        <p:spPr>
          <a:xfrm>
            <a:off x="365806" y="1196400"/>
            <a:ext cx="3073277" cy="550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.line                 12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LABEL0x13: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iload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 4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iload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 5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if_icmpne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    LABEL0x26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.line                 13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fload_0               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ldc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   3.0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fload_1               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fload_2               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fsub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  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fdiv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  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fadd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  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ldc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   5.0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fadd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  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freturn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.line                 16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LABEL0x26: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fload_0               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iload_3               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i2f                   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fload_1               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fload_2               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fsub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  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fdiv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  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fadd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  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iload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 5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i2f                   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fadd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         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</a:t>
            </a:r>
            <a:r>
              <a:rPr lang="en-US" sz="11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freturn</a:t>
            </a:r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LABEL0x33:</a:t>
            </a:r>
          </a:p>
          <a:p>
            <a:r>
              <a:rPr lang="en-US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.end method             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95F226-4F6C-EDF2-3BEB-7DEF50BADBB5}"/>
              </a:ext>
            </a:extLst>
          </p:cNvPr>
          <p:cNvSpPr txBox="1"/>
          <p:nvPr/>
        </p:nvSpPr>
        <p:spPr>
          <a:xfrm>
            <a:off x="3635392" y="1417342"/>
            <a:ext cx="5112297" cy="3416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 static float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float alpha  =  0; //* slot #0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float beta   = 10; //* slot #1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float gamma  = 20; //* slot #2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  thirty = 30; //* slot #3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  forty  = 40; //* slot #4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int   fifty  = 50; //* slot #5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 (forty == fifty) 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return alpha + 3/(beta - gamma) + 5;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else 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return alpha + thirty/(beta - gamma) + fifty;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22267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41FD-2BF4-6042-90B2-BF76E668534C}" type="slidenum">
              <a:rPr lang="en-US"/>
              <a:pPr/>
              <a:t>21</a:t>
            </a:fld>
            <a:endParaRPr lang="en-US"/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Expression Syntax Diagrams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97683" y="4251951"/>
            <a:ext cx="4389117" cy="1555124"/>
          </a:xfrm>
        </p:spPr>
        <p:txBody>
          <a:bodyPr/>
          <a:lstStyle/>
          <a:p>
            <a:r>
              <a:rPr lang="en-US" dirty="0"/>
              <a:t>What code should we generate for a </a:t>
            </a:r>
            <a:r>
              <a:rPr lang="en-US" u="sng" dirty="0"/>
              <a:t>relational expression</a:t>
            </a:r>
            <a:r>
              <a:rPr lang="en-US" dirty="0"/>
              <a:t>?</a:t>
            </a:r>
          </a:p>
        </p:txBody>
      </p:sp>
      <p:pic>
        <p:nvPicPr>
          <p:cNvPr id="588804" name="Picture 4" descr="CS153-080910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235075"/>
            <a:ext cx="4664075" cy="287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8805" name="Picture 5" descr="CS153-080910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343400"/>
            <a:ext cx="3384550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8806" name="Picture 6" descr="CS153-080910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4675" y="1325563"/>
            <a:ext cx="2849563" cy="192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03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B8264-BB43-C04B-B13E-0289923D2469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Relational Expressions</a:t>
            </a:r>
          </a:p>
        </p:txBody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95655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Suppose </a:t>
            </a:r>
            <a:r>
              <a:rPr lang="en-US" sz="2400" b="1" dirty="0" err="1">
                <a:solidFill>
                  <a:schemeClr val="folHlink"/>
                </a:solidFill>
                <a:latin typeface="Courier New" charset="0"/>
              </a:rPr>
              <a:t>i</a:t>
            </a:r>
            <a:r>
              <a:rPr lang="en-US" sz="2400" dirty="0"/>
              <a:t> and </a:t>
            </a:r>
            <a:r>
              <a:rPr lang="en-US" sz="2400" b="1" dirty="0">
                <a:solidFill>
                  <a:schemeClr val="folHlink"/>
                </a:solidFill>
                <a:latin typeface="Courier New" charset="0"/>
              </a:rPr>
              <a:t>j</a:t>
            </a:r>
            <a:r>
              <a:rPr lang="en-US" sz="2400" dirty="0"/>
              <a:t> are local integer variables, and that:</a:t>
            </a:r>
          </a:p>
          <a:p>
            <a:pPr lvl="1">
              <a:lnSpc>
                <a:spcPct val="90000"/>
              </a:lnSpc>
            </a:pPr>
            <a:r>
              <a:rPr lang="en-US" sz="2000" b="1" dirty="0" err="1">
                <a:solidFill>
                  <a:schemeClr val="folHlink"/>
                </a:solidFill>
                <a:latin typeface="Courier New" charset="0"/>
              </a:rPr>
              <a:t>i</a:t>
            </a:r>
            <a:r>
              <a:rPr lang="en-US" sz="2000" dirty="0"/>
              <a:t> </a:t>
            </a:r>
            <a:r>
              <a:rPr lang="en-US" sz="2000" dirty="0">
                <a:sym typeface="Wingdings" charset="0"/>
              </a:rPr>
              <a:t></a:t>
            </a:r>
            <a:r>
              <a:rPr lang="en-US" sz="2000" dirty="0"/>
              <a:t> slot #0</a:t>
            </a:r>
            <a:br>
              <a:rPr lang="en-US" sz="2000" dirty="0"/>
            </a:br>
            <a:r>
              <a:rPr lang="en-US" sz="2000" b="1" dirty="0">
                <a:solidFill>
                  <a:schemeClr val="folHlink"/>
                </a:solidFill>
                <a:latin typeface="Courier New" charset="0"/>
              </a:rPr>
              <a:t>j</a:t>
            </a:r>
            <a:r>
              <a:rPr lang="en-US" sz="2000" dirty="0"/>
              <a:t> </a:t>
            </a:r>
            <a:r>
              <a:rPr lang="en-US" sz="2000" dirty="0">
                <a:sym typeface="Wingdings" charset="0"/>
              </a:rPr>
              <a:t></a:t>
            </a:r>
            <a:r>
              <a:rPr lang="en-US" sz="2000" dirty="0"/>
              <a:t> slot #1</a:t>
            </a:r>
          </a:p>
          <a:p>
            <a:pPr lvl="3">
              <a:lnSpc>
                <a:spcPct val="90000"/>
              </a:lnSpc>
            </a:pPr>
            <a:endParaRPr lang="en-US" sz="1050" dirty="0"/>
          </a:p>
          <a:p>
            <a:pPr>
              <a:lnSpc>
                <a:spcPct val="90000"/>
              </a:lnSpc>
            </a:pPr>
            <a:r>
              <a:rPr lang="en-US" sz="2400" dirty="0"/>
              <a:t>0 represents false and </a:t>
            </a:r>
            <a:br>
              <a:rPr lang="en-US" sz="2400" dirty="0"/>
            </a:br>
            <a:r>
              <a:rPr lang="en-US" sz="2400" dirty="0"/>
              <a:t>1 represents true.</a:t>
            </a:r>
          </a:p>
          <a:p>
            <a:pPr lvl="5"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2400" dirty="0"/>
              <a:t>For the expression  </a:t>
            </a:r>
            <a:r>
              <a:rPr lang="en-US" sz="2400" b="1" dirty="0" err="1">
                <a:solidFill>
                  <a:schemeClr val="folHlink"/>
                </a:solidFill>
                <a:latin typeface="Courier New" charset="0"/>
              </a:rPr>
              <a:t>i</a:t>
            </a:r>
            <a:r>
              <a:rPr lang="en-US" sz="2400" b="1" dirty="0">
                <a:solidFill>
                  <a:schemeClr val="folHlink"/>
                </a:solidFill>
                <a:latin typeface="Courier New" charset="0"/>
              </a:rPr>
              <a:t> &lt; j </a:t>
            </a:r>
            <a:r>
              <a:rPr lang="en-US" sz="2400" dirty="0"/>
              <a:t>leave either 0 or 1 </a:t>
            </a:r>
            <a:br>
              <a:rPr lang="en-US" sz="2400" dirty="0"/>
            </a:br>
            <a:r>
              <a:rPr lang="en-US" sz="2400" dirty="0"/>
              <a:t>on top of the operand stack:</a:t>
            </a:r>
          </a:p>
        </p:txBody>
      </p:sp>
      <p:sp>
        <p:nvSpPr>
          <p:cNvPr id="594948" name="Text Box 4"/>
          <p:cNvSpPr txBox="1">
            <a:spLocks noChangeArrowheads="1"/>
          </p:cNvSpPr>
          <p:nvPr/>
        </p:nvSpPr>
        <p:spPr bwMode="auto">
          <a:xfrm>
            <a:off x="2286000" y="4215734"/>
            <a:ext cx="6296025" cy="2047875"/>
          </a:xfrm>
          <a:prstGeom prst="rect">
            <a:avLst/>
          </a:prstGeom>
          <a:solidFill>
            <a:srgbClr val="F2F2F2"/>
          </a:solidFill>
          <a:ln>
            <a:solidFill>
              <a:srgbClr val="BFBFBF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Courier New" charset="0"/>
              </a:rPr>
              <a:t>   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iload_0</a:t>
            </a:r>
            <a:r>
              <a:rPr lang="en-US" b="1" dirty="0">
                <a:latin typeface="Courier New" charset="0"/>
              </a:rPr>
              <a:t>         ; push the value of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(slot #0)</a:t>
            </a:r>
          </a:p>
          <a:p>
            <a:r>
              <a:rPr lang="en-US" b="1" dirty="0">
                <a:latin typeface="Courier New" charset="0"/>
              </a:rPr>
              <a:t>   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iload_1</a:t>
            </a:r>
            <a:r>
              <a:rPr lang="en-US" b="1" dirty="0">
                <a:latin typeface="Courier New" charset="0"/>
              </a:rPr>
              <a:t>         ; push the value of j (slot #1)</a:t>
            </a:r>
          </a:p>
          <a:p>
            <a:r>
              <a:rPr lang="en-US" b="1" dirty="0">
                <a:latin typeface="Courier New" charset="0"/>
              </a:rPr>
              <a:t>   </a:t>
            </a:r>
            <a:r>
              <a:rPr lang="en-US" b="1" dirty="0" err="1">
                <a:solidFill>
                  <a:schemeClr val="folHlink"/>
                </a:solidFill>
                <a:latin typeface="Courier New" charset="0"/>
              </a:rPr>
              <a:t>if_icmplt</a:t>
            </a:r>
            <a:r>
              <a:rPr lang="en-US" b="1" dirty="0">
                <a:latin typeface="Courier New" charset="0"/>
              </a:rPr>
              <a:t> L003  ; branch if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 &lt; j</a:t>
            </a:r>
          </a:p>
          <a:p>
            <a:r>
              <a:rPr lang="en-US" b="1" dirty="0">
                <a:latin typeface="Courier New" charset="0"/>
              </a:rPr>
              <a:t>  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iconst_0</a:t>
            </a:r>
            <a:r>
              <a:rPr lang="en-US" b="1" dirty="0">
                <a:latin typeface="Courier New" charset="0"/>
              </a:rPr>
              <a:t>        ; push false</a:t>
            </a:r>
          </a:p>
          <a:p>
            <a:r>
              <a:rPr lang="en-US" b="1" dirty="0">
                <a:latin typeface="Courier New" charset="0"/>
              </a:rPr>
              <a:t>   </a:t>
            </a:r>
            <a:r>
              <a:rPr lang="en-US" b="1" dirty="0" err="1">
                <a:latin typeface="Courier New" charset="0"/>
              </a:rPr>
              <a:t>goto</a:t>
            </a:r>
            <a:r>
              <a:rPr lang="en-US" b="1" dirty="0">
                <a:latin typeface="Courier New" charset="0"/>
              </a:rPr>
              <a:t> L004       ; go to next statement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 charset="0"/>
              </a:rPr>
              <a:t>L003:</a:t>
            </a:r>
          </a:p>
          <a:p>
            <a:r>
              <a:rPr lang="en-US" b="1" dirty="0">
                <a:latin typeface="Courier New" charset="0"/>
              </a:rPr>
              <a:t>  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iconst_1</a:t>
            </a:r>
            <a:r>
              <a:rPr lang="en-US" b="1" dirty="0">
                <a:latin typeface="Courier New" charset="0"/>
              </a:rPr>
              <a:t>        ; push true</a:t>
            </a:r>
          </a:p>
          <a:p>
            <a:r>
              <a:rPr lang="en-US" b="1" dirty="0">
                <a:solidFill>
                  <a:srgbClr val="008000"/>
                </a:solidFill>
                <a:latin typeface="Courier New" charset="0"/>
              </a:rPr>
              <a:t>L004:</a:t>
            </a:r>
          </a:p>
        </p:txBody>
      </p:sp>
      <p:sp>
        <p:nvSpPr>
          <p:cNvPr id="594949" name="Text Box 5"/>
          <p:cNvSpPr txBox="1">
            <a:spLocks noChangeArrowheads="1"/>
          </p:cNvSpPr>
          <p:nvPr/>
        </p:nvSpPr>
        <p:spPr bwMode="auto">
          <a:xfrm>
            <a:off x="695029" y="4343390"/>
            <a:ext cx="1865313" cy="1079500"/>
          </a:xfrm>
          <a:prstGeom prst="rect">
            <a:avLst/>
          </a:prstGeom>
          <a:solidFill>
            <a:srgbClr val="FFFFC2"/>
          </a:solidFill>
          <a:ln w="9525">
            <a:solidFill>
              <a:srgbClr val="B23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B23C00"/>
                </a:solidFill>
              </a:rPr>
              <a:t>The code in </a:t>
            </a:r>
            <a:r>
              <a:rPr lang="en-US" b="1">
                <a:solidFill>
                  <a:srgbClr val="B23C00"/>
                </a:solidFill>
              </a:rPr>
              <a:t>red</a:t>
            </a:r>
          </a:p>
          <a:p>
            <a:r>
              <a:rPr lang="en-US">
                <a:solidFill>
                  <a:srgbClr val="B23C00"/>
                </a:solidFill>
              </a:rPr>
              <a:t>are the only parts</a:t>
            </a:r>
          </a:p>
          <a:p>
            <a:r>
              <a:rPr lang="en-US">
                <a:solidFill>
                  <a:srgbClr val="B23C00"/>
                </a:solidFill>
              </a:rPr>
              <a:t>that change based</a:t>
            </a:r>
          </a:p>
          <a:p>
            <a:r>
              <a:rPr lang="en-US">
                <a:solidFill>
                  <a:srgbClr val="B23C00"/>
                </a:solidFill>
              </a:rPr>
              <a:t>on the expression.</a:t>
            </a:r>
          </a:p>
        </p:txBody>
      </p:sp>
      <p:sp>
        <p:nvSpPr>
          <p:cNvPr id="594950" name="Text Box 6"/>
          <p:cNvSpPr txBox="1">
            <a:spLocks noChangeArrowheads="1"/>
          </p:cNvSpPr>
          <p:nvPr/>
        </p:nvSpPr>
        <p:spPr bwMode="auto">
          <a:xfrm>
            <a:off x="6218238" y="5532438"/>
            <a:ext cx="2560637" cy="590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Your code generator</a:t>
            </a:r>
          </a:p>
          <a:p>
            <a:r>
              <a:rPr lang="en-US" dirty="0">
                <a:solidFill>
                  <a:srgbClr val="008000"/>
                </a:solidFill>
              </a:rPr>
              <a:t>also needs to </a:t>
            </a:r>
            <a:r>
              <a:rPr lang="en-US" u="sng" dirty="0">
                <a:solidFill>
                  <a:srgbClr val="008000"/>
                </a:solidFill>
              </a:rPr>
              <a:t>emit labels</a:t>
            </a:r>
            <a:r>
              <a:rPr lang="en-US" dirty="0">
                <a:solidFill>
                  <a:srgbClr val="008000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459A90-9BB1-054D-9420-13868C940D78}"/>
              </a:ext>
            </a:extLst>
          </p:cNvPr>
          <p:cNvSpPr txBox="1"/>
          <p:nvPr/>
        </p:nvSpPr>
        <p:spPr>
          <a:xfrm>
            <a:off x="5120634" y="2054899"/>
            <a:ext cx="204414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This is a hack that is</a:t>
            </a:r>
          </a:p>
          <a:p>
            <a:r>
              <a:rPr lang="en-US" dirty="0">
                <a:solidFill>
                  <a:srgbClr val="0033CC"/>
                </a:solidFill>
              </a:rPr>
              <a:t>easy but inefficient.</a:t>
            </a:r>
          </a:p>
        </p:txBody>
      </p:sp>
    </p:spTree>
    <p:extLst>
      <p:ext uri="{BB962C8B-B14F-4D97-AF65-F5344CB8AC3E}">
        <p14:creationId xmlns:p14="http://schemas.microsoft.com/office/powerpoint/2010/main" val="1933051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84706-DEAD-114E-9528-74F857966260}" type="slidenum">
              <a:rPr lang="en-US"/>
              <a:pPr/>
              <a:t>23</a:t>
            </a:fld>
            <a:endParaRPr lang="en-US"/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Relational Expression Code Template</a:t>
            </a:r>
          </a:p>
        </p:txBody>
      </p:sp>
      <p:sp>
        <p:nvSpPr>
          <p:cNvPr id="595981" name="Rectangle 13"/>
          <p:cNvSpPr>
            <a:spLocks noChangeArrowheads="1"/>
          </p:cNvSpPr>
          <p:nvPr/>
        </p:nvSpPr>
        <p:spPr bwMode="auto">
          <a:xfrm>
            <a:off x="7704138" y="309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595980" name="Picture 12" descr="177075 fg16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325563"/>
            <a:ext cx="4284662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5982" name="Text Box 14"/>
          <p:cNvSpPr txBox="1">
            <a:spLocks noChangeArrowheads="1"/>
          </p:cNvSpPr>
          <p:nvPr/>
        </p:nvSpPr>
        <p:spPr bwMode="auto">
          <a:xfrm>
            <a:off x="4937125" y="1508125"/>
            <a:ext cx="277495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Courier New" charset="0"/>
              </a:rPr>
              <a:t>   iload_0</a:t>
            </a:r>
          </a:p>
          <a:p>
            <a:endParaRPr lang="en-US" sz="2000" b="1">
              <a:latin typeface="Courier New" charset="0"/>
            </a:endParaRPr>
          </a:p>
          <a:p>
            <a:endParaRPr lang="en-US" sz="2000" b="1">
              <a:latin typeface="Courier New" charset="0"/>
            </a:endParaRPr>
          </a:p>
          <a:p>
            <a:r>
              <a:rPr lang="en-US" sz="2000" b="1">
                <a:latin typeface="Courier New" charset="0"/>
              </a:rPr>
              <a:t>   iload_1</a:t>
            </a:r>
          </a:p>
          <a:p>
            <a:endParaRPr lang="en-US" sz="2000" b="1">
              <a:latin typeface="Courier New" charset="0"/>
            </a:endParaRPr>
          </a:p>
          <a:p>
            <a:endParaRPr lang="en-US" sz="2000" b="1">
              <a:latin typeface="Courier New" charset="0"/>
            </a:endParaRPr>
          </a:p>
          <a:p>
            <a:r>
              <a:rPr lang="en-US" sz="2000" b="1">
                <a:latin typeface="Courier New" charset="0"/>
              </a:rPr>
              <a:t>   if_icmplt L003</a:t>
            </a:r>
          </a:p>
          <a:p>
            <a:endParaRPr lang="en-US" sz="2000" b="1">
              <a:latin typeface="Courier New" charset="0"/>
            </a:endParaRPr>
          </a:p>
          <a:p>
            <a:r>
              <a:rPr lang="en-US" sz="2000" b="1">
                <a:latin typeface="Courier New" charset="0"/>
              </a:rPr>
              <a:t>   iconst_0</a:t>
            </a:r>
          </a:p>
          <a:p>
            <a:r>
              <a:rPr lang="en-US" sz="2000" b="1">
                <a:latin typeface="Courier New" charset="0"/>
              </a:rPr>
              <a:t>   goto L004</a:t>
            </a:r>
          </a:p>
          <a:p>
            <a:endParaRPr lang="en-US" sz="2000" b="1">
              <a:latin typeface="Courier New" charset="0"/>
            </a:endParaRPr>
          </a:p>
          <a:p>
            <a:r>
              <a:rPr lang="en-US" sz="2000" b="1">
                <a:latin typeface="Courier New" charset="0"/>
              </a:rPr>
              <a:t>L003:</a:t>
            </a:r>
          </a:p>
          <a:p>
            <a:r>
              <a:rPr lang="en-US" sz="2000" b="1">
                <a:latin typeface="Courier New" charset="0"/>
              </a:rPr>
              <a:t>   iconst_1</a:t>
            </a:r>
          </a:p>
          <a:p>
            <a:endParaRPr lang="en-US" sz="2000" b="1">
              <a:latin typeface="Courier New" charset="0"/>
            </a:endParaRPr>
          </a:p>
          <a:p>
            <a:r>
              <a:rPr lang="en-US" sz="2000" b="1">
                <a:latin typeface="Courier New" charset="0"/>
              </a:rPr>
              <a:t>L004:</a:t>
            </a:r>
          </a:p>
        </p:txBody>
      </p:sp>
    </p:spTree>
    <p:extLst>
      <p:ext uri="{BB962C8B-B14F-4D97-AF65-F5344CB8AC3E}">
        <p14:creationId xmlns:p14="http://schemas.microsoft.com/office/powerpoint/2010/main" val="3212708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E366C-57B0-904E-909D-9403360AA03F}" type="slidenum">
              <a:rPr lang="en-US"/>
              <a:pPr/>
              <a:t>24</a:t>
            </a:fld>
            <a:endParaRPr lang="en-US"/>
          </a:p>
        </p:txBody>
      </p:sp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Courier New" charset="0"/>
              </a:rPr>
              <a:t>IF</a:t>
            </a:r>
            <a:r>
              <a:rPr lang="en-US"/>
              <a:t> Statement Code Templates</a:t>
            </a:r>
          </a:p>
        </p:txBody>
      </p:sp>
      <p:pic>
        <p:nvPicPr>
          <p:cNvPr id="602130" name="Picture 18" descr="177075 fg18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813752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2131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457200" y="4160838"/>
            <a:ext cx="4206875" cy="1920875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 dirty="0"/>
              <a:t>The code that evaluates the </a:t>
            </a:r>
            <a:r>
              <a:rPr lang="en-US" sz="2000" u="sng" dirty="0" err="1"/>
              <a:t>boolean</a:t>
            </a:r>
            <a:r>
              <a:rPr lang="en-US" sz="2000" u="sng" dirty="0"/>
              <a:t> expression</a:t>
            </a:r>
            <a:r>
              <a:rPr lang="en-US" sz="2000" dirty="0"/>
              <a:t> leaves either 0 (false) or 1 (true) on top of the operand stack.</a:t>
            </a:r>
          </a:p>
          <a:p>
            <a:pPr lvl="1"/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ifeq</a:t>
            </a:r>
            <a:r>
              <a:rPr lang="en-US" sz="1800" dirty="0"/>
              <a:t> branches if [TOS] is 0</a:t>
            </a:r>
            <a:br>
              <a:rPr lang="en-US" sz="1800" dirty="0">
                <a:solidFill>
                  <a:srgbClr val="B23C00"/>
                </a:solidFill>
              </a:rPr>
            </a:br>
            <a:r>
              <a:rPr lang="en-US" sz="1800" dirty="0"/>
              <a:t>(the expression is </a:t>
            </a:r>
            <a:r>
              <a:rPr lang="en-US" sz="1800" u="sng" dirty="0"/>
              <a:t>false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8" name="Text Box 6"/>
          <p:cNvSpPr txBox="1">
            <a:spLocks noChangeArrowheads="1"/>
          </p:cNvSpPr>
          <p:nvPr/>
        </p:nvSpPr>
        <p:spPr bwMode="auto">
          <a:xfrm>
            <a:off x="4389122" y="320074"/>
            <a:ext cx="4032048" cy="63401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B23C00"/>
                </a:solidFill>
                <a:latin typeface="Courier New" charset="0"/>
              </a:rPr>
              <a:t>getstatic</a:t>
            </a:r>
            <a:r>
              <a:rPr lang="en-US" sz="1400" b="1" dirty="0">
                <a:solidFill>
                  <a:srgbClr val="B23C00"/>
                </a:solidFill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B23C00"/>
                </a:solidFill>
                <a:latin typeface="Courier New" charset="0"/>
              </a:rPr>
              <a:t>iftest</a:t>
            </a:r>
            <a:r>
              <a:rPr lang="en-US" sz="1400" b="1" dirty="0">
                <a:solidFill>
                  <a:srgbClr val="B23C00"/>
                </a:solidFill>
                <a:latin typeface="Courier New" charset="0"/>
              </a:rPr>
              <a:t>/</a:t>
            </a:r>
            <a:r>
              <a:rPr lang="en-US" sz="1400" b="1" dirty="0" err="1">
                <a:solidFill>
                  <a:srgbClr val="B23C00"/>
                </a:solidFill>
                <a:latin typeface="Courier New" charset="0"/>
              </a:rPr>
              <a:t>i</a:t>
            </a:r>
            <a:r>
              <a:rPr lang="en-US" sz="1400" b="1" dirty="0">
                <a:solidFill>
                  <a:srgbClr val="B23C00"/>
                </a:solidFill>
                <a:latin typeface="Courier New" charset="0"/>
              </a:rPr>
              <a:t> I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B23C00"/>
                </a:solidFill>
                <a:latin typeface="Courier New" charset="0"/>
              </a:rPr>
              <a:t>getstatic</a:t>
            </a:r>
            <a:r>
              <a:rPr lang="en-US" sz="1400" b="1" dirty="0">
                <a:solidFill>
                  <a:srgbClr val="B23C00"/>
                </a:solidFill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B23C00"/>
                </a:solidFill>
                <a:latin typeface="Courier New" charset="0"/>
              </a:rPr>
              <a:t>iftest</a:t>
            </a:r>
            <a:r>
              <a:rPr lang="en-US" sz="1400" b="1" dirty="0">
                <a:solidFill>
                  <a:srgbClr val="B23C00"/>
                </a:solidFill>
                <a:latin typeface="Courier New" charset="0"/>
              </a:rPr>
              <a:t>/j I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B23C00"/>
                </a:solidFill>
                <a:latin typeface="Courier New" charset="0"/>
              </a:rPr>
              <a:t>if_icmplt</a:t>
            </a:r>
            <a:r>
              <a:rPr lang="en-US" sz="1400" b="1" dirty="0">
                <a:solidFill>
                  <a:srgbClr val="B23C00"/>
                </a:solidFill>
                <a:latin typeface="Courier New" charset="0"/>
              </a:rPr>
              <a:t>	L002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charset="0"/>
              </a:rPr>
              <a:t>	iconst_0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B23C00"/>
                </a:solidFill>
                <a:latin typeface="Courier New" charset="0"/>
              </a:rPr>
              <a:t>goto</a:t>
            </a:r>
            <a:r>
              <a:rPr lang="en-US" sz="1400" b="1" dirty="0">
                <a:solidFill>
                  <a:srgbClr val="B23C00"/>
                </a:solidFill>
                <a:latin typeface="Courier New" charset="0"/>
              </a:rPr>
              <a:t>	L003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charset="0"/>
              </a:rPr>
              <a:t>L002: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charset="0"/>
              </a:rPr>
              <a:t>	iconst_1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charset="0"/>
              </a:rPr>
              <a:t>L003: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B23C00"/>
                </a:solidFill>
                <a:latin typeface="Courier New" charset="0"/>
              </a:rPr>
              <a:t>ifeq</a:t>
            </a:r>
            <a:r>
              <a:rPr lang="en-US" sz="1400" b="1" dirty="0">
                <a:solidFill>
                  <a:srgbClr val="B23C00"/>
                </a:solidFill>
                <a:latin typeface="Courier New" charset="0"/>
              </a:rPr>
              <a:t>	L001</a:t>
            </a:r>
          </a:p>
          <a:p>
            <a:r>
              <a:rPr lang="en-US" sz="1400" b="1" dirty="0"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sipush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	300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putstatic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iftest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/t I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charset="0"/>
              </a:rPr>
              <a:t>L001:</a:t>
            </a:r>
          </a:p>
          <a:p>
            <a:r>
              <a:rPr lang="en-US" sz="1400" b="1" dirty="0"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</a:rPr>
              <a:t>getstatic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</a:rPr>
              <a:t>iftest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</a:rPr>
              <a:t>/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</a:rPr>
              <a:t>i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</a:rPr>
              <a:t> I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</a:rPr>
              <a:t>getstatic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</a:rPr>
              <a:t>iftest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</a:rPr>
              <a:t>/j I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</a:rPr>
              <a:t>if_icmpeq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</a:rPr>
              <a:t>	L005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</a:rPr>
              <a:t>	iconst_0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</a:rPr>
              <a:t>goto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</a:rPr>
              <a:t>	L006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</a:rPr>
              <a:t>L005: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</a:rPr>
              <a:t>	iconst_1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</a:rPr>
              <a:t>L006: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</a:rPr>
              <a:t>ifeq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</a:rPr>
              <a:t>	L007</a:t>
            </a:r>
          </a:p>
          <a:p>
            <a:r>
              <a:rPr lang="en-US" sz="1400" b="1" dirty="0"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sipush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	200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putstatic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iftest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/t I</a:t>
            </a:r>
          </a:p>
          <a:p>
            <a:r>
              <a:rPr lang="en-US" sz="1400" b="1" dirty="0"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</a:rPr>
              <a:t>goto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</a:rPr>
              <a:t>	L004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</a:rPr>
              <a:t>L007:</a:t>
            </a:r>
          </a:p>
          <a:p>
            <a:r>
              <a:rPr lang="en-US" sz="1400" b="1" dirty="0"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6600CC"/>
                </a:solidFill>
                <a:latin typeface="Courier New" charset="0"/>
              </a:rPr>
              <a:t>sipush</a:t>
            </a:r>
            <a:r>
              <a:rPr lang="en-US" sz="1400" b="1" dirty="0">
                <a:solidFill>
                  <a:srgbClr val="6600CC"/>
                </a:solidFill>
                <a:latin typeface="Courier New" charset="0"/>
              </a:rPr>
              <a:t>	200</a:t>
            </a:r>
          </a:p>
          <a:p>
            <a:r>
              <a:rPr lang="en-US" sz="1400" b="1" dirty="0">
                <a:solidFill>
                  <a:srgbClr val="6600CC"/>
                </a:solidFill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6600CC"/>
                </a:solidFill>
                <a:latin typeface="Courier New" charset="0"/>
              </a:rPr>
              <a:t>ineg</a:t>
            </a:r>
            <a:endParaRPr lang="en-US" sz="1400" b="1" dirty="0">
              <a:solidFill>
                <a:srgbClr val="6600CC"/>
              </a:solidFill>
              <a:latin typeface="Courier New" charset="0"/>
            </a:endParaRPr>
          </a:p>
          <a:p>
            <a:r>
              <a:rPr lang="en-US" sz="1400" b="1" dirty="0">
                <a:solidFill>
                  <a:srgbClr val="6600CC"/>
                </a:solidFill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6600CC"/>
                </a:solidFill>
                <a:latin typeface="Courier New" charset="0"/>
              </a:rPr>
              <a:t>putstatic</a:t>
            </a:r>
            <a:r>
              <a:rPr lang="en-US" sz="1400" b="1" dirty="0">
                <a:solidFill>
                  <a:srgbClr val="6600CC"/>
                </a:solidFill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6600CC"/>
                </a:solidFill>
                <a:latin typeface="Courier New" charset="0"/>
              </a:rPr>
              <a:t>iftest</a:t>
            </a:r>
            <a:r>
              <a:rPr lang="en-US" sz="1400" b="1" dirty="0">
                <a:solidFill>
                  <a:srgbClr val="6600CC"/>
                </a:solidFill>
                <a:latin typeface="Courier New" charset="0"/>
              </a:rPr>
              <a:t>/f I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</a:rPr>
              <a:t>L004: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9AFA4-D320-E14A-A1AD-98481CC93857}" type="slidenum">
              <a:rPr lang="en-US"/>
              <a:pPr/>
              <a:t>25</a:t>
            </a:fld>
            <a:endParaRPr lang="en-US"/>
          </a:p>
        </p:txBody>
      </p:sp>
      <p:sp>
        <p:nvSpPr>
          <p:cNvPr id="617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800" dirty="0"/>
              <a:t>Example: </a:t>
            </a:r>
            <a:r>
              <a:rPr lang="en-US" sz="2800" b="1" dirty="0">
                <a:latin typeface="Courier New" charset="0"/>
              </a:rPr>
              <a:t>IF</a:t>
            </a:r>
            <a:r>
              <a:rPr lang="en-US" sz="2800" dirty="0"/>
              <a:t> Statement</a:t>
            </a:r>
          </a:p>
        </p:txBody>
      </p:sp>
      <p:sp>
        <p:nvSpPr>
          <p:cNvPr id="617476" name="Text Box 4"/>
          <p:cNvSpPr txBox="1">
            <a:spLocks noChangeArrowheads="1"/>
          </p:cNvSpPr>
          <p:nvPr/>
        </p:nvSpPr>
        <p:spPr bwMode="auto">
          <a:xfrm>
            <a:off x="365125" y="1373188"/>
            <a:ext cx="3606800" cy="3025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latin typeface="Courier New" charset="0"/>
              </a:rPr>
              <a:t>PROGRAM </a:t>
            </a:r>
            <a:r>
              <a:rPr lang="en-US" b="1" dirty="0" err="1">
                <a:latin typeface="Courier New" charset="0"/>
              </a:rPr>
              <a:t>IfTest</a:t>
            </a:r>
            <a:r>
              <a:rPr lang="en-US" b="1" dirty="0">
                <a:latin typeface="Courier New" charset="0"/>
              </a:rPr>
              <a:t>;</a:t>
            </a:r>
          </a:p>
          <a:p>
            <a:r>
              <a:rPr lang="en-US" b="1" dirty="0">
                <a:latin typeface="Courier New" charset="0"/>
              </a:rPr>
              <a:t>VAR</a:t>
            </a:r>
          </a:p>
          <a:p>
            <a:r>
              <a:rPr lang="en-US" b="1" dirty="0">
                <a:latin typeface="Courier New" charset="0"/>
              </a:rPr>
              <a:t>    </a:t>
            </a:r>
            <a:r>
              <a:rPr lang="en-US" b="1" dirty="0" err="1">
                <a:latin typeface="Courier New" charset="0"/>
              </a:rPr>
              <a:t>i</a:t>
            </a:r>
            <a:r>
              <a:rPr lang="en-US" b="1" dirty="0">
                <a:latin typeface="Courier New" charset="0"/>
              </a:rPr>
              <a:t>, j, t, f : integer;</a:t>
            </a:r>
          </a:p>
          <a:p>
            <a:endParaRPr lang="en-US" b="1" dirty="0">
              <a:latin typeface="Courier New" charset="0"/>
            </a:endParaRPr>
          </a:p>
          <a:p>
            <a:r>
              <a:rPr lang="en-US" b="1" dirty="0">
                <a:latin typeface="Courier New" charset="0"/>
              </a:rPr>
              <a:t>BEGIN {IF statements}</a:t>
            </a:r>
          </a:p>
          <a:p>
            <a:r>
              <a:rPr lang="en-US" b="1" dirty="0">
                <a:latin typeface="Courier New" charset="0"/>
              </a:rPr>
              <a:t>    ...</a:t>
            </a:r>
          </a:p>
          <a:p>
            <a:r>
              <a:rPr lang="en-US" b="1" dirty="0">
                <a:latin typeface="Courier New" charset="0"/>
              </a:rPr>
              <a:t>    IF </a:t>
            </a:r>
            <a:r>
              <a:rPr lang="en-US" b="1" dirty="0" err="1">
                <a:solidFill>
                  <a:srgbClr val="B23C00"/>
                </a:solidFill>
                <a:latin typeface="Courier New" charset="0"/>
              </a:rPr>
              <a:t>i</a:t>
            </a:r>
            <a:r>
              <a:rPr lang="en-US" b="1" dirty="0">
                <a:solidFill>
                  <a:srgbClr val="B23C00"/>
                </a:solidFill>
                <a:latin typeface="Courier New" charset="0"/>
              </a:rPr>
              <a:t> &lt; j</a:t>
            </a:r>
            <a:r>
              <a:rPr lang="en-US" b="1" dirty="0">
                <a:latin typeface="Courier New" charset="0"/>
              </a:rPr>
              <a:t> THEN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t := 300</a:t>
            </a:r>
            <a:r>
              <a:rPr lang="en-US" b="1" dirty="0">
                <a:latin typeface="Courier New" charset="0"/>
              </a:rPr>
              <a:t>;</a:t>
            </a:r>
          </a:p>
          <a:p>
            <a:endParaRPr lang="en-US" b="1" dirty="0">
              <a:latin typeface="Courier New" charset="0"/>
            </a:endParaRPr>
          </a:p>
          <a:p>
            <a:r>
              <a:rPr lang="en-US" b="1" dirty="0">
                <a:latin typeface="Courier New" charset="0"/>
              </a:rPr>
              <a:t>    IF </a:t>
            </a:r>
            <a:r>
              <a:rPr lang="en-US" b="1" dirty="0" err="1">
                <a:solidFill>
                  <a:srgbClr val="008000"/>
                </a:solidFill>
                <a:latin typeface="Courier New" charset="0"/>
              </a:rPr>
              <a:t>i</a:t>
            </a:r>
            <a:r>
              <a:rPr lang="en-US" b="1" dirty="0">
                <a:solidFill>
                  <a:srgbClr val="008000"/>
                </a:solidFill>
                <a:latin typeface="Courier New" charset="0"/>
              </a:rPr>
              <a:t> = j</a:t>
            </a:r>
            <a:r>
              <a:rPr lang="en-US" b="1" dirty="0">
                <a:latin typeface="Courier New" charset="0"/>
              </a:rPr>
              <a:t> THEN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t := 200</a:t>
            </a:r>
          </a:p>
          <a:p>
            <a:r>
              <a:rPr lang="en-US" b="1" dirty="0">
                <a:latin typeface="Courier New" charset="0"/>
              </a:rPr>
              <a:t>             ELSE </a:t>
            </a:r>
            <a:r>
              <a:rPr lang="en-US" b="1" dirty="0">
                <a:solidFill>
                  <a:srgbClr val="6600CC"/>
                </a:solidFill>
                <a:latin typeface="Courier New" charset="0"/>
              </a:rPr>
              <a:t>f := -200</a:t>
            </a:r>
            <a:r>
              <a:rPr lang="en-US" b="1" dirty="0">
                <a:latin typeface="Courier New" charset="0"/>
              </a:rPr>
              <a:t>;</a:t>
            </a:r>
          </a:p>
          <a:p>
            <a:r>
              <a:rPr lang="en-US" b="1" dirty="0">
                <a:latin typeface="Courier New" charset="0"/>
              </a:rPr>
              <a:t>    ...</a:t>
            </a:r>
          </a:p>
          <a:p>
            <a:r>
              <a:rPr lang="en-US" b="1" dirty="0">
                <a:latin typeface="Courier New" charset="0"/>
              </a:rPr>
              <a:t>END.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3566171" y="6263609"/>
            <a:ext cx="914390" cy="274317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DD75E-3F6B-D949-99D3-7FA313E95DCA}"/>
              </a:ext>
            </a:extLst>
          </p:cNvPr>
          <p:cNvSpPr txBox="1"/>
          <p:nvPr/>
        </p:nvSpPr>
        <p:spPr>
          <a:xfrm>
            <a:off x="992562" y="4617707"/>
            <a:ext cx="235192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Variables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i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, j, t, f</a:t>
            </a:r>
          </a:p>
          <a:p>
            <a:r>
              <a:rPr lang="en-US" dirty="0">
                <a:solidFill>
                  <a:srgbClr val="0033CC"/>
                </a:solidFill>
              </a:rPr>
              <a:t>are </a:t>
            </a:r>
            <a:r>
              <a:rPr lang="en-US" u="sng" dirty="0">
                <a:solidFill>
                  <a:srgbClr val="0033CC"/>
                </a:solidFill>
              </a:rPr>
              <a:t>program variables</a:t>
            </a:r>
          </a:p>
          <a:p>
            <a:r>
              <a:rPr lang="en-US" dirty="0">
                <a:solidFill>
                  <a:srgbClr val="0033CC"/>
                </a:solidFill>
              </a:rPr>
              <a:t>and so the Jasmin code</a:t>
            </a:r>
          </a:p>
          <a:p>
            <a:r>
              <a:rPr lang="en-US" dirty="0">
                <a:solidFill>
                  <a:srgbClr val="0033CC"/>
                </a:solidFill>
              </a:rPr>
              <a:t>uses their fully qualified</a:t>
            </a:r>
          </a:p>
          <a:p>
            <a:r>
              <a:rPr lang="en-US" dirty="0">
                <a:solidFill>
                  <a:srgbClr val="0033CC"/>
                </a:solidFill>
              </a:rPr>
              <a:t>names. </a:t>
            </a:r>
          </a:p>
        </p:txBody>
      </p:sp>
    </p:spTree>
    <p:extLst>
      <p:ext uri="{BB962C8B-B14F-4D97-AF65-F5344CB8AC3E}">
        <p14:creationId xmlns:p14="http://schemas.microsoft.com/office/powerpoint/2010/main" val="139282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74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74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74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74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74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74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74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74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747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74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74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74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74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74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747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747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1747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747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747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1747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1747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7478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7478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17478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1747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7478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17478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17478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8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7478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284BC-FC06-5640-B1FA-08CCC581AF52}" type="slidenum">
              <a:rPr lang="en-US"/>
              <a:pPr/>
              <a:t>26</a:t>
            </a:fld>
            <a:endParaRPr lang="en-US"/>
          </a:p>
        </p:txBody>
      </p:sp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411163"/>
            <a:ext cx="8321675" cy="655637"/>
          </a:xfrm>
        </p:spPr>
        <p:txBody>
          <a:bodyPr/>
          <a:lstStyle/>
          <a:p>
            <a:r>
              <a:rPr lang="en-US"/>
              <a:t>Looping Statement Code Template</a:t>
            </a:r>
          </a:p>
        </p:txBody>
      </p:sp>
      <p:sp>
        <p:nvSpPr>
          <p:cNvPr id="603155" name="Rectangle 19"/>
          <p:cNvSpPr>
            <a:spLocks noChangeArrowheads="1"/>
          </p:cNvSpPr>
          <p:nvPr/>
        </p:nvSpPr>
        <p:spPr bwMode="auto">
          <a:xfrm>
            <a:off x="3200400" y="3667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03154" name="Picture 18" descr="177075 fg18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417638"/>
            <a:ext cx="4608512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3156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5668963" y="1325563"/>
            <a:ext cx="3017837" cy="4938712"/>
          </a:xfrm>
          <a:noFill/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2000" dirty="0"/>
              <a:t>The code that evaluates the </a:t>
            </a:r>
            <a:r>
              <a:rPr lang="en-US" sz="2000" dirty="0" err="1"/>
              <a:t>boolean</a:t>
            </a:r>
            <a:r>
              <a:rPr lang="en-US" sz="2000" dirty="0"/>
              <a:t> expression leaves either </a:t>
            </a:r>
            <a:br>
              <a:rPr lang="en-US" sz="2000" dirty="0"/>
            </a:br>
            <a:r>
              <a:rPr lang="en-US" sz="2000" u="sng" dirty="0"/>
              <a:t>0 (false)</a:t>
            </a:r>
            <a:r>
              <a:rPr lang="en-US" sz="2000" dirty="0"/>
              <a:t> or </a:t>
            </a:r>
            <a:r>
              <a:rPr lang="en-US" sz="2000" u="sng" dirty="0"/>
              <a:t>1 (true) </a:t>
            </a:r>
            <a:r>
              <a:rPr lang="en-US" sz="2000" dirty="0"/>
              <a:t>on top of the operand stack.</a:t>
            </a:r>
          </a:p>
          <a:p>
            <a:pPr lvl="1"/>
            <a:r>
              <a:rPr lang="en-US" sz="1800" b="1" dirty="0" err="1">
                <a:solidFill>
                  <a:srgbClr val="0033CC"/>
                </a:solidFill>
                <a:latin typeface="Courier New" charset="0"/>
              </a:rPr>
              <a:t>ifne</a:t>
            </a:r>
            <a:r>
              <a:rPr lang="en-US" sz="1800" dirty="0"/>
              <a:t> branches if [TOS] is </a:t>
            </a:r>
            <a:r>
              <a:rPr lang="en-US" sz="1800" u="sng" dirty="0"/>
              <a:t>not 0</a:t>
            </a:r>
            <a:r>
              <a:rPr lang="en-US" sz="1800" dirty="0"/>
              <a:t> </a:t>
            </a:r>
            <a:br>
              <a:rPr lang="en-US" sz="1800" dirty="0"/>
            </a:br>
            <a:r>
              <a:rPr lang="en-US" sz="1800" dirty="0"/>
              <a:t>(the expression value is </a:t>
            </a:r>
            <a:r>
              <a:rPr lang="en-US" sz="1800" u="sng" dirty="0"/>
              <a:t>true</a:t>
            </a:r>
            <a:r>
              <a:rPr lang="en-US" sz="1800" dirty="0"/>
              <a:t>)</a:t>
            </a:r>
          </a:p>
          <a:p>
            <a:pPr lvl="4"/>
            <a:endParaRPr lang="en-US" sz="1200" dirty="0"/>
          </a:p>
          <a:p>
            <a:r>
              <a:rPr lang="en-US" sz="2000" dirty="0"/>
              <a:t>There may or may not be any code before or after the test.</a:t>
            </a:r>
          </a:p>
        </p:txBody>
      </p:sp>
    </p:spTree>
    <p:extLst>
      <p:ext uri="{BB962C8B-B14F-4D97-AF65-F5344CB8AC3E}">
        <p14:creationId xmlns:p14="http://schemas.microsoft.com/office/powerpoint/2010/main" val="3347856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566171" y="6172170"/>
            <a:ext cx="2560292" cy="548634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4E5CA-B46D-7243-9B1C-841536655562}" type="slidenum">
              <a:rPr lang="en-US"/>
              <a:pPr/>
              <a:t>27</a:t>
            </a:fld>
            <a:endParaRPr lang="en-US"/>
          </a:p>
        </p:txBody>
      </p:sp>
      <p:sp>
        <p:nvSpPr>
          <p:cNvPr id="606210" name="Rectangle 2"/>
          <p:cNvSpPr>
            <a:spLocks noChangeArrowheads="1"/>
          </p:cNvSpPr>
          <p:nvPr/>
        </p:nvSpPr>
        <p:spPr bwMode="auto">
          <a:xfrm>
            <a:off x="685800" y="2971189"/>
            <a:ext cx="1189038" cy="5492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62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Newton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Square Root Function</a:t>
            </a:r>
            <a:endParaRPr lang="en-US" i="1" dirty="0"/>
          </a:p>
        </p:txBody>
      </p:sp>
      <p:sp>
        <p:nvSpPr>
          <p:cNvPr id="606212" name="Oval 4"/>
          <p:cNvSpPr>
            <a:spLocks noChangeArrowheads="1"/>
          </p:cNvSpPr>
          <p:nvPr/>
        </p:nvSpPr>
        <p:spPr bwMode="auto">
          <a:xfrm>
            <a:off x="1831975" y="1234464"/>
            <a:ext cx="182563" cy="182562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b="1">
                <a:solidFill>
                  <a:srgbClr val="0033CC"/>
                </a:solidFill>
              </a:rPr>
              <a:t>#0</a:t>
            </a:r>
          </a:p>
        </p:txBody>
      </p:sp>
      <p:sp>
        <p:nvSpPr>
          <p:cNvPr id="606213" name="Oval 5"/>
          <p:cNvSpPr>
            <a:spLocks noChangeArrowheads="1"/>
          </p:cNvSpPr>
          <p:nvPr/>
        </p:nvSpPr>
        <p:spPr bwMode="auto">
          <a:xfrm>
            <a:off x="498475" y="2121876"/>
            <a:ext cx="182563" cy="182563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b="1">
                <a:solidFill>
                  <a:srgbClr val="0033CC"/>
                </a:solidFill>
              </a:rPr>
              <a:t>#1</a:t>
            </a:r>
          </a:p>
        </p:txBody>
      </p:sp>
      <p:sp>
        <p:nvSpPr>
          <p:cNvPr id="606214" name="Oval 6"/>
          <p:cNvSpPr>
            <a:spLocks noChangeArrowheads="1"/>
          </p:cNvSpPr>
          <p:nvPr/>
        </p:nvSpPr>
        <p:spPr bwMode="auto">
          <a:xfrm>
            <a:off x="498475" y="2356826"/>
            <a:ext cx="182563" cy="182563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b="1">
                <a:solidFill>
                  <a:srgbClr val="0033CC"/>
                </a:solidFill>
              </a:rPr>
              <a:t>#2</a:t>
            </a:r>
          </a:p>
        </p:txBody>
      </p:sp>
      <p:sp>
        <p:nvSpPr>
          <p:cNvPr id="606215" name="Rectangle 7"/>
          <p:cNvSpPr>
            <a:spLocks noChangeArrowheads="1"/>
          </p:cNvSpPr>
          <p:nvPr/>
        </p:nvSpPr>
        <p:spPr bwMode="auto">
          <a:xfrm>
            <a:off x="5010151" y="1201738"/>
            <a:ext cx="2122142" cy="751493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6216" name="Rectangle 8"/>
          <p:cNvSpPr>
            <a:spLocks noChangeArrowheads="1"/>
          </p:cNvSpPr>
          <p:nvPr/>
        </p:nvSpPr>
        <p:spPr bwMode="auto">
          <a:xfrm>
            <a:off x="685800" y="4836501"/>
            <a:ext cx="1555750" cy="23812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6217" name="Rectangle 9"/>
          <p:cNvSpPr>
            <a:spLocks noChangeArrowheads="1"/>
          </p:cNvSpPr>
          <p:nvPr/>
        </p:nvSpPr>
        <p:spPr bwMode="auto">
          <a:xfrm>
            <a:off x="5013325" y="5739618"/>
            <a:ext cx="2301845" cy="797707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6218" name="Rectangle 10"/>
          <p:cNvSpPr>
            <a:spLocks noChangeArrowheads="1"/>
          </p:cNvSpPr>
          <p:nvPr/>
        </p:nvSpPr>
        <p:spPr bwMode="auto">
          <a:xfrm>
            <a:off x="1143000" y="3914164"/>
            <a:ext cx="3017838" cy="476250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6219" name="Rectangle 11"/>
          <p:cNvSpPr>
            <a:spLocks noChangeArrowheads="1"/>
          </p:cNvSpPr>
          <p:nvPr/>
        </p:nvSpPr>
        <p:spPr bwMode="auto">
          <a:xfrm>
            <a:off x="5013325" y="2096086"/>
            <a:ext cx="2301845" cy="1645920"/>
          </a:xfrm>
          <a:prstGeom prst="rect">
            <a:avLst/>
          </a:prstGeom>
          <a:solidFill>
            <a:srgbClr val="99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6220" name="Rectangle 12"/>
          <p:cNvSpPr>
            <a:spLocks noChangeArrowheads="1"/>
          </p:cNvSpPr>
          <p:nvPr/>
        </p:nvSpPr>
        <p:spPr bwMode="auto">
          <a:xfrm>
            <a:off x="1327150" y="4392001"/>
            <a:ext cx="914400" cy="225425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6221" name="Rectangle 13"/>
          <p:cNvSpPr>
            <a:spLocks noChangeArrowheads="1"/>
          </p:cNvSpPr>
          <p:nvPr/>
        </p:nvSpPr>
        <p:spPr bwMode="auto">
          <a:xfrm>
            <a:off x="4581525" y="3734972"/>
            <a:ext cx="3922352" cy="1470074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6222" name="Text Box 14"/>
          <p:cNvSpPr txBox="1">
            <a:spLocks noChangeArrowheads="1"/>
          </p:cNvSpPr>
          <p:nvPr/>
        </p:nvSpPr>
        <p:spPr bwMode="auto">
          <a:xfrm>
            <a:off x="182563" y="1370989"/>
            <a:ext cx="4070350" cy="397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latin typeface="Courier New" charset="0"/>
              </a:rPr>
              <a:t>FUNCTION </a:t>
            </a:r>
            <a:r>
              <a:rPr lang="en-US" sz="1500" b="1" dirty="0" err="1">
                <a:latin typeface="Courier New" charset="0"/>
              </a:rPr>
              <a:t>sqrt</a:t>
            </a:r>
            <a:r>
              <a:rPr lang="en-US" sz="1500" b="1" dirty="0">
                <a:latin typeface="Courier New" charset="0"/>
              </a:rPr>
              <a:t>(x : real) : real;</a:t>
            </a:r>
          </a:p>
          <a:p>
            <a:endParaRPr lang="en-US" sz="1500" b="1" dirty="0">
              <a:latin typeface="Courier New" charset="0"/>
            </a:endParaRPr>
          </a:p>
          <a:p>
            <a:r>
              <a:rPr lang="en-US" sz="1500" b="1" dirty="0">
                <a:latin typeface="Courier New" charset="0"/>
              </a:rPr>
              <a:t>VAR</a:t>
            </a:r>
          </a:p>
          <a:p>
            <a:r>
              <a:rPr lang="en-US" sz="1500" b="1" dirty="0">
                <a:latin typeface="Courier New" charset="0"/>
              </a:rPr>
              <a:t>    </a:t>
            </a:r>
            <a:r>
              <a:rPr lang="en-US" sz="1500" b="1" dirty="0" err="1">
                <a:latin typeface="Courier New" charset="0"/>
              </a:rPr>
              <a:t>i</a:t>
            </a:r>
            <a:r>
              <a:rPr lang="en-US" sz="1500" b="1" dirty="0">
                <a:latin typeface="Courier New" charset="0"/>
              </a:rPr>
              <a:t> : integer;</a:t>
            </a:r>
          </a:p>
          <a:p>
            <a:r>
              <a:rPr lang="en-US" sz="1500" b="1" dirty="0">
                <a:latin typeface="Courier New" charset="0"/>
              </a:rPr>
              <a:t>    root : real;</a:t>
            </a:r>
          </a:p>
          <a:p>
            <a:endParaRPr lang="en-US" sz="1500" b="1" dirty="0">
              <a:latin typeface="Courier New" charset="0"/>
            </a:endParaRPr>
          </a:p>
          <a:p>
            <a:r>
              <a:rPr lang="en-US" sz="1500" b="1" dirty="0">
                <a:latin typeface="Courier New" charset="0"/>
              </a:rPr>
              <a:t>BEGIN</a:t>
            </a:r>
          </a:p>
          <a:p>
            <a:r>
              <a:rPr lang="en-US" sz="1500" b="1" dirty="0">
                <a:latin typeface="Courier New" charset="0"/>
              </a:rPr>
              <a:t>    </a:t>
            </a:r>
            <a:r>
              <a:rPr lang="en-US" sz="1500" b="1" dirty="0" err="1">
                <a:latin typeface="Courier New" charset="0"/>
              </a:rPr>
              <a:t>i</a:t>
            </a:r>
            <a:r>
              <a:rPr lang="en-US" sz="1500" b="1" dirty="0">
                <a:latin typeface="Courier New" charset="0"/>
              </a:rPr>
              <a:t> := 0;</a:t>
            </a:r>
          </a:p>
          <a:p>
            <a:r>
              <a:rPr lang="en-US" sz="1500" b="1" dirty="0">
                <a:latin typeface="Courier New" charset="0"/>
              </a:rPr>
              <a:t>    root := x;</a:t>
            </a:r>
          </a:p>
          <a:p>
            <a:endParaRPr lang="en-US" sz="1500" b="1" dirty="0">
              <a:latin typeface="Courier New" charset="0"/>
            </a:endParaRPr>
          </a:p>
          <a:p>
            <a:r>
              <a:rPr lang="en-US" sz="1500" b="1" dirty="0">
                <a:latin typeface="Courier New" charset="0"/>
              </a:rPr>
              <a:t>    REPEAT</a:t>
            </a:r>
          </a:p>
          <a:p>
            <a:r>
              <a:rPr lang="en-US" sz="1500" b="1" dirty="0">
                <a:latin typeface="Courier New" charset="0"/>
              </a:rPr>
              <a:t>        root := (x/root + root)/2;</a:t>
            </a:r>
          </a:p>
          <a:p>
            <a:r>
              <a:rPr lang="en-US" sz="1500" b="1" dirty="0">
                <a:latin typeface="Courier New" charset="0"/>
              </a:rPr>
              <a:t>        </a:t>
            </a:r>
            <a:r>
              <a:rPr lang="en-US" sz="1500" b="1" dirty="0" err="1">
                <a:latin typeface="Courier New" charset="0"/>
              </a:rPr>
              <a:t>i</a:t>
            </a:r>
            <a:r>
              <a:rPr lang="en-US" sz="1500" b="1" dirty="0">
                <a:latin typeface="Courier New" charset="0"/>
              </a:rPr>
              <a:t> := </a:t>
            </a:r>
            <a:r>
              <a:rPr lang="en-US" sz="1500" b="1" dirty="0" err="1">
                <a:latin typeface="Courier New" charset="0"/>
              </a:rPr>
              <a:t>i</a:t>
            </a:r>
            <a:r>
              <a:rPr lang="en-US" sz="1500" b="1" dirty="0">
                <a:latin typeface="Courier New" charset="0"/>
              </a:rPr>
              <a:t> + 1;</a:t>
            </a:r>
          </a:p>
          <a:p>
            <a:r>
              <a:rPr lang="en-US" sz="1500" b="1" dirty="0">
                <a:latin typeface="Courier New" charset="0"/>
              </a:rPr>
              <a:t>    UNTIL </a:t>
            </a:r>
            <a:r>
              <a:rPr lang="en-US" sz="1500" b="1" dirty="0" err="1">
                <a:latin typeface="Courier New" charset="0"/>
              </a:rPr>
              <a:t>i</a:t>
            </a:r>
            <a:r>
              <a:rPr lang="en-US" sz="1500" b="1" dirty="0">
                <a:latin typeface="Courier New" charset="0"/>
              </a:rPr>
              <a:t> &gt; 10;</a:t>
            </a:r>
          </a:p>
          <a:p>
            <a:endParaRPr lang="en-US" sz="1500" b="1" dirty="0">
              <a:latin typeface="Courier New" charset="0"/>
            </a:endParaRPr>
          </a:p>
          <a:p>
            <a:r>
              <a:rPr lang="en-US" sz="1500" b="1" dirty="0">
                <a:latin typeface="Courier New" charset="0"/>
              </a:rPr>
              <a:t>    </a:t>
            </a:r>
            <a:r>
              <a:rPr lang="en-US" sz="1500" b="1" dirty="0" err="1">
                <a:latin typeface="Courier New" charset="0"/>
              </a:rPr>
              <a:t>sqrt</a:t>
            </a:r>
            <a:r>
              <a:rPr lang="en-US" sz="1500" b="1" dirty="0">
                <a:latin typeface="Courier New" charset="0"/>
              </a:rPr>
              <a:t> := root;</a:t>
            </a:r>
          </a:p>
          <a:p>
            <a:r>
              <a:rPr lang="en-US" sz="1500" b="1" dirty="0">
                <a:latin typeface="Courier New" charset="0"/>
              </a:rPr>
              <a:t>END;</a:t>
            </a:r>
          </a:p>
        </p:txBody>
      </p:sp>
      <p:sp>
        <p:nvSpPr>
          <p:cNvPr id="606223" name="Text Box 15"/>
          <p:cNvSpPr txBox="1">
            <a:spLocks noChangeArrowheads="1"/>
          </p:cNvSpPr>
          <p:nvPr/>
        </p:nvSpPr>
        <p:spPr bwMode="auto">
          <a:xfrm>
            <a:off x="4552950" y="1143000"/>
            <a:ext cx="4297363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 dirty="0">
                <a:latin typeface="Courier New" charset="0"/>
              </a:rPr>
              <a:t>    iconst_0</a:t>
            </a:r>
          </a:p>
          <a:p>
            <a:r>
              <a:rPr lang="en-US" sz="1200" b="1" dirty="0">
                <a:latin typeface="Courier New" charset="0"/>
              </a:rPr>
              <a:t>    istore_1   ; </a:t>
            </a: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 := 0</a:t>
            </a:r>
          </a:p>
          <a:p>
            <a:r>
              <a:rPr lang="en-US" sz="1200" b="1" dirty="0">
                <a:latin typeface="Courier New" charset="0"/>
              </a:rPr>
              <a:t>    fload_0</a:t>
            </a:r>
          </a:p>
          <a:p>
            <a:r>
              <a:rPr lang="en-US" sz="1200" b="1" dirty="0">
                <a:latin typeface="Courier New" charset="0"/>
              </a:rPr>
              <a:t>    fstore_2   ; root := x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L000:</a:t>
            </a:r>
          </a:p>
          <a:p>
            <a:r>
              <a:rPr lang="en-US" sz="1200" b="1" dirty="0">
                <a:latin typeface="Courier New" charset="0"/>
              </a:rPr>
              <a:t>    fload_0    ; x</a:t>
            </a:r>
          </a:p>
          <a:p>
            <a:r>
              <a:rPr lang="en-US" sz="1200" b="1" dirty="0">
                <a:latin typeface="Courier New" charset="0"/>
              </a:rPr>
              <a:t>    fload_2    ; root</a:t>
            </a: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 err="1">
                <a:latin typeface="Courier New" charset="0"/>
              </a:rPr>
              <a:t>fdiv</a:t>
            </a:r>
            <a:r>
              <a:rPr lang="en-US" sz="1200" b="1" dirty="0">
                <a:latin typeface="Courier New" charset="0"/>
              </a:rPr>
              <a:t>       ; /</a:t>
            </a:r>
          </a:p>
          <a:p>
            <a:r>
              <a:rPr lang="en-US" sz="1200" b="1" dirty="0">
                <a:latin typeface="Courier New" charset="0"/>
              </a:rPr>
              <a:t>    fload_2    ; root</a:t>
            </a: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 err="1">
                <a:latin typeface="Courier New" charset="0"/>
              </a:rPr>
              <a:t>fadd</a:t>
            </a:r>
            <a:r>
              <a:rPr lang="en-US" sz="1200" b="1" dirty="0">
                <a:latin typeface="Courier New" charset="0"/>
              </a:rPr>
              <a:t>       ; +</a:t>
            </a:r>
          </a:p>
          <a:p>
            <a:r>
              <a:rPr lang="en-US" sz="1200" b="1" dirty="0">
                <a:latin typeface="Courier New" charset="0"/>
              </a:rPr>
              <a:t>    fconst_2   ; 2.0</a:t>
            </a: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 err="1">
                <a:latin typeface="Courier New" charset="0"/>
              </a:rPr>
              <a:t>fdiv</a:t>
            </a:r>
            <a:r>
              <a:rPr lang="en-US" sz="1200" b="1" dirty="0">
                <a:latin typeface="Courier New" charset="0"/>
              </a:rPr>
              <a:t>       ; /</a:t>
            </a:r>
          </a:p>
          <a:p>
            <a:r>
              <a:rPr lang="en-US" sz="1200" b="1" dirty="0">
                <a:latin typeface="Courier New" charset="0"/>
              </a:rPr>
              <a:t>    fstore_2   ; ==&gt; root</a:t>
            </a: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 err="1">
                <a:latin typeface="Courier New" charset="0"/>
              </a:rPr>
              <a:t>iinc</a:t>
            </a:r>
            <a:r>
              <a:rPr lang="en-US" sz="1200" b="1" dirty="0">
                <a:latin typeface="Courier New" charset="0"/>
              </a:rPr>
              <a:t> 1 1   ; </a:t>
            </a: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 := </a:t>
            </a: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 + 1;</a:t>
            </a:r>
          </a:p>
          <a:p>
            <a:r>
              <a:rPr lang="en-US" sz="1200" b="1" dirty="0">
                <a:latin typeface="Courier New" charset="0"/>
              </a:rPr>
              <a:t>    iload_1    ; </a:t>
            </a:r>
            <a:r>
              <a:rPr lang="en-US" sz="1200" b="1" dirty="0" err="1">
                <a:latin typeface="Courier New" charset="0"/>
              </a:rPr>
              <a:t>i</a:t>
            </a:r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 err="1">
                <a:latin typeface="Courier New" charset="0"/>
              </a:rPr>
              <a:t>bipush</a:t>
            </a:r>
            <a:r>
              <a:rPr lang="en-US" sz="1200" b="1" dirty="0">
                <a:latin typeface="Courier New" charset="0"/>
              </a:rPr>
              <a:t> 10  ; 10</a:t>
            </a: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 err="1">
                <a:latin typeface="Courier New" charset="0"/>
              </a:rPr>
              <a:t>if_icmpgt</a:t>
            </a:r>
            <a:r>
              <a:rPr lang="en-US" sz="1200" b="1" dirty="0">
                <a:latin typeface="Courier New" charset="0"/>
              </a:rPr>
              <a:t> L001  ; if </a:t>
            </a: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 &gt; 10 </a:t>
            </a:r>
            <a:r>
              <a:rPr lang="en-US" sz="1200" b="1" dirty="0" err="1">
                <a:latin typeface="Courier New" charset="0"/>
              </a:rPr>
              <a:t>goto</a:t>
            </a:r>
            <a:r>
              <a:rPr lang="en-US" sz="1200" b="1" dirty="0">
                <a:latin typeface="Courier New" charset="0"/>
              </a:rPr>
              <a:t> L001</a:t>
            </a:r>
          </a:p>
          <a:p>
            <a:r>
              <a:rPr lang="en-US" sz="1200" b="1" dirty="0">
                <a:latin typeface="Courier New" charset="0"/>
              </a:rPr>
              <a:t>    iconst_0        ; false</a:t>
            </a:r>
            <a:br>
              <a:rPr lang="en-US" sz="1200" b="1" dirty="0">
                <a:latin typeface="Courier New" charset="0"/>
              </a:rPr>
            </a:br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 err="1">
                <a:latin typeface="Courier New" charset="0"/>
              </a:rPr>
              <a:t>goto</a:t>
            </a:r>
            <a:r>
              <a:rPr lang="en-US" sz="1200" b="1" dirty="0">
                <a:latin typeface="Courier New" charset="0"/>
              </a:rPr>
              <a:t> L002</a:t>
            </a:r>
            <a:br>
              <a:rPr lang="en-US" sz="1200" b="1" dirty="0">
                <a:latin typeface="Courier New" charset="0"/>
              </a:rPr>
            </a:br>
            <a:r>
              <a:rPr lang="en-US" sz="1200" b="1" dirty="0">
                <a:latin typeface="Courier New" charset="0"/>
              </a:rPr>
              <a:t>L001:</a:t>
            </a:r>
          </a:p>
          <a:p>
            <a:r>
              <a:rPr lang="en-US" sz="1200" b="1" dirty="0">
                <a:latin typeface="Courier New" charset="0"/>
              </a:rPr>
              <a:t>    iconst_1        ; true</a:t>
            </a:r>
          </a:p>
          <a:p>
            <a:r>
              <a:rPr lang="en-US" sz="1200" b="1" dirty="0">
                <a:latin typeface="Courier New" charset="0"/>
              </a:rPr>
              <a:t>L002:</a:t>
            </a: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ifne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L003  ; if true 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goto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L003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   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goto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L000</a:t>
            </a:r>
          </a:p>
          <a:p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L003:</a:t>
            </a:r>
          </a:p>
          <a:p>
            <a:r>
              <a:rPr lang="en-US" sz="1200" b="1" dirty="0">
                <a:latin typeface="Courier New" charset="0"/>
              </a:rPr>
              <a:t>    fload_2</a:t>
            </a:r>
          </a:p>
          <a:p>
            <a:r>
              <a:rPr lang="en-US" sz="1200" b="1" dirty="0">
                <a:latin typeface="Courier New" charset="0"/>
              </a:rPr>
              <a:t>    fstore_3</a:t>
            </a:r>
          </a:p>
          <a:p>
            <a:r>
              <a:rPr lang="en-US" sz="1200" b="1" dirty="0">
                <a:latin typeface="Courier New" charset="0"/>
              </a:rPr>
              <a:t>    fload_3</a:t>
            </a: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 err="1">
                <a:latin typeface="Courier New" charset="0"/>
              </a:rPr>
              <a:t>freturn</a:t>
            </a:r>
            <a:r>
              <a:rPr lang="en-US" sz="1200" b="1" dirty="0">
                <a:latin typeface="Courier New" charset="0"/>
              </a:rPr>
              <a:t>    ; return root</a:t>
            </a:r>
          </a:p>
        </p:txBody>
      </p:sp>
      <p:sp>
        <p:nvSpPr>
          <p:cNvPr id="606225" name="Rectangle 17"/>
          <p:cNvSpPr>
            <a:spLocks noChangeArrowheads="1"/>
          </p:cNvSpPr>
          <p:nvPr/>
        </p:nvSpPr>
        <p:spPr bwMode="auto">
          <a:xfrm>
            <a:off x="4479925" y="1941341"/>
            <a:ext cx="4165600" cy="3650567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6226" name="Rectangle 18"/>
          <p:cNvSpPr>
            <a:spLocks noChangeArrowheads="1"/>
          </p:cNvSpPr>
          <p:nvPr/>
        </p:nvSpPr>
        <p:spPr bwMode="auto">
          <a:xfrm>
            <a:off x="557213" y="3656989"/>
            <a:ext cx="3725862" cy="1090612"/>
          </a:xfrm>
          <a:prstGeom prst="rect">
            <a:avLst/>
          </a:prstGeom>
          <a:noFill/>
          <a:ln w="19050">
            <a:solidFill>
              <a:srgbClr val="00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6">
            <a:extLst>
              <a:ext uri="{FF2B5EF4-FFF2-40B4-BE49-F238E27FC236}">
                <a16:creationId xmlns:a16="http://schemas.microsoft.com/office/drawing/2014/main" id="{33EF582B-9A1E-3348-B1F9-61DCDDE81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8112" y="1242441"/>
            <a:ext cx="182563" cy="182563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srgbClr val="0033CC"/>
                </a:solidFill>
              </a:rPr>
              <a:t>#3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79A899-F201-AEA6-4D34-69DAF34D58DC}"/>
              </a:ext>
            </a:extLst>
          </p:cNvPr>
          <p:cNvSpPr txBox="1"/>
          <p:nvPr/>
        </p:nvSpPr>
        <p:spPr>
          <a:xfrm>
            <a:off x="1015648" y="5349219"/>
            <a:ext cx="2462534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These are local variables</a:t>
            </a:r>
            <a:endParaRPr lang="en-US" u="sng" dirty="0">
              <a:solidFill>
                <a:srgbClr val="0033CC"/>
              </a:solidFill>
            </a:endParaRPr>
          </a:p>
          <a:p>
            <a:r>
              <a:rPr lang="en-US" dirty="0">
                <a:solidFill>
                  <a:srgbClr val="0033CC"/>
                </a:solidFill>
              </a:rPr>
              <a:t>and so the Jasmin code</a:t>
            </a:r>
          </a:p>
          <a:p>
            <a:r>
              <a:rPr lang="en-US" dirty="0">
                <a:solidFill>
                  <a:srgbClr val="0033CC"/>
                </a:solidFill>
              </a:rPr>
              <a:t>uses their slot numbers.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D7F26B-2D16-833F-1128-90AF425702F5}"/>
              </a:ext>
            </a:extLst>
          </p:cNvPr>
          <p:cNvSpPr txBox="1"/>
          <p:nvPr/>
        </p:nvSpPr>
        <p:spPr>
          <a:xfrm>
            <a:off x="2193362" y="2121876"/>
            <a:ext cx="79701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Local</a:t>
            </a:r>
          </a:p>
          <a:p>
            <a:r>
              <a:rPr lang="en-US" sz="1200" dirty="0">
                <a:solidFill>
                  <a:srgbClr val="0033CC"/>
                </a:solidFill>
              </a:rPr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276214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6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6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06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6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6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06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6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6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6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6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6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6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062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062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062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62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62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6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6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62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622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622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622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0622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0622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06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0622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0622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60622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0622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0622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0622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06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06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06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06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06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0622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0622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0622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2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0622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06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6210" grpId="0" animBg="1"/>
      <p:bldP spid="606212" grpId="0" animBg="1"/>
      <p:bldP spid="606213" grpId="0" animBg="1"/>
      <p:bldP spid="606214" grpId="0" animBg="1"/>
      <p:bldP spid="606215" grpId="0" animBg="1"/>
      <p:bldP spid="606216" grpId="0" animBg="1"/>
      <p:bldP spid="606217" grpId="0" animBg="1"/>
      <p:bldP spid="606218" grpId="0" animBg="1"/>
      <p:bldP spid="606219" grpId="0" animBg="1"/>
      <p:bldP spid="606220" grpId="0" animBg="1"/>
      <p:bldP spid="606221" grpId="0" animBg="1"/>
      <p:bldP spid="606225" grpId="0" animBg="1"/>
      <p:bldP spid="606226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CFB4-F202-FA41-9480-E5567AE8CB51}" type="slidenum">
              <a:rPr lang="en-US"/>
              <a:pPr/>
              <a:t>28</a:t>
            </a:fld>
            <a:endParaRPr lang="en-US"/>
          </a:p>
        </p:txBody>
      </p:sp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</a:t>
            </a:r>
            <a:r>
              <a:rPr lang="en-US" b="1">
                <a:latin typeface="Courier New" charset="0"/>
              </a:rPr>
              <a:t>FOR</a:t>
            </a:r>
            <a:r>
              <a:rPr lang="en-US"/>
              <a:t> Statement</a:t>
            </a:r>
          </a:p>
        </p:txBody>
      </p:sp>
      <p:sp>
        <p:nvSpPr>
          <p:cNvPr id="607237" name="Text Box 5"/>
          <p:cNvSpPr txBox="1">
            <a:spLocks noChangeArrowheads="1"/>
          </p:cNvSpPr>
          <p:nvPr/>
        </p:nvSpPr>
        <p:spPr bwMode="auto">
          <a:xfrm>
            <a:off x="365125" y="1347788"/>
            <a:ext cx="3606800" cy="32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latin typeface="Courier New" charset="0"/>
              </a:rPr>
              <a:t>PROGRAM </a:t>
            </a:r>
            <a:r>
              <a:rPr lang="en-US" b="1" dirty="0" err="1">
                <a:latin typeface="Courier New" charset="0"/>
              </a:rPr>
              <a:t>ForTest</a:t>
            </a:r>
            <a:r>
              <a:rPr lang="en-US" b="1" dirty="0">
                <a:latin typeface="Courier New" charset="0"/>
              </a:rPr>
              <a:t>;</a:t>
            </a:r>
          </a:p>
          <a:p>
            <a:r>
              <a:rPr lang="en-US" b="1" dirty="0">
                <a:latin typeface="Courier New" charset="0"/>
              </a:rPr>
              <a:t>VAR</a:t>
            </a:r>
          </a:p>
          <a:p>
            <a:r>
              <a:rPr lang="en-US" b="1" dirty="0">
                <a:latin typeface="Courier New" charset="0"/>
              </a:rPr>
              <a:t>    j, k, n : integer;</a:t>
            </a:r>
          </a:p>
          <a:p>
            <a:r>
              <a:rPr lang="en-US" b="1" dirty="0">
                <a:latin typeface="Courier New" charset="0"/>
              </a:rPr>
              <a:t>    </a:t>
            </a:r>
          </a:p>
          <a:p>
            <a:r>
              <a:rPr lang="en-US" b="1" dirty="0">
                <a:latin typeface="Courier New" charset="0"/>
              </a:rPr>
              <a:t>BEGIN {FOR statements}</a:t>
            </a:r>
          </a:p>
          <a:p>
            <a:r>
              <a:rPr lang="en-US" b="1" dirty="0">
                <a:latin typeface="Courier New" charset="0"/>
              </a:rPr>
              <a:t>    ...</a:t>
            </a:r>
          </a:p>
          <a:p>
            <a:endParaRPr lang="en-US" b="1" dirty="0">
              <a:latin typeface="Courier New" charset="0"/>
            </a:endParaRPr>
          </a:p>
          <a:p>
            <a:r>
              <a:rPr lang="en-US" b="1" dirty="0">
                <a:latin typeface="Courier New" charset="0"/>
              </a:rPr>
              <a:t>    FOR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k := j</a:t>
            </a:r>
            <a:r>
              <a:rPr lang="en-US" b="1" dirty="0">
                <a:latin typeface="Courier New" charset="0"/>
              </a:rPr>
              <a:t> </a:t>
            </a:r>
            <a:r>
              <a:rPr lang="en-US" b="1" dirty="0">
                <a:solidFill>
                  <a:schemeClr val="folHlink"/>
                </a:solidFill>
                <a:latin typeface="Courier New" charset="0"/>
              </a:rPr>
              <a:t>TO 5</a:t>
            </a:r>
            <a:r>
              <a:rPr lang="en-US" b="1" dirty="0">
                <a:latin typeface="Courier New" charset="0"/>
              </a:rPr>
              <a:t> DO BEGIN</a:t>
            </a:r>
          </a:p>
          <a:p>
            <a:r>
              <a:rPr lang="en-US" b="1" dirty="0">
                <a:latin typeface="Courier New" charset="0"/>
              </a:rPr>
              <a:t>        </a:t>
            </a:r>
            <a:r>
              <a:rPr lang="en-US" b="1" dirty="0">
                <a:solidFill>
                  <a:srgbClr val="008000"/>
                </a:solidFill>
                <a:latin typeface="Courier New" charset="0"/>
              </a:rPr>
              <a:t>n := k;</a:t>
            </a:r>
          </a:p>
          <a:p>
            <a:r>
              <a:rPr lang="en-US" b="1" dirty="0">
                <a:latin typeface="Courier New" charset="0"/>
              </a:rPr>
              <a:t>    END;</a:t>
            </a:r>
          </a:p>
          <a:p>
            <a:endParaRPr lang="en-US" b="1" dirty="0">
              <a:latin typeface="Courier New" charset="0"/>
            </a:endParaRPr>
          </a:p>
          <a:p>
            <a:r>
              <a:rPr lang="en-US" b="1" dirty="0">
                <a:latin typeface="Courier New" charset="0"/>
              </a:rPr>
              <a:t>    ...</a:t>
            </a:r>
          </a:p>
          <a:p>
            <a:r>
              <a:rPr lang="en-US" b="1" dirty="0">
                <a:latin typeface="Courier New" charset="0"/>
              </a:rPr>
              <a:t>END.</a:t>
            </a:r>
          </a:p>
        </p:txBody>
      </p:sp>
      <p:sp>
        <p:nvSpPr>
          <p:cNvPr id="607238" name="Text Box 6"/>
          <p:cNvSpPr txBox="1">
            <a:spLocks noChangeArrowheads="1"/>
          </p:cNvSpPr>
          <p:nvPr/>
        </p:nvSpPr>
        <p:spPr bwMode="auto">
          <a:xfrm>
            <a:off x="4572000" y="1306513"/>
            <a:ext cx="4097338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getstatic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fortest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/j I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putstatic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0033CC"/>
                </a:solidFill>
                <a:latin typeface="Courier New" charset="0"/>
              </a:rPr>
              <a:t>fortest</a:t>
            </a:r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/k I</a:t>
            </a:r>
          </a:p>
          <a:p>
            <a:r>
              <a:rPr lang="en-US" sz="1400" b="1" dirty="0">
                <a:latin typeface="Courier New" charset="0"/>
              </a:rPr>
              <a:t>L001:</a:t>
            </a:r>
          </a:p>
          <a:p>
            <a:r>
              <a:rPr lang="en-US" sz="1400" b="1" dirty="0">
                <a:latin typeface="Courier New" charset="0"/>
              </a:rPr>
              <a:t>	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getstatic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	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fortest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/k I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	iconst_5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	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if_icmpgt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	L003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	iconst_0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	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goto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	L004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L003: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	iconst_1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L004: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	</a:t>
            </a:r>
            <a:r>
              <a:rPr lang="en-US" sz="1400" b="1" dirty="0" err="1">
                <a:solidFill>
                  <a:schemeClr val="folHlink"/>
                </a:solidFill>
                <a:latin typeface="Courier New" charset="0"/>
              </a:rPr>
              <a:t>ifne</a:t>
            </a:r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	L002</a:t>
            </a:r>
          </a:p>
          <a:p>
            <a:endParaRPr lang="en-US" sz="1400" b="1" dirty="0">
              <a:solidFill>
                <a:schemeClr val="folHlink"/>
              </a:solidFill>
              <a:latin typeface="Courier New" charset="0"/>
            </a:endParaRPr>
          </a:p>
          <a:p>
            <a:r>
              <a:rPr lang="en-US" sz="1400" b="1" dirty="0"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</a:rPr>
              <a:t>getstatic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</a:rPr>
              <a:t>fortest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</a:rPr>
              <a:t>/k I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</a:rPr>
              <a:t>putstatic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</a:rPr>
              <a:t>	</a:t>
            </a:r>
            <a:r>
              <a:rPr lang="en-US" sz="1400" b="1" dirty="0" err="1">
                <a:solidFill>
                  <a:srgbClr val="008000"/>
                </a:solidFill>
                <a:latin typeface="Courier New" charset="0"/>
              </a:rPr>
              <a:t>fortest</a:t>
            </a:r>
            <a:r>
              <a:rPr lang="en-US" sz="1400" b="1" dirty="0">
                <a:solidFill>
                  <a:srgbClr val="008000"/>
                </a:solidFill>
                <a:latin typeface="Courier New" charset="0"/>
              </a:rPr>
              <a:t>/n I</a:t>
            </a:r>
          </a:p>
          <a:p>
            <a:endParaRPr lang="en-US" sz="1400" b="1" dirty="0">
              <a:solidFill>
                <a:srgbClr val="008000"/>
              </a:solidFill>
              <a:latin typeface="Courier New" charset="0"/>
            </a:endParaRPr>
          </a:p>
          <a:p>
            <a:r>
              <a:rPr lang="en-US" sz="1400" b="1" dirty="0">
                <a:latin typeface="Courier New" charset="0"/>
              </a:rPr>
              <a:t>	</a:t>
            </a:r>
            <a:r>
              <a:rPr lang="en-US" sz="1400" b="1" dirty="0" err="1">
                <a:latin typeface="Courier New" charset="0"/>
              </a:rPr>
              <a:t>getstatic</a:t>
            </a:r>
            <a:r>
              <a:rPr lang="en-US" sz="1400" b="1" dirty="0">
                <a:latin typeface="Courier New" charset="0"/>
              </a:rPr>
              <a:t>	</a:t>
            </a:r>
            <a:r>
              <a:rPr lang="en-US" sz="1400" b="1" dirty="0" err="1">
                <a:latin typeface="Courier New" charset="0"/>
              </a:rPr>
              <a:t>fortest</a:t>
            </a:r>
            <a:r>
              <a:rPr lang="en-US" sz="1400" b="1" dirty="0">
                <a:latin typeface="Courier New" charset="0"/>
              </a:rPr>
              <a:t>/k I</a:t>
            </a:r>
          </a:p>
          <a:p>
            <a:r>
              <a:rPr lang="en-US" sz="1400" b="1" dirty="0">
                <a:latin typeface="Courier New" charset="0"/>
              </a:rPr>
              <a:t>	iconst_1</a:t>
            </a:r>
          </a:p>
          <a:p>
            <a:r>
              <a:rPr lang="en-US" sz="1400" b="1" dirty="0">
                <a:latin typeface="Courier New" charset="0"/>
              </a:rPr>
              <a:t>	</a:t>
            </a:r>
            <a:r>
              <a:rPr lang="en-US" sz="1400" b="1" dirty="0" err="1">
                <a:latin typeface="Courier New" charset="0"/>
              </a:rPr>
              <a:t>iadd</a:t>
            </a:r>
            <a:endParaRPr lang="en-US" sz="1400" b="1" dirty="0">
              <a:latin typeface="Courier New" charset="0"/>
            </a:endParaRPr>
          </a:p>
          <a:p>
            <a:r>
              <a:rPr lang="en-US" sz="1400" b="1" dirty="0">
                <a:latin typeface="Courier New" charset="0"/>
              </a:rPr>
              <a:t>	</a:t>
            </a:r>
            <a:r>
              <a:rPr lang="en-US" sz="1400" b="1" dirty="0" err="1">
                <a:latin typeface="Courier New" charset="0"/>
              </a:rPr>
              <a:t>putstatic</a:t>
            </a:r>
            <a:r>
              <a:rPr lang="en-US" sz="1400" b="1" dirty="0">
                <a:latin typeface="Courier New" charset="0"/>
              </a:rPr>
              <a:t>	</a:t>
            </a:r>
            <a:r>
              <a:rPr lang="en-US" sz="1400" b="1" dirty="0" err="1">
                <a:latin typeface="Courier New" charset="0"/>
              </a:rPr>
              <a:t>fortest</a:t>
            </a:r>
            <a:r>
              <a:rPr lang="en-US" sz="1400" b="1" dirty="0">
                <a:latin typeface="Courier New" charset="0"/>
              </a:rPr>
              <a:t>/k I</a:t>
            </a:r>
          </a:p>
          <a:p>
            <a:r>
              <a:rPr lang="en-US" sz="1400" b="1" dirty="0">
                <a:latin typeface="Courier New" charset="0"/>
              </a:rPr>
              <a:t>	</a:t>
            </a:r>
            <a:r>
              <a:rPr lang="en-US" sz="1400" b="1" dirty="0" err="1">
                <a:latin typeface="Courier New" charset="0"/>
              </a:rPr>
              <a:t>goto</a:t>
            </a:r>
            <a:r>
              <a:rPr lang="en-US" sz="1400" b="1" dirty="0">
                <a:latin typeface="Courier New" charset="0"/>
              </a:rPr>
              <a:t>	L001</a:t>
            </a:r>
          </a:p>
          <a:p>
            <a:r>
              <a:rPr lang="en-US" sz="1400" b="1" dirty="0">
                <a:solidFill>
                  <a:schemeClr val="folHlink"/>
                </a:solidFill>
                <a:latin typeface="Courier New" charset="0"/>
              </a:rPr>
              <a:t>L002:</a:t>
            </a:r>
          </a:p>
        </p:txBody>
      </p:sp>
      <p:sp>
        <p:nvSpPr>
          <p:cNvPr id="607240" name="Text Box 8"/>
          <p:cNvSpPr txBox="1">
            <a:spLocks noChangeArrowheads="1"/>
          </p:cNvSpPr>
          <p:nvPr/>
        </p:nvSpPr>
        <p:spPr bwMode="auto">
          <a:xfrm>
            <a:off x="7223125" y="2727325"/>
            <a:ext cx="1358064" cy="1200329"/>
          </a:xfrm>
          <a:prstGeom prst="rect">
            <a:avLst/>
          </a:prstGeom>
          <a:solidFill>
            <a:srgbClr val="FFFFC2"/>
          </a:solidFill>
          <a:ln w="9525">
            <a:solidFill>
              <a:srgbClr val="B23C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B23C00"/>
                </a:solidFill>
              </a:rPr>
              <a:t>This is code</a:t>
            </a:r>
          </a:p>
          <a:p>
            <a:r>
              <a:rPr lang="en-US" sz="1400">
                <a:solidFill>
                  <a:srgbClr val="B23C00"/>
                </a:solidFill>
              </a:rPr>
              <a:t>emitted for a</a:t>
            </a:r>
          </a:p>
          <a:p>
            <a:r>
              <a:rPr lang="en-US" sz="1400">
                <a:solidFill>
                  <a:srgbClr val="B23C00"/>
                </a:solidFill>
              </a:rPr>
              <a:t>general &gt; test.</a:t>
            </a:r>
          </a:p>
          <a:p>
            <a:r>
              <a:rPr lang="en-US" sz="1400">
                <a:solidFill>
                  <a:srgbClr val="B23C00"/>
                </a:solidFill>
              </a:rPr>
              <a:t>It can be much</a:t>
            </a:r>
          </a:p>
          <a:p>
            <a:r>
              <a:rPr lang="en-US" sz="1400">
                <a:solidFill>
                  <a:srgbClr val="B23C00"/>
                </a:solidFill>
              </a:rPr>
              <a:t>improved!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279356-1786-8199-6BED-9EE86AC28C3F}"/>
              </a:ext>
            </a:extLst>
          </p:cNvPr>
          <p:cNvSpPr txBox="1"/>
          <p:nvPr/>
        </p:nvSpPr>
        <p:spPr>
          <a:xfrm>
            <a:off x="3200415" y="1783098"/>
            <a:ext cx="79701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Program</a:t>
            </a:r>
          </a:p>
          <a:p>
            <a:r>
              <a:rPr lang="en-US" sz="1200" dirty="0">
                <a:solidFill>
                  <a:srgbClr val="0033CC"/>
                </a:solidFill>
              </a:rPr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344204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7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7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7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7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7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7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72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72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072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072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072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723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72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72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72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723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723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7238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7238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07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07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07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07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72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C9225-AF66-7243-AD2B-99B7259733E0}" type="slidenum">
              <a:rPr lang="en-US"/>
              <a:pPr/>
              <a:t>29</a:t>
            </a:fld>
            <a:endParaRPr lang="en-US"/>
          </a:p>
        </p:txBody>
      </p:sp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Template</a:t>
            </a:r>
          </a:p>
        </p:txBody>
      </p:sp>
      <p:pic>
        <p:nvPicPr>
          <p:cNvPr id="618500" name="Picture 4" descr="177075 fg18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17638"/>
            <a:ext cx="5394325" cy="480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113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5C319-8D3C-2B4A-A32F-5D47B5E98049}" type="slidenum">
              <a:rPr lang="en-US"/>
              <a:pPr/>
              <a:t>3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Unofficial Field Trip</a:t>
            </a:r>
            <a:r>
              <a:rPr lang="en-US" i="1" dirty="0"/>
              <a:t>, cont’d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 extensive </a:t>
            </a:r>
            <a:r>
              <a:rPr lang="en-US" dirty="0">
                <a:solidFill>
                  <a:srgbClr val="B23C00"/>
                </a:solidFill>
              </a:rPr>
              <a:t>Revolution </a:t>
            </a:r>
            <a:r>
              <a:rPr lang="en-US" dirty="0"/>
              <a:t>exhibit!</a:t>
            </a:r>
          </a:p>
          <a:p>
            <a:pPr lvl="1"/>
            <a:r>
              <a:rPr lang="en-US" sz="2000" dirty="0"/>
              <a:t>Walk through a timeline of the </a:t>
            </a:r>
            <a:br>
              <a:rPr lang="en-US" sz="2000" dirty="0"/>
            </a:br>
            <a:r>
              <a:rPr lang="en-US" sz="2000" dirty="0"/>
              <a:t>First 2000 Years of Computing History.</a:t>
            </a:r>
          </a:p>
          <a:p>
            <a:pPr lvl="1"/>
            <a:r>
              <a:rPr lang="en-US" sz="2000" dirty="0"/>
              <a:t>Historic computer systems, data processing equipment, </a:t>
            </a:r>
            <a:br>
              <a:rPr lang="en-US" sz="2000" dirty="0"/>
            </a:br>
            <a:r>
              <a:rPr lang="en-US" sz="2000" dirty="0"/>
              <a:t>and other artifacts.</a:t>
            </a:r>
          </a:p>
          <a:p>
            <a:pPr lvl="1"/>
            <a:r>
              <a:rPr lang="en-US" sz="2000" dirty="0"/>
              <a:t>Small theater presentations.</a:t>
            </a:r>
          </a:p>
        </p:txBody>
      </p:sp>
      <p:pic>
        <p:nvPicPr>
          <p:cNvPr id="6359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3154363"/>
            <a:ext cx="3946525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59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49650"/>
            <a:ext cx="353536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35910" name="Text Box 6"/>
          <p:cNvSpPr txBox="1">
            <a:spLocks noChangeArrowheads="1"/>
          </p:cNvSpPr>
          <p:nvPr/>
        </p:nvSpPr>
        <p:spPr bwMode="auto">
          <a:xfrm>
            <a:off x="7589838" y="5500688"/>
            <a:ext cx="10969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/>
              <a:t>Atanasoff-Berry </a:t>
            </a:r>
          </a:p>
          <a:p>
            <a:r>
              <a:rPr lang="en-US" sz="1000"/>
              <a:t>Computer </a:t>
            </a:r>
          </a:p>
        </p:txBody>
      </p:sp>
      <p:sp>
        <p:nvSpPr>
          <p:cNvPr id="635911" name="Text Box 7"/>
          <p:cNvSpPr txBox="1">
            <a:spLocks noChangeArrowheads="1"/>
          </p:cNvSpPr>
          <p:nvPr/>
        </p:nvSpPr>
        <p:spPr bwMode="auto">
          <a:xfrm>
            <a:off x="731838" y="5349875"/>
            <a:ext cx="66198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000"/>
              <a:t>Hollerith</a:t>
            </a:r>
          </a:p>
          <a:p>
            <a:pPr algn="r"/>
            <a:r>
              <a:rPr lang="en-US" sz="1000"/>
              <a:t>Census</a:t>
            </a:r>
          </a:p>
          <a:p>
            <a:pPr algn="r"/>
            <a:r>
              <a:rPr lang="en-US" sz="1000"/>
              <a:t>Machine</a:t>
            </a:r>
          </a:p>
        </p:txBody>
      </p:sp>
    </p:spTree>
    <p:extLst>
      <p:ext uri="{BB962C8B-B14F-4D97-AF65-F5344CB8AC3E}">
        <p14:creationId xmlns:p14="http://schemas.microsoft.com/office/powerpoint/2010/main" val="27952926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9CE8-1E51-8141-A007-D3449D8A5F3A}" type="slidenum">
              <a:rPr lang="en-US"/>
              <a:pPr/>
              <a:t>30</a:t>
            </a:fld>
            <a:endParaRPr lang="en-US"/>
          </a:p>
        </p:txBody>
      </p:sp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</a:t>
            </a:r>
            <a:r>
              <a:rPr lang="en-US" b="1">
                <a:latin typeface="Courier New" charset="0"/>
              </a:rPr>
              <a:t>CASE</a:t>
            </a:r>
            <a:r>
              <a:rPr lang="en-US"/>
              <a:t> Statement</a:t>
            </a:r>
          </a:p>
        </p:txBody>
      </p:sp>
      <p:sp>
        <p:nvSpPr>
          <p:cNvPr id="609284" name="Text Box 4"/>
          <p:cNvSpPr txBox="1">
            <a:spLocks noChangeArrowheads="1"/>
          </p:cNvSpPr>
          <p:nvPr/>
        </p:nvSpPr>
        <p:spPr bwMode="auto">
          <a:xfrm>
            <a:off x="1096963" y="1352550"/>
            <a:ext cx="3240087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charset="0"/>
              </a:rPr>
              <a:t>VAR i, j : integer;</a:t>
            </a:r>
          </a:p>
          <a:p>
            <a:r>
              <a:rPr lang="en-US" b="1">
                <a:latin typeface="Courier New" charset="0"/>
              </a:rPr>
              <a:t>...</a:t>
            </a:r>
          </a:p>
          <a:p>
            <a:r>
              <a:rPr lang="en-US" b="1">
                <a:latin typeface="Courier New" charset="0"/>
              </a:rPr>
              <a:t>CASE </a:t>
            </a:r>
            <a:r>
              <a:rPr lang="en-US" b="1">
                <a:solidFill>
                  <a:srgbClr val="FF00FF"/>
                </a:solidFill>
                <a:latin typeface="Courier New" charset="0"/>
              </a:rPr>
              <a:t>i</a:t>
            </a:r>
            <a:r>
              <a:rPr lang="en-US" b="1">
                <a:latin typeface="Courier New" charset="0"/>
              </a:rPr>
              <a:t> OF</a:t>
            </a:r>
          </a:p>
          <a:p>
            <a:r>
              <a:rPr lang="en-US" b="1">
                <a:latin typeface="Courier New" charset="0"/>
              </a:rPr>
              <a:t>  </a:t>
            </a:r>
            <a:r>
              <a:rPr lang="en-US" b="1">
                <a:solidFill>
                  <a:srgbClr val="0033CC"/>
                </a:solidFill>
                <a:latin typeface="Courier New" charset="0"/>
              </a:rPr>
              <a:t>100,105</a:t>
            </a:r>
            <a:r>
              <a:rPr lang="en-US" b="1">
                <a:latin typeface="Courier New" charset="0"/>
              </a:rPr>
              <a:t>:     j := 1000;</a:t>
            </a:r>
          </a:p>
          <a:p>
            <a:r>
              <a:rPr lang="en-US" b="1">
                <a:latin typeface="Courier New" charset="0"/>
              </a:rPr>
              <a:t>  </a:t>
            </a:r>
            <a:r>
              <a:rPr lang="en-US" b="1">
                <a:solidFill>
                  <a:schemeClr val="folHlink"/>
                </a:solidFill>
                <a:latin typeface="Courier New" charset="0"/>
              </a:rPr>
              <a:t>200,256,282</a:t>
            </a:r>
            <a:r>
              <a:rPr lang="en-US" b="1">
                <a:latin typeface="Courier New" charset="0"/>
              </a:rPr>
              <a:t>: j := 2000;</a:t>
            </a:r>
          </a:p>
          <a:p>
            <a:r>
              <a:rPr lang="en-US" b="1">
                <a:latin typeface="Courier New" charset="0"/>
              </a:rPr>
              <a:t>END</a:t>
            </a:r>
          </a:p>
        </p:txBody>
      </p:sp>
      <p:sp>
        <p:nvSpPr>
          <p:cNvPr id="609285" name="Text Box 5"/>
          <p:cNvSpPr txBox="1">
            <a:spLocks noChangeArrowheads="1"/>
          </p:cNvSpPr>
          <p:nvPr/>
        </p:nvSpPr>
        <p:spPr bwMode="auto">
          <a:xfrm>
            <a:off x="5029200" y="1281113"/>
            <a:ext cx="3240088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Courier New" charset="0"/>
              </a:rPr>
              <a:t>    </a:t>
            </a:r>
            <a:r>
              <a:rPr lang="en-US" b="1">
                <a:solidFill>
                  <a:srgbClr val="FF00FF"/>
                </a:solidFill>
                <a:latin typeface="Courier New" charset="0"/>
              </a:rPr>
              <a:t>iload_0  ; i</a:t>
            </a:r>
          </a:p>
          <a:p>
            <a:endParaRPr lang="en-US" b="1">
              <a:solidFill>
                <a:srgbClr val="FF00FF"/>
              </a:solidFill>
              <a:latin typeface="Courier New" charset="0"/>
            </a:endParaRPr>
          </a:p>
          <a:p>
            <a:r>
              <a:rPr lang="en-US" b="1">
                <a:latin typeface="Courier New" charset="0"/>
              </a:rPr>
              <a:t>    lookupswitch</a:t>
            </a:r>
          </a:p>
          <a:p>
            <a:r>
              <a:rPr lang="en-US" b="1">
                <a:latin typeface="Courier New" charset="0"/>
              </a:rPr>
              <a:t>      </a:t>
            </a:r>
            <a:r>
              <a:rPr lang="en-US" b="1">
                <a:solidFill>
                  <a:srgbClr val="0033CC"/>
                </a:solidFill>
                <a:latin typeface="Courier New" charset="0"/>
              </a:rPr>
              <a:t>100: L010</a:t>
            </a:r>
          </a:p>
          <a:p>
            <a:r>
              <a:rPr lang="en-US" b="1">
                <a:solidFill>
                  <a:srgbClr val="0033CC"/>
                </a:solidFill>
                <a:latin typeface="Courier New" charset="0"/>
              </a:rPr>
              <a:t>      105: L010</a:t>
            </a:r>
          </a:p>
          <a:p>
            <a:r>
              <a:rPr lang="en-US" b="1">
                <a:latin typeface="Courier New" charset="0"/>
              </a:rPr>
              <a:t>      </a:t>
            </a:r>
            <a:r>
              <a:rPr lang="en-US" b="1">
                <a:solidFill>
                  <a:schemeClr val="folHlink"/>
                </a:solidFill>
                <a:latin typeface="Courier New" charset="0"/>
              </a:rPr>
              <a:t>200: L020</a:t>
            </a:r>
          </a:p>
          <a:p>
            <a:r>
              <a:rPr lang="en-US" b="1">
                <a:solidFill>
                  <a:schemeClr val="folHlink"/>
                </a:solidFill>
                <a:latin typeface="Courier New" charset="0"/>
              </a:rPr>
              <a:t>      256: L020</a:t>
            </a:r>
          </a:p>
          <a:p>
            <a:r>
              <a:rPr lang="en-US" b="1">
                <a:solidFill>
                  <a:schemeClr val="folHlink"/>
                </a:solidFill>
                <a:latin typeface="Courier New" charset="0"/>
              </a:rPr>
              <a:t>      282: L020</a:t>
            </a:r>
          </a:p>
          <a:p>
            <a:r>
              <a:rPr lang="en-US" b="1">
                <a:latin typeface="Courier New" charset="0"/>
              </a:rPr>
              <a:t>      default: </a:t>
            </a:r>
            <a:r>
              <a:rPr lang="en-US" b="1">
                <a:solidFill>
                  <a:srgbClr val="008000"/>
                </a:solidFill>
                <a:latin typeface="Courier New" charset="0"/>
              </a:rPr>
              <a:t>L099</a:t>
            </a:r>
          </a:p>
          <a:p>
            <a:r>
              <a:rPr lang="en-US" b="1">
                <a:solidFill>
                  <a:srgbClr val="0033CC"/>
                </a:solidFill>
                <a:latin typeface="Courier New" charset="0"/>
              </a:rPr>
              <a:t>L010</a:t>
            </a:r>
            <a:r>
              <a:rPr lang="en-US" b="1">
                <a:latin typeface="Courier New" charset="0"/>
              </a:rPr>
              <a:t>:    </a:t>
            </a:r>
          </a:p>
          <a:p>
            <a:r>
              <a:rPr lang="en-US" b="1">
                <a:latin typeface="Courier New" charset="0"/>
              </a:rPr>
              <a:t>    </a:t>
            </a:r>
            <a:r>
              <a:rPr lang="en-US" b="1">
                <a:solidFill>
                  <a:srgbClr val="0033CC"/>
                </a:solidFill>
                <a:latin typeface="Courier New" charset="0"/>
              </a:rPr>
              <a:t>sipush 1000</a:t>
            </a:r>
          </a:p>
          <a:p>
            <a:r>
              <a:rPr lang="en-US" b="1">
                <a:solidFill>
                  <a:srgbClr val="0033CC"/>
                </a:solidFill>
                <a:latin typeface="Courier New" charset="0"/>
              </a:rPr>
              <a:t>    istore_1  ; j := 1000</a:t>
            </a:r>
          </a:p>
          <a:p>
            <a:r>
              <a:rPr lang="en-US" b="1">
                <a:latin typeface="Courier New" charset="0"/>
              </a:rPr>
              <a:t>    goto </a:t>
            </a:r>
            <a:r>
              <a:rPr lang="en-US" b="1">
                <a:solidFill>
                  <a:srgbClr val="008000"/>
                </a:solidFill>
                <a:latin typeface="Courier New" charset="0"/>
              </a:rPr>
              <a:t>L099</a:t>
            </a:r>
          </a:p>
          <a:p>
            <a:r>
              <a:rPr lang="en-US" b="1">
                <a:solidFill>
                  <a:schemeClr val="folHlink"/>
                </a:solidFill>
                <a:latin typeface="Courier New" charset="0"/>
              </a:rPr>
              <a:t>L020</a:t>
            </a:r>
            <a:r>
              <a:rPr lang="en-US" b="1">
                <a:latin typeface="Courier New" charset="0"/>
              </a:rPr>
              <a:t>:    </a:t>
            </a:r>
          </a:p>
          <a:p>
            <a:r>
              <a:rPr lang="en-US" b="1">
                <a:latin typeface="Courier New" charset="0"/>
              </a:rPr>
              <a:t>    </a:t>
            </a:r>
            <a:r>
              <a:rPr lang="en-US" b="1">
                <a:solidFill>
                  <a:schemeClr val="folHlink"/>
                </a:solidFill>
                <a:latin typeface="Courier New" charset="0"/>
              </a:rPr>
              <a:t>sipush 2000</a:t>
            </a:r>
          </a:p>
          <a:p>
            <a:r>
              <a:rPr lang="en-US" b="1">
                <a:solidFill>
                  <a:schemeClr val="folHlink"/>
                </a:solidFill>
                <a:latin typeface="Courier New" charset="0"/>
              </a:rPr>
              <a:t>    istore_1  ; j := 2000</a:t>
            </a:r>
          </a:p>
          <a:p>
            <a:r>
              <a:rPr lang="en-US" b="1">
                <a:latin typeface="Courier New" charset="0"/>
              </a:rPr>
              <a:t>    goto </a:t>
            </a:r>
            <a:r>
              <a:rPr lang="en-US" b="1">
                <a:solidFill>
                  <a:srgbClr val="008000"/>
                </a:solidFill>
                <a:latin typeface="Courier New" charset="0"/>
              </a:rPr>
              <a:t>L099</a:t>
            </a:r>
          </a:p>
          <a:p>
            <a:r>
              <a:rPr lang="en-US" b="1">
                <a:solidFill>
                  <a:srgbClr val="008000"/>
                </a:solidFill>
                <a:latin typeface="Courier New" charset="0"/>
              </a:rPr>
              <a:t>L099:</a:t>
            </a:r>
          </a:p>
        </p:txBody>
      </p:sp>
      <p:sp>
        <p:nvSpPr>
          <p:cNvPr id="609287" name="Oval 7"/>
          <p:cNvSpPr>
            <a:spLocks noChangeArrowheads="1"/>
          </p:cNvSpPr>
          <p:nvPr/>
        </p:nvSpPr>
        <p:spPr bwMode="auto">
          <a:xfrm>
            <a:off x="1646238" y="1235075"/>
            <a:ext cx="182562" cy="182563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srgbClr val="0033CC"/>
                </a:solidFill>
              </a:rPr>
              <a:t>#0</a:t>
            </a:r>
          </a:p>
        </p:txBody>
      </p:sp>
      <p:sp>
        <p:nvSpPr>
          <p:cNvPr id="609288" name="Oval 8"/>
          <p:cNvSpPr>
            <a:spLocks noChangeArrowheads="1"/>
          </p:cNvSpPr>
          <p:nvPr/>
        </p:nvSpPr>
        <p:spPr bwMode="auto">
          <a:xfrm>
            <a:off x="2011363" y="1235075"/>
            <a:ext cx="182562" cy="182563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b="1">
                <a:solidFill>
                  <a:srgbClr val="0033CC"/>
                </a:solidFill>
              </a:rPr>
              <a:t>#1</a:t>
            </a:r>
          </a:p>
        </p:txBody>
      </p:sp>
      <p:pic>
        <p:nvPicPr>
          <p:cNvPr id="609289" name="Picture 9" descr="177075 fg18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3063875"/>
            <a:ext cx="3475038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D3DC15-82B2-5B4B-B839-78E6A8DD3C46}"/>
              </a:ext>
            </a:extLst>
          </p:cNvPr>
          <p:cNvSpPr txBox="1"/>
          <p:nvPr/>
        </p:nvSpPr>
        <p:spPr>
          <a:xfrm>
            <a:off x="3566171" y="1314655"/>
            <a:ext cx="79701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Local</a:t>
            </a:r>
          </a:p>
          <a:p>
            <a:r>
              <a:rPr lang="en-US" sz="1200" dirty="0">
                <a:solidFill>
                  <a:srgbClr val="0033CC"/>
                </a:solidFill>
              </a:rPr>
              <a:t>variables</a:t>
            </a:r>
          </a:p>
        </p:txBody>
      </p:sp>
    </p:spTree>
    <p:extLst>
      <p:ext uri="{BB962C8B-B14F-4D97-AF65-F5344CB8AC3E}">
        <p14:creationId xmlns:p14="http://schemas.microsoft.com/office/powerpoint/2010/main" val="374780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0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9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9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92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0928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9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9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92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92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92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928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09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092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092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0928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928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928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0928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7" grpId="0" animBg="1"/>
      <p:bldP spid="60928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AA46-8D68-F040-9D81-ED338013FAC6}" type="slidenum">
              <a:rPr lang="en-US"/>
              <a:pPr/>
              <a:t>31</a:t>
            </a:fld>
            <a:endParaRPr lang="en-US"/>
          </a:p>
        </p:txBody>
      </p:sp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Pascal Procedures and Functions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4367" y="1234464"/>
            <a:ext cx="8595265" cy="4937706"/>
          </a:xfrm>
        </p:spPr>
        <p:txBody>
          <a:bodyPr/>
          <a:lstStyle/>
          <a:p>
            <a:r>
              <a:rPr lang="en-US" dirty="0"/>
              <a:t>Analogous to </a:t>
            </a:r>
            <a:r>
              <a:rPr lang="en-US" u="sng" dirty="0"/>
              <a:t>Java methods</a:t>
            </a:r>
            <a:r>
              <a:rPr lang="en-US" dirty="0"/>
              <a:t> (functions).</a:t>
            </a:r>
          </a:p>
          <a:p>
            <a:pPr lvl="4"/>
            <a:endParaRPr lang="en-US" dirty="0"/>
          </a:p>
          <a:p>
            <a:r>
              <a:rPr lang="en-US" u="sng" dirty="0"/>
              <a:t>Two major simplifications</a:t>
            </a:r>
            <a:r>
              <a:rPr lang="en-US" dirty="0"/>
              <a:t> for our Pascal compiler: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Standard Pascal is not object-oriented.</a:t>
            </a:r>
          </a:p>
          <a:p>
            <a:pPr lvl="1"/>
            <a:r>
              <a:rPr lang="en-US" dirty="0"/>
              <a:t>Therefore, Pascal procedures and functions are more like the </a:t>
            </a:r>
            <a:r>
              <a:rPr lang="en-US" u="sng" dirty="0"/>
              <a:t>private static methods</a:t>
            </a:r>
            <a:r>
              <a:rPr lang="en-US" dirty="0"/>
              <a:t> of a Java class.</a:t>
            </a:r>
          </a:p>
          <a:p>
            <a:pPr lvl="5"/>
            <a:endParaRPr lang="en-US" dirty="0"/>
          </a:p>
          <a:p>
            <a:r>
              <a:rPr lang="en-US" dirty="0"/>
              <a:t>Java does </a:t>
            </a:r>
            <a:r>
              <a:rPr lang="en-US" u="sng" dirty="0"/>
              <a:t>not</a:t>
            </a:r>
            <a:r>
              <a:rPr lang="en-US" dirty="0"/>
              <a:t> have nested methods.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The JVM does not easily implement nested methods.</a:t>
            </a:r>
          </a:p>
          <a:p>
            <a:pPr lvl="1"/>
            <a:r>
              <a:rPr lang="en-US" dirty="0"/>
              <a:t>Therefore, we will compile only </a:t>
            </a:r>
            <a:r>
              <a:rPr lang="en-US" u="sng" dirty="0"/>
              <a:t>top level</a:t>
            </a:r>
            <a:r>
              <a:rPr lang="en-US" dirty="0"/>
              <a:t> (level 1) </a:t>
            </a:r>
            <a:br>
              <a:rPr lang="en-US" dirty="0"/>
            </a:br>
            <a:r>
              <a:rPr lang="en-US" dirty="0"/>
              <a:t>Pascal procedures and functions.</a:t>
            </a:r>
          </a:p>
        </p:txBody>
      </p:sp>
    </p:spTree>
    <p:extLst>
      <p:ext uri="{BB962C8B-B14F-4D97-AF65-F5344CB8AC3E}">
        <p14:creationId xmlns:p14="http://schemas.microsoft.com/office/powerpoint/2010/main" val="149424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48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1BECE-66B1-C74C-B8E6-B47411DCC309}" type="slidenum">
              <a:rPr lang="en-US"/>
              <a:pPr/>
              <a:t>32</a:t>
            </a:fld>
            <a:endParaRPr lang="en-US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Procedures and Functions</a:t>
            </a:r>
            <a:r>
              <a:rPr lang="en-US" i="1"/>
              <a:t>, cont</a:t>
            </a:r>
            <a:r>
              <a:rPr lang="ja-JP" altLang="en-US" i="1">
                <a:latin typeface="Arial"/>
              </a:rPr>
              <a:t>’</a:t>
            </a:r>
            <a:r>
              <a:rPr lang="en-US" i="1"/>
              <a:t>d</a:t>
            </a:r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3840163" cy="487363"/>
          </a:xfrm>
        </p:spPr>
        <p:txBody>
          <a:bodyPr/>
          <a:lstStyle/>
          <a:p>
            <a:r>
              <a:rPr lang="en-US" dirty="0"/>
              <a:t>A Pascal program:</a:t>
            </a:r>
          </a:p>
        </p:txBody>
      </p:sp>
      <p:sp>
        <p:nvSpPr>
          <p:cNvPr id="635908" name="Text Box 4"/>
          <p:cNvSpPr txBox="1">
            <a:spLocks noChangeArrowheads="1"/>
          </p:cNvSpPr>
          <p:nvPr/>
        </p:nvSpPr>
        <p:spPr bwMode="auto">
          <a:xfrm>
            <a:off x="457200" y="1965325"/>
            <a:ext cx="3996607" cy="4154984"/>
          </a:xfrm>
          <a:prstGeom prst="rect">
            <a:avLst/>
          </a:prstGeom>
          <a:solidFill>
            <a:srgbClr val="D7FFFF"/>
          </a:solidFill>
          <a:ln>
            <a:solidFill>
              <a:srgbClr val="0033CC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latin typeface="Courier New" charset="0"/>
              </a:rPr>
              <a:t>PROGRAM ADDER;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VAR</a:t>
            </a: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, j, sum : integer;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FUNCTION add(n1, n2 : integer) : integer;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    VAR</a:t>
            </a:r>
          </a:p>
          <a:p>
            <a:r>
              <a:rPr lang="en-US" sz="1200" b="1" dirty="0">
                <a:latin typeface="Courier New" charset="0"/>
              </a:rPr>
              <a:t>        s : integer;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    BEGIN</a:t>
            </a:r>
          </a:p>
          <a:p>
            <a:r>
              <a:rPr lang="en-US" sz="1200" b="1" dirty="0">
                <a:latin typeface="Courier New" charset="0"/>
              </a:rPr>
              <a:t>        s := </a:t>
            </a: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 + j + n1 + n2;</a:t>
            </a:r>
          </a:p>
          <a:p>
            <a:r>
              <a:rPr lang="en-US" sz="1200" b="1" dirty="0">
                <a:latin typeface="Courier New" charset="0"/>
              </a:rPr>
              <a:t>        add := s;</a:t>
            </a:r>
          </a:p>
          <a:p>
            <a:r>
              <a:rPr lang="en-US" sz="1200" b="1" dirty="0">
                <a:latin typeface="Courier New" charset="0"/>
              </a:rPr>
              <a:t>    END;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BEGIN</a:t>
            </a: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 := 10;</a:t>
            </a:r>
          </a:p>
          <a:p>
            <a:r>
              <a:rPr lang="en-US" sz="1200" b="1" dirty="0">
                <a:latin typeface="Courier New" charset="0"/>
              </a:rPr>
              <a:t>    j := 20;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    sum := add(</a:t>
            </a: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, j);</a:t>
            </a: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 err="1">
                <a:latin typeface="Courier New" charset="0"/>
              </a:rPr>
              <a:t>writeln</a:t>
            </a:r>
            <a:r>
              <a:rPr lang="en-US" sz="1200" b="1" dirty="0">
                <a:latin typeface="Courier New" charset="0"/>
              </a:rPr>
              <a:t>('Sum = ', sum)</a:t>
            </a:r>
          </a:p>
          <a:p>
            <a:r>
              <a:rPr lang="en-US" sz="1200" b="1" dirty="0">
                <a:latin typeface="Courier New" charset="0"/>
              </a:rPr>
              <a:t>END.</a:t>
            </a:r>
          </a:p>
        </p:txBody>
      </p:sp>
      <p:sp>
        <p:nvSpPr>
          <p:cNvPr id="635909" name="Rectangle 5"/>
          <p:cNvSpPr>
            <a:spLocks noChangeArrowheads="1"/>
          </p:cNvSpPr>
          <p:nvPr/>
        </p:nvSpPr>
        <p:spPr bwMode="auto">
          <a:xfrm>
            <a:off x="4297363" y="1295400"/>
            <a:ext cx="4662487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000" dirty="0"/>
              <a:t>The </a:t>
            </a:r>
            <a:r>
              <a:rPr lang="en-US" sz="2000" u="sng" dirty="0"/>
              <a:t>roughly equivalent</a:t>
            </a:r>
            <a:r>
              <a:rPr lang="en-US" sz="2000" dirty="0"/>
              <a:t> Java class:</a:t>
            </a:r>
          </a:p>
          <a:p>
            <a:pPr marL="908050" lvl="1" indent="-436563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0"/>
              <a:buChar char="n"/>
            </a:pPr>
            <a:r>
              <a:rPr lang="en-US" sz="1800" dirty="0"/>
              <a:t>Fields and methods are </a:t>
            </a:r>
            <a:br>
              <a:rPr lang="en-US" sz="1800" dirty="0"/>
            </a:br>
            <a:r>
              <a:rPr lang="en-US" sz="1800" b="1" dirty="0">
                <a:solidFill>
                  <a:srgbClr val="C00000"/>
                </a:solidFill>
                <a:latin typeface="Courier New" charset="0"/>
                <a:ea typeface="Courier New" charset="0"/>
                <a:cs typeface="Courier New" charset="0"/>
              </a:rPr>
              <a:t>private static</a:t>
            </a:r>
            <a:r>
              <a:rPr lang="en-US" sz="1800" dirty="0"/>
              <a:t>.</a:t>
            </a:r>
          </a:p>
        </p:txBody>
      </p:sp>
      <p:sp>
        <p:nvSpPr>
          <p:cNvPr id="635910" name="Text Box 6"/>
          <p:cNvSpPr txBox="1">
            <a:spLocks noChangeArrowheads="1"/>
          </p:cNvSpPr>
          <p:nvPr/>
        </p:nvSpPr>
        <p:spPr bwMode="auto">
          <a:xfrm>
            <a:off x="4664075" y="2513013"/>
            <a:ext cx="4182555" cy="36009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Courier New" charset="0"/>
              </a:rPr>
              <a:t>public class</a:t>
            </a:r>
            <a:r>
              <a:rPr lang="en-US" sz="1200" b="1" dirty="0">
                <a:latin typeface="Courier New" charset="0"/>
              </a:rPr>
              <a:t> Adder</a:t>
            </a:r>
          </a:p>
          <a:p>
            <a:r>
              <a:rPr lang="en-US" sz="1200" b="1" dirty="0">
                <a:latin typeface="Courier New" charset="0"/>
              </a:rPr>
              <a:t>{</a:t>
            </a: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>
                <a:solidFill>
                  <a:srgbClr val="C00000"/>
                </a:solidFill>
                <a:latin typeface="Courier New" charset="0"/>
              </a:rPr>
              <a:t>private stat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ic</a:t>
            </a:r>
            <a:r>
              <a:rPr lang="en-US" sz="1200" b="1" dirty="0">
                <a:latin typeface="Courier New" charset="0"/>
              </a:rPr>
              <a:t> int </a:t>
            </a: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, j, sum;</a:t>
            </a:r>
          </a:p>
          <a:p>
            <a:r>
              <a:rPr lang="en-US" sz="1200" b="1" dirty="0">
                <a:latin typeface="Courier New" charset="0"/>
              </a:rPr>
              <a:t>    </a:t>
            </a: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>
                <a:solidFill>
                  <a:srgbClr val="C00000"/>
                </a:solidFill>
                <a:latin typeface="Courier New" charset="0"/>
              </a:rPr>
              <a:t>private static </a:t>
            </a:r>
            <a:r>
              <a:rPr lang="en-US" sz="1200" b="1" dirty="0">
                <a:latin typeface="Courier New" charset="0"/>
              </a:rPr>
              <a:t>int add(int n1, int n2)</a:t>
            </a:r>
          </a:p>
          <a:p>
            <a:r>
              <a:rPr lang="en-US" sz="1200" b="1" dirty="0">
                <a:latin typeface="Courier New" charset="0"/>
              </a:rPr>
              <a:t>    {</a:t>
            </a:r>
          </a:p>
          <a:p>
            <a:r>
              <a:rPr lang="en-US" sz="1200" b="1" dirty="0">
                <a:latin typeface="Courier New" charset="0"/>
              </a:rPr>
              <a:t>        int s = </a:t>
            </a: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 + j + n1 + n2;</a:t>
            </a:r>
          </a:p>
          <a:p>
            <a:r>
              <a:rPr lang="en-US" sz="1200" b="1" dirty="0">
                <a:latin typeface="Courier New" charset="0"/>
              </a:rPr>
              <a:t>        return s;</a:t>
            </a:r>
          </a:p>
          <a:p>
            <a:r>
              <a:rPr lang="en-US" sz="1200" b="1" dirty="0">
                <a:latin typeface="Courier New" charset="0"/>
              </a:rPr>
              <a:t>    }</a:t>
            </a:r>
          </a:p>
          <a:p>
            <a:r>
              <a:rPr lang="en-US" sz="1200" b="1" dirty="0">
                <a:latin typeface="Courier New" charset="0"/>
              </a:rPr>
              <a:t>    </a:t>
            </a:r>
          </a:p>
          <a:p>
            <a:r>
              <a:rPr lang="en-US" sz="1200" b="1" dirty="0">
                <a:latin typeface="Courier New" charset="0"/>
              </a:rPr>
              <a:t>    public </a:t>
            </a:r>
            <a:r>
              <a:rPr lang="en-US" sz="1200" b="1" dirty="0">
                <a:solidFill>
                  <a:srgbClr val="C00000"/>
                </a:solidFill>
                <a:latin typeface="Courier New" charset="0"/>
              </a:rPr>
              <a:t>static</a:t>
            </a:r>
            <a:r>
              <a:rPr lang="en-US" sz="1200" b="1" dirty="0">
                <a:latin typeface="Courier New" charset="0"/>
              </a:rPr>
              <a:t> void main(String </a:t>
            </a:r>
            <a:r>
              <a:rPr lang="en-US" sz="1200" b="1" dirty="0" err="1">
                <a:latin typeface="Courier New" charset="0"/>
              </a:rPr>
              <a:t>args</a:t>
            </a:r>
            <a:r>
              <a:rPr lang="en-US" sz="1200" b="1" dirty="0">
                <a:latin typeface="Courier New" charset="0"/>
              </a:rPr>
              <a:t>[])</a:t>
            </a:r>
          </a:p>
          <a:p>
            <a:r>
              <a:rPr lang="en-US" sz="1200" b="1" dirty="0">
                <a:latin typeface="Courier New" charset="0"/>
              </a:rPr>
              <a:t>    {</a:t>
            </a:r>
          </a:p>
          <a:p>
            <a:r>
              <a:rPr lang="en-US" sz="1200" b="1" dirty="0">
                <a:latin typeface="Courier New" charset="0"/>
              </a:rPr>
              <a:t>        </a:t>
            </a: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 = 10;</a:t>
            </a:r>
          </a:p>
          <a:p>
            <a:r>
              <a:rPr lang="en-US" sz="1200" b="1" dirty="0">
                <a:latin typeface="Courier New" charset="0"/>
              </a:rPr>
              <a:t>        j = 20;</a:t>
            </a:r>
          </a:p>
          <a:p>
            <a:r>
              <a:rPr lang="en-US" sz="1200" b="1" dirty="0">
                <a:latin typeface="Courier New" charset="0"/>
              </a:rPr>
              <a:t>        </a:t>
            </a:r>
          </a:p>
          <a:p>
            <a:r>
              <a:rPr lang="en-US" sz="1200" b="1" dirty="0">
                <a:latin typeface="Courier New" charset="0"/>
              </a:rPr>
              <a:t>        sum = add(</a:t>
            </a: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, j);</a:t>
            </a:r>
          </a:p>
          <a:p>
            <a:r>
              <a:rPr lang="en-US" sz="1200" b="1" dirty="0">
                <a:latin typeface="Courier New" charset="0"/>
              </a:rPr>
              <a:t>        </a:t>
            </a:r>
            <a:r>
              <a:rPr lang="en-US" sz="1200" b="1" dirty="0" err="1">
                <a:latin typeface="Courier New" charset="0"/>
              </a:rPr>
              <a:t>System.out.println</a:t>
            </a:r>
            <a:r>
              <a:rPr lang="en-US" sz="1200" b="1" dirty="0">
                <a:latin typeface="Courier New" charset="0"/>
              </a:rPr>
              <a:t>("Sum = " + sum);</a:t>
            </a:r>
          </a:p>
          <a:p>
            <a:r>
              <a:rPr lang="en-US" sz="1200" b="1" dirty="0">
                <a:latin typeface="Courier New" charset="0"/>
              </a:rPr>
              <a:t>    }</a:t>
            </a:r>
          </a:p>
          <a:p>
            <a:r>
              <a:rPr lang="en-US" sz="1200" b="1" dirty="0"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5501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5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09" grpId="0"/>
      <p:bldP spid="6359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69ACF-8994-F048-8089-320AFC4B6DD1}" type="slidenum">
              <a:rPr lang="en-US"/>
              <a:pPr/>
              <a:t>33</a:t>
            </a:fld>
            <a:endParaRPr lang="en-US"/>
          </a:p>
        </p:txBody>
      </p:sp>
      <p:sp>
        <p:nvSpPr>
          <p:cNvPr id="637954" name="Rectangle 2"/>
          <p:cNvSpPr>
            <a:spLocks noChangeArrowheads="1"/>
          </p:cNvSpPr>
          <p:nvPr/>
        </p:nvSpPr>
        <p:spPr bwMode="auto">
          <a:xfrm>
            <a:off x="520700" y="2148854"/>
            <a:ext cx="3932238" cy="1737341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for a Pascal Function (Static Method)</a:t>
            </a:r>
            <a:endParaRPr lang="en-US" i="1" dirty="0"/>
          </a:p>
        </p:txBody>
      </p:sp>
      <p:sp>
        <p:nvSpPr>
          <p:cNvPr id="637958" name="Text Box 6"/>
          <p:cNvSpPr txBox="1">
            <a:spLocks noChangeArrowheads="1"/>
          </p:cNvSpPr>
          <p:nvPr/>
        </p:nvSpPr>
        <p:spPr bwMode="auto">
          <a:xfrm>
            <a:off x="520700" y="1236958"/>
            <a:ext cx="4143375" cy="4154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 dirty="0">
                <a:latin typeface="Courier New" charset="0"/>
              </a:rPr>
              <a:t>PROGRAM Adder;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VAR</a:t>
            </a:r>
          </a:p>
          <a:p>
            <a:r>
              <a:rPr lang="en-US" sz="1200" b="1" dirty="0">
                <a:latin typeface="Courier New" charset="0"/>
              </a:rPr>
              <a:t>  </a:t>
            </a: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, j, sum : integer;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FUNCTION add(n1, n2 : integer) : integer;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  VAR</a:t>
            </a:r>
          </a:p>
          <a:p>
            <a:r>
              <a:rPr lang="en-US" sz="1200" b="1" dirty="0">
                <a:latin typeface="Courier New" charset="0"/>
              </a:rPr>
              <a:t>    s : integer;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  BEGIN</a:t>
            </a: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8000"/>
                </a:solidFill>
                <a:latin typeface="Courier New" charset="0"/>
              </a:rPr>
              <a:t>s</a:t>
            </a:r>
            <a:r>
              <a:rPr lang="en-US" sz="1200" b="1" dirty="0">
                <a:latin typeface="Courier New" charset="0"/>
              </a:rPr>
              <a:t> :=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 +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j</a:t>
            </a:r>
            <a:r>
              <a:rPr lang="en-US" sz="1200" b="1" dirty="0">
                <a:latin typeface="Courier New" charset="0"/>
              </a:rPr>
              <a:t> + </a:t>
            </a:r>
            <a:r>
              <a:rPr lang="en-US" sz="1200" b="1" dirty="0">
                <a:solidFill>
                  <a:srgbClr val="008000"/>
                </a:solidFill>
                <a:latin typeface="Courier New" charset="0"/>
              </a:rPr>
              <a:t>n1 + n2</a:t>
            </a:r>
            <a:r>
              <a:rPr lang="en-US" sz="1200" b="1" dirty="0">
                <a:latin typeface="Courier New" charset="0"/>
              </a:rPr>
              <a:t>;</a:t>
            </a:r>
          </a:p>
          <a:p>
            <a:r>
              <a:rPr lang="en-US" sz="1200" b="1" dirty="0">
                <a:latin typeface="Courier New" charset="0"/>
              </a:rPr>
              <a:t>    add := </a:t>
            </a:r>
            <a:r>
              <a:rPr lang="en-US" sz="1200" b="1" dirty="0">
                <a:solidFill>
                  <a:srgbClr val="008000"/>
                </a:solidFill>
                <a:latin typeface="Courier New" charset="0"/>
              </a:rPr>
              <a:t>s</a:t>
            </a:r>
            <a:r>
              <a:rPr lang="en-US" sz="1200" b="1" dirty="0">
                <a:latin typeface="Courier New" charset="0"/>
              </a:rPr>
              <a:t>;</a:t>
            </a:r>
          </a:p>
          <a:p>
            <a:r>
              <a:rPr lang="en-US" sz="1200" b="1" dirty="0">
                <a:latin typeface="Courier New" charset="0"/>
              </a:rPr>
              <a:t>  END;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BEGIN</a:t>
            </a:r>
          </a:p>
          <a:p>
            <a:r>
              <a:rPr lang="en-US" sz="1200" b="1" dirty="0">
                <a:latin typeface="Courier New" charset="0"/>
              </a:rPr>
              <a:t>  </a:t>
            </a: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 := 10;</a:t>
            </a:r>
          </a:p>
          <a:p>
            <a:r>
              <a:rPr lang="en-US" sz="1200" b="1" dirty="0">
                <a:latin typeface="Courier New" charset="0"/>
              </a:rPr>
              <a:t>  j := 20;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  sum := add(</a:t>
            </a: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, j);</a:t>
            </a:r>
          </a:p>
          <a:p>
            <a:r>
              <a:rPr lang="en-US" sz="1200" b="1" dirty="0">
                <a:latin typeface="Courier New" charset="0"/>
              </a:rPr>
              <a:t>  </a:t>
            </a:r>
            <a:r>
              <a:rPr lang="en-US" sz="1200" b="1" dirty="0" err="1">
                <a:latin typeface="Courier New" charset="0"/>
              </a:rPr>
              <a:t>writeln</a:t>
            </a:r>
            <a:r>
              <a:rPr lang="en-US" sz="1200" b="1" dirty="0">
                <a:latin typeface="Courier New" charset="0"/>
              </a:rPr>
              <a:t>('Sum = ', sum)</a:t>
            </a:r>
          </a:p>
          <a:p>
            <a:r>
              <a:rPr lang="en-US" sz="1200" b="1" dirty="0">
                <a:latin typeface="Courier New" charset="0"/>
              </a:rPr>
              <a:t>END.</a:t>
            </a:r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2F759A15-801E-2E46-9564-5EE388F76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4784" y="2013701"/>
            <a:ext cx="182562" cy="182563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srgbClr val="0033CC"/>
                </a:solidFill>
              </a:rPr>
              <a:t>#0</a:t>
            </a: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83CAD135-75BA-2741-B37F-35F3B53C5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702" y="2013701"/>
            <a:ext cx="182562" cy="182563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srgbClr val="0033CC"/>
                </a:solidFill>
              </a:rPr>
              <a:t>#1</a:t>
            </a: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9F85FDA3-3656-F945-B13E-299EE7BF72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621" y="2742450"/>
            <a:ext cx="182562" cy="182563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srgbClr val="0033CC"/>
                </a:solidFill>
              </a:rPr>
              <a:t>#2</a:t>
            </a:r>
          </a:p>
        </p:txBody>
      </p:sp>
      <p:sp>
        <p:nvSpPr>
          <p:cNvPr id="15" name="Oval 8">
            <a:extLst>
              <a:ext uri="{FF2B5EF4-FFF2-40B4-BE49-F238E27FC236}">
                <a16:creationId xmlns:a16="http://schemas.microsoft.com/office/drawing/2014/main" id="{0DDCA4EE-8EE9-5546-A803-02DFDAAD4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348" y="2013701"/>
            <a:ext cx="182562" cy="182563"/>
          </a:xfrm>
          <a:prstGeom prst="ellipse">
            <a:avLst/>
          </a:prstGeom>
          <a:solidFill>
            <a:srgbClr val="CCFFFF"/>
          </a:solidFill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00" b="1" dirty="0">
                <a:solidFill>
                  <a:srgbClr val="0033CC"/>
                </a:solidFill>
              </a:rPr>
              <a:t>#3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A20477-73DA-C44C-9E0A-928C66A30FBC}"/>
              </a:ext>
            </a:extLst>
          </p:cNvPr>
          <p:cNvSpPr/>
          <p:nvPr/>
        </p:nvSpPr>
        <p:spPr bwMode="auto">
          <a:xfrm>
            <a:off x="3474732" y="6248400"/>
            <a:ext cx="2377414" cy="38096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37957" name="Text Box 5"/>
          <p:cNvSpPr txBox="1">
            <a:spLocks noChangeArrowheads="1"/>
          </p:cNvSpPr>
          <p:nvPr/>
        </p:nvSpPr>
        <p:spPr bwMode="auto">
          <a:xfrm>
            <a:off x="4746625" y="1192508"/>
            <a:ext cx="3514104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.method private static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(II)I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.var 0 is n1 I</a:t>
            </a:r>
          </a:p>
          <a:p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.var 1 is n2 I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.var 2 is s I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.var 3 is add I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getstatic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Adder/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getstatic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Adder/j I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iload_0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iload_1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iadd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istore_2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iload_2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istore_3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solidFill>
                  <a:srgbClr val="8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iload_3</a:t>
            </a:r>
          </a:p>
          <a:p>
            <a:r>
              <a:rPr lang="en-US" sz="1400" b="1" dirty="0">
                <a:solidFill>
                  <a:srgbClr val="8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 err="1">
                <a:solidFill>
                  <a:srgbClr val="8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ireturn</a:t>
            </a:r>
            <a:endParaRPr lang="en-US" sz="1400" b="1" dirty="0">
              <a:solidFill>
                <a:srgbClr val="8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.limit locals 4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.limit stack 2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.end method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AE677F-7222-A4EF-3DBD-A0B171D3A7A8}"/>
              </a:ext>
            </a:extLst>
          </p:cNvPr>
          <p:cNvSpPr txBox="1"/>
          <p:nvPr/>
        </p:nvSpPr>
        <p:spPr>
          <a:xfrm>
            <a:off x="2279983" y="2463348"/>
            <a:ext cx="136928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Local parameters</a:t>
            </a:r>
          </a:p>
          <a:p>
            <a:r>
              <a:rPr lang="en-US" sz="1200" dirty="0">
                <a:solidFill>
                  <a:srgbClr val="0033CC"/>
                </a:solidFill>
              </a:rPr>
              <a:t>and variables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882A89-D003-B632-D112-8AABD509303F}"/>
              </a:ext>
            </a:extLst>
          </p:cNvPr>
          <p:cNvSpPr txBox="1"/>
          <p:nvPr/>
        </p:nvSpPr>
        <p:spPr>
          <a:xfrm>
            <a:off x="6613778" y="1600220"/>
            <a:ext cx="195277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Local parameters are</a:t>
            </a:r>
          </a:p>
          <a:p>
            <a:r>
              <a:rPr lang="en-US" sz="1200" dirty="0">
                <a:solidFill>
                  <a:srgbClr val="0033CC"/>
                </a:solidFill>
              </a:rPr>
              <a:t>automatically assigned </a:t>
            </a:r>
          </a:p>
          <a:p>
            <a:r>
              <a:rPr lang="en-US" sz="1200" dirty="0">
                <a:solidFill>
                  <a:srgbClr val="0033CC"/>
                </a:solidFill>
              </a:rPr>
              <a:t>slot numbers starting at 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092AE9-8EDC-53AD-B82E-81F2921C26BA}"/>
              </a:ext>
            </a:extLst>
          </p:cNvPr>
          <p:cNvSpPr txBox="1"/>
          <p:nvPr/>
        </p:nvSpPr>
        <p:spPr>
          <a:xfrm>
            <a:off x="6217902" y="5166341"/>
            <a:ext cx="164339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Push the return value</a:t>
            </a:r>
          </a:p>
          <a:p>
            <a:r>
              <a:rPr lang="en-US" sz="1200" dirty="0">
                <a:solidFill>
                  <a:srgbClr val="0033CC"/>
                </a:solidFill>
              </a:rPr>
              <a:t>onto the </a:t>
            </a:r>
            <a:r>
              <a:rPr lang="en-US" sz="1200" u="sng" dirty="0">
                <a:solidFill>
                  <a:srgbClr val="0033CC"/>
                </a:solidFill>
              </a:rPr>
              <a:t>caller’s</a:t>
            </a:r>
          </a:p>
          <a:p>
            <a:r>
              <a:rPr lang="en-US" sz="1200" dirty="0">
                <a:solidFill>
                  <a:srgbClr val="0033CC"/>
                </a:solidFill>
              </a:rPr>
              <a:t>operand stack.</a:t>
            </a:r>
          </a:p>
        </p:txBody>
      </p:sp>
    </p:spTree>
    <p:extLst>
      <p:ext uri="{BB962C8B-B14F-4D97-AF65-F5344CB8AC3E}">
        <p14:creationId xmlns:p14="http://schemas.microsoft.com/office/powerpoint/2010/main" val="334217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7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7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37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79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79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79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79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79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379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379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79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379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795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795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3795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37957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7957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37957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37957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7957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4" grpId="0" animBg="1"/>
      <p:bldP spid="12" grpId="0" animBg="1"/>
      <p:bldP spid="13" grpId="0" animBg="1"/>
      <p:bldP spid="14" grpId="0" animBg="1"/>
      <p:bldP spid="15" grpId="0" animBg="1"/>
      <p:bldP spid="3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87907-0743-7642-AD83-C765E7F957C6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638978" name="Rectangle 2"/>
          <p:cNvSpPr>
            <a:spLocks noChangeArrowheads="1"/>
          </p:cNvSpPr>
          <p:nvPr/>
        </p:nvSpPr>
        <p:spPr bwMode="auto">
          <a:xfrm>
            <a:off x="457200" y="4292600"/>
            <a:ext cx="2103438" cy="722313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to Call a Function (Static Method)</a:t>
            </a:r>
          </a:p>
        </p:txBody>
      </p:sp>
      <p:sp>
        <p:nvSpPr>
          <p:cNvPr id="6389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35275" y="4618038"/>
            <a:ext cx="5943600" cy="16462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Use </a:t>
            </a:r>
            <a:r>
              <a:rPr lang="en-US" sz="2000" b="1" dirty="0" err="1">
                <a:solidFill>
                  <a:srgbClr val="0033CC"/>
                </a:solidFill>
                <a:latin typeface="Courier New" charset="0"/>
              </a:rPr>
              <a:t>putstatic</a:t>
            </a:r>
            <a:r>
              <a:rPr lang="en-US" sz="2000" dirty="0"/>
              <a:t> with </a:t>
            </a:r>
            <a:r>
              <a:rPr lang="en-US" sz="2000" dirty="0">
                <a:solidFill>
                  <a:srgbClr val="000000"/>
                </a:solidFill>
              </a:rPr>
              <a:t>a fully qualified field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name and type signature to pop a value off the </a:t>
            </a:r>
            <a:br>
              <a:rPr lang="en-US" sz="2000" dirty="0">
                <a:solidFill>
                  <a:srgbClr val="000000"/>
                </a:solidFill>
              </a:rPr>
            </a:br>
            <a:r>
              <a:rPr lang="en-US" sz="2000" dirty="0">
                <a:solidFill>
                  <a:srgbClr val="000000"/>
                </a:solidFill>
              </a:rPr>
              <a:t>operand stack and store it into a static field. 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Use </a:t>
            </a:r>
            <a:r>
              <a:rPr lang="en-US" sz="2000" b="1" dirty="0" err="1">
                <a:solidFill>
                  <a:srgbClr val="0033CC"/>
                </a:solidFill>
                <a:latin typeface="Courier New" charset="0"/>
              </a:rPr>
              <a:t>invokestatic</a:t>
            </a:r>
            <a:r>
              <a:rPr lang="en-US" sz="2000" dirty="0"/>
              <a:t> with a fully-qualified </a:t>
            </a:r>
            <a:br>
              <a:rPr lang="en-US" sz="2000" dirty="0"/>
            </a:br>
            <a:r>
              <a:rPr lang="en-US" sz="2000" dirty="0"/>
              <a:t>method name and a type signature </a:t>
            </a:r>
            <a:br>
              <a:rPr lang="en-US" sz="2000" dirty="0"/>
            </a:br>
            <a:r>
              <a:rPr lang="en-US" sz="2000" dirty="0"/>
              <a:t>to call a static method.</a:t>
            </a:r>
          </a:p>
        </p:txBody>
      </p:sp>
      <p:sp>
        <p:nvSpPr>
          <p:cNvPr id="638981" name="Text Box 5"/>
          <p:cNvSpPr txBox="1">
            <a:spLocks noChangeArrowheads="1"/>
          </p:cNvSpPr>
          <p:nvPr/>
        </p:nvSpPr>
        <p:spPr bwMode="auto">
          <a:xfrm>
            <a:off x="274638" y="1325563"/>
            <a:ext cx="414337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 dirty="0">
                <a:latin typeface="Courier New" charset="0"/>
              </a:rPr>
              <a:t>PROGRAM ADDER;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VAR</a:t>
            </a:r>
          </a:p>
          <a:p>
            <a:r>
              <a:rPr lang="en-US" sz="1200" b="1" dirty="0">
                <a:latin typeface="Courier New" charset="0"/>
              </a:rPr>
              <a:t>  </a:t>
            </a: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, j, sum : integer;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FUNCTION add(n1, n2 : integer) : integer;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  VAR</a:t>
            </a:r>
          </a:p>
          <a:p>
            <a:r>
              <a:rPr lang="en-US" sz="1200" b="1" dirty="0">
                <a:latin typeface="Courier New" charset="0"/>
              </a:rPr>
              <a:t>    s : integer;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  BEGIN</a:t>
            </a:r>
          </a:p>
          <a:p>
            <a:r>
              <a:rPr lang="en-US" sz="1200" b="1" dirty="0">
                <a:latin typeface="Courier New" charset="0"/>
              </a:rPr>
              <a:t>    s := </a:t>
            </a: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 + j + n1 + n2;</a:t>
            </a:r>
          </a:p>
          <a:p>
            <a:r>
              <a:rPr lang="en-US" sz="1200" b="1" dirty="0">
                <a:latin typeface="Courier New" charset="0"/>
              </a:rPr>
              <a:t>    add := s;</a:t>
            </a:r>
          </a:p>
          <a:p>
            <a:r>
              <a:rPr lang="en-US" sz="1200" b="1" dirty="0">
                <a:latin typeface="Courier New" charset="0"/>
              </a:rPr>
              <a:t>  END;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BEGIN</a:t>
            </a:r>
          </a:p>
          <a:p>
            <a:r>
              <a:rPr lang="en-US" sz="1200" b="1" dirty="0">
                <a:latin typeface="Courier New" charset="0"/>
              </a:rPr>
              <a:t>  </a:t>
            </a:r>
            <a:r>
              <a:rPr lang="en-US" sz="1200" b="1" dirty="0" err="1">
                <a:solidFill>
                  <a:srgbClr val="0033CC"/>
                </a:solidFill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 := 10;</a:t>
            </a:r>
          </a:p>
          <a:p>
            <a:r>
              <a:rPr lang="en-US" sz="1200" b="1" dirty="0">
                <a:latin typeface="Courier New" charset="0"/>
              </a:rPr>
              <a:t>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j</a:t>
            </a:r>
            <a:r>
              <a:rPr lang="en-US" sz="1200" b="1" dirty="0">
                <a:latin typeface="Courier New" charset="0"/>
              </a:rPr>
              <a:t> := 20;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sum</a:t>
            </a:r>
            <a:r>
              <a:rPr lang="en-US" sz="1200" b="1" dirty="0">
                <a:latin typeface="Courier New" charset="0"/>
              </a:rPr>
              <a:t> := 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add(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i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, j)</a:t>
            </a:r>
            <a:r>
              <a:rPr lang="en-US" sz="1200" b="1" dirty="0">
                <a:latin typeface="Courier New" charset="0"/>
              </a:rPr>
              <a:t>;</a:t>
            </a:r>
          </a:p>
          <a:p>
            <a:r>
              <a:rPr lang="en-US" sz="1200" b="1" dirty="0">
                <a:latin typeface="Courier New" charset="0"/>
              </a:rPr>
              <a:t>  </a:t>
            </a:r>
            <a:r>
              <a:rPr lang="en-US" sz="1200" b="1" dirty="0" err="1">
                <a:latin typeface="Courier New" charset="0"/>
              </a:rPr>
              <a:t>writeln</a:t>
            </a:r>
            <a:r>
              <a:rPr lang="en-US" sz="1200" b="1" dirty="0">
                <a:latin typeface="Courier New" charset="0"/>
              </a:rPr>
              <a:t>('Sum = ', sum)</a:t>
            </a:r>
          </a:p>
          <a:p>
            <a:r>
              <a:rPr lang="en-US" sz="1200" b="1" dirty="0">
                <a:latin typeface="Courier New" charset="0"/>
              </a:rPr>
              <a:t>END.</a:t>
            </a:r>
          </a:p>
        </p:txBody>
      </p:sp>
      <p:sp>
        <p:nvSpPr>
          <p:cNvPr id="638982" name="Text Box 6"/>
          <p:cNvSpPr txBox="1">
            <a:spLocks noChangeArrowheads="1"/>
          </p:cNvSpPr>
          <p:nvPr/>
        </p:nvSpPr>
        <p:spPr bwMode="auto">
          <a:xfrm>
            <a:off x="4572000" y="12636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38983" name="Text Box 7"/>
          <p:cNvSpPr txBox="1">
            <a:spLocks noChangeArrowheads="1"/>
          </p:cNvSpPr>
          <p:nvPr/>
        </p:nvSpPr>
        <p:spPr bwMode="auto">
          <a:xfrm>
            <a:off x="4357688" y="1325563"/>
            <a:ext cx="464742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latin typeface="Courier New" charset="0"/>
              </a:rPr>
              <a:t>.method public static 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main</a:t>
            </a:r>
            <a:r>
              <a:rPr lang="en-US" sz="1200" b="1" dirty="0">
                <a:latin typeface="Courier New" charset="0"/>
              </a:rPr>
              <a:t>([</a:t>
            </a:r>
            <a:r>
              <a:rPr lang="en-US" sz="1200" b="1" dirty="0" err="1">
                <a:latin typeface="Courier New" charset="0"/>
              </a:rPr>
              <a:t>Ljava</a:t>
            </a:r>
            <a:r>
              <a:rPr lang="en-US" sz="1200" b="1" dirty="0">
                <a:latin typeface="Courier New" charset="0"/>
              </a:rPr>
              <a:t>/</a:t>
            </a:r>
            <a:r>
              <a:rPr lang="en-US" sz="1200" b="1" dirty="0" err="1">
                <a:latin typeface="Courier New" charset="0"/>
              </a:rPr>
              <a:t>lang</a:t>
            </a:r>
            <a:r>
              <a:rPr lang="en-US" sz="1200" b="1" dirty="0">
                <a:latin typeface="Courier New" charset="0"/>
              </a:rPr>
              <a:t>/String;)V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 err="1">
                <a:latin typeface="Courier New" charset="0"/>
              </a:rPr>
              <a:t>bipush</a:t>
            </a:r>
            <a:r>
              <a:rPr lang="en-US" sz="1200" b="1" dirty="0">
                <a:latin typeface="Courier New" charset="0"/>
              </a:rPr>
              <a:t> 10</a:t>
            </a: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 err="1">
                <a:latin typeface="Courier New" charset="0"/>
              </a:rPr>
              <a:t>putstatic</a:t>
            </a:r>
            <a:r>
              <a:rPr lang="en-US" sz="1200" b="1" dirty="0">
                <a:latin typeface="Courier New" charset="0"/>
              </a:rPr>
              <a:t> Adder/</a:t>
            </a: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 I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 err="1">
                <a:latin typeface="Courier New" charset="0"/>
              </a:rPr>
              <a:t>bipush</a:t>
            </a:r>
            <a:r>
              <a:rPr lang="en-US" sz="1200" b="1" dirty="0">
                <a:latin typeface="Courier New" charset="0"/>
              </a:rPr>
              <a:t> 20</a:t>
            </a: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 err="1">
                <a:latin typeface="Courier New" charset="0"/>
              </a:rPr>
              <a:t>putstatic</a:t>
            </a:r>
            <a:r>
              <a:rPr lang="en-US" sz="1200" b="1" dirty="0">
                <a:latin typeface="Courier New" charset="0"/>
              </a:rPr>
              <a:t> Adder/j I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getstatic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Adder/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getstatic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Adder/j I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charset="0"/>
              </a:rPr>
              <a:t>    </a:t>
            </a:r>
            <a:r>
              <a:rPr lang="en-US" sz="1200" b="1" dirty="0" err="1">
                <a:solidFill>
                  <a:srgbClr val="C00000"/>
                </a:solidFill>
                <a:latin typeface="Courier New" charset="0"/>
              </a:rPr>
              <a:t>invokestatic</a:t>
            </a:r>
            <a:r>
              <a:rPr lang="en-US" sz="1200" b="1" dirty="0">
                <a:solidFill>
                  <a:srgbClr val="C00000"/>
                </a:solidFill>
                <a:latin typeface="Courier New" charset="0"/>
              </a:rPr>
              <a:t> Adder/add(II)I</a:t>
            </a:r>
          </a:p>
          <a:p>
            <a:endParaRPr lang="en-US" sz="1200" b="1" dirty="0">
              <a:solidFill>
                <a:schemeClr val="folHlink"/>
              </a:solidFill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 err="1">
                <a:latin typeface="Courier New" charset="0"/>
              </a:rPr>
              <a:t>putstatic</a:t>
            </a:r>
            <a:r>
              <a:rPr lang="en-US" sz="1200" b="1" dirty="0">
                <a:latin typeface="Courier New" charset="0"/>
              </a:rPr>
              <a:t> Adder/sum I</a:t>
            </a:r>
          </a:p>
          <a:p>
            <a:endParaRPr lang="en-US" sz="1200" b="1" dirty="0">
              <a:solidFill>
                <a:srgbClr val="0033CC"/>
              </a:solidFill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    ...</a:t>
            </a:r>
          </a:p>
        </p:txBody>
      </p:sp>
      <p:sp>
        <p:nvSpPr>
          <p:cNvPr id="638984" name="Text Box 8"/>
          <p:cNvSpPr txBox="1">
            <a:spLocks noChangeArrowheads="1"/>
          </p:cNvSpPr>
          <p:nvPr/>
        </p:nvSpPr>
        <p:spPr bwMode="auto">
          <a:xfrm>
            <a:off x="6335037" y="3852069"/>
            <a:ext cx="2193925" cy="6492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A function call leaves its</a:t>
            </a:r>
          </a:p>
          <a:p>
            <a:r>
              <a:rPr lang="en-US" sz="1200" dirty="0">
                <a:solidFill>
                  <a:srgbClr val="0033CC"/>
                </a:solidFill>
              </a:rPr>
              <a:t>return value on top of the</a:t>
            </a:r>
          </a:p>
          <a:p>
            <a:r>
              <a:rPr lang="en-US" sz="1200" u="sng" dirty="0">
                <a:solidFill>
                  <a:srgbClr val="0033CC"/>
                </a:solidFill>
              </a:rPr>
              <a:t>operand stack of the caller</a:t>
            </a:r>
            <a:r>
              <a:rPr lang="en-US" sz="1200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5286FE-4C23-CF05-7807-27E6E6EC3055}"/>
              </a:ext>
            </a:extLst>
          </p:cNvPr>
          <p:cNvSpPr txBox="1"/>
          <p:nvPr/>
        </p:nvSpPr>
        <p:spPr>
          <a:xfrm>
            <a:off x="2468903" y="1874537"/>
            <a:ext cx="142859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Program variables</a:t>
            </a:r>
          </a:p>
        </p:txBody>
      </p:sp>
    </p:spTree>
    <p:extLst>
      <p:ext uri="{BB962C8B-B14F-4D97-AF65-F5344CB8AC3E}">
        <p14:creationId xmlns:p14="http://schemas.microsoft.com/office/powerpoint/2010/main" val="8715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389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89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89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89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89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89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89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89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89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89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89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89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8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8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78" grpId="0" animBg="1"/>
      <p:bldP spid="63898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3BF8E-3CE8-9C4B-BE57-13F460B0B2D6}" type="slidenum">
              <a:rPr lang="en-US"/>
              <a:pPr/>
              <a:t>35</a:t>
            </a:fld>
            <a:endParaRPr lang="en-US"/>
          </a:p>
        </p:txBody>
      </p:sp>
      <p:sp>
        <p:nvSpPr>
          <p:cNvPr id="636930" name="Rectangle 2"/>
          <p:cNvSpPr>
            <a:spLocks noChangeArrowheads="1"/>
          </p:cNvSpPr>
          <p:nvPr/>
        </p:nvSpPr>
        <p:spPr bwMode="auto">
          <a:xfrm>
            <a:off x="4572000" y="2514600"/>
            <a:ext cx="4389438" cy="2378075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931" name="Rectangle 3"/>
          <p:cNvSpPr>
            <a:spLocks noChangeArrowheads="1"/>
          </p:cNvSpPr>
          <p:nvPr/>
        </p:nvSpPr>
        <p:spPr bwMode="auto">
          <a:xfrm>
            <a:off x="4572000" y="1870075"/>
            <a:ext cx="2560638" cy="644525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932" name="Rectangle 4"/>
          <p:cNvSpPr>
            <a:spLocks noChangeArrowheads="1"/>
          </p:cNvSpPr>
          <p:nvPr/>
        </p:nvSpPr>
        <p:spPr bwMode="auto">
          <a:xfrm>
            <a:off x="457200" y="1876425"/>
            <a:ext cx="2011363" cy="2730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6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for a Pascal Main Program</a:t>
            </a:r>
          </a:p>
        </p:txBody>
      </p:sp>
      <p:sp>
        <p:nvSpPr>
          <p:cNvPr id="636934" name="Text Box 6"/>
          <p:cNvSpPr txBox="1">
            <a:spLocks noChangeArrowheads="1"/>
          </p:cNvSpPr>
          <p:nvPr/>
        </p:nvSpPr>
        <p:spPr bwMode="auto">
          <a:xfrm>
            <a:off x="274638" y="1325563"/>
            <a:ext cx="414337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200" b="1" dirty="0">
                <a:latin typeface="Courier New" charset="0"/>
              </a:rPr>
              <a:t>PROGRAM </a:t>
            </a:r>
            <a:r>
              <a:rPr lang="en-US" sz="1200" b="1" dirty="0">
                <a:solidFill>
                  <a:srgbClr val="C00000"/>
                </a:solidFill>
                <a:latin typeface="Courier New" charset="0"/>
              </a:rPr>
              <a:t>Adder</a:t>
            </a:r>
            <a:r>
              <a:rPr lang="en-US" sz="1200" b="1" dirty="0">
                <a:latin typeface="Courier New" charset="0"/>
              </a:rPr>
              <a:t>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VAR</a:t>
            </a:r>
          </a:p>
          <a:p>
            <a:r>
              <a:rPr lang="en-US" sz="1200" b="1" dirty="0">
                <a:latin typeface="Courier New" charset="0"/>
              </a:rPr>
              <a:t>  </a:t>
            </a: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, j, sum : integer;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FUNCTION add(n1, n2 : integer) : integer;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  VAR</a:t>
            </a:r>
          </a:p>
          <a:p>
            <a:r>
              <a:rPr lang="en-US" sz="1200" b="1" dirty="0">
                <a:latin typeface="Courier New" charset="0"/>
              </a:rPr>
              <a:t>    s : integer;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  BEGIN</a:t>
            </a:r>
          </a:p>
          <a:p>
            <a:r>
              <a:rPr lang="en-US" sz="1200" b="1" dirty="0">
                <a:latin typeface="Courier New" charset="0"/>
              </a:rPr>
              <a:t>    s := </a:t>
            </a: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 + j + n1 + n2;</a:t>
            </a:r>
          </a:p>
          <a:p>
            <a:r>
              <a:rPr lang="en-US" sz="1200" b="1" dirty="0">
                <a:latin typeface="Courier New" charset="0"/>
              </a:rPr>
              <a:t>    add := s;</a:t>
            </a:r>
          </a:p>
          <a:p>
            <a:r>
              <a:rPr lang="en-US" sz="1200" b="1" dirty="0">
                <a:latin typeface="Courier New" charset="0"/>
              </a:rPr>
              <a:t>  END;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BEGIN</a:t>
            </a:r>
          </a:p>
          <a:p>
            <a:r>
              <a:rPr lang="en-US" sz="1200" b="1" dirty="0">
                <a:latin typeface="Courier New" charset="0"/>
              </a:rPr>
              <a:t>  </a:t>
            </a: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 := 10;</a:t>
            </a:r>
          </a:p>
          <a:p>
            <a:r>
              <a:rPr lang="en-US" sz="1200" b="1" dirty="0">
                <a:latin typeface="Courier New" charset="0"/>
              </a:rPr>
              <a:t>  j := 20;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  sum := add(</a:t>
            </a: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, j);</a:t>
            </a:r>
          </a:p>
          <a:p>
            <a:r>
              <a:rPr lang="en-US" sz="1200" b="1" dirty="0">
                <a:latin typeface="Courier New" charset="0"/>
              </a:rPr>
              <a:t>  </a:t>
            </a:r>
            <a:r>
              <a:rPr lang="en-US" sz="1200" b="1" dirty="0" err="1">
                <a:latin typeface="Courier New" charset="0"/>
              </a:rPr>
              <a:t>writeln</a:t>
            </a:r>
            <a:r>
              <a:rPr lang="en-US" sz="1200" b="1" dirty="0">
                <a:latin typeface="Courier New" charset="0"/>
              </a:rPr>
              <a:t>('Sum = ', sum)</a:t>
            </a:r>
          </a:p>
          <a:p>
            <a:r>
              <a:rPr lang="en-US" sz="1200" b="1" dirty="0">
                <a:latin typeface="Courier New" charset="0"/>
              </a:rPr>
              <a:t>END.</a:t>
            </a:r>
          </a:p>
        </p:txBody>
      </p:sp>
      <p:sp>
        <p:nvSpPr>
          <p:cNvPr id="636935" name="Text Box 7"/>
          <p:cNvSpPr txBox="1">
            <a:spLocks noChangeArrowheads="1"/>
          </p:cNvSpPr>
          <p:nvPr/>
        </p:nvSpPr>
        <p:spPr bwMode="auto">
          <a:xfrm>
            <a:off x="4479925" y="1325563"/>
            <a:ext cx="4554452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1" dirty="0">
                <a:latin typeface="Courier New" charset="0"/>
              </a:rPr>
              <a:t>.class public super 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Adder</a:t>
            </a:r>
          </a:p>
          <a:p>
            <a:r>
              <a:rPr lang="en-US" sz="1200" b="1" dirty="0">
                <a:latin typeface="Courier New" charset="0"/>
              </a:rPr>
              <a:t>.super java/</a:t>
            </a:r>
            <a:r>
              <a:rPr lang="en-US" sz="1200" b="1" dirty="0" err="1">
                <a:latin typeface="Courier New" charset="0"/>
              </a:rPr>
              <a:t>lang</a:t>
            </a:r>
            <a:r>
              <a:rPr lang="en-US" sz="1200" b="1" dirty="0">
                <a:latin typeface="Courier New" charset="0"/>
              </a:rPr>
              <a:t>/Object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.private field static </a:t>
            </a:r>
            <a:r>
              <a:rPr lang="en-US" sz="1200" b="1" dirty="0" err="1">
                <a:latin typeface="Courier New" charset="0"/>
              </a:rPr>
              <a:t>i</a:t>
            </a:r>
            <a:r>
              <a:rPr lang="en-US" sz="1200" b="1" dirty="0">
                <a:latin typeface="Courier New" charset="0"/>
              </a:rPr>
              <a:t> I</a:t>
            </a:r>
          </a:p>
          <a:p>
            <a:r>
              <a:rPr lang="en-US" sz="1200" b="1" dirty="0">
                <a:latin typeface="Courier New" charset="0"/>
              </a:rPr>
              <a:t>.private field static j I</a:t>
            </a:r>
          </a:p>
          <a:p>
            <a:r>
              <a:rPr lang="en-US" sz="1200" b="1" dirty="0">
                <a:latin typeface="Courier New" charset="0"/>
              </a:rPr>
              <a:t>.private field static sum I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.method public 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&lt;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init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&gt;</a:t>
            </a:r>
            <a:r>
              <a:rPr lang="en-US" sz="1200" b="1" dirty="0">
                <a:latin typeface="Courier New" charset="0"/>
              </a:rPr>
              <a:t>()</a:t>
            </a:r>
            <a:r>
              <a:rPr lang="en-US" sz="1200" b="1" dirty="0">
                <a:solidFill>
                  <a:srgbClr val="B23C00"/>
                </a:solidFill>
                <a:latin typeface="Courier New" charset="0"/>
              </a:rPr>
              <a:t>V</a:t>
            </a:r>
          </a:p>
          <a:p>
            <a:endParaRPr lang="en-US" sz="1200" b="1" dirty="0">
              <a:latin typeface="Courier New" charset="0"/>
            </a:endParaRP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>
                <a:solidFill>
                  <a:srgbClr val="0033CC"/>
                </a:solidFill>
                <a:latin typeface="Courier New" charset="0"/>
              </a:rPr>
              <a:t>aload_0</a:t>
            </a:r>
          </a:p>
          <a:p>
            <a:r>
              <a:rPr lang="en-US" sz="1200" b="1" dirty="0">
                <a:latin typeface="Courier New" charset="0"/>
              </a:rPr>
              <a:t>    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invokenonvirtual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 java/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lang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/Object/&lt;</a:t>
            </a:r>
            <a:r>
              <a:rPr lang="en-US" sz="1200" b="1" dirty="0" err="1">
                <a:solidFill>
                  <a:schemeClr val="folHlink"/>
                </a:solidFill>
                <a:latin typeface="Courier New" charset="0"/>
              </a:rPr>
              <a:t>init</a:t>
            </a:r>
            <a:r>
              <a:rPr lang="en-US" sz="1200" b="1" dirty="0">
                <a:solidFill>
                  <a:schemeClr val="folHlink"/>
                </a:solidFill>
                <a:latin typeface="Courier New" charset="0"/>
              </a:rPr>
              <a:t>&gt;()V</a:t>
            </a:r>
          </a:p>
          <a:p>
            <a:r>
              <a:rPr lang="en-US" sz="1200" b="1" dirty="0">
                <a:latin typeface="Courier New" charset="0"/>
              </a:rPr>
              <a:t>    return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.limit stack 1</a:t>
            </a:r>
          </a:p>
          <a:p>
            <a:r>
              <a:rPr lang="en-US" sz="1200" b="1" dirty="0">
                <a:latin typeface="Courier New" charset="0"/>
              </a:rPr>
              <a:t>.limit locals 1</a:t>
            </a:r>
          </a:p>
          <a:p>
            <a:r>
              <a:rPr lang="en-US" sz="1200" b="1" dirty="0">
                <a:latin typeface="Courier New" charset="0"/>
              </a:rPr>
              <a:t>.end method</a:t>
            </a:r>
          </a:p>
          <a:p>
            <a:endParaRPr lang="en-US" sz="1200" b="1" dirty="0">
              <a:latin typeface="Courier New" charset="0"/>
            </a:endParaRPr>
          </a:p>
          <a:p>
            <a:r>
              <a:rPr lang="en-US" sz="1200" b="1" dirty="0">
                <a:latin typeface="Courier New" charset="0"/>
              </a:rPr>
              <a:t>...</a:t>
            </a:r>
          </a:p>
        </p:txBody>
      </p:sp>
      <p:sp>
        <p:nvSpPr>
          <p:cNvPr id="63693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2743200" y="4983163"/>
            <a:ext cx="6126163" cy="1189037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Each Jasmin class must have a </a:t>
            </a:r>
            <a:br>
              <a:rPr lang="en-US" sz="1800" dirty="0"/>
            </a:br>
            <a:r>
              <a:rPr lang="en-US" sz="1800" dirty="0">
                <a:solidFill>
                  <a:srgbClr val="B23C00"/>
                </a:solidFill>
              </a:rPr>
              <a:t>constructor</a:t>
            </a:r>
            <a:r>
              <a:rPr lang="en-US" sz="1800" dirty="0"/>
              <a:t> named 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&lt;</a:t>
            </a:r>
            <a:r>
              <a:rPr lang="en-US" sz="1800" b="1" dirty="0" err="1">
                <a:solidFill>
                  <a:schemeClr val="folHlink"/>
                </a:solidFill>
                <a:latin typeface="Courier New" charset="0"/>
              </a:rPr>
              <a:t>init</a:t>
            </a:r>
            <a:r>
              <a:rPr lang="en-US" sz="1800" b="1" dirty="0">
                <a:solidFill>
                  <a:schemeClr val="folHlink"/>
                </a:solidFill>
                <a:latin typeface="Courier New" charset="0"/>
              </a:rPr>
              <a:t>&gt;</a:t>
            </a:r>
            <a:r>
              <a:rPr lang="en-US" sz="18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The local variable in </a:t>
            </a:r>
            <a:r>
              <a:rPr lang="en-US" sz="1600" dirty="0">
                <a:solidFill>
                  <a:srgbClr val="0033CC"/>
                </a:solidFill>
              </a:rPr>
              <a:t>slot #0</a:t>
            </a:r>
            <a:r>
              <a:rPr lang="en-US" sz="1600" dirty="0"/>
              <a:t> contains the value of </a:t>
            </a:r>
            <a:r>
              <a:rPr lang="ja-JP" altLang="en-US" sz="1600" dirty="0">
                <a:latin typeface="Arial"/>
              </a:rPr>
              <a:t>“</a:t>
            </a:r>
            <a:r>
              <a:rPr lang="en-US" sz="1600" dirty="0">
                <a:solidFill>
                  <a:srgbClr val="0033CC"/>
                </a:solidFill>
              </a:rPr>
              <a:t>this</a:t>
            </a:r>
            <a:r>
              <a:rPr lang="ja-JP" altLang="en-US" sz="1600" dirty="0">
                <a:latin typeface="Arial"/>
              </a:rPr>
              <a:t>”</a:t>
            </a:r>
            <a:r>
              <a:rPr lang="en-US" sz="16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Each constructor must call the </a:t>
            </a:r>
            <a:r>
              <a:rPr lang="en-US" sz="1600" dirty="0">
                <a:solidFill>
                  <a:srgbClr val="8F0000"/>
                </a:solidFill>
              </a:rPr>
              <a:t>superclass constructor</a:t>
            </a:r>
            <a:r>
              <a:rPr lang="en-US" sz="1600" dirty="0"/>
              <a:t>.</a:t>
            </a:r>
          </a:p>
        </p:txBody>
      </p:sp>
      <p:sp>
        <p:nvSpPr>
          <p:cNvPr id="636937" name="Text Box 9"/>
          <p:cNvSpPr txBox="1">
            <a:spLocks noChangeArrowheads="1"/>
          </p:cNvSpPr>
          <p:nvPr/>
        </p:nvSpPr>
        <p:spPr bwMode="auto">
          <a:xfrm>
            <a:off x="7294563" y="1874838"/>
            <a:ext cx="1209675" cy="527050"/>
          </a:xfrm>
          <a:prstGeom prst="rect">
            <a:avLst/>
          </a:prstGeom>
          <a:solidFill>
            <a:srgbClr val="FFFFC2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33CC"/>
                </a:solidFill>
              </a:rPr>
              <a:t>Private static</a:t>
            </a:r>
            <a:br>
              <a:rPr lang="en-US" sz="1400">
                <a:solidFill>
                  <a:srgbClr val="0033CC"/>
                </a:solidFill>
              </a:rPr>
            </a:br>
            <a:r>
              <a:rPr lang="en-US" sz="1400">
                <a:solidFill>
                  <a:srgbClr val="0033CC"/>
                </a:solidFill>
              </a:rPr>
              <a:t>class fields.</a:t>
            </a:r>
          </a:p>
        </p:txBody>
      </p:sp>
      <p:grpSp>
        <p:nvGrpSpPr>
          <p:cNvPr id="636938" name="Group 10"/>
          <p:cNvGrpSpPr>
            <a:grpSpLocks/>
          </p:cNvGrpSpPr>
          <p:nvPr/>
        </p:nvGrpSpPr>
        <p:grpSpPr bwMode="auto">
          <a:xfrm>
            <a:off x="6857635" y="2606675"/>
            <a:ext cx="2103437" cy="822325"/>
            <a:chOff x="4174" y="1642"/>
            <a:chExt cx="1325" cy="518"/>
          </a:xfrm>
          <a:solidFill>
            <a:srgbClr val="FFFFC2"/>
          </a:solidFill>
        </p:grpSpPr>
        <p:sp>
          <p:nvSpPr>
            <p:cNvPr id="636939" name="Text Box 11"/>
            <p:cNvSpPr txBox="1">
              <a:spLocks noChangeArrowheads="1"/>
            </p:cNvSpPr>
            <p:nvPr/>
          </p:nvSpPr>
          <p:spPr bwMode="auto">
            <a:xfrm>
              <a:off x="4608" y="1642"/>
              <a:ext cx="891" cy="332"/>
            </a:xfrm>
            <a:prstGeom prst="rect">
              <a:avLst/>
            </a:prstGeom>
            <a:grp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>
                  <a:solidFill>
                    <a:schemeClr val="folHlink"/>
                  </a:solidFill>
                </a:rPr>
                <a:t>Void method.</a:t>
              </a:r>
            </a:p>
            <a:p>
              <a:r>
                <a:rPr lang="en-US" sz="1400">
                  <a:solidFill>
                    <a:schemeClr val="folHlink"/>
                  </a:solidFill>
                </a:rPr>
                <a:t>No parameters.</a:t>
              </a:r>
            </a:p>
          </p:txBody>
        </p:sp>
        <p:sp>
          <p:nvSpPr>
            <p:cNvPr id="636940" name="Line 12"/>
            <p:cNvSpPr>
              <a:spLocks noChangeShapeType="1"/>
            </p:cNvSpPr>
            <p:nvPr/>
          </p:nvSpPr>
          <p:spPr bwMode="auto">
            <a:xfrm flipH="1" flipV="1">
              <a:off x="4174" y="1732"/>
              <a:ext cx="434" cy="0"/>
            </a:xfrm>
            <a:prstGeom prst="line">
              <a:avLst/>
            </a:prstGeom>
            <a:grp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941" name="Line 13"/>
            <p:cNvSpPr>
              <a:spLocks noChangeShapeType="1"/>
            </p:cNvSpPr>
            <p:nvPr/>
          </p:nvSpPr>
          <p:spPr bwMode="auto">
            <a:xfrm>
              <a:off x="5414" y="1976"/>
              <a:ext cx="0" cy="184"/>
            </a:xfrm>
            <a:prstGeom prst="line">
              <a:avLst/>
            </a:prstGeom>
            <a:grpFill/>
            <a:ln w="9525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054A71A-12F8-B03B-28B3-1796310DE20E}"/>
              </a:ext>
            </a:extLst>
          </p:cNvPr>
          <p:cNvSpPr txBox="1"/>
          <p:nvPr/>
        </p:nvSpPr>
        <p:spPr>
          <a:xfrm>
            <a:off x="2715156" y="1874450"/>
            <a:ext cx="1428596" cy="276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Program variables</a:t>
            </a:r>
          </a:p>
        </p:txBody>
      </p:sp>
    </p:spTree>
    <p:extLst>
      <p:ext uri="{BB962C8B-B14F-4D97-AF65-F5344CB8AC3E}">
        <p14:creationId xmlns:p14="http://schemas.microsoft.com/office/powerpoint/2010/main" val="24574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6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6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6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69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69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369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6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6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36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36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69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69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693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69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369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693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36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369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69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369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69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36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36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0" grpId="0" animBg="1"/>
      <p:bldP spid="636931" grpId="0" animBg="1"/>
      <p:bldP spid="636932" grpId="0" animBg="1"/>
      <p:bldP spid="6369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0641E-849C-5E4C-9426-22969953EBEB}" type="slidenum">
              <a:rPr lang="en-US"/>
              <a:pPr/>
              <a:t>4</a:t>
            </a:fld>
            <a:endParaRPr lang="en-US"/>
          </a:p>
        </p:txBody>
      </p:sp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Unofficial Field Trip</a:t>
            </a:r>
            <a:r>
              <a:rPr lang="en-US" i="1" dirty="0"/>
              <a:t>, cont’d</a:t>
            </a:r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40791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>
                <a:solidFill>
                  <a:srgbClr val="B23C00"/>
                </a:solidFill>
              </a:rPr>
              <a:t>IBM 1401 computer</a:t>
            </a:r>
            <a:r>
              <a:rPr lang="en-US" sz="2400" dirty="0"/>
              <a:t>, fully restored and operational.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 small transistor-based mainframe computer.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Extremely popular with small businesses </a:t>
            </a:r>
            <a:br>
              <a:rPr lang="en-US" sz="2000" dirty="0"/>
            </a:br>
            <a:r>
              <a:rPr lang="en-US" sz="2000" dirty="0"/>
              <a:t>in the late 1950s through the mid 1960s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Maximum of 16K bytes of memory.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800 card/minute card reader (wire brushes).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600 line/minute line printer (impact).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6 magnetic tape drives, no disk drives.</a:t>
            </a:r>
          </a:p>
          <a:p>
            <a:pPr lvl="2">
              <a:lnSpc>
                <a:spcPct val="80000"/>
              </a:lnSpc>
            </a:pPr>
            <a:endParaRPr lang="en-US" sz="1600" dirty="0"/>
          </a:p>
        </p:txBody>
      </p:sp>
      <p:pic>
        <p:nvPicPr>
          <p:cNvPr id="637956" name="Picture 4" descr="IBM1401_TapeSystem_Mwh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5" y="3604546"/>
            <a:ext cx="6584950" cy="2659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301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Unofficial Field Trip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on the IBM 1401:</a:t>
            </a:r>
          </a:p>
          <a:p>
            <a:pPr lvl="4"/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200" dirty="0"/>
              <a:t>General info: </a:t>
            </a:r>
            <a:r>
              <a:rPr lang="en-US" sz="2200" dirty="0">
                <a:hlinkClick r:id="rId2"/>
              </a:rPr>
              <a:t>http://en.wikipedia.org/wiki/IBM_1401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My summer seminar: </a:t>
            </a:r>
            <a:r>
              <a:rPr lang="en-US" sz="2200" dirty="0">
                <a:hlinkClick r:id="rId3"/>
              </a:rPr>
              <a:t>http://www.cs.sjsu.edu/~mak/1401/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2200" dirty="0"/>
              <a:t>Restoration: </a:t>
            </a:r>
            <a:r>
              <a:rPr lang="en-US" sz="2200" dirty="0">
                <a:hlinkClick r:id="rId4"/>
              </a:rPr>
              <a:t>http://ed-thelen.org/1401Project/1401RestorationPage.html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6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F2188-190B-204B-BF08-256C89993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JVM Architecture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8A23CE-2068-3348-8E3E-732D65173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5" descr="177075 fg1502">
            <a:extLst>
              <a:ext uri="{FF2B5EF4-FFF2-40B4-BE49-F238E27FC236}">
                <a16:creationId xmlns:a16="http://schemas.microsoft.com/office/drawing/2014/main" id="{AAE47D7A-6088-2940-BFE6-DD67C2F27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25563"/>
            <a:ext cx="53038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9DA25AF-6325-5048-AA9C-367ADFB5F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038" y="1295401"/>
            <a:ext cx="3200400" cy="277367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charset="0"/>
              <a:buChar char="o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377950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charset="0"/>
              <a:buChar char="o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827213" indent="-4381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charset="0"/>
              <a:buChar char="n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2971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5pPr>
            <a:lvl6pPr marL="27543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6pPr>
            <a:lvl7pPr marL="32115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7pPr>
            <a:lvl8pPr marL="36687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8pPr>
            <a:lvl9pPr marL="4125913" indent="-4683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charset="0"/>
              <a:buChar char="o"/>
              <a:defRPr sz="12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2000" kern="0"/>
              <a:t>The runtime stack contains stack frames.</a:t>
            </a:r>
          </a:p>
          <a:p>
            <a:pPr lvl="4" eaLnBrk="1" hangingPunct="1">
              <a:lnSpc>
                <a:spcPct val="90000"/>
              </a:lnSpc>
            </a:pPr>
            <a:endParaRPr lang="en-US" sz="400" kern="0"/>
          </a:p>
          <a:p>
            <a:pPr lvl="4" eaLnBrk="1" hangingPunct="1">
              <a:lnSpc>
                <a:spcPct val="90000"/>
              </a:lnSpc>
            </a:pPr>
            <a:endParaRPr lang="en-US" sz="600" kern="0"/>
          </a:p>
          <a:p>
            <a:pPr eaLnBrk="1" hangingPunct="1">
              <a:lnSpc>
                <a:spcPct val="90000"/>
              </a:lnSpc>
            </a:pPr>
            <a:r>
              <a:rPr lang="en-US" sz="2000" kern="0"/>
              <a:t>Each stack frame contains:</a:t>
            </a:r>
          </a:p>
          <a:p>
            <a:pPr lvl="4" eaLnBrk="1" hangingPunct="1">
              <a:lnSpc>
                <a:spcPct val="90000"/>
              </a:lnSpc>
            </a:pPr>
            <a:endParaRPr lang="en-US" sz="400" kern="0"/>
          </a:p>
          <a:p>
            <a:pPr lvl="1" eaLnBrk="1" hangingPunct="1">
              <a:lnSpc>
                <a:spcPct val="90000"/>
              </a:lnSpc>
            </a:pPr>
            <a:r>
              <a:rPr lang="en-US" sz="1800" kern="0"/>
              <a:t>local variables array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kern="0"/>
              <a:t>operand stack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kern="0"/>
              <a:t>program counter (PC)</a:t>
            </a:r>
            <a:endParaRPr lang="en-US" sz="1800" kern="0" dirty="0"/>
          </a:p>
        </p:txBody>
      </p:sp>
    </p:spTree>
    <p:extLst>
      <p:ext uri="{BB962C8B-B14F-4D97-AF65-F5344CB8AC3E}">
        <p14:creationId xmlns:p14="http://schemas.microsoft.com/office/powerpoint/2010/main" val="184281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B07C3-E15A-C149-8B2F-A35B40B89E30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604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Code Template for a Pascal Program</a:t>
            </a:r>
          </a:p>
        </p:txBody>
      </p:sp>
      <p:sp>
        <p:nvSpPr>
          <p:cNvPr id="604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391" y="1295400"/>
            <a:ext cx="3291803" cy="496820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Translate a Pascal program into a </a:t>
            </a:r>
            <a:br>
              <a:rPr lang="en-US" sz="2000" dirty="0"/>
            </a:br>
            <a:r>
              <a:rPr lang="en-US" sz="2000" u="sng" dirty="0"/>
              <a:t>public clas</a:t>
            </a:r>
            <a:r>
              <a:rPr lang="en-US" sz="1800" u="sng" dirty="0"/>
              <a:t>s</a:t>
            </a:r>
            <a:r>
              <a:rPr lang="en-US" sz="1800" dirty="0"/>
              <a:t>.</a:t>
            </a:r>
          </a:p>
          <a:p>
            <a:pPr lvl="4">
              <a:lnSpc>
                <a:spcPct val="90000"/>
              </a:lnSpc>
            </a:pPr>
            <a:endParaRPr lang="en-US" sz="600" dirty="0"/>
          </a:p>
          <a:p>
            <a:pPr>
              <a:lnSpc>
                <a:spcPct val="90000"/>
              </a:lnSpc>
            </a:pPr>
            <a:r>
              <a:rPr lang="en-US" sz="2000" dirty="0"/>
              <a:t>Program variables become </a:t>
            </a:r>
            <a:r>
              <a:rPr lang="en-US" sz="2000" u="sng" dirty="0"/>
              <a:t>class fields</a:t>
            </a:r>
            <a:r>
              <a:rPr lang="en-US" sz="2000" dirty="0"/>
              <a:t>.</a:t>
            </a:r>
          </a:p>
          <a:p>
            <a:pPr lvl="3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000" dirty="0"/>
              <a:t>Must have a </a:t>
            </a:r>
            <a:br>
              <a:rPr lang="en-US" sz="2000" dirty="0"/>
            </a:br>
            <a:r>
              <a:rPr lang="en-US" sz="2000" u="sng" dirty="0"/>
              <a:t>default constructor</a:t>
            </a:r>
            <a:r>
              <a:rPr lang="en-US" sz="2000" dirty="0"/>
              <a:t>.</a:t>
            </a:r>
          </a:p>
          <a:p>
            <a:pPr lvl="3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000" dirty="0"/>
              <a:t>Each procedure or function becomes a </a:t>
            </a:r>
            <a:r>
              <a:rPr lang="en-US" sz="2000" u="sng" dirty="0"/>
              <a:t>private static method</a:t>
            </a:r>
            <a:r>
              <a:rPr lang="en-US" sz="2000" dirty="0"/>
              <a:t>.</a:t>
            </a:r>
          </a:p>
          <a:p>
            <a:pPr lvl="3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000" dirty="0"/>
              <a:t>The main program code becomes the </a:t>
            </a:r>
            <a:r>
              <a:rPr lang="en-US" sz="2000" u="sng" dirty="0"/>
              <a:t>public static </a:t>
            </a:r>
            <a:br>
              <a:rPr lang="en-US" sz="2000" u="sng" dirty="0"/>
            </a:br>
            <a:r>
              <a:rPr lang="en-US" sz="2000" u="sng" dirty="0"/>
              <a:t>main method</a:t>
            </a:r>
            <a:r>
              <a:rPr lang="en-US" sz="2000" dirty="0"/>
              <a:t>.</a:t>
            </a:r>
          </a:p>
        </p:txBody>
      </p:sp>
      <p:pic>
        <p:nvPicPr>
          <p:cNvPr id="604165" name="Picture 5" descr="177075 fg16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25563"/>
            <a:ext cx="4938713" cy="487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794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B3E-E829-1E4E-BD44-EBCCC9D65DA8}" type="slidenum">
              <a:rPr lang="en-US"/>
              <a:pPr/>
              <a:t>8</a:t>
            </a:fld>
            <a:endParaRPr lang="en-US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Compilation Strategy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We’ll compile a </a:t>
            </a:r>
            <a:r>
              <a:rPr lang="en-US" u="sng" dirty="0"/>
              <a:t>Pascal program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as if it were a </a:t>
            </a:r>
            <a:r>
              <a:rPr lang="en-US" u="sng" dirty="0"/>
              <a:t>public Java class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Pascal program name becomes </a:t>
            </a:r>
            <a:br>
              <a:rPr lang="en-US" dirty="0"/>
            </a:br>
            <a:r>
              <a:rPr lang="en-US" dirty="0"/>
              <a:t>the Java class name.</a:t>
            </a:r>
          </a:p>
          <a:p>
            <a:pPr lvl="5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The </a:t>
            </a:r>
            <a:r>
              <a:rPr lang="en-US" u="sng" dirty="0"/>
              <a:t>main program</a:t>
            </a:r>
            <a:r>
              <a:rPr lang="en-US" dirty="0"/>
              <a:t> becomes the </a:t>
            </a:r>
            <a:br>
              <a:rPr lang="en-US" dirty="0"/>
            </a:br>
            <a:r>
              <a:rPr lang="en-US" u="sng" dirty="0"/>
              <a:t>main method</a:t>
            </a:r>
            <a:r>
              <a:rPr lang="en-US" dirty="0"/>
              <a:t> of the Java class.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We’ll compile each </a:t>
            </a:r>
            <a:r>
              <a:rPr lang="en-US" u="sng" dirty="0"/>
              <a:t>program variable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as if it were a </a:t>
            </a:r>
            <a:r>
              <a:rPr lang="en-US" u="sng" dirty="0"/>
              <a:t>field of the Java class</a:t>
            </a:r>
            <a:r>
              <a:rPr 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Fields </a:t>
            </a:r>
            <a:r>
              <a:rPr lang="en-US" u="sng" dirty="0"/>
              <a:t>do</a:t>
            </a:r>
            <a:r>
              <a:rPr lang="en-US" dirty="0"/>
              <a:t> have names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in a Jasmin program.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Recall that local variables and parameters </a:t>
            </a:r>
            <a:br>
              <a:rPr lang="en-US" dirty="0"/>
            </a:br>
            <a:r>
              <a:rPr lang="en-US" dirty="0"/>
              <a:t>are referred to only by their slot numbers.</a:t>
            </a:r>
          </a:p>
          <a:p>
            <a:pPr lvl="3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54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BB3E-E829-1E4E-BD44-EBCCC9D65DA8}" type="slidenum">
              <a:rPr lang="en-US"/>
              <a:pPr/>
              <a:t>9</a:t>
            </a:fld>
            <a:endParaRPr lang="en-US"/>
          </a:p>
        </p:txBody>
      </p:sp>
      <p:sp>
        <p:nvSpPr>
          <p:cNvPr id="68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 Strategy</a:t>
            </a:r>
            <a:r>
              <a:rPr lang="en-US" i="1" dirty="0"/>
              <a:t>, cont’d</a:t>
            </a:r>
          </a:p>
        </p:txBody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320994" cy="4835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We’ll compile each </a:t>
            </a:r>
            <a:r>
              <a:rPr lang="en-US" u="sng" dirty="0"/>
              <a:t>Pascal procedure or function </a:t>
            </a:r>
            <a:r>
              <a:rPr lang="en-US" dirty="0"/>
              <a:t>as if it were a </a:t>
            </a:r>
            <a:r>
              <a:rPr lang="en-US" u="sng" dirty="0"/>
              <a:t>private static method </a:t>
            </a:r>
            <a:br>
              <a:rPr lang="en-US" dirty="0"/>
            </a:br>
            <a:r>
              <a:rPr lang="en-US" dirty="0"/>
              <a:t>of the Java class.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Local variables and formal parameters of the method </a:t>
            </a:r>
            <a:r>
              <a:rPr lang="en-US" u="sng" dirty="0"/>
              <a:t>do not</a:t>
            </a:r>
            <a:r>
              <a:rPr lang="en-US" dirty="0"/>
              <a:t> have names in a Jasmin program.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Jasmin instructions refer to local variables and parameters by their </a:t>
            </a:r>
            <a:r>
              <a:rPr lang="en-US" u="sng" dirty="0"/>
              <a:t>slot numbers</a:t>
            </a:r>
            <a:r>
              <a:rPr lang="en-US" dirty="0"/>
              <a:t> of the local variables array.</a:t>
            </a:r>
          </a:p>
        </p:txBody>
      </p:sp>
    </p:spTree>
    <p:extLst>
      <p:ext uri="{BB962C8B-B14F-4D97-AF65-F5344CB8AC3E}">
        <p14:creationId xmlns:p14="http://schemas.microsoft.com/office/powerpoint/2010/main" val="3418769275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39085</TotalTime>
  <Words>3807</Words>
  <Application>Microsoft Macintosh PowerPoint</Application>
  <PresentationFormat>On-screen Show (4:3)</PresentationFormat>
  <Paragraphs>780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Courier New</vt:lpstr>
      <vt:lpstr>Times New Roman</vt:lpstr>
      <vt:lpstr>Wingdings</vt:lpstr>
      <vt:lpstr>Quadrant</vt:lpstr>
      <vt:lpstr>CS 153 Concepts of Compiler Design October 18 Class Meeting</vt:lpstr>
      <vt:lpstr>Unofficial Field Trip</vt:lpstr>
      <vt:lpstr>Unofficial Field Trip, cont’d</vt:lpstr>
      <vt:lpstr>Unofficial Field Trip, cont’d</vt:lpstr>
      <vt:lpstr>Unofficial Field Trip, cont’d</vt:lpstr>
      <vt:lpstr>Reminder: JVM Architecture</vt:lpstr>
      <vt:lpstr>Code Template for a Pascal Program</vt:lpstr>
      <vt:lpstr>Compilation Strategy</vt:lpstr>
      <vt:lpstr>Compilation Strategy, cont’d</vt:lpstr>
      <vt:lpstr>Code Template for the Main Method, cont’d</vt:lpstr>
      <vt:lpstr>Assignment Statement Code Template</vt:lpstr>
      <vt:lpstr>Load and Store Tips</vt:lpstr>
      <vt:lpstr>Load and Store Tips, cont’d</vt:lpstr>
      <vt:lpstr>What Would James Gosling Do?</vt:lpstr>
      <vt:lpstr>What Would James Gosling Do?</vt:lpstr>
      <vt:lpstr>What Would James Gosling Do, cont’d</vt:lpstr>
      <vt:lpstr>What Would James Gosling Do, cont’d</vt:lpstr>
      <vt:lpstr>Jasper</vt:lpstr>
      <vt:lpstr>Jasper, cont’d</vt:lpstr>
      <vt:lpstr>Jasper, cont’d</vt:lpstr>
      <vt:lpstr>Expression Syntax Diagrams</vt:lpstr>
      <vt:lpstr>Relational Expressions</vt:lpstr>
      <vt:lpstr>Relational Expression Code Template</vt:lpstr>
      <vt:lpstr>IF Statement Code Templates</vt:lpstr>
      <vt:lpstr>Example: IF Statement</vt:lpstr>
      <vt:lpstr>Looping Statement Code Template</vt:lpstr>
      <vt:lpstr>Example: Newton’s Square Root Function</vt:lpstr>
      <vt:lpstr>Example: FOR Statement</vt:lpstr>
      <vt:lpstr>Select Template</vt:lpstr>
      <vt:lpstr>Example: CASE Statement</vt:lpstr>
      <vt:lpstr>Pascal Procedures and Functions</vt:lpstr>
      <vt:lpstr>Procedures and Functions, cont’d</vt:lpstr>
      <vt:lpstr>Code for a Pascal Function (Static Method)</vt:lpstr>
      <vt:lpstr>Code to Call a Function (Static Method)</vt:lpstr>
      <vt:lpstr>Code for a Pascal Main Program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153: Concepts of Compiler Design</dc:title>
  <dc:creator>Ronald Mak</dc:creator>
  <cp:lastModifiedBy>Ron Mak</cp:lastModifiedBy>
  <cp:revision>607</cp:revision>
  <dcterms:created xsi:type="dcterms:W3CDTF">2008-01-12T03:52:55Z</dcterms:created>
  <dcterms:modified xsi:type="dcterms:W3CDTF">2023-10-18T22:24:05Z</dcterms:modified>
</cp:coreProperties>
</file>