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43"/>
  </p:notesMasterIdLst>
  <p:handoutMasterIdLst>
    <p:handoutMasterId r:id="rId44"/>
  </p:handoutMasterIdLst>
  <p:sldIdLst>
    <p:sldId id="256" r:id="rId2"/>
    <p:sldId id="372" r:id="rId3"/>
    <p:sldId id="373" r:id="rId4"/>
    <p:sldId id="318" r:id="rId5"/>
    <p:sldId id="291" r:id="rId6"/>
    <p:sldId id="320" r:id="rId7"/>
    <p:sldId id="321" r:id="rId8"/>
    <p:sldId id="348" r:id="rId9"/>
    <p:sldId id="293" r:id="rId10"/>
    <p:sldId id="349" r:id="rId11"/>
    <p:sldId id="295" r:id="rId12"/>
    <p:sldId id="296" r:id="rId13"/>
    <p:sldId id="264" r:id="rId14"/>
    <p:sldId id="319" r:id="rId15"/>
    <p:sldId id="353" r:id="rId16"/>
    <p:sldId id="354" r:id="rId17"/>
    <p:sldId id="355" r:id="rId18"/>
    <p:sldId id="350" r:id="rId19"/>
    <p:sldId id="351" r:id="rId20"/>
    <p:sldId id="352" r:id="rId21"/>
    <p:sldId id="356" r:id="rId22"/>
    <p:sldId id="357" r:id="rId23"/>
    <p:sldId id="358" r:id="rId24"/>
    <p:sldId id="306" r:id="rId25"/>
    <p:sldId id="307" r:id="rId26"/>
    <p:sldId id="312" r:id="rId27"/>
    <p:sldId id="369" r:id="rId28"/>
    <p:sldId id="370" r:id="rId29"/>
    <p:sldId id="371" r:id="rId30"/>
    <p:sldId id="289" r:id="rId31"/>
    <p:sldId id="266" r:id="rId32"/>
    <p:sldId id="359" r:id="rId33"/>
    <p:sldId id="360" r:id="rId34"/>
    <p:sldId id="361" r:id="rId35"/>
    <p:sldId id="362" r:id="rId36"/>
    <p:sldId id="363" r:id="rId37"/>
    <p:sldId id="364" r:id="rId38"/>
    <p:sldId id="365" r:id="rId39"/>
    <p:sldId id="366" r:id="rId40"/>
    <p:sldId id="367" r:id="rId41"/>
    <p:sldId id="368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D7FFFF"/>
    <a:srgbClr val="008000"/>
    <a:srgbClr val="945200"/>
    <a:srgbClr val="FF9300"/>
    <a:srgbClr val="CC99FF"/>
    <a:srgbClr val="D883FF"/>
    <a:srgbClr val="8F0000"/>
    <a:srgbClr val="DEF0F2"/>
    <a:srgbClr val="B2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44" autoAdjust="0"/>
    <p:restoredTop sz="95126" autoAdjust="0"/>
  </p:normalViewPr>
  <p:slideViewPr>
    <p:cSldViewPr>
      <p:cViewPr varScale="1">
        <p:scale>
          <a:sx n="205" d="100"/>
          <a:sy n="205" d="100"/>
        </p:scale>
        <p:origin x="19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BEC4D-AF1D-B244-858F-FC7BB69AC3F2}" type="datetimeFigureOut">
              <a:rPr lang="en-US" smtClean="0"/>
              <a:t>9/25/23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7C8AE-DEBD-E641-93E8-ED065F7FB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049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5E68D8E-92B9-6647-9C13-3186C5B514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527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68D8E-92B9-6647-9C13-3186C5B5146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087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START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68D8E-92B9-6647-9C13-3186C5B5146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02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000" b="1"/>
            </a:lvl1pPr>
          </a:lstStyle>
          <a:p>
            <a:fld id="{91E6F249-8D10-7240-A07E-F66CEC252905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DA5FC-E46B-9C44-BC74-948B74CFAE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75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11163"/>
            <a:ext cx="20574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1163"/>
            <a:ext cx="6019800" cy="5719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E3472-7C7E-B14E-BFC5-D45A5C34A3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90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163"/>
            <a:ext cx="8229600" cy="6556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48355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SJSU Dept. of Computer Science Fall 2013: September 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CS 153: Concepts of Compiler Design</a:t>
            </a:r>
            <a:br>
              <a:rPr lang="en-US"/>
            </a:br>
            <a:r>
              <a:rPr lang="en-US">
                <a:cs typeface="Arial" charset="0"/>
              </a:rPr>
              <a:t>© </a:t>
            </a:r>
            <a:r>
              <a:rPr lang="en-US"/>
              <a:t>R. Mak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1791173-F4A7-704E-AA23-AE37D73897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44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62B2D-F854-104A-9535-9A504E5923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4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3FEEA-E4EA-8B48-84AC-27AA886F7D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08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6CE3A-7281-7642-9900-6E16427813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62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CDA5C-119F-CC4B-9649-ABA59C0C10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3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0CE1F-3703-B242-8AD0-B0AC82B28E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02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431D7-A35E-FE4C-978D-A4C1DB31A3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84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74743-FE56-7945-B44C-593C2BC728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86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885C50-577F-4141-9922-FD2248DB00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52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46682" y="6248400"/>
            <a:ext cx="640118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F516B7F-12E3-114E-9B55-66756E9F7A1D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1097318" y="6263609"/>
            <a:ext cx="15744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Computer</a:t>
            </a:r>
            <a:r>
              <a:rPr lang="en-US" sz="1000" baseline="0" dirty="0"/>
              <a:t> Science Dept.</a:t>
            </a:r>
          </a:p>
          <a:p>
            <a:r>
              <a:rPr lang="en-US" sz="1000" baseline="0" dirty="0"/>
              <a:t>Fall 2023: September 25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3540637" y="6263609"/>
            <a:ext cx="2340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CS 153: Concepts of Compiler </a:t>
            </a:r>
            <a:r>
              <a:rPr lang="en-US" sz="1000" baseline="0" dirty="0"/>
              <a:t>Design</a:t>
            </a:r>
            <a:br>
              <a:rPr lang="en-US" sz="1000" baseline="0" dirty="0"/>
            </a:br>
            <a:r>
              <a:rPr lang="en-US" sz="1000" baseline="0" dirty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s.sjsu.edu/~ma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CS 153: Concepts of Compiler Design</a:t>
            </a:r>
            <a:br>
              <a:rPr lang="en-US" sz="3600" dirty="0"/>
            </a:br>
            <a:r>
              <a:rPr lang="en-US" sz="2400" dirty="0"/>
              <a:t>September 25 Class 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Computer Science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br>
              <a:rPr lang="en-US" sz="1200" dirty="0"/>
            </a:br>
            <a:r>
              <a:rPr lang="en-US" dirty="0"/>
              <a:t>Fall 2023</a:t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E6F249-8D10-7240-A07E-F66CEC252905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6E40B1E2-D825-0847-B550-764CAC45D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27550"/>
            <a:ext cx="11541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85747-FCC0-0A40-8A4C-C30F26B5405B}" type="slidenum">
              <a:rPr lang="en-US"/>
              <a:pPr/>
              <a:t>10</a:t>
            </a:fld>
            <a:endParaRPr lang="en-US"/>
          </a:p>
        </p:txBody>
      </p:sp>
      <p:sp>
        <p:nvSpPr>
          <p:cNvPr id="427010" name="Text Box 2"/>
          <p:cNvSpPr txBox="1">
            <a:spLocks noChangeArrowheads="1"/>
          </p:cNvSpPr>
          <p:nvPr/>
        </p:nvSpPr>
        <p:spPr bwMode="auto">
          <a:xfrm>
            <a:off x="365125" y="1279525"/>
            <a:ext cx="3613150" cy="489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500" b="1">
                <a:latin typeface="Courier New" charset="0"/>
              </a:rPr>
              <a:t>PROGRAM Test;</a:t>
            </a:r>
          </a:p>
          <a:p>
            <a:endParaRPr lang="en-US" sz="1500" b="1">
              <a:latin typeface="Courier New" charset="0"/>
            </a:endParaRPr>
          </a:p>
          <a:p>
            <a:r>
              <a:rPr lang="en-US" sz="1500" b="1">
                <a:latin typeface="Courier New" charset="0"/>
              </a:rPr>
              <a:t>VAR i, j, k, n : integer;</a:t>
            </a:r>
          </a:p>
          <a:p>
            <a:endParaRPr lang="en-US" sz="1500" b="1">
              <a:latin typeface="Courier New" charset="0"/>
            </a:endParaRPr>
          </a:p>
          <a:p>
            <a:r>
              <a:rPr lang="en-US" sz="1500" b="1">
                <a:latin typeface="Courier New" charset="0"/>
              </a:rPr>
              <a:t>PROCEDURE p(j : real);</a:t>
            </a:r>
          </a:p>
          <a:p>
            <a:r>
              <a:rPr lang="en-US" sz="1500" b="1">
                <a:latin typeface="Courier New" charset="0"/>
              </a:rPr>
              <a:t>  VAR k : char;</a:t>
            </a:r>
          </a:p>
          <a:p>
            <a:endParaRPr lang="en-US" sz="1500" b="1">
              <a:latin typeface="Courier New" charset="0"/>
            </a:endParaRPr>
          </a:p>
          <a:p>
            <a:r>
              <a:rPr lang="en-US" sz="1500" b="1">
                <a:latin typeface="Courier New" charset="0"/>
              </a:rPr>
              <a:t>  FUNCTION f(x : real) : real;</a:t>
            </a:r>
          </a:p>
          <a:p>
            <a:r>
              <a:rPr lang="en-US" sz="1500" b="1">
                <a:latin typeface="Courier New" charset="0"/>
              </a:rPr>
              <a:t>    VAR i:real;</a:t>
            </a:r>
          </a:p>
          <a:p>
            <a:endParaRPr lang="en-US" sz="1500" b="1">
              <a:latin typeface="Courier New" charset="0"/>
            </a:endParaRPr>
          </a:p>
          <a:p>
            <a:r>
              <a:rPr lang="en-US" sz="1500" b="1">
                <a:latin typeface="Courier New" charset="0"/>
              </a:rPr>
              <a:t>    BEGIN {f}</a:t>
            </a:r>
          </a:p>
          <a:p>
            <a:r>
              <a:rPr lang="en-US" sz="1500" b="1">
                <a:latin typeface="Courier New" charset="0"/>
              </a:rPr>
              <a:t>      f := i + j + n + x;</a:t>
            </a:r>
          </a:p>
          <a:p>
            <a:r>
              <a:rPr lang="en-US" sz="1500" b="1">
                <a:latin typeface="Courier New" charset="0"/>
              </a:rPr>
              <a:t>    END {f};</a:t>
            </a:r>
          </a:p>
          <a:p>
            <a:endParaRPr lang="en-US" sz="1500" b="1">
              <a:latin typeface="Courier New" charset="0"/>
            </a:endParaRPr>
          </a:p>
          <a:p>
            <a:r>
              <a:rPr lang="en-US" sz="1500" b="1">
                <a:latin typeface="Courier New" charset="0"/>
              </a:rPr>
              <a:t>  BEGIN {p}</a:t>
            </a:r>
          </a:p>
          <a:p>
            <a:r>
              <a:rPr lang="en-US" sz="1500" b="1">
                <a:latin typeface="Courier New" charset="0"/>
              </a:rPr>
              <a:t>    k := chr(i + trunc(f(n)));</a:t>
            </a:r>
          </a:p>
          <a:p>
            <a:r>
              <a:rPr lang="en-US" sz="1500" b="1">
                <a:latin typeface="Courier New" charset="0"/>
              </a:rPr>
              <a:t>  </a:t>
            </a:r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END {p};</a:t>
            </a:r>
          </a:p>
          <a:p>
            <a:endParaRPr lang="en-US" sz="1500" b="1">
              <a:solidFill>
                <a:srgbClr val="969696"/>
              </a:solidFill>
              <a:latin typeface="Courier New" charset="0"/>
            </a:endParaRP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BEGIN {test}</a:t>
            </a: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p(j + k + n)</a:t>
            </a: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END {test}.</a:t>
            </a:r>
          </a:p>
        </p:txBody>
      </p:sp>
      <p:pic>
        <p:nvPicPr>
          <p:cNvPr id="427011" name="Picture 3" descr="CS153-08101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5" y="1301750"/>
            <a:ext cx="4259263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27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Nested Scopes and the Symbol Table Stack</a:t>
            </a:r>
          </a:p>
        </p:txBody>
      </p:sp>
      <p:sp>
        <p:nvSpPr>
          <p:cNvPr id="427013" name="Oval 5"/>
          <p:cNvSpPr>
            <a:spLocks noChangeArrowheads="1"/>
          </p:cNvSpPr>
          <p:nvPr/>
        </p:nvSpPr>
        <p:spPr bwMode="auto">
          <a:xfrm>
            <a:off x="4905375" y="4508500"/>
            <a:ext cx="274638" cy="27463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fol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</a:endParaRPr>
          </a:p>
        </p:txBody>
      </p:sp>
      <p:grpSp>
        <p:nvGrpSpPr>
          <p:cNvPr id="427014" name="Group 6"/>
          <p:cNvGrpSpPr>
            <a:grpSpLocks/>
          </p:cNvGrpSpPr>
          <p:nvPr/>
        </p:nvGrpSpPr>
        <p:grpSpPr bwMode="auto">
          <a:xfrm>
            <a:off x="1870075" y="4724400"/>
            <a:ext cx="3074988" cy="274638"/>
            <a:chOff x="1178" y="2976"/>
            <a:chExt cx="1937" cy="173"/>
          </a:xfrm>
        </p:grpSpPr>
        <p:sp>
          <p:nvSpPr>
            <p:cNvPr id="427015" name="Oval 7"/>
            <p:cNvSpPr>
              <a:spLocks noChangeArrowheads="1"/>
            </p:cNvSpPr>
            <p:nvPr/>
          </p:nvSpPr>
          <p:spPr bwMode="auto">
            <a:xfrm>
              <a:off x="1178" y="2976"/>
              <a:ext cx="173" cy="173"/>
            </a:xfrm>
            <a:prstGeom prst="ellips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chemeClr val="folHlink"/>
                </a:solidFill>
              </a:endParaRPr>
            </a:p>
          </p:txBody>
        </p:sp>
        <p:cxnSp>
          <p:nvCxnSpPr>
            <p:cNvPr id="427016" name="AutoShape 8"/>
            <p:cNvCxnSpPr>
              <a:cxnSpLocks noChangeShapeType="1"/>
              <a:stCxn id="427015" idx="5"/>
              <a:endCxn id="427013" idx="3"/>
            </p:cNvCxnSpPr>
            <p:nvPr/>
          </p:nvCxnSpPr>
          <p:spPr bwMode="auto">
            <a:xfrm rot="5400000" flipH="1" flipV="1">
              <a:off x="2153" y="2161"/>
              <a:ext cx="136" cy="1789"/>
            </a:xfrm>
            <a:prstGeom prst="curvedConnector3">
              <a:avLst>
                <a:gd name="adj1" fmla="val -123528"/>
              </a:avLst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427017" name="Group 9"/>
          <p:cNvGrpSpPr>
            <a:grpSpLocks/>
          </p:cNvGrpSpPr>
          <p:nvPr/>
        </p:nvGrpSpPr>
        <p:grpSpPr bwMode="auto">
          <a:xfrm>
            <a:off x="2998788" y="3733800"/>
            <a:ext cx="3148012" cy="1265238"/>
            <a:chOff x="1889" y="2352"/>
            <a:chExt cx="1983" cy="797"/>
          </a:xfrm>
        </p:grpSpPr>
        <p:sp>
          <p:nvSpPr>
            <p:cNvPr id="427018" name="Oval 10"/>
            <p:cNvSpPr>
              <a:spLocks noChangeArrowheads="1"/>
            </p:cNvSpPr>
            <p:nvPr/>
          </p:nvSpPr>
          <p:spPr bwMode="auto">
            <a:xfrm>
              <a:off x="1889" y="2976"/>
              <a:ext cx="173" cy="173"/>
            </a:xfrm>
            <a:prstGeom prst="ellipse">
              <a:avLst/>
            </a:prstGeom>
            <a:noFill/>
            <a:ln w="127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chemeClr val="folHlink"/>
                </a:solidFill>
              </a:endParaRPr>
            </a:p>
          </p:txBody>
        </p:sp>
        <p:sp>
          <p:nvSpPr>
            <p:cNvPr id="427019" name="Line 11"/>
            <p:cNvSpPr>
              <a:spLocks noChangeShapeType="1"/>
            </p:cNvSpPr>
            <p:nvPr/>
          </p:nvSpPr>
          <p:spPr bwMode="auto">
            <a:xfrm flipV="1">
              <a:off x="2028" y="2352"/>
              <a:ext cx="1844" cy="649"/>
            </a:xfrm>
            <a:prstGeom prst="line">
              <a:avLst/>
            </a:prstGeom>
            <a:noFill/>
            <a:ln w="127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7020" name="Oval 12"/>
          <p:cNvSpPr>
            <a:spLocks noChangeArrowheads="1"/>
          </p:cNvSpPr>
          <p:nvPr/>
        </p:nvSpPr>
        <p:spPr bwMode="auto">
          <a:xfrm>
            <a:off x="6796088" y="4508500"/>
            <a:ext cx="274637" cy="27463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8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</a:endParaRPr>
          </a:p>
        </p:txBody>
      </p:sp>
      <p:grpSp>
        <p:nvGrpSpPr>
          <p:cNvPr id="427021" name="Group 13"/>
          <p:cNvGrpSpPr>
            <a:grpSpLocks/>
          </p:cNvGrpSpPr>
          <p:nvPr/>
        </p:nvGrpSpPr>
        <p:grpSpPr bwMode="auto">
          <a:xfrm>
            <a:off x="3244850" y="4724400"/>
            <a:ext cx="3590925" cy="274638"/>
            <a:chOff x="2044" y="2976"/>
            <a:chExt cx="2262" cy="173"/>
          </a:xfrm>
        </p:grpSpPr>
        <p:sp>
          <p:nvSpPr>
            <p:cNvPr id="427022" name="Oval 14"/>
            <p:cNvSpPr>
              <a:spLocks noChangeArrowheads="1"/>
            </p:cNvSpPr>
            <p:nvPr/>
          </p:nvSpPr>
          <p:spPr bwMode="auto">
            <a:xfrm>
              <a:off x="2044" y="2976"/>
              <a:ext cx="173" cy="173"/>
            </a:xfrm>
            <a:prstGeom prst="ellips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chemeClr val="folHlink"/>
                </a:solidFill>
              </a:endParaRPr>
            </a:p>
          </p:txBody>
        </p:sp>
        <p:cxnSp>
          <p:nvCxnSpPr>
            <p:cNvPr id="427023" name="AutoShape 15"/>
            <p:cNvCxnSpPr>
              <a:cxnSpLocks noChangeShapeType="1"/>
              <a:stCxn id="427022" idx="5"/>
              <a:endCxn id="427020" idx="3"/>
            </p:cNvCxnSpPr>
            <p:nvPr/>
          </p:nvCxnSpPr>
          <p:spPr bwMode="auto">
            <a:xfrm rot="5400000" flipH="1" flipV="1">
              <a:off x="3181" y="1999"/>
              <a:ext cx="136" cy="2114"/>
            </a:xfrm>
            <a:prstGeom prst="curvedConnector3">
              <a:avLst>
                <a:gd name="adj1" fmla="val -123528"/>
              </a:avLst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427024" name="Group 16"/>
          <p:cNvGrpSpPr>
            <a:grpSpLocks/>
          </p:cNvGrpSpPr>
          <p:nvPr/>
        </p:nvGrpSpPr>
        <p:grpSpPr bwMode="auto">
          <a:xfrm>
            <a:off x="839788" y="3695700"/>
            <a:ext cx="4662487" cy="1303338"/>
            <a:chOff x="529" y="2328"/>
            <a:chExt cx="2937" cy="821"/>
          </a:xfrm>
        </p:grpSpPr>
        <p:sp>
          <p:nvSpPr>
            <p:cNvPr id="427025" name="Oval 17"/>
            <p:cNvSpPr>
              <a:spLocks noChangeArrowheads="1"/>
            </p:cNvSpPr>
            <p:nvPr/>
          </p:nvSpPr>
          <p:spPr bwMode="auto">
            <a:xfrm>
              <a:off x="529" y="2976"/>
              <a:ext cx="173" cy="173"/>
            </a:xfrm>
            <a:prstGeom prst="ellipse">
              <a:avLst/>
            </a:prstGeom>
            <a:noFill/>
            <a:ln w="12700">
              <a:solidFill>
                <a:srgbClr val="CC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chemeClr val="folHlink"/>
                </a:solidFill>
              </a:endParaRPr>
            </a:p>
          </p:txBody>
        </p:sp>
        <p:sp>
          <p:nvSpPr>
            <p:cNvPr id="427026" name="Line 18"/>
            <p:cNvSpPr>
              <a:spLocks noChangeShapeType="1"/>
            </p:cNvSpPr>
            <p:nvPr/>
          </p:nvSpPr>
          <p:spPr bwMode="auto">
            <a:xfrm flipV="1">
              <a:off x="687" y="2328"/>
              <a:ext cx="2779" cy="688"/>
            </a:xfrm>
            <a:prstGeom prst="line">
              <a:avLst/>
            </a:prstGeom>
            <a:noFill/>
            <a:ln w="12700">
              <a:solidFill>
                <a:srgbClr val="CC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7027" name="Oval 19"/>
          <p:cNvSpPr>
            <a:spLocks noChangeArrowheads="1"/>
          </p:cNvSpPr>
          <p:nvPr/>
        </p:nvSpPr>
        <p:spPr bwMode="auto">
          <a:xfrm>
            <a:off x="6243638" y="5522913"/>
            <a:ext cx="274637" cy="27463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8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</a:endParaRPr>
          </a:p>
        </p:txBody>
      </p:sp>
      <p:grpSp>
        <p:nvGrpSpPr>
          <p:cNvPr id="427028" name="Group 20"/>
          <p:cNvGrpSpPr>
            <a:grpSpLocks/>
          </p:cNvGrpSpPr>
          <p:nvPr/>
        </p:nvGrpSpPr>
        <p:grpSpPr bwMode="auto">
          <a:xfrm>
            <a:off x="1436688" y="4746625"/>
            <a:ext cx="4846637" cy="1011238"/>
            <a:chOff x="905" y="2990"/>
            <a:chExt cx="3053" cy="637"/>
          </a:xfrm>
        </p:grpSpPr>
        <p:sp>
          <p:nvSpPr>
            <p:cNvPr id="427029" name="Oval 21"/>
            <p:cNvSpPr>
              <a:spLocks noChangeArrowheads="1"/>
            </p:cNvSpPr>
            <p:nvPr/>
          </p:nvSpPr>
          <p:spPr bwMode="auto">
            <a:xfrm>
              <a:off x="905" y="2990"/>
              <a:ext cx="300" cy="1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27030" name="AutoShape 22"/>
            <p:cNvCxnSpPr>
              <a:cxnSpLocks noChangeShapeType="1"/>
              <a:stCxn id="427029" idx="4"/>
              <a:endCxn id="427027" idx="3"/>
            </p:cNvCxnSpPr>
            <p:nvPr/>
          </p:nvCxnSpPr>
          <p:spPr bwMode="auto">
            <a:xfrm rot="16200000" flipH="1">
              <a:off x="2268" y="1937"/>
              <a:ext cx="477" cy="2903"/>
            </a:xfrm>
            <a:prstGeom prst="curvedConnector3">
              <a:avLst>
                <a:gd name="adj1" fmla="val 135222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32814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7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7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7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7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7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8DA8A-5F06-CF4B-BBDC-9403CE710D63}" type="slidenum">
              <a:rPr lang="en-US"/>
              <a:pPr/>
              <a:t>11</a:t>
            </a:fld>
            <a:endParaRPr lang="en-US"/>
          </a:p>
        </p:txBody>
      </p:sp>
      <p:sp>
        <p:nvSpPr>
          <p:cNvPr id="428034" name="Text Box 2"/>
          <p:cNvSpPr txBox="1">
            <a:spLocks noChangeArrowheads="1"/>
          </p:cNvSpPr>
          <p:nvPr/>
        </p:nvSpPr>
        <p:spPr bwMode="auto">
          <a:xfrm>
            <a:off x="365125" y="1279525"/>
            <a:ext cx="3613150" cy="489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500" b="1">
                <a:latin typeface="Courier New" charset="0"/>
              </a:rPr>
              <a:t>PROGRAM Test;</a:t>
            </a:r>
          </a:p>
          <a:p>
            <a:endParaRPr lang="en-US" sz="1500" b="1">
              <a:latin typeface="Courier New" charset="0"/>
            </a:endParaRPr>
          </a:p>
          <a:p>
            <a:r>
              <a:rPr lang="en-US" sz="1500" b="1">
                <a:latin typeface="Courier New" charset="0"/>
              </a:rPr>
              <a:t>VAR i, j, k, n : integer;</a:t>
            </a:r>
          </a:p>
          <a:p>
            <a:endParaRPr lang="en-US" sz="1500" b="1">
              <a:latin typeface="Courier New" charset="0"/>
            </a:endParaRPr>
          </a:p>
          <a:p>
            <a:r>
              <a:rPr lang="en-US" sz="1500" b="1">
                <a:latin typeface="Courier New" charset="0"/>
              </a:rPr>
              <a:t>PROCEDURE p(j : real);</a:t>
            </a:r>
          </a:p>
          <a:p>
            <a:r>
              <a:rPr lang="en-US" sz="1500" b="1">
                <a:latin typeface="Courier New" charset="0"/>
              </a:rPr>
              <a:t>  VAR k : char;</a:t>
            </a:r>
          </a:p>
          <a:p>
            <a:endParaRPr lang="en-US" sz="1500" b="1">
              <a:latin typeface="Courier New" charset="0"/>
            </a:endParaRPr>
          </a:p>
          <a:p>
            <a:r>
              <a:rPr lang="en-US" sz="1500" b="1">
                <a:latin typeface="Courier New" charset="0"/>
              </a:rPr>
              <a:t>  FUNCTION f(x : real) : real;</a:t>
            </a:r>
          </a:p>
          <a:p>
            <a:r>
              <a:rPr lang="en-US" sz="1500" b="1">
                <a:latin typeface="Courier New" charset="0"/>
              </a:rPr>
              <a:t>    VAR i:real;</a:t>
            </a:r>
          </a:p>
          <a:p>
            <a:endParaRPr lang="en-US" sz="1500" b="1">
              <a:latin typeface="Courier New" charset="0"/>
            </a:endParaRPr>
          </a:p>
          <a:p>
            <a:r>
              <a:rPr lang="en-US" sz="1500" b="1">
                <a:latin typeface="Courier New" charset="0"/>
              </a:rPr>
              <a:t>    BEGIN {f}</a:t>
            </a:r>
          </a:p>
          <a:p>
            <a:r>
              <a:rPr lang="en-US" sz="1500" b="1">
                <a:latin typeface="Courier New" charset="0"/>
              </a:rPr>
              <a:t>      f := i + j + n + x;</a:t>
            </a:r>
          </a:p>
          <a:p>
            <a:r>
              <a:rPr lang="en-US" sz="1500" b="1">
                <a:latin typeface="Courier New" charset="0"/>
              </a:rPr>
              <a:t>    END {f};</a:t>
            </a:r>
          </a:p>
          <a:p>
            <a:endParaRPr lang="en-US" sz="1500" b="1">
              <a:latin typeface="Courier New" charset="0"/>
            </a:endParaRPr>
          </a:p>
          <a:p>
            <a:r>
              <a:rPr lang="en-US" sz="1500" b="1">
                <a:latin typeface="Courier New" charset="0"/>
              </a:rPr>
              <a:t>  BEGIN {p}</a:t>
            </a:r>
          </a:p>
          <a:p>
            <a:r>
              <a:rPr lang="en-US" sz="1500" b="1">
                <a:latin typeface="Courier New" charset="0"/>
              </a:rPr>
              <a:t>    k := chr(i + trunc(f(n)));</a:t>
            </a:r>
          </a:p>
          <a:p>
            <a:r>
              <a:rPr lang="en-US" sz="1500" b="1">
                <a:latin typeface="Courier New" charset="0"/>
              </a:rPr>
              <a:t>  END {p};</a:t>
            </a:r>
          </a:p>
          <a:p>
            <a:endParaRPr lang="en-US" sz="1500" b="1">
              <a:latin typeface="Courier New" charset="0"/>
            </a:endParaRPr>
          </a:p>
          <a:p>
            <a:r>
              <a:rPr lang="en-US" sz="1500" b="1">
                <a:latin typeface="Courier New" charset="0"/>
              </a:rPr>
              <a:t>BEGIN {test}</a:t>
            </a:r>
          </a:p>
          <a:p>
            <a:r>
              <a:rPr lang="en-US" sz="1500" b="1">
                <a:latin typeface="Courier New" charset="0"/>
              </a:rPr>
              <a:t>  p(j + k + n)</a:t>
            </a: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END {test}.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Nested Scopes and the Symbol Table Stack</a:t>
            </a:r>
          </a:p>
        </p:txBody>
      </p:sp>
      <p:pic>
        <p:nvPicPr>
          <p:cNvPr id="428036" name="Picture 4" descr="CS153-081013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5" y="1250950"/>
            <a:ext cx="4283075" cy="491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28037" name="Group 5"/>
          <p:cNvGrpSpPr>
            <a:grpSpLocks/>
          </p:cNvGrpSpPr>
          <p:nvPr/>
        </p:nvGrpSpPr>
        <p:grpSpPr bwMode="auto">
          <a:xfrm>
            <a:off x="844550" y="4687888"/>
            <a:ext cx="4651375" cy="1241425"/>
            <a:chOff x="532" y="2953"/>
            <a:chExt cx="2930" cy="782"/>
          </a:xfrm>
        </p:grpSpPr>
        <p:sp>
          <p:nvSpPr>
            <p:cNvPr id="428038" name="Oval 6"/>
            <p:cNvSpPr>
              <a:spLocks noChangeArrowheads="1"/>
            </p:cNvSpPr>
            <p:nvPr/>
          </p:nvSpPr>
          <p:spPr bwMode="auto">
            <a:xfrm>
              <a:off x="532" y="3562"/>
              <a:ext cx="173" cy="173"/>
            </a:xfrm>
            <a:prstGeom prst="ellips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chemeClr val="folHlink"/>
                </a:solidFill>
              </a:endParaRPr>
            </a:p>
          </p:txBody>
        </p:sp>
        <p:sp>
          <p:nvSpPr>
            <p:cNvPr id="428039" name="Line 7"/>
            <p:cNvSpPr>
              <a:spLocks noChangeShapeType="1"/>
            </p:cNvSpPr>
            <p:nvPr/>
          </p:nvSpPr>
          <p:spPr bwMode="auto">
            <a:xfrm flipV="1">
              <a:off x="696" y="2953"/>
              <a:ext cx="2766" cy="648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8040" name="Line 8"/>
          <p:cNvSpPr>
            <a:spLocks noChangeShapeType="1"/>
          </p:cNvSpPr>
          <p:nvPr/>
        </p:nvSpPr>
        <p:spPr bwMode="auto">
          <a:xfrm>
            <a:off x="1898650" y="57483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28041" name="Group 9"/>
          <p:cNvGrpSpPr>
            <a:grpSpLocks/>
          </p:cNvGrpSpPr>
          <p:nvPr/>
        </p:nvGrpSpPr>
        <p:grpSpPr bwMode="auto">
          <a:xfrm>
            <a:off x="1296988" y="4718050"/>
            <a:ext cx="4865687" cy="1211263"/>
            <a:chOff x="817" y="2972"/>
            <a:chExt cx="3065" cy="763"/>
          </a:xfrm>
        </p:grpSpPr>
        <p:sp>
          <p:nvSpPr>
            <p:cNvPr id="428042" name="Oval 10"/>
            <p:cNvSpPr>
              <a:spLocks noChangeArrowheads="1"/>
            </p:cNvSpPr>
            <p:nvPr/>
          </p:nvSpPr>
          <p:spPr bwMode="auto">
            <a:xfrm>
              <a:off x="817" y="3562"/>
              <a:ext cx="173" cy="173"/>
            </a:xfrm>
            <a:prstGeom prst="ellipse">
              <a:avLst/>
            </a:prstGeom>
            <a:noFill/>
            <a:ln w="12700">
              <a:solidFill>
                <a:srgbClr val="CC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chemeClr val="folHlink"/>
                </a:solidFill>
              </a:endParaRPr>
            </a:p>
          </p:txBody>
        </p:sp>
        <p:sp>
          <p:nvSpPr>
            <p:cNvPr id="428043" name="Line 11"/>
            <p:cNvSpPr>
              <a:spLocks noChangeShapeType="1"/>
            </p:cNvSpPr>
            <p:nvPr/>
          </p:nvSpPr>
          <p:spPr bwMode="auto">
            <a:xfrm flipV="1">
              <a:off x="983" y="2972"/>
              <a:ext cx="2899" cy="639"/>
            </a:xfrm>
            <a:prstGeom prst="line">
              <a:avLst/>
            </a:prstGeom>
            <a:noFill/>
            <a:ln w="12700">
              <a:solidFill>
                <a:srgbClr val="CC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8044" name="Group 12"/>
          <p:cNvGrpSpPr>
            <a:grpSpLocks/>
          </p:cNvGrpSpPr>
          <p:nvPr/>
        </p:nvGrpSpPr>
        <p:grpSpPr bwMode="auto">
          <a:xfrm>
            <a:off x="1762125" y="4725988"/>
            <a:ext cx="5060950" cy="1203325"/>
            <a:chOff x="1110" y="2977"/>
            <a:chExt cx="3188" cy="758"/>
          </a:xfrm>
        </p:grpSpPr>
        <p:sp>
          <p:nvSpPr>
            <p:cNvPr id="428045" name="Oval 13"/>
            <p:cNvSpPr>
              <a:spLocks noChangeArrowheads="1"/>
            </p:cNvSpPr>
            <p:nvPr/>
          </p:nvSpPr>
          <p:spPr bwMode="auto">
            <a:xfrm>
              <a:off x="1110" y="3562"/>
              <a:ext cx="173" cy="173"/>
            </a:xfrm>
            <a:prstGeom prst="ellipse">
              <a:avLst/>
            </a:prstGeom>
            <a:noFill/>
            <a:ln w="127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0033CC"/>
                </a:solidFill>
              </a:endParaRPr>
            </a:p>
          </p:txBody>
        </p:sp>
        <p:sp>
          <p:nvSpPr>
            <p:cNvPr id="428046" name="Line 14"/>
            <p:cNvSpPr>
              <a:spLocks noChangeShapeType="1"/>
            </p:cNvSpPr>
            <p:nvPr/>
          </p:nvSpPr>
          <p:spPr bwMode="auto">
            <a:xfrm flipV="1">
              <a:off x="1273" y="2977"/>
              <a:ext cx="3025" cy="639"/>
            </a:xfrm>
            <a:prstGeom prst="line">
              <a:avLst/>
            </a:prstGeom>
            <a:noFill/>
            <a:ln w="127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8047" name="Oval 15"/>
          <p:cNvSpPr>
            <a:spLocks noChangeArrowheads="1"/>
          </p:cNvSpPr>
          <p:nvPr/>
        </p:nvSpPr>
        <p:spPr bwMode="auto">
          <a:xfrm>
            <a:off x="7448550" y="4486275"/>
            <a:ext cx="274638" cy="27463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fol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grpSp>
        <p:nvGrpSpPr>
          <p:cNvPr id="428048" name="Group 16"/>
          <p:cNvGrpSpPr>
            <a:grpSpLocks/>
          </p:cNvGrpSpPr>
          <p:nvPr/>
        </p:nvGrpSpPr>
        <p:grpSpPr bwMode="auto">
          <a:xfrm>
            <a:off x="609600" y="4760913"/>
            <a:ext cx="6977063" cy="1168400"/>
            <a:chOff x="384" y="2999"/>
            <a:chExt cx="4395" cy="736"/>
          </a:xfrm>
        </p:grpSpPr>
        <p:sp>
          <p:nvSpPr>
            <p:cNvPr id="428049" name="Oval 17"/>
            <p:cNvSpPr>
              <a:spLocks noChangeArrowheads="1"/>
            </p:cNvSpPr>
            <p:nvPr/>
          </p:nvSpPr>
          <p:spPr bwMode="auto">
            <a:xfrm>
              <a:off x="384" y="3562"/>
              <a:ext cx="173" cy="173"/>
            </a:xfrm>
            <a:prstGeom prst="ellips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0033CC"/>
                </a:solidFill>
              </a:endParaRPr>
            </a:p>
          </p:txBody>
        </p:sp>
        <p:cxnSp>
          <p:nvCxnSpPr>
            <p:cNvPr id="428050" name="AutoShape 18"/>
            <p:cNvCxnSpPr>
              <a:cxnSpLocks noChangeShapeType="1"/>
              <a:stCxn id="428049" idx="4"/>
              <a:endCxn id="428047" idx="4"/>
            </p:cNvCxnSpPr>
            <p:nvPr/>
          </p:nvCxnSpPr>
          <p:spPr bwMode="auto">
            <a:xfrm rot="5400000" flipH="1" flipV="1">
              <a:off x="2257" y="1213"/>
              <a:ext cx="736" cy="4308"/>
            </a:xfrm>
            <a:prstGeom prst="curvedConnector3">
              <a:avLst>
                <a:gd name="adj1" fmla="val -19431"/>
              </a:avLst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16463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8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8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8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8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E25D-C73F-CA4E-B72E-AD8594272D72}" type="slidenum">
              <a:rPr lang="en-US"/>
              <a:pPr/>
              <a:t>12</a:t>
            </a:fld>
            <a:endParaRPr lang="en-US"/>
          </a:p>
        </p:txBody>
      </p:sp>
      <p:sp>
        <p:nvSpPr>
          <p:cNvPr id="429058" name="Text Box 2"/>
          <p:cNvSpPr txBox="1">
            <a:spLocks noChangeArrowheads="1"/>
          </p:cNvSpPr>
          <p:nvPr/>
        </p:nvSpPr>
        <p:spPr bwMode="auto">
          <a:xfrm>
            <a:off x="365125" y="1279525"/>
            <a:ext cx="3613150" cy="489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500" b="1">
                <a:latin typeface="Courier New" charset="0"/>
              </a:rPr>
              <a:t>PROGRAM Test;</a:t>
            </a:r>
          </a:p>
          <a:p>
            <a:endParaRPr lang="en-US" sz="1500" b="1">
              <a:latin typeface="Courier New" charset="0"/>
            </a:endParaRPr>
          </a:p>
          <a:p>
            <a:r>
              <a:rPr lang="en-US" sz="1500" b="1">
                <a:latin typeface="Courier New" charset="0"/>
              </a:rPr>
              <a:t>VAR i, j, k, n : integer;</a:t>
            </a:r>
          </a:p>
          <a:p>
            <a:endParaRPr lang="en-US" sz="1500" b="1">
              <a:latin typeface="Courier New" charset="0"/>
            </a:endParaRPr>
          </a:p>
          <a:p>
            <a:r>
              <a:rPr lang="en-US" sz="1500" b="1">
                <a:latin typeface="Courier New" charset="0"/>
              </a:rPr>
              <a:t>PROCEDURE p(j : real);</a:t>
            </a:r>
          </a:p>
          <a:p>
            <a:r>
              <a:rPr lang="en-US" sz="1500" b="1">
                <a:latin typeface="Courier New" charset="0"/>
              </a:rPr>
              <a:t>  VAR k : char;</a:t>
            </a:r>
          </a:p>
          <a:p>
            <a:endParaRPr lang="en-US" sz="1500" b="1">
              <a:latin typeface="Courier New" charset="0"/>
            </a:endParaRPr>
          </a:p>
          <a:p>
            <a:r>
              <a:rPr lang="en-US" sz="1500" b="1">
                <a:latin typeface="Courier New" charset="0"/>
              </a:rPr>
              <a:t>  FUNCTION f(x : real) : real;</a:t>
            </a:r>
          </a:p>
          <a:p>
            <a:r>
              <a:rPr lang="en-US" sz="1500" b="1">
                <a:latin typeface="Courier New" charset="0"/>
              </a:rPr>
              <a:t>    VAR i:real;</a:t>
            </a:r>
          </a:p>
          <a:p>
            <a:endParaRPr lang="en-US" sz="1500" b="1">
              <a:latin typeface="Courier New" charset="0"/>
            </a:endParaRPr>
          </a:p>
          <a:p>
            <a:r>
              <a:rPr lang="en-US" sz="1500" b="1">
                <a:latin typeface="Courier New" charset="0"/>
              </a:rPr>
              <a:t>    BEGIN {f}</a:t>
            </a:r>
          </a:p>
          <a:p>
            <a:r>
              <a:rPr lang="en-US" sz="1500" b="1">
                <a:latin typeface="Courier New" charset="0"/>
              </a:rPr>
              <a:t>      f := i + j + n + x;</a:t>
            </a:r>
          </a:p>
          <a:p>
            <a:r>
              <a:rPr lang="en-US" sz="1500" b="1">
                <a:latin typeface="Courier New" charset="0"/>
              </a:rPr>
              <a:t>    END {f};</a:t>
            </a:r>
          </a:p>
          <a:p>
            <a:endParaRPr lang="en-US" sz="1500" b="1">
              <a:latin typeface="Courier New" charset="0"/>
            </a:endParaRPr>
          </a:p>
          <a:p>
            <a:r>
              <a:rPr lang="en-US" sz="1500" b="1">
                <a:latin typeface="Courier New" charset="0"/>
              </a:rPr>
              <a:t>  BEGIN {p}</a:t>
            </a:r>
          </a:p>
          <a:p>
            <a:r>
              <a:rPr lang="en-US" sz="1500" b="1">
                <a:latin typeface="Courier New" charset="0"/>
              </a:rPr>
              <a:t>    k := chr(i + trunc(f(n)));</a:t>
            </a:r>
          </a:p>
          <a:p>
            <a:r>
              <a:rPr lang="en-US" sz="1500" b="1">
                <a:latin typeface="Courier New" charset="0"/>
              </a:rPr>
              <a:t>  END {p};</a:t>
            </a:r>
          </a:p>
          <a:p>
            <a:endParaRPr lang="en-US" sz="1500" b="1">
              <a:latin typeface="Courier New" charset="0"/>
            </a:endParaRPr>
          </a:p>
          <a:p>
            <a:r>
              <a:rPr lang="en-US" sz="1500" b="1">
                <a:latin typeface="Courier New" charset="0"/>
              </a:rPr>
              <a:t>BEGIN {test}</a:t>
            </a:r>
          </a:p>
          <a:p>
            <a:r>
              <a:rPr lang="en-US" sz="1500" b="1">
                <a:latin typeface="Courier New" charset="0"/>
              </a:rPr>
              <a:t>  p(j + k + n)</a:t>
            </a:r>
          </a:p>
          <a:p>
            <a:r>
              <a:rPr lang="en-US" sz="1500" b="1">
                <a:latin typeface="Courier New" charset="0"/>
              </a:rPr>
              <a:t>END {test}</a:t>
            </a:r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.</a:t>
            </a:r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Nested Scopes and the Symbol Table Stack</a:t>
            </a:r>
          </a:p>
        </p:txBody>
      </p:sp>
      <p:pic>
        <p:nvPicPr>
          <p:cNvPr id="429060" name="Picture 4" descr="CS153-081013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950" y="1273175"/>
            <a:ext cx="4298950" cy="493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397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27AD-9686-174E-84ED-F40B8A1364F4}" type="slidenum">
              <a:rPr lang="en-US"/>
              <a:pPr/>
              <a:t>13</a:t>
            </a:fld>
            <a:endParaRPr lang="en-US"/>
          </a:p>
        </p:txBody>
      </p:sp>
      <p:pic>
        <p:nvPicPr>
          <p:cNvPr id="473090" name="Picture 2" descr="CS153-081013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8" y="1209675"/>
            <a:ext cx="4311650" cy="4949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3091" name="Text Box 3"/>
          <p:cNvSpPr txBox="1">
            <a:spLocks noChangeArrowheads="1"/>
          </p:cNvSpPr>
          <p:nvPr/>
        </p:nvSpPr>
        <p:spPr bwMode="auto">
          <a:xfrm>
            <a:off x="365125" y="1279525"/>
            <a:ext cx="3613150" cy="489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500" b="1" dirty="0">
                <a:latin typeface="Courier New" charset="0"/>
              </a:rPr>
              <a:t>PROGRAM Test;</a:t>
            </a:r>
          </a:p>
          <a:p>
            <a:endParaRPr lang="en-US" sz="1500" b="1" dirty="0">
              <a:latin typeface="Courier New" charset="0"/>
            </a:endParaRPr>
          </a:p>
          <a:p>
            <a:r>
              <a:rPr lang="en-US" sz="1500" b="1" dirty="0">
                <a:latin typeface="Courier New" charset="0"/>
              </a:rPr>
              <a:t>VAR </a:t>
            </a:r>
            <a:r>
              <a:rPr lang="en-US" sz="1500" b="1" dirty="0" err="1">
                <a:latin typeface="Courier New" charset="0"/>
              </a:rPr>
              <a:t>i</a:t>
            </a:r>
            <a:r>
              <a:rPr lang="en-US" sz="1500" b="1" dirty="0">
                <a:latin typeface="Courier New" charset="0"/>
              </a:rPr>
              <a:t>, j, k, n : integer;</a:t>
            </a:r>
          </a:p>
          <a:p>
            <a:endParaRPr lang="en-US" sz="1500" b="1" dirty="0">
              <a:latin typeface="Courier New" charset="0"/>
            </a:endParaRPr>
          </a:p>
          <a:p>
            <a:r>
              <a:rPr lang="en-US" sz="1500" b="1" dirty="0">
                <a:latin typeface="Courier New" charset="0"/>
              </a:rPr>
              <a:t>PROCEDURE p(j : real);</a:t>
            </a:r>
          </a:p>
          <a:p>
            <a:r>
              <a:rPr lang="en-US" sz="1500" b="1" dirty="0">
                <a:latin typeface="Courier New" charset="0"/>
              </a:rPr>
              <a:t>  VAR k : char;</a:t>
            </a:r>
          </a:p>
          <a:p>
            <a:endParaRPr lang="en-US" sz="1500" b="1" dirty="0">
              <a:latin typeface="Courier New" charset="0"/>
            </a:endParaRPr>
          </a:p>
          <a:p>
            <a:r>
              <a:rPr lang="en-US" sz="1500" b="1" dirty="0">
                <a:latin typeface="Courier New" charset="0"/>
              </a:rPr>
              <a:t>  FUNCTION f(x : real) : real;</a:t>
            </a:r>
          </a:p>
          <a:p>
            <a:r>
              <a:rPr lang="en-US" sz="1500" b="1" dirty="0">
                <a:latin typeface="Courier New" charset="0"/>
              </a:rPr>
              <a:t>    VAR </a:t>
            </a:r>
            <a:r>
              <a:rPr lang="en-US" sz="1500" b="1" dirty="0" err="1">
                <a:latin typeface="Courier New" charset="0"/>
              </a:rPr>
              <a:t>i:real</a:t>
            </a:r>
            <a:r>
              <a:rPr lang="en-US" sz="1500" b="1" dirty="0">
                <a:latin typeface="Courier New" charset="0"/>
              </a:rPr>
              <a:t>;</a:t>
            </a:r>
          </a:p>
          <a:p>
            <a:endParaRPr lang="en-US" sz="1500" b="1" dirty="0">
              <a:latin typeface="Courier New" charset="0"/>
            </a:endParaRPr>
          </a:p>
          <a:p>
            <a:r>
              <a:rPr lang="en-US" sz="1500" b="1" dirty="0">
                <a:latin typeface="Courier New" charset="0"/>
              </a:rPr>
              <a:t>    </a:t>
            </a:r>
            <a:r>
              <a:rPr lang="en-US" sz="1500" b="1" dirty="0">
                <a:solidFill>
                  <a:schemeClr val="bg1">
                    <a:lumMod val="65000"/>
                  </a:schemeClr>
                </a:solidFill>
                <a:latin typeface="Courier New" charset="0"/>
              </a:rPr>
              <a:t>BEGIN {f}</a:t>
            </a:r>
          </a:p>
          <a:p>
            <a:r>
              <a:rPr lang="en-US" sz="1500" b="1" dirty="0">
                <a:solidFill>
                  <a:schemeClr val="bg1">
                    <a:lumMod val="65000"/>
                  </a:schemeClr>
                </a:solidFill>
                <a:latin typeface="Courier New" charset="0"/>
              </a:rPr>
              <a:t>      f := </a:t>
            </a:r>
            <a:r>
              <a:rPr lang="en-US" sz="1500" b="1" dirty="0" err="1">
                <a:solidFill>
                  <a:schemeClr val="bg1">
                    <a:lumMod val="65000"/>
                  </a:schemeClr>
                </a:solidFill>
                <a:latin typeface="Courier New" charset="0"/>
              </a:rPr>
              <a:t>i</a:t>
            </a:r>
            <a:r>
              <a:rPr lang="en-US" sz="1500" b="1" dirty="0">
                <a:solidFill>
                  <a:schemeClr val="bg1">
                    <a:lumMod val="65000"/>
                  </a:schemeClr>
                </a:solidFill>
                <a:latin typeface="Courier New" charset="0"/>
              </a:rPr>
              <a:t> + j + n + x;</a:t>
            </a:r>
          </a:p>
          <a:p>
            <a:r>
              <a:rPr lang="en-US" sz="1500" b="1" dirty="0">
                <a:solidFill>
                  <a:schemeClr val="bg1">
                    <a:lumMod val="65000"/>
                  </a:schemeClr>
                </a:solidFill>
                <a:latin typeface="Courier New" charset="0"/>
              </a:rPr>
              <a:t>    END {f};</a:t>
            </a:r>
          </a:p>
          <a:p>
            <a:endParaRPr lang="en-US" sz="1500" b="1" dirty="0">
              <a:solidFill>
                <a:schemeClr val="bg1">
                  <a:lumMod val="65000"/>
                </a:schemeClr>
              </a:solidFill>
              <a:latin typeface="Courier New" charset="0"/>
            </a:endParaRPr>
          </a:p>
          <a:p>
            <a:r>
              <a:rPr lang="en-US" sz="1500" b="1" dirty="0">
                <a:solidFill>
                  <a:schemeClr val="bg1">
                    <a:lumMod val="65000"/>
                  </a:schemeClr>
                </a:solidFill>
                <a:latin typeface="Courier New" charset="0"/>
              </a:rPr>
              <a:t>  BEGIN {p}</a:t>
            </a:r>
          </a:p>
          <a:p>
            <a:r>
              <a:rPr lang="en-US" sz="1500" b="1" dirty="0">
                <a:solidFill>
                  <a:schemeClr val="bg1">
                    <a:lumMod val="65000"/>
                  </a:schemeClr>
                </a:solidFill>
                <a:latin typeface="Courier New" charset="0"/>
              </a:rPr>
              <a:t>    k := </a:t>
            </a:r>
            <a:r>
              <a:rPr lang="en-US" sz="1500" b="1" dirty="0" err="1">
                <a:solidFill>
                  <a:schemeClr val="bg1">
                    <a:lumMod val="65000"/>
                  </a:schemeClr>
                </a:solidFill>
                <a:latin typeface="Courier New" charset="0"/>
              </a:rPr>
              <a:t>chr</a:t>
            </a:r>
            <a:r>
              <a:rPr lang="en-US" sz="1500" b="1" dirty="0">
                <a:solidFill>
                  <a:schemeClr val="bg1">
                    <a:lumMod val="65000"/>
                  </a:schemeClr>
                </a:solidFill>
                <a:latin typeface="Courier New" charset="0"/>
              </a:rPr>
              <a:t>(</a:t>
            </a:r>
            <a:r>
              <a:rPr lang="en-US" sz="1500" b="1" dirty="0" err="1">
                <a:solidFill>
                  <a:schemeClr val="bg1">
                    <a:lumMod val="65000"/>
                  </a:schemeClr>
                </a:solidFill>
                <a:latin typeface="Courier New" charset="0"/>
              </a:rPr>
              <a:t>i</a:t>
            </a:r>
            <a:r>
              <a:rPr lang="en-US" sz="1500" b="1" dirty="0">
                <a:solidFill>
                  <a:schemeClr val="bg1">
                    <a:lumMod val="65000"/>
                  </a:schemeClr>
                </a:solidFill>
                <a:latin typeface="Courier New" charset="0"/>
              </a:rPr>
              <a:t> + </a:t>
            </a:r>
            <a:r>
              <a:rPr lang="en-US" sz="1500" b="1" dirty="0" err="1">
                <a:solidFill>
                  <a:schemeClr val="bg1">
                    <a:lumMod val="65000"/>
                  </a:schemeClr>
                </a:solidFill>
                <a:latin typeface="Courier New" charset="0"/>
              </a:rPr>
              <a:t>trunc</a:t>
            </a:r>
            <a:r>
              <a:rPr lang="en-US" sz="1500" b="1" dirty="0">
                <a:solidFill>
                  <a:schemeClr val="bg1">
                    <a:lumMod val="65000"/>
                  </a:schemeClr>
                </a:solidFill>
                <a:latin typeface="Courier New" charset="0"/>
              </a:rPr>
              <a:t>(f(n)));</a:t>
            </a:r>
          </a:p>
          <a:p>
            <a:r>
              <a:rPr lang="en-US" sz="1500" b="1" dirty="0">
                <a:solidFill>
                  <a:schemeClr val="bg1">
                    <a:lumMod val="65000"/>
                  </a:schemeClr>
                </a:solidFill>
                <a:latin typeface="Courier New" charset="0"/>
              </a:rPr>
              <a:t>  END {p};</a:t>
            </a:r>
          </a:p>
          <a:p>
            <a:endParaRPr lang="en-US" sz="1500" b="1" dirty="0">
              <a:solidFill>
                <a:schemeClr val="bg1">
                  <a:lumMod val="65000"/>
                </a:schemeClr>
              </a:solidFill>
              <a:latin typeface="Courier New" charset="0"/>
            </a:endParaRPr>
          </a:p>
          <a:p>
            <a:r>
              <a:rPr lang="en-US" sz="1500" b="1" dirty="0">
                <a:solidFill>
                  <a:schemeClr val="bg1">
                    <a:lumMod val="65000"/>
                  </a:schemeClr>
                </a:solidFill>
                <a:latin typeface="Courier New" charset="0"/>
              </a:rPr>
              <a:t>BEGIN {test}</a:t>
            </a:r>
          </a:p>
          <a:p>
            <a:r>
              <a:rPr lang="en-US" sz="1500" b="1" dirty="0">
                <a:solidFill>
                  <a:schemeClr val="bg1">
                    <a:lumMod val="65000"/>
                  </a:schemeClr>
                </a:solidFill>
                <a:latin typeface="Courier New" charset="0"/>
              </a:rPr>
              <a:t>  p(j + k + n)</a:t>
            </a:r>
          </a:p>
          <a:p>
            <a:r>
              <a:rPr lang="en-US" sz="1500" b="1" dirty="0">
                <a:solidFill>
                  <a:schemeClr val="bg1">
                    <a:lumMod val="65000"/>
                  </a:schemeClr>
                </a:solidFill>
                <a:latin typeface="Courier New" charset="0"/>
              </a:rPr>
              <a:t>END {test}.</a:t>
            </a:r>
          </a:p>
        </p:txBody>
      </p:sp>
      <p:sp>
        <p:nvSpPr>
          <p:cNvPr id="4730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Nested Scopes and the Symbol Table Stack</a:t>
            </a:r>
          </a:p>
        </p:txBody>
      </p:sp>
      <p:sp>
        <p:nvSpPr>
          <p:cNvPr id="473093" name="Oval 5"/>
          <p:cNvSpPr>
            <a:spLocks noChangeArrowheads="1"/>
          </p:cNvSpPr>
          <p:nvPr/>
        </p:nvSpPr>
        <p:spPr bwMode="auto">
          <a:xfrm>
            <a:off x="6218238" y="3429000"/>
            <a:ext cx="274637" cy="27463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3094" name="Oval 6"/>
          <p:cNvSpPr>
            <a:spLocks noChangeArrowheads="1"/>
          </p:cNvSpPr>
          <p:nvPr/>
        </p:nvSpPr>
        <p:spPr bwMode="auto">
          <a:xfrm>
            <a:off x="7491413" y="4452938"/>
            <a:ext cx="274637" cy="27463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73095" name="Group 7"/>
          <p:cNvGrpSpPr>
            <a:grpSpLocks/>
          </p:cNvGrpSpPr>
          <p:nvPr/>
        </p:nvGrpSpPr>
        <p:grpSpPr bwMode="auto">
          <a:xfrm>
            <a:off x="1646238" y="2879725"/>
            <a:ext cx="4611687" cy="588963"/>
            <a:chOff x="1037" y="1814"/>
            <a:chExt cx="2905" cy="371"/>
          </a:xfrm>
        </p:grpSpPr>
        <p:sp>
          <p:nvSpPr>
            <p:cNvPr id="473096" name="Oval 8"/>
            <p:cNvSpPr>
              <a:spLocks noChangeArrowheads="1"/>
            </p:cNvSpPr>
            <p:nvPr/>
          </p:nvSpPr>
          <p:spPr bwMode="auto">
            <a:xfrm>
              <a:off x="1037" y="1814"/>
              <a:ext cx="173" cy="173"/>
            </a:xfrm>
            <a:prstGeom prst="ellips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73097" name="AutoShape 9"/>
            <p:cNvCxnSpPr>
              <a:cxnSpLocks noChangeShapeType="1"/>
              <a:stCxn id="473096" idx="7"/>
              <a:endCxn id="473093" idx="1"/>
            </p:cNvCxnSpPr>
            <p:nvPr/>
          </p:nvCxnSpPr>
          <p:spPr bwMode="auto">
            <a:xfrm rot="5400000" flipV="1">
              <a:off x="2391" y="633"/>
              <a:ext cx="346" cy="2757"/>
            </a:xfrm>
            <a:prstGeom prst="curvedConnector3">
              <a:avLst>
                <a:gd name="adj1" fmla="val -48843"/>
              </a:avLst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473098" name="Group 10"/>
          <p:cNvGrpSpPr>
            <a:grpSpLocks/>
          </p:cNvGrpSpPr>
          <p:nvPr/>
        </p:nvGrpSpPr>
        <p:grpSpPr bwMode="auto">
          <a:xfrm>
            <a:off x="1514475" y="2243138"/>
            <a:ext cx="6115050" cy="2209800"/>
            <a:chOff x="954" y="1413"/>
            <a:chExt cx="3852" cy="1392"/>
          </a:xfrm>
        </p:grpSpPr>
        <p:sp>
          <p:nvSpPr>
            <p:cNvPr id="473099" name="Oval 11"/>
            <p:cNvSpPr>
              <a:spLocks noChangeArrowheads="1"/>
            </p:cNvSpPr>
            <p:nvPr/>
          </p:nvSpPr>
          <p:spPr bwMode="auto">
            <a:xfrm>
              <a:off x="954" y="1413"/>
              <a:ext cx="173" cy="173"/>
            </a:xfrm>
            <a:prstGeom prst="ellipse">
              <a:avLst/>
            </a:prstGeom>
            <a:noFill/>
            <a:ln w="127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73100" name="AutoShape 12"/>
            <p:cNvCxnSpPr>
              <a:cxnSpLocks noChangeShapeType="1"/>
              <a:stCxn id="473099" idx="7"/>
              <a:endCxn id="473094" idx="0"/>
            </p:cNvCxnSpPr>
            <p:nvPr/>
          </p:nvCxnSpPr>
          <p:spPr bwMode="auto">
            <a:xfrm rot="5400000" flipV="1">
              <a:off x="2270" y="270"/>
              <a:ext cx="1367" cy="3704"/>
            </a:xfrm>
            <a:prstGeom prst="curvedConnector3">
              <a:avLst>
                <a:gd name="adj1" fmla="val -12361"/>
              </a:avLst>
            </a:prstGeom>
            <a:noFill/>
            <a:ln w="127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473101" name="Text Box 13"/>
          <p:cNvSpPr txBox="1">
            <a:spLocks noChangeArrowheads="1"/>
          </p:cNvSpPr>
          <p:nvPr/>
        </p:nvSpPr>
        <p:spPr bwMode="auto">
          <a:xfrm>
            <a:off x="7085642" y="3466386"/>
            <a:ext cx="1813253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33CC"/>
                </a:solidFill>
              </a:rPr>
              <a:t>Each routine</a:t>
            </a:r>
            <a:r>
              <a:rPr lang="en-US" sz="1400" dirty="0">
                <a:solidFill>
                  <a:srgbClr val="0033CC"/>
                </a:solidFill>
                <a:latin typeface="Arial"/>
              </a:rPr>
              <a:t>’</a:t>
            </a:r>
            <a:r>
              <a:rPr lang="en-US" sz="1400" dirty="0">
                <a:solidFill>
                  <a:srgbClr val="0033CC"/>
                </a:solidFill>
              </a:rPr>
              <a:t>s name</a:t>
            </a:r>
          </a:p>
          <a:p>
            <a:r>
              <a:rPr lang="en-US" sz="1400" dirty="0">
                <a:solidFill>
                  <a:srgbClr val="0033CC"/>
                </a:solidFill>
              </a:rPr>
              <a:t>is defined in the</a:t>
            </a:r>
          </a:p>
          <a:p>
            <a:r>
              <a:rPr lang="en-US" sz="1400" dirty="0">
                <a:solidFill>
                  <a:srgbClr val="0033CC"/>
                </a:solidFill>
              </a:rPr>
              <a:t>parent</a:t>
            </a:r>
            <a:r>
              <a:rPr lang="en-US" sz="1400" dirty="0">
                <a:solidFill>
                  <a:srgbClr val="0033CC"/>
                </a:solidFill>
                <a:latin typeface="Arial"/>
              </a:rPr>
              <a:t>’</a:t>
            </a:r>
            <a:r>
              <a:rPr lang="en-US" sz="1400" dirty="0">
                <a:solidFill>
                  <a:srgbClr val="0033CC"/>
                </a:solidFill>
              </a:rPr>
              <a:t>s scope.</a:t>
            </a:r>
          </a:p>
        </p:txBody>
      </p:sp>
      <p:sp>
        <p:nvSpPr>
          <p:cNvPr id="473102" name="Text Box 14"/>
          <p:cNvSpPr txBox="1">
            <a:spLocks noChangeArrowheads="1"/>
          </p:cNvSpPr>
          <p:nvPr/>
        </p:nvSpPr>
        <p:spPr bwMode="auto">
          <a:xfrm>
            <a:off x="6254198" y="2286953"/>
            <a:ext cx="1971950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33CC"/>
                </a:solidFill>
              </a:rPr>
              <a:t>Each routine</a:t>
            </a:r>
            <a:r>
              <a:rPr lang="en-US" sz="1400" dirty="0">
                <a:solidFill>
                  <a:srgbClr val="0033CC"/>
                </a:solidFill>
                <a:latin typeface="Arial"/>
              </a:rPr>
              <a:t>’</a:t>
            </a:r>
            <a:r>
              <a:rPr lang="en-US" sz="1400" dirty="0">
                <a:solidFill>
                  <a:srgbClr val="0033CC"/>
                </a:solidFill>
              </a:rPr>
              <a:t>s local</a:t>
            </a:r>
          </a:p>
          <a:p>
            <a:r>
              <a:rPr lang="en-US" sz="1400" dirty="0">
                <a:solidFill>
                  <a:srgbClr val="0033CC"/>
                </a:solidFill>
              </a:rPr>
              <a:t>names are defined</a:t>
            </a:r>
          </a:p>
          <a:p>
            <a:r>
              <a:rPr lang="en-US" sz="1400" dirty="0">
                <a:solidFill>
                  <a:srgbClr val="0033CC"/>
                </a:solidFill>
              </a:rPr>
              <a:t>in that routine</a:t>
            </a:r>
            <a:r>
              <a:rPr lang="en-US" sz="1400" dirty="0">
                <a:solidFill>
                  <a:srgbClr val="0033CC"/>
                </a:solidFill>
                <a:latin typeface="Arial"/>
              </a:rPr>
              <a:t>’</a:t>
            </a:r>
            <a:r>
              <a:rPr lang="en-US" sz="1400" dirty="0">
                <a:solidFill>
                  <a:srgbClr val="0033CC"/>
                </a:solidFill>
              </a:rPr>
              <a:t>s scope.</a:t>
            </a:r>
          </a:p>
        </p:txBody>
      </p:sp>
    </p:spTree>
    <p:extLst>
      <p:ext uri="{BB962C8B-B14F-4D97-AF65-F5344CB8AC3E}">
        <p14:creationId xmlns:p14="http://schemas.microsoft.com/office/powerpoint/2010/main" val="3102510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6BDD5-5D8B-3C4B-89D7-4540C450349E}" type="slidenum">
              <a:rPr lang="en-US"/>
              <a:pPr/>
              <a:t>14</a:t>
            </a:fld>
            <a:endParaRPr lang="en-US"/>
          </a:p>
        </p:txBody>
      </p:sp>
      <p:pic>
        <p:nvPicPr>
          <p:cNvPr id="387074" name="Picture 2" descr="CS153-080929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1691659"/>
            <a:ext cx="8139112" cy="44878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70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Scope of Record Fields</a:t>
            </a:r>
          </a:p>
        </p:txBody>
      </p:sp>
      <p:sp>
        <p:nvSpPr>
          <p:cNvPr id="3870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3968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Each record type has a symbol table:</a:t>
            </a:r>
          </a:p>
        </p:txBody>
      </p:sp>
      <p:sp>
        <p:nvSpPr>
          <p:cNvPr id="387077" name="Text Box 5"/>
          <p:cNvSpPr txBox="1">
            <a:spLocks noChangeArrowheads="1"/>
          </p:cNvSpPr>
          <p:nvPr/>
        </p:nvSpPr>
        <p:spPr bwMode="auto">
          <a:xfrm>
            <a:off x="640123" y="4974523"/>
            <a:ext cx="3100052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33CC"/>
                </a:solidFill>
              </a:rPr>
              <a:t>Note that the program name</a:t>
            </a:r>
          </a:p>
          <a:p>
            <a:r>
              <a:rPr lang="en-US" sz="1800" b="1">
                <a:solidFill>
                  <a:srgbClr val="0033CC"/>
                </a:solidFill>
                <a:latin typeface="Courier New" charset="0"/>
              </a:rPr>
              <a:t>Test</a:t>
            </a:r>
            <a:r>
              <a:rPr lang="en-US" sz="1800">
                <a:solidFill>
                  <a:srgbClr val="0033CC"/>
                </a:solidFill>
              </a:rPr>
              <a:t> is defined in the global</a:t>
            </a:r>
          </a:p>
          <a:p>
            <a:r>
              <a:rPr lang="en-US" sz="1800">
                <a:solidFill>
                  <a:srgbClr val="0033CC"/>
                </a:solidFill>
              </a:rPr>
              <a:t>scope at level 0.</a:t>
            </a:r>
          </a:p>
        </p:txBody>
      </p:sp>
      <p:sp>
        <p:nvSpPr>
          <p:cNvPr id="387078" name="Text Box 6"/>
          <p:cNvSpPr txBox="1">
            <a:spLocks noChangeArrowheads="1"/>
          </p:cNvSpPr>
          <p:nvPr/>
        </p:nvSpPr>
        <p:spPr bwMode="auto">
          <a:xfrm>
            <a:off x="6710363" y="4892675"/>
            <a:ext cx="1976437" cy="3460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Global symbol table</a:t>
            </a:r>
          </a:p>
        </p:txBody>
      </p:sp>
      <p:sp>
        <p:nvSpPr>
          <p:cNvPr id="387079" name="Text Box 7"/>
          <p:cNvSpPr txBox="1">
            <a:spLocks noChangeArrowheads="1"/>
          </p:cNvSpPr>
          <p:nvPr/>
        </p:nvSpPr>
        <p:spPr bwMode="auto">
          <a:xfrm>
            <a:off x="6516688" y="3722688"/>
            <a:ext cx="2170112" cy="3460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Program symbol table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4DA93D-E21E-4B72-86C7-4E3CFF36F2A5}"/>
              </a:ext>
            </a:extLst>
          </p:cNvPr>
          <p:cNvGrpSpPr/>
          <p:nvPr/>
        </p:nvGrpSpPr>
        <p:grpSpPr>
          <a:xfrm>
            <a:off x="289856" y="3400000"/>
            <a:ext cx="1463024" cy="276999"/>
            <a:chOff x="5760707" y="6449942"/>
            <a:chExt cx="1463024" cy="27699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51B55DF-A734-7BCC-1EDF-693EBBA0CF1F}"/>
                </a:ext>
              </a:extLst>
            </p:cNvPr>
            <p:cNvSpPr txBox="1"/>
            <p:nvPr/>
          </p:nvSpPr>
          <p:spPr>
            <a:xfrm>
              <a:off x="5760707" y="6449942"/>
              <a:ext cx="1183337" cy="2769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33CC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33CC"/>
                  </a:solidFill>
                </a:rPr>
                <a:t>Parser is here!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DA0BA2B8-E4C3-A039-08DD-08B6B67D887D}"/>
                </a:ext>
              </a:extLst>
            </p:cNvPr>
            <p:cNvCxnSpPr>
              <a:cxnSpLocks/>
              <a:stCxn id="3" idx="3"/>
            </p:cNvCxnSpPr>
            <p:nvPr/>
          </p:nvCxnSpPr>
          <p:spPr bwMode="auto">
            <a:xfrm>
              <a:off x="6944044" y="6588442"/>
              <a:ext cx="279687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723253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EFAA0-7C41-0447-9F98-62434C248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BE70C7-A6C7-CF43-A43F-0D1D3BC23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4D4128-3F25-434B-BC15-5021F0B259F9}"/>
              </a:ext>
            </a:extLst>
          </p:cNvPr>
          <p:cNvSpPr txBox="1"/>
          <p:nvPr/>
        </p:nvSpPr>
        <p:spPr>
          <a:xfrm>
            <a:off x="183619" y="1417342"/>
            <a:ext cx="8776762" cy="47397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class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endParaRPr lang="en-US" sz="1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extends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TreeMap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&lt;String,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private static final long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serialVersionUID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0L; 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private int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nestingLevel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      // scope nesting level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private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ownerId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    // symbol table entry of this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symtab's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owner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public static final String UNNAMED_PREFIX = "_unnamed_";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private static int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unnamedIndex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public static String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generateUnnamedName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unnamedIndex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return UNNAMED_PREFIX +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unnamedIndex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public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(int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nestingLevel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this.nestingLevel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nestingLevel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675520-58ED-0B4B-AE76-1CAF65CE7825}"/>
              </a:ext>
            </a:extLst>
          </p:cNvPr>
          <p:cNvSpPr txBox="1"/>
          <p:nvPr/>
        </p:nvSpPr>
        <p:spPr>
          <a:xfrm>
            <a:off x="7498048" y="1248065"/>
            <a:ext cx="1313180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Symtab.java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552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06F0D-3983-0544-9AE8-1A5CB93B5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4433AD-3C2A-A54D-8F82-D123C96E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1224DF-3896-0440-AFD5-4A66C14ABC01}"/>
              </a:ext>
            </a:extLst>
          </p:cNvPr>
          <p:cNvSpPr txBox="1"/>
          <p:nvPr/>
        </p:nvSpPr>
        <p:spPr>
          <a:xfrm>
            <a:off x="218661" y="1398104"/>
            <a:ext cx="8024954" cy="31085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public int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getNestingLevel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 return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nestingLevel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public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getOwner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 return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ownerId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public void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setOwner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ownerId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{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this.ownerId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ownerId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public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enter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(String name, Kind kind)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entry = new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(name, kind, this);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put(name, entry);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return entry;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public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lookup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(String name) { return get(name); 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CA6675-3CF6-2A4E-8889-C39C294DA4E9}"/>
              </a:ext>
            </a:extLst>
          </p:cNvPr>
          <p:cNvSpPr txBox="1"/>
          <p:nvPr/>
        </p:nvSpPr>
        <p:spPr>
          <a:xfrm>
            <a:off x="6766536" y="1228827"/>
            <a:ext cx="1313180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Symtab.java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351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DA250DF-9CF9-E440-81F1-C4686F83D946}"/>
              </a:ext>
            </a:extLst>
          </p:cNvPr>
          <p:cNvSpPr txBox="1"/>
          <p:nvPr/>
        </p:nvSpPr>
        <p:spPr>
          <a:xfrm>
            <a:off x="1005879" y="1227177"/>
            <a:ext cx="8024954" cy="5478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public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sortedEntries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Collection&lt;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entries = values();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Iterator&lt;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entries.iterator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list = new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&gt;(size());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// Iterate over the sorted entries and append them to the list.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while 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iter.hasNext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())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list.add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iter.next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return list;  // sorted list of entries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public void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resetVariables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(Kind kind)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Collection&lt;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entries = values();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Iterator&lt;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it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entries.iterator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// Iterate over the entries and reset their kind.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while 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it.hasNext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())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entry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it.next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if 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entry.getKind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== VARIABLE)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entry.setKind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(kind);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84B0DB-6A3C-BC4C-8FA4-E4869D751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AA857E-4A53-E243-AAA6-17239E834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B1BA59-86EE-8D40-A10C-C2F5B063AA52}"/>
              </a:ext>
            </a:extLst>
          </p:cNvPr>
          <p:cNvSpPr txBox="1"/>
          <p:nvPr/>
        </p:nvSpPr>
        <p:spPr>
          <a:xfrm>
            <a:off x="7589487" y="1325903"/>
            <a:ext cx="1313180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Symtab.java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539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492A3-CBA8-3743-BC0C-72488D092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SymtabStack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0C047D-F6AC-2D49-ADDF-F44657448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13B66C-D749-3D47-ABFA-0F57B48A79D4}"/>
              </a:ext>
            </a:extLst>
          </p:cNvPr>
          <p:cNvSpPr txBox="1"/>
          <p:nvPr/>
        </p:nvSpPr>
        <p:spPr>
          <a:xfrm>
            <a:off x="613224" y="1456997"/>
            <a:ext cx="7917552" cy="44012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class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SymtabStack</a:t>
            </a:r>
            <a:endParaRPr lang="en-US" sz="1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extends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private static final long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serialVersionUID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0L; 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private int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currentNestingLevel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  // current scope nesting level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private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programId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    // entry for the main program id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public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SymtabStack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this.currentNestingLevel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add(new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currentNestingLevel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public int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getCurrentNestingLevel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 return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currentNestingLevel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 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public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getProgramId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 return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programId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public void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setProgramId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id) {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this.programId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id;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public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getLocalSymtab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 return get(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currentNestingLevel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 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E3B3BB-53B4-D847-9D18-D7E0B5C90A41}"/>
              </a:ext>
            </a:extLst>
          </p:cNvPr>
          <p:cNvSpPr txBox="1"/>
          <p:nvPr/>
        </p:nvSpPr>
        <p:spPr>
          <a:xfrm>
            <a:off x="6540600" y="1287720"/>
            <a:ext cx="1826141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SymtabStack.java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110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08F94-BBC3-894C-A223-4A85CD498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SymtabStack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156B9E-B337-814F-858D-036110135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894C8F-42BE-7A40-B31D-6BC0096CCE4E}"/>
              </a:ext>
            </a:extLst>
          </p:cNvPr>
          <p:cNvSpPr txBox="1"/>
          <p:nvPr/>
        </p:nvSpPr>
        <p:spPr>
          <a:xfrm>
            <a:off x="1365032" y="1200864"/>
            <a:ext cx="6413935" cy="50475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public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(++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currentNestingLevel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add(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return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public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++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currentNestingLevel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add(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return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public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get(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currentNestingLevel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remove(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currentNestingLevel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--);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return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73DFC8-CE19-704A-A36F-19A2BA1E00BB}"/>
              </a:ext>
            </a:extLst>
          </p:cNvPr>
          <p:cNvSpPr txBox="1"/>
          <p:nvPr/>
        </p:nvSpPr>
        <p:spPr>
          <a:xfrm>
            <a:off x="6220541" y="5714975"/>
            <a:ext cx="1826141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SymtabStack.java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882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9EC67-59EB-CC2D-0DED-512AFACF5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Grammar :: Parse Tree :: Visit Method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BAFC6-982E-D96C-A125-6343390E1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D8ECA6-7BD0-80DD-9A0C-4744A45E3395}"/>
              </a:ext>
            </a:extLst>
          </p:cNvPr>
          <p:cNvSpPr txBox="1"/>
          <p:nvPr/>
        </p:nvSpPr>
        <p:spPr>
          <a:xfrm>
            <a:off x="487680" y="1402080"/>
            <a:ext cx="804258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repeatStatement</a:t>
            </a:r>
            <a:r>
              <a:rPr lang="en-US" sz="18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: REPEAT </a:t>
            </a:r>
            <a:r>
              <a:rPr lang="en-US" sz="1800" b="1" dirty="0" err="1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statementList</a:t>
            </a:r>
            <a:r>
              <a:rPr lang="en-US" sz="18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UNTIL </a:t>
            </a:r>
            <a:r>
              <a:rPr lang="en-US" sz="180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expression</a:t>
            </a:r>
            <a:r>
              <a:rPr lang="en-US" sz="18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;</a:t>
            </a: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7FC818E4-F46B-0485-BA40-0102241AA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3883" y="1862852"/>
            <a:ext cx="4737116" cy="15661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DD5477-730C-31C0-CEB9-5075357E6753}"/>
              </a:ext>
            </a:extLst>
          </p:cNvPr>
          <p:cNvSpPr txBox="1"/>
          <p:nvPr/>
        </p:nvSpPr>
        <p:spPr>
          <a:xfrm>
            <a:off x="285206" y="3597057"/>
            <a:ext cx="8024954" cy="31085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@Override </a:t>
            </a:r>
          </a:p>
          <a:p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Object </a:t>
            </a:r>
            <a:r>
              <a:rPr lang="en-US" sz="1400" b="1" dirty="0" err="1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visitRepeatStatement</a:t>
            </a:r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(Pcl4Parser.RepeatStatementContext </a:t>
            </a:r>
            <a:r>
              <a:rPr lang="en-US" sz="14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ctx</a:t>
            </a:r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Pcl4Parser.StatementListContext </a:t>
            </a:r>
            <a:r>
              <a:rPr lang="en-US" sz="14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listCtx</a:t>
            </a:r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ctx.statementList</a:t>
            </a:r>
            <a:r>
              <a:rPr lang="en-US" sz="140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value;</a:t>
            </a:r>
          </a:p>
          <a:p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 </a:t>
            </a:r>
          </a:p>
          <a:p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do</a:t>
            </a:r>
          </a:p>
          <a:p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visit(</a:t>
            </a:r>
            <a:r>
              <a:rPr lang="en-US" sz="14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listCtx</a:t>
            </a:r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value = (Boolean) visit(</a:t>
            </a:r>
            <a:r>
              <a:rPr lang="en-US" sz="1400" b="1" dirty="0" err="1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ctx.expression</a:t>
            </a:r>
            <a:r>
              <a:rPr lang="en-US" sz="140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} while (!value);</a:t>
            </a:r>
          </a:p>
          <a:p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 </a:t>
            </a:r>
          </a:p>
          <a:p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return null;</a:t>
            </a:r>
          </a:p>
          <a:p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FEDE26-A84C-750F-C44F-F21BDE2FD83A}"/>
              </a:ext>
            </a:extLst>
          </p:cNvPr>
          <p:cNvSpPr txBox="1"/>
          <p:nvPr/>
        </p:nvSpPr>
        <p:spPr>
          <a:xfrm>
            <a:off x="487680" y="2220827"/>
            <a:ext cx="2900153" cy="830997"/>
          </a:xfrm>
          <a:prstGeom prst="rect">
            <a:avLst/>
          </a:prstGeom>
          <a:solidFill>
            <a:srgbClr val="D7FFFF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REPEAT</a:t>
            </a:r>
          </a:p>
          <a:p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:= j*k + j/k - j</a:t>
            </a:r>
          </a:p>
          <a:p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UNTIL </a:t>
            </a:r>
            <a:r>
              <a:rPr lang="en-US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&gt;= 0;</a:t>
            </a:r>
          </a:p>
        </p:txBody>
      </p:sp>
    </p:spTree>
    <p:extLst>
      <p:ext uri="{BB962C8B-B14F-4D97-AF65-F5344CB8AC3E}">
        <p14:creationId xmlns:p14="http://schemas.microsoft.com/office/powerpoint/2010/main" val="61405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36174-C429-D947-A30E-E53AE44A3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SymtabStack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B897C-735C-864C-AE98-408F402A7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A29448-8470-B84E-BDD6-38EC91BC3950}"/>
              </a:ext>
            </a:extLst>
          </p:cNvPr>
          <p:cNvSpPr txBox="1"/>
          <p:nvPr/>
        </p:nvSpPr>
        <p:spPr>
          <a:xfrm>
            <a:off x="183619" y="1216073"/>
            <a:ext cx="8776762" cy="50475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public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enterLocal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(String name, Kind kind)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return get(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currentNestingLevel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).enter(name, kind);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public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lookupLocal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(String name)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return get(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currentNestingLevel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).lookup(name);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public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lookup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(String name)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foundEntry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null;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// Search the current and enclosing scopes.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for (int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currentNestingLevel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&gt;= 0) &amp;&amp; 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foundEntry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== null); --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foundEntry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get(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).lookup(name);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return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foundEntry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86EB5B-76DD-2340-8BCE-DEA243575923}"/>
              </a:ext>
            </a:extLst>
          </p:cNvPr>
          <p:cNvSpPr txBox="1"/>
          <p:nvPr/>
        </p:nvSpPr>
        <p:spPr>
          <a:xfrm>
            <a:off x="7040853" y="1051586"/>
            <a:ext cx="1777218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SymtabEntry.java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DB1D21-C553-1CB9-21C2-127FB29B8E5F}"/>
              </a:ext>
            </a:extLst>
          </p:cNvPr>
          <p:cNvSpPr txBox="1"/>
          <p:nvPr/>
        </p:nvSpPr>
        <p:spPr>
          <a:xfrm>
            <a:off x="6103866" y="2844225"/>
            <a:ext cx="271420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Why both </a:t>
            </a:r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lookupLocal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solidFill>
                  <a:srgbClr val="0033CC"/>
                </a:solidFill>
              </a:rPr>
              <a:t>and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lookup()</a:t>
            </a:r>
            <a:r>
              <a:rPr lang="en-US" dirty="0">
                <a:solidFill>
                  <a:srgbClr val="0033CC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8290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F07E5-EBCC-D54F-B37E-664761DB9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55E34E-457C-9A46-99CF-DDA709B35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976FA3-9EA1-DB45-92FF-A20AA5EED068}"/>
              </a:ext>
            </a:extLst>
          </p:cNvPr>
          <p:cNvSpPr txBox="1"/>
          <p:nvPr/>
        </p:nvSpPr>
        <p:spPr>
          <a:xfrm>
            <a:off x="129918" y="1546853"/>
            <a:ext cx="8884163" cy="41857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class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endParaRPr lang="en-US" sz="1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private String name;                     // entry name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private Kind kind;                       // what kind of identifier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private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                  // parent symbol table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private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              // type specification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private int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slotNumber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                  // local variables array slot number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private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&lt;Integer&gt;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lineNumbers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  // source line numbers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private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EntryInfo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info;                  // entry information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public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Kind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CONSTANT, ENUMERATION_CONSTANT, TYPE, VARIABLE, RECORD_FIELD,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VALUE_PARAMETER, REFERENCE_PARAMETER, PROGRAM_PARAMETER,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PROGRAM, PROCEDURE, FUNCTION,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UNDEFINED;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public String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toString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 return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super.toString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().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toLowerCase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AF3D7F-C479-6443-AD14-723BCBB353EC}"/>
              </a:ext>
            </a:extLst>
          </p:cNvPr>
          <p:cNvSpPr txBox="1"/>
          <p:nvPr/>
        </p:nvSpPr>
        <p:spPr>
          <a:xfrm>
            <a:off x="7040853" y="1353105"/>
            <a:ext cx="1777218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SymtabEntry.java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2926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433C7-382A-424A-9FA9-FB2D5F21F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22E0DE-DEF1-4748-ABE4-2974AE9B0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2617D6-61B1-5B43-9623-AF9B7EB71478}"/>
              </a:ext>
            </a:extLst>
          </p:cNvPr>
          <p:cNvSpPr txBox="1"/>
          <p:nvPr/>
        </p:nvSpPr>
        <p:spPr>
          <a:xfrm>
            <a:off x="1097318" y="1417342"/>
            <a:ext cx="5856090" cy="52629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private interface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EntryInfo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private class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ValueInfo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implements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EntryInfo</a:t>
            </a:r>
            <a:endParaRPr lang="en-US" sz="12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private Object value;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public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(String name, Kind kind,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this.name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name;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this.kind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kind;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this.symtab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this.lineNumbers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&lt;Integer&gt;();</a:t>
            </a:r>
            <a:b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// Initialize the appropriate entry information.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switch (kind)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case CONSTANT: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case ENUMERATION_CONSTANT: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case VARIABLE: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case RECORD_FIELD: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case VALUE_PARAMETER: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info = new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ValueInfo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break;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default: break;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8B1F9B-02C0-6B46-85A5-439E51BB1ACD}"/>
              </a:ext>
            </a:extLst>
          </p:cNvPr>
          <p:cNvSpPr txBox="1"/>
          <p:nvPr/>
        </p:nvSpPr>
        <p:spPr>
          <a:xfrm>
            <a:off x="5029195" y="1248065"/>
            <a:ext cx="1777218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SymtabEntry.java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4389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BC4B9-46A1-BB4B-BF05-6A7A9C4AA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DA8A0B-23EC-5A4C-92D0-6AF1F413D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3C1285-81B2-B44A-AB08-E535939267C0}"/>
              </a:ext>
            </a:extLst>
          </p:cNvPr>
          <p:cNvSpPr txBox="1"/>
          <p:nvPr/>
        </p:nvSpPr>
        <p:spPr>
          <a:xfrm>
            <a:off x="344720" y="1443841"/>
            <a:ext cx="8561959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public String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getName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 return name;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public Kind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getKind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 return kind;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public void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setKind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(Kind kind) {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this.kind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kind;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public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 return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public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 return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public void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{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this.typespec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public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&lt;Integer&gt;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getLineNumbers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 return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lineNumbers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public void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appendLineNumber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(int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lineNumber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lineNumbers.add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lineNumber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public Object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getValue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 return ((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ValueInfo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info).value;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public void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setValue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(Object value) {  ((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ValueInfo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info).value = value;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E7CBF9-8D80-064C-801D-C561E1818F6B}"/>
              </a:ext>
            </a:extLst>
          </p:cNvPr>
          <p:cNvSpPr txBox="1"/>
          <p:nvPr/>
        </p:nvSpPr>
        <p:spPr>
          <a:xfrm>
            <a:off x="6857975" y="1274564"/>
            <a:ext cx="1777218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SymtabEntry.java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733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73DA-BEF4-9144-9A02-599569FB280F}" type="slidenum">
              <a:rPr lang="en-US"/>
              <a:pPr/>
              <a:t>24</a:t>
            </a:fld>
            <a:endParaRPr lang="en-US"/>
          </a:p>
        </p:txBody>
      </p:sp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Pascal Declarations</a:t>
            </a:r>
            <a:endParaRPr lang="en-US" i="1" dirty="0"/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35024" y="1338199"/>
            <a:ext cx="2925763" cy="4805362"/>
          </a:xfrm>
          <a:ln/>
          <a:extLst>
            <a:ext uri="{91240B29-F687-4f45-9708-019B960494DF}">
              <a14:hiddenLine xmlns=""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The </a:t>
            </a:r>
            <a:r>
              <a:rPr lang="en-US" sz="2000" b="1" dirty="0">
                <a:solidFill>
                  <a:srgbClr val="0033CC"/>
                </a:solidFill>
                <a:latin typeface="Courier New" charset="0"/>
              </a:rPr>
              <a:t>CONST</a:t>
            </a:r>
            <a:r>
              <a:rPr lang="en-US" sz="2000" dirty="0"/>
              <a:t>, </a:t>
            </a:r>
            <a:r>
              <a:rPr lang="en-US" sz="2000" b="1" dirty="0">
                <a:solidFill>
                  <a:srgbClr val="0033CC"/>
                </a:solidFill>
                <a:latin typeface="Courier New" charset="0"/>
              </a:rPr>
              <a:t>TYPE</a:t>
            </a:r>
            <a:r>
              <a:rPr lang="en-US" sz="2000" dirty="0"/>
              <a:t>, and </a:t>
            </a:r>
            <a:r>
              <a:rPr lang="en-US" sz="2000" b="1" dirty="0">
                <a:solidFill>
                  <a:srgbClr val="0033CC"/>
                </a:solidFill>
                <a:latin typeface="Courier New" charset="0"/>
              </a:rPr>
              <a:t>VAR</a:t>
            </a:r>
            <a:r>
              <a:rPr lang="en-US" sz="2000" dirty="0"/>
              <a:t> parts are optional, but they must come in this order.</a:t>
            </a:r>
          </a:p>
          <a:p>
            <a:pPr lvl="3"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r>
              <a:rPr lang="en-US" sz="2000" dirty="0"/>
              <a:t>Note that constants and types are </a:t>
            </a:r>
            <a:r>
              <a:rPr lang="en-US" sz="2000" u="sng" dirty="0"/>
              <a:t>defined</a:t>
            </a:r>
            <a:r>
              <a:rPr lang="en-US" sz="2000" dirty="0"/>
              <a:t>, but variables are </a:t>
            </a:r>
            <a:r>
              <a:rPr lang="en-US" sz="2000" u="sng" dirty="0"/>
              <a:t>declared</a:t>
            </a:r>
            <a:r>
              <a:rPr lang="en-US" sz="2000" dirty="0"/>
              <a:t>.</a:t>
            </a:r>
          </a:p>
          <a:p>
            <a:pPr lvl="3"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r>
              <a:rPr lang="en-US" sz="2000" dirty="0"/>
              <a:t>Collectively, you refer to all of them as </a:t>
            </a:r>
            <a:r>
              <a:rPr lang="en-US" sz="2000" u="sng" dirty="0"/>
              <a:t>declarations</a:t>
            </a:r>
            <a:r>
              <a:rPr lang="en-US" sz="2000" dirty="0"/>
              <a:t>.</a:t>
            </a:r>
          </a:p>
        </p:txBody>
      </p:sp>
      <p:pic>
        <p:nvPicPr>
          <p:cNvPr id="319492" name="Picture 4" descr="CS153-08092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92238"/>
            <a:ext cx="5486400" cy="472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0812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E27CE-7AB6-7644-B414-29F8385D21FA}" type="slidenum">
              <a:rPr lang="en-US"/>
              <a:pPr/>
              <a:t>25</a:t>
            </a:fld>
            <a:endParaRPr lang="en-US"/>
          </a:p>
        </p:txBody>
      </p:sp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Pascal Declarations</a:t>
            </a:r>
            <a:r>
              <a:rPr lang="en-US" i="1" dirty="0"/>
              <a:t>, cont’d</a:t>
            </a:r>
          </a:p>
        </p:txBody>
      </p:sp>
      <p:pic>
        <p:nvPicPr>
          <p:cNvPr id="320516" name="Picture 4" descr="CS153-080924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13" y="1371910"/>
            <a:ext cx="4160838" cy="828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S153-080924c">
            <a:extLst>
              <a:ext uri="{FF2B5EF4-FFF2-40B4-BE49-F238E27FC236}">
                <a16:creationId xmlns:a16="http://schemas.microsoft.com/office/drawing/2014/main" id="{9E20E8F8-AECD-164F-9C59-48FC3EC27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13" y="2505696"/>
            <a:ext cx="3841750" cy="793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177075 fg0901c">
            <a:extLst>
              <a:ext uri="{FF2B5EF4-FFF2-40B4-BE49-F238E27FC236}">
                <a16:creationId xmlns:a16="http://schemas.microsoft.com/office/drawing/2014/main" id="{BAE2193C-456D-884A-AB53-E4E097ECE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01" y="3429000"/>
            <a:ext cx="7313612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2701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B936-4CA9-1948-9A87-B77628829ACB}" type="slidenum">
              <a:rPr lang="en-US"/>
              <a:pPr/>
              <a:t>26</a:t>
            </a:fld>
            <a:endParaRPr lang="en-US"/>
          </a:p>
        </p:txBody>
      </p:sp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Pascal Declarations</a:t>
            </a:r>
            <a:r>
              <a:rPr lang="en-US" i="1" dirty="0"/>
              <a:t>, cont’d</a:t>
            </a:r>
            <a:endParaRPr lang="en-US" dirty="0"/>
          </a:p>
        </p:txBody>
      </p:sp>
      <p:pic>
        <p:nvPicPr>
          <p:cNvPr id="326661" name="Picture 5" descr="CS153-080924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346540"/>
            <a:ext cx="7531100" cy="1422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S153-080924e">
            <a:extLst>
              <a:ext uri="{FF2B5EF4-FFF2-40B4-BE49-F238E27FC236}">
                <a16:creationId xmlns:a16="http://schemas.microsoft.com/office/drawing/2014/main" id="{B4B826B0-2944-0E48-B07E-5071CD2EF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094" y="2880366"/>
            <a:ext cx="4389437" cy="3752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0610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EEDC9-70A6-5D45-95A8-1E592531E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Grammar File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Pcl5.g4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385DF2-D43E-C04B-BB6C-06F6F7407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F6EF90-102C-0A47-9B28-B83780193BD6}"/>
              </a:ext>
            </a:extLst>
          </p:cNvPr>
          <p:cNvSpPr txBox="1"/>
          <p:nvPr/>
        </p:nvSpPr>
        <p:spPr>
          <a:xfrm>
            <a:off x="365806" y="1384541"/>
            <a:ext cx="7064755" cy="47089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grammar 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Pcl5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@header 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package antlr4;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program           :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programHeader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block '.' ;</a:t>
            </a:r>
          </a:p>
          <a:p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programHeader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    : PROGRAM IDENTIFIER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programParameters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? ';' ; </a:t>
            </a:r>
          </a:p>
          <a:p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programParameters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 '(' IDENTIFIER ( ',' IDENTIFIER )* ')' ;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block         : declarations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compoundStatement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declarations  : (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constantsPart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';' )? (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typesPart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';' )? 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(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variablesPart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';' )? (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routinesPart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';')? ;</a:t>
            </a:r>
            <a:b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constantsPart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          : CONST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constantDefinitionsList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;</a:t>
            </a:r>
          </a:p>
          <a:p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constantDefinitionsList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constantDefinition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 ';'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constantDefinition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)* ;</a:t>
            </a:r>
          </a:p>
          <a:p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constantDefinition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: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constantIdentifier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'=' constant ;</a:t>
            </a:r>
            <a:b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constantIdentifier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 IDENTIFIER ;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constant  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: sign? ( IDENTIFIER |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unsignedNumber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)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|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characterConstant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|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stringConstant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;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D3B3B34-6477-C54E-91C1-DA5FB853D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780" y="1749291"/>
            <a:ext cx="2560292" cy="2191018"/>
          </a:xfrm>
          <a:prstGeom prst="rect">
            <a:avLst/>
          </a:prstGeom>
        </p:spPr>
      </p:pic>
      <p:pic>
        <p:nvPicPr>
          <p:cNvPr id="8" name="Picture 7" descr="A picture containing clock&#10;&#10;Description automatically generated">
            <a:extLst>
              <a:ext uri="{FF2B5EF4-FFF2-40B4-BE49-F238E27FC236}">
                <a16:creationId xmlns:a16="http://schemas.microsoft.com/office/drawing/2014/main" id="{B0EC0565-7C95-3E4B-9DD5-877F5D718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780" y="4655652"/>
            <a:ext cx="2194586" cy="4675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990BC2-E8E8-4F4A-876E-F4FCCCA9F7F5}"/>
              </a:ext>
            </a:extLst>
          </p:cNvPr>
          <p:cNvSpPr txBox="1"/>
          <p:nvPr/>
        </p:nvSpPr>
        <p:spPr>
          <a:xfrm>
            <a:off x="6400780" y="1222343"/>
            <a:ext cx="867545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Pcl5.g4</a:t>
            </a:r>
          </a:p>
        </p:txBody>
      </p:sp>
    </p:spTree>
    <p:extLst>
      <p:ext uri="{BB962C8B-B14F-4D97-AF65-F5344CB8AC3E}">
        <p14:creationId xmlns:p14="http://schemas.microsoft.com/office/powerpoint/2010/main" val="20387586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346C4-A792-9746-94F5-98AD22D85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Grammar File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Pcl5.g4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718CD8-AE44-9042-BA52-D02E48ACA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CCBC84-01DA-2543-87D5-06B70334F7B5}"/>
              </a:ext>
            </a:extLst>
          </p:cNvPr>
          <p:cNvSpPr txBox="1"/>
          <p:nvPr/>
        </p:nvSpPr>
        <p:spPr>
          <a:xfrm>
            <a:off x="457200" y="1508781"/>
            <a:ext cx="6843540" cy="37548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typesPart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          : TYPE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typeDefinitionsList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;</a:t>
            </a: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typeDefinitionsList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typeDefinition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 ';'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typeDefinition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)* ;</a:t>
            </a: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typeDefinition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: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typeIdentifier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'='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typeSpecification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typeIdentifier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 IDENTIFIER 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typeSpecification</a:t>
            </a:r>
            <a:endParaRPr lang="en-US" sz="1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: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simpleType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#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simpleTypespec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|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        #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arrayTypespec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|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recordType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#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recordTypespec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simpleType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: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typeIdentifier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#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typeIdentifierTypespec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|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enumerationType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  #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enumerationTypespec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|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subrangeType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#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subrangeTypespec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;</a:t>
            </a:r>
          </a:p>
        </p:txBody>
      </p:sp>
      <p:pic>
        <p:nvPicPr>
          <p:cNvPr id="7" name="Picture 6" descr="A close up of a device&#10;&#10;Description automatically generated">
            <a:extLst>
              <a:ext uri="{FF2B5EF4-FFF2-40B4-BE49-F238E27FC236}">
                <a16:creationId xmlns:a16="http://schemas.microsoft.com/office/drawing/2014/main" id="{572F51D0-36CE-8044-8C7D-9EB0E9C55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964" y="2514609"/>
            <a:ext cx="3674134" cy="17373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E5921F-AC67-5F4D-B98F-9D59AAB5611E}"/>
              </a:ext>
            </a:extLst>
          </p:cNvPr>
          <p:cNvSpPr txBox="1"/>
          <p:nvPr/>
        </p:nvSpPr>
        <p:spPr>
          <a:xfrm>
            <a:off x="6309341" y="1353105"/>
            <a:ext cx="867545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Pcl5.g4</a:t>
            </a:r>
          </a:p>
        </p:txBody>
      </p:sp>
    </p:spTree>
    <p:extLst>
      <p:ext uri="{BB962C8B-B14F-4D97-AF65-F5344CB8AC3E}">
        <p14:creationId xmlns:p14="http://schemas.microsoft.com/office/powerpoint/2010/main" val="28851437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D6909-6A9F-EC4E-88EC-FA210D37B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Grammar File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Pcl5.g4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6BE3AC-F2EE-1343-8EDD-4C34B4786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CC6C8D-3E8E-944E-B586-0DA85C870DA0}"/>
              </a:ext>
            </a:extLst>
          </p:cNvPr>
          <p:cNvSpPr txBox="1"/>
          <p:nvPr/>
        </p:nvSpPr>
        <p:spPr>
          <a:xfrm>
            <a:off x="183619" y="1325903"/>
            <a:ext cx="8776762" cy="44012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endParaRPr lang="en-US" sz="1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enumerationType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    : '('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enumerationConstant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 ','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enumerationConstant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)* ')' ;</a:t>
            </a: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enumerationConstant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constantIdentifier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;</a:t>
            </a: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subrangeType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: constant '..' constant 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arrayType</a:t>
            </a:r>
            <a:endParaRPr lang="en-US" sz="1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: ARRAY '['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arrayDimensionList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']' OF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typeSpecification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;</a:t>
            </a: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arrayDimensionList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simpleType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 ','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simpleType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)* 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recordType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  : RECORD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recordFields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';'? END ;</a:t>
            </a: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recordFields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variableDeclarationsList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      </a:t>
            </a:r>
          </a:p>
          <a:p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variablesPart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: VAR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variableDeclarationsList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;</a:t>
            </a: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variableDeclarationsList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variableDeclarations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 ';'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variableDeclarations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)* ;</a:t>
            </a: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variableDeclarations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    :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variableIdentifierList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':'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typeSpecification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;</a:t>
            </a: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variableIdentifierList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  :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variableIdentifier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 ','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variableIdentifier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)* 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variableIdentifier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 IDENTIFIER 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routinesPart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 ;</a:t>
            </a:r>
          </a:p>
        </p:txBody>
      </p:sp>
      <p:pic>
        <p:nvPicPr>
          <p:cNvPr id="6" name="Picture 5" descr="A close up of a device&#10;&#10;Description automatically generated">
            <a:extLst>
              <a:ext uri="{FF2B5EF4-FFF2-40B4-BE49-F238E27FC236}">
                <a16:creationId xmlns:a16="http://schemas.microsoft.com/office/drawing/2014/main" id="{4D05D402-CD62-D043-AD9A-8C939C836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57" y="1874537"/>
            <a:ext cx="3605453" cy="682181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0355F6D9-8825-E644-A630-50C433A3F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585" y="4892024"/>
            <a:ext cx="2285975" cy="19031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E48F1A-9CB6-D541-BE8D-C162118DAF2C}"/>
              </a:ext>
            </a:extLst>
          </p:cNvPr>
          <p:cNvSpPr txBox="1"/>
          <p:nvPr/>
        </p:nvSpPr>
        <p:spPr>
          <a:xfrm>
            <a:off x="7932968" y="1170227"/>
            <a:ext cx="867545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Pcl5.g4</a:t>
            </a:r>
          </a:p>
        </p:txBody>
      </p:sp>
    </p:spTree>
    <p:extLst>
      <p:ext uri="{BB962C8B-B14F-4D97-AF65-F5344CB8AC3E}">
        <p14:creationId xmlns:p14="http://schemas.microsoft.com/office/powerpoint/2010/main" val="1505943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EB41B2-6BCB-BC56-3641-D00593782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D48F70-A788-8474-D5E0-F051D796A856}"/>
              </a:ext>
            </a:extLst>
          </p:cNvPr>
          <p:cNvSpPr txBox="1"/>
          <p:nvPr/>
        </p:nvSpPr>
        <p:spPr>
          <a:xfrm>
            <a:off x="7025606" y="2697488"/>
            <a:ext cx="1789272" cy="338554"/>
          </a:xfrm>
          <a:prstGeom prst="rect">
            <a:avLst/>
          </a:prstGeom>
          <a:solidFill>
            <a:srgbClr val="D7FFFF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j*k + j/k - j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D74724-8291-5311-1148-E54269691C68}"/>
              </a:ext>
            </a:extLst>
          </p:cNvPr>
          <p:cNvSpPr txBox="1"/>
          <p:nvPr/>
        </p:nvSpPr>
        <p:spPr>
          <a:xfrm>
            <a:off x="91489" y="287380"/>
            <a:ext cx="6641562" cy="65248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Object </a:t>
            </a:r>
            <a:r>
              <a:rPr lang="en-US" sz="1100" b="1" dirty="0" err="1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visitSimpleExpression</a:t>
            </a:r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(Pcl4Parser.SimpleExpressionContext </a:t>
            </a:r>
            <a:r>
              <a:rPr lang="en-US" sz="11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ctx</a:t>
            </a:r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 </a:t>
            </a:r>
          </a:p>
          <a:p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int count = </a:t>
            </a:r>
            <a:r>
              <a:rPr lang="en-US" sz="11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ctx.term</a:t>
            </a:r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().size();</a:t>
            </a:r>
          </a:p>
          <a:p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Boolean negate =    (</a:t>
            </a:r>
            <a:r>
              <a:rPr lang="en-US" sz="1100" b="1" dirty="0" err="1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ctx.sign</a:t>
            </a:r>
            <a:r>
              <a:rPr lang="en-US" sz="110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!= null) </a:t>
            </a:r>
          </a:p>
          <a:p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&amp;&amp; </a:t>
            </a:r>
            <a:r>
              <a:rPr lang="en-US" sz="11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ctx.sign</a:t>
            </a:r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().</a:t>
            </a:r>
            <a:r>
              <a:rPr lang="en-US" sz="11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getText</a:t>
            </a:r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().equals("-");</a:t>
            </a:r>
          </a:p>
          <a:p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 </a:t>
            </a:r>
          </a:p>
          <a:p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// First term.</a:t>
            </a:r>
          </a:p>
          <a:p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Pcl4Parser.TermContext termCtx1 = </a:t>
            </a:r>
            <a:r>
              <a:rPr lang="en-US" sz="1100" b="1" dirty="0" err="1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ctx.term</a:t>
            </a:r>
            <a:r>
              <a:rPr lang="en-US" sz="110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(0)</a:t>
            </a:r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Object operand1 = visit(termCtx1);       </a:t>
            </a:r>
          </a:p>
          <a:p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if (negate) operand1 = -((Double) operand1);</a:t>
            </a:r>
          </a:p>
          <a:p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 </a:t>
            </a:r>
          </a:p>
          <a:p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// Loop over the subsequent terms.</a:t>
            </a:r>
          </a:p>
          <a:p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for (int </a:t>
            </a:r>
            <a:r>
              <a:rPr lang="en-US" sz="11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1; </a:t>
            </a:r>
            <a:r>
              <a:rPr lang="en-US" sz="11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&lt; count; </a:t>
            </a:r>
            <a:r>
              <a:rPr lang="en-US" sz="11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String op = </a:t>
            </a:r>
            <a:r>
              <a:rPr lang="en-US" sz="1100" b="1" dirty="0" err="1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ctx.addOp</a:t>
            </a:r>
            <a:r>
              <a:rPr lang="en-US" sz="110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(i-1)</a:t>
            </a:r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1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getText</a:t>
            </a:r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().</a:t>
            </a:r>
            <a:r>
              <a:rPr lang="en-US" sz="11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toLowerCase</a:t>
            </a:r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Pcl4Parser.TermContext termCtx2 = </a:t>
            </a:r>
            <a:r>
              <a:rPr lang="en-US" sz="1100" b="1" dirty="0" err="1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ctx.term</a:t>
            </a:r>
            <a:r>
              <a:rPr lang="en-US" sz="110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100" b="1" dirty="0" err="1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10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Object operand2 = visit(termCtx2);</a:t>
            </a:r>
          </a:p>
          <a:p>
            <a:b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10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if (operand2 </a:t>
            </a:r>
            <a:r>
              <a:rPr lang="en-US" sz="11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instanceof</a:t>
            </a:r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Double)</a:t>
            </a:r>
          </a:p>
          <a:p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{</a:t>
            </a:r>
          </a:p>
          <a:p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    double value1 = (Double) operand1;</a:t>
            </a:r>
          </a:p>
          <a:p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    double value2 = (Double) operand2;</a:t>
            </a:r>
          </a:p>
          <a:p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    operand1 = (</a:t>
            </a:r>
            <a:r>
              <a:rPr lang="en-US" sz="11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op.equals</a:t>
            </a:r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("+")) ? value1 + value2</a:t>
            </a:r>
          </a:p>
          <a:p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                    : value1 - value2;</a:t>
            </a:r>
          </a:p>
          <a:p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}</a:t>
            </a:r>
          </a:p>
          <a:p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else if (operand2 </a:t>
            </a:r>
            <a:r>
              <a:rPr lang="en-US" sz="11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instanceof</a:t>
            </a:r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Boolean)</a:t>
            </a:r>
          </a:p>
          <a:p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{</a:t>
            </a:r>
          </a:p>
          <a:p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    operand1 = ((Boolean) operand1) || ((Boolean) operand2);</a:t>
            </a:r>
          </a:p>
          <a:p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}</a:t>
            </a:r>
          </a:p>
          <a:p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else  // String</a:t>
            </a:r>
          </a:p>
          <a:p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{</a:t>
            </a:r>
          </a:p>
          <a:p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    operand1 = ((String) operand1) + ((String) operand2);</a:t>
            </a:r>
          </a:p>
          <a:p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}</a:t>
            </a:r>
          </a:p>
          <a:p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 </a:t>
            </a:r>
          </a:p>
          <a:p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return operand1;</a:t>
            </a:r>
          </a:p>
          <a:p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482FC86E-5037-FA91-6E78-53C71509D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634" y="3330584"/>
            <a:ext cx="3694244" cy="9213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183932-336D-9F3E-C001-7A26E2F2D035}"/>
              </a:ext>
            </a:extLst>
          </p:cNvPr>
          <p:cNvSpPr txBox="1"/>
          <p:nvPr/>
        </p:nvSpPr>
        <p:spPr>
          <a:xfrm>
            <a:off x="4663439" y="1874537"/>
            <a:ext cx="413446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simpleExpression</a:t>
            </a:r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sign</a:t>
            </a:r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 </a:t>
            </a:r>
            <a:r>
              <a:rPr lang="en-US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term</a:t>
            </a:r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b="1" dirty="0" err="1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addOp</a:t>
            </a:r>
            <a:r>
              <a:rPr lang="en-US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term</a:t>
            </a:r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)* 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21E87D-D657-4E91-EC20-049D0A58D13A}"/>
              </a:ext>
            </a:extLst>
          </p:cNvPr>
          <p:cNvSpPr txBox="1"/>
          <p:nvPr/>
        </p:nvSpPr>
        <p:spPr>
          <a:xfrm>
            <a:off x="6149422" y="4729196"/>
            <a:ext cx="2776722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The grammar rule contains</a:t>
            </a:r>
          </a:p>
          <a:p>
            <a:r>
              <a:rPr lang="en-US" dirty="0">
                <a:solidFill>
                  <a:srgbClr val="0033CC"/>
                </a:solidFill>
              </a:rPr>
              <a:t>multiple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term</a:t>
            </a:r>
            <a:r>
              <a:rPr lang="en-US" dirty="0">
                <a:solidFill>
                  <a:srgbClr val="0033CC"/>
                </a:solidFill>
              </a:rPr>
              <a:t>s and </a:t>
            </a:r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addOp</a:t>
            </a:r>
            <a:r>
              <a:rPr lang="en-US" dirty="0" err="1">
                <a:solidFill>
                  <a:srgbClr val="0033CC"/>
                </a:solidFill>
              </a:rPr>
              <a:t>s</a:t>
            </a:r>
            <a:r>
              <a:rPr lang="en-US" dirty="0">
                <a:solidFill>
                  <a:srgbClr val="0033CC"/>
                </a:solidFill>
              </a:rPr>
              <a:t>.</a:t>
            </a:r>
          </a:p>
          <a:p>
            <a:r>
              <a:rPr lang="en-US" dirty="0">
                <a:solidFill>
                  <a:srgbClr val="0033CC"/>
                </a:solidFill>
              </a:rPr>
              <a:t>The context object </a:t>
            </a:r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ctx</a:t>
            </a:r>
            <a:endParaRPr lang="en-US" b="1" dirty="0">
              <a:solidFill>
                <a:srgbClr val="0033CC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0033CC"/>
                </a:solidFill>
              </a:rPr>
              <a:t>stores them in </a:t>
            </a:r>
            <a:r>
              <a:rPr lang="en-US" dirty="0" err="1">
                <a:solidFill>
                  <a:srgbClr val="0033CC"/>
                </a:solidFill>
              </a:rPr>
              <a:t>arraylists</a:t>
            </a:r>
            <a:r>
              <a:rPr lang="en-US" dirty="0">
                <a:solidFill>
                  <a:srgbClr val="0033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982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70F3-A7DA-CF49-95E1-BD4913B3CEF8}" type="slidenum">
              <a:rPr lang="en-US"/>
              <a:pPr/>
              <a:t>30</a:t>
            </a:fld>
            <a:endParaRPr lang="en-US"/>
          </a:p>
        </p:txBody>
      </p:sp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Declarations and the Symbol Table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u="sng" dirty="0"/>
              <a:t>Identifiers</a:t>
            </a:r>
            <a:r>
              <a:rPr lang="en-US" dirty="0"/>
              <a:t> from Pascal declarations that </a:t>
            </a:r>
            <a:br>
              <a:rPr lang="en-US" dirty="0"/>
            </a:br>
            <a:r>
              <a:rPr lang="en-US" dirty="0"/>
              <a:t>we will enter into a symbol table, names of: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constants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types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enumeration values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record fields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variables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Information from parsing </a:t>
            </a:r>
            <a:r>
              <a:rPr lang="en-US" u="sng" dirty="0"/>
              <a:t>type specifications</a:t>
            </a:r>
            <a:r>
              <a:rPr lang="en-US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simple types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array types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record types</a:t>
            </a:r>
          </a:p>
        </p:txBody>
      </p:sp>
    </p:spTree>
    <p:extLst>
      <p:ext uri="{BB962C8B-B14F-4D97-AF65-F5344CB8AC3E}">
        <p14:creationId xmlns:p14="http://schemas.microsoft.com/office/powerpoint/2010/main" val="9676938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1C8A-826C-2E46-8087-C34AC04AE456}" type="slidenum">
              <a:rPr lang="en-US"/>
              <a:pPr/>
              <a:t>31</a:t>
            </a:fld>
            <a:endParaRPr lang="en-US"/>
          </a:p>
        </p:txBody>
      </p:sp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 Specification Attributes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279525" y="2249488"/>
            <a:ext cx="6675438" cy="3740150"/>
            <a:chOff x="1279525" y="2249488"/>
            <a:chExt cx="6675438" cy="3740150"/>
          </a:xfrm>
        </p:grpSpPr>
        <p:sp>
          <p:nvSpPr>
            <p:cNvPr id="331779" name="Rectangle 3"/>
            <p:cNvSpPr>
              <a:spLocks noChangeArrowheads="1"/>
            </p:cNvSpPr>
            <p:nvPr/>
          </p:nvSpPr>
          <p:spPr bwMode="auto">
            <a:xfrm>
              <a:off x="2794000" y="5532438"/>
              <a:ext cx="5160963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69900" indent="-469900" algn="just" eaLnBrk="1" hangingPunct="1"/>
              <a:r>
                <a:rPr lang="en-US" sz="1800" dirty="0">
                  <a:ea typeface="Times" charset="0"/>
                  <a:cs typeface="Times New Roman" charset="0"/>
                </a:rPr>
                <a:t>A separate </a:t>
              </a:r>
              <a:r>
                <a:rPr lang="en-US" sz="1800" u="sng" dirty="0">
                  <a:ea typeface="Times" charset="0"/>
                  <a:cs typeface="Times New Roman" charset="0"/>
                </a:rPr>
                <a:t>symbol table</a:t>
              </a:r>
              <a:r>
                <a:rPr lang="en-US" sz="1800" dirty="0">
                  <a:solidFill>
                    <a:srgbClr val="B23C00"/>
                  </a:solidFill>
                  <a:ea typeface="Times" charset="0"/>
                  <a:cs typeface="Times New Roman" charset="0"/>
                </a:rPr>
                <a:t> </a:t>
              </a:r>
              <a:r>
                <a:rPr lang="en-US" sz="1800" dirty="0">
                  <a:ea typeface="Times" charset="0"/>
                  <a:cs typeface="Times New Roman" charset="0"/>
                </a:rPr>
                <a:t>for the field identifiers</a:t>
              </a:r>
            </a:p>
          </p:txBody>
        </p:sp>
        <p:sp>
          <p:nvSpPr>
            <p:cNvPr id="331780" name="Rectangle 4"/>
            <p:cNvSpPr>
              <a:spLocks noChangeArrowheads="1"/>
            </p:cNvSpPr>
            <p:nvPr/>
          </p:nvSpPr>
          <p:spPr bwMode="auto">
            <a:xfrm>
              <a:off x="1279525" y="5532438"/>
              <a:ext cx="1514475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69900" indent="-469900" algn="just" eaLnBrk="1" hangingPunct="1"/>
              <a:r>
                <a:rPr lang="en-US" sz="1800">
                  <a:ea typeface="Times" charset="0"/>
                  <a:cs typeface="Times New Roman" charset="0"/>
                </a:rPr>
                <a:t>Record</a:t>
              </a:r>
            </a:p>
          </p:txBody>
        </p:sp>
        <p:sp>
          <p:nvSpPr>
            <p:cNvPr id="331781" name="Rectangle 5"/>
            <p:cNvSpPr>
              <a:spLocks noChangeArrowheads="1"/>
            </p:cNvSpPr>
            <p:nvPr/>
          </p:nvSpPr>
          <p:spPr bwMode="auto">
            <a:xfrm>
              <a:off x="2794000" y="5167313"/>
              <a:ext cx="5160963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69900" indent="-469900" algn="just" eaLnBrk="1" hangingPunct="1"/>
              <a:r>
                <a:rPr lang="en-US" sz="1800">
                  <a:ea typeface="Times" charset="0"/>
                  <a:cs typeface="Times New Roman" charset="0"/>
                </a:rPr>
                <a:t>Element count</a:t>
              </a:r>
            </a:p>
          </p:txBody>
        </p:sp>
        <p:sp>
          <p:nvSpPr>
            <p:cNvPr id="331782" name="Rectangle 6"/>
            <p:cNvSpPr>
              <a:spLocks noChangeArrowheads="1"/>
            </p:cNvSpPr>
            <p:nvPr/>
          </p:nvSpPr>
          <p:spPr bwMode="auto">
            <a:xfrm>
              <a:off x="2794000" y="4802188"/>
              <a:ext cx="5160963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69900" indent="-469900" algn="just" eaLnBrk="1" hangingPunct="1"/>
              <a:r>
                <a:rPr lang="en-US" sz="1800">
                  <a:ea typeface="Times" charset="0"/>
                  <a:cs typeface="Times New Roman" charset="0"/>
                </a:rPr>
                <a:t>Element type</a:t>
              </a:r>
            </a:p>
          </p:txBody>
        </p:sp>
        <p:sp>
          <p:nvSpPr>
            <p:cNvPr id="331785" name="Rectangle 9"/>
            <p:cNvSpPr>
              <a:spLocks noChangeArrowheads="1"/>
            </p:cNvSpPr>
            <p:nvPr/>
          </p:nvSpPr>
          <p:spPr bwMode="auto">
            <a:xfrm>
              <a:off x="2794000" y="4440238"/>
              <a:ext cx="5160963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69900" indent="-469900" algn="just" eaLnBrk="1" hangingPunct="1"/>
              <a:r>
                <a:rPr lang="en-US" sz="1800">
                  <a:ea typeface="Times" charset="0"/>
                  <a:cs typeface="Times New Roman" charset="0"/>
                </a:rPr>
                <a:t>Index type</a:t>
              </a:r>
            </a:p>
          </p:txBody>
        </p:sp>
        <p:sp>
          <p:nvSpPr>
            <p:cNvPr id="331786" name="Rectangle 10"/>
            <p:cNvSpPr>
              <a:spLocks noChangeArrowheads="1"/>
            </p:cNvSpPr>
            <p:nvPr/>
          </p:nvSpPr>
          <p:spPr bwMode="auto">
            <a:xfrm>
              <a:off x="1279525" y="4440238"/>
              <a:ext cx="1514475" cy="1549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69900" indent="-469900" algn="just" eaLnBrk="1" hangingPunct="1"/>
              <a:r>
                <a:rPr lang="en-US" sz="1800">
                  <a:ea typeface="Times" charset="0"/>
                  <a:cs typeface="Times New Roman" charset="0"/>
                </a:rPr>
                <a:t>Array</a:t>
              </a:r>
            </a:p>
          </p:txBody>
        </p:sp>
        <p:sp>
          <p:nvSpPr>
            <p:cNvPr id="331787" name="Rectangle 11"/>
            <p:cNvSpPr>
              <a:spLocks noChangeArrowheads="1"/>
            </p:cNvSpPr>
            <p:nvPr/>
          </p:nvSpPr>
          <p:spPr bwMode="auto">
            <a:xfrm>
              <a:off x="2794000" y="4075113"/>
              <a:ext cx="5160963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69900" indent="-469900" algn="just" eaLnBrk="1" hangingPunct="1"/>
              <a:r>
                <a:rPr lang="en-US" sz="1800">
                  <a:ea typeface="Times" charset="0"/>
                  <a:cs typeface="Times New Roman" charset="0"/>
                </a:rPr>
                <a:t>Maximum value</a:t>
              </a:r>
            </a:p>
          </p:txBody>
        </p:sp>
        <p:sp>
          <p:nvSpPr>
            <p:cNvPr id="331788" name="Rectangle 12"/>
            <p:cNvSpPr>
              <a:spLocks noChangeArrowheads="1"/>
            </p:cNvSpPr>
            <p:nvPr/>
          </p:nvSpPr>
          <p:spPr bwMode="auto">
            <a:xfrm>
              <a:off x="2794000" y="3709988"/>
              <a:ext cx="5160963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69900" indent="-469900" algn="just" eaLnBrk="1" hangingPunct="1"/>
              <a:r>
                <a:rPr lang="en-US" sz="1800">
                  <a:ea typeface="Times" charset="0"/>
                  <a:cs typeface="Times New Roman" charset="0"/>
                </a:rPr>
                <a:t>Minimum value</a:t>
              </a:r>
            </a:p>
          </p:txBody>
        </p:sp>
        <p:sp>
          <p:nvSpPr>
            <p:cNvPr id="331789" name="Rectangle 13"/>
            <p:cNvSpPr>
              <a:spLocks noChangeArrowheads="1"/>
            </p:cNvSpPr>
            <p:nvPr/>
          </p:nvSpPr>
          <p:spPr bwMode="auto">
            <a:xfrm>
              <a:off x="2794000" y="3344863"/>
              <a:ext cx="5160963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69900" indent="-469900" algn="just" eaLnBrk="1" hangingPunct="1"/>
              <a:r>
                <a:rPr lang="en-US" sz="1800">
                  <a:ea typeface="Times" charset="0"/>
                  <a:cs typeface="Times New Roman" charset="0"/>
                </a:rPr>
                <a:t>Base type</a:t>
              </a:r>
            </a:p>
          </p:txBody>
        </p:sp>
        <p:sp>
          <p:nvSpPr>
            <p:cNvPr id="331790" name="Rectangle 14"/>
            <p:cNvSpPr>
              <a:spLocks noChangeArrowheads="1"/>
            </p:cNvSpPr>
            <p:nvPr/>
          </p:nvSpPr>
          <p:spPr bwMode="auto">
            <a:xfrm>
              <a:off x="1279525" y="3344863"/>
              <a:ext cx="1514475" cy="1095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69900" indent="-469900" algn="just" eaLnBrk="1" hangingPunct="1"/>
              <a:r>
                <a:rPr lang="en-US" sz="1800">
                  <a:ea typeface="Times" charset="0"/>
                  <a:cs typeface="Times New Roman" charset="0"/>
                </a:rPr>
                <a:t>Subrange</a:t>
              </a:r>
            </a:p>
          </p:txBody>
        </p:sp>
        <p:sp>
          <p:nvSpPr>
            <p:cNvPr id="331791" name="Rectangle 15"/>
            <p:cNvSpPr>
              <a:spLocks noChangeArrowheads="1"/>
            </p:cNvSpPr>
            <p:nvPr/>
          </p:nvSpPr>
          <p:spPr bwMode="auto">
            <a:xfrm>
              <a:off x="2794000" y="2979738"/>
              <a:ext cx="5160963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69900" indent="-469900" algn="just" eaLnBrk="1" hangingPunct="1"/>
              <a:r>
                <a:rPr lang="en-US" sz="1800">
                  <a:ea typeface="Times" charset="0"/>
                  <a:cs typeface="Times New Roman" charset="0"/>
                </a:rPr>
                <a:t>List of enumeration constant identifiers</a:t>
              </a:r>
            </a:p>
          </p:txBody>
        </p:sp>
        <p:sp>
          <p:nvSpPr>
            <p:cNvPr id="331792" name="Rectangle 16"/>
            <p:cNvSpPr>
              <a:spLocks noChangeArrowheads="1"/>
            </p:cNvSpPr>
            <p:nvPr/>
          </p:nvSpPr>
          <p:spPr bwMode="auto">
            <a:xfrm>
              <a:off x="1279525" y="2979738"/>
              <a:ext cx="1514475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69900" indent="-469900" algn="just" eaLnBrk="1" hangingPunct="1"/>
              <a:r>
                <a:rPr lang="en-US" sz="1800">
                  <a:ea typeface="Times" charset="0"/>
                  <a:cs typeface="Times New Roman" charset="0"/>
                </a:rPr>
                <a:t>Enumeration</a:t>
              </a:r>
            </a:p>
          </p:txBody>
        </p:sp>
        <p:sp>
          <p:nvSpPr>
            <p:cNvPr id="331793" name="Rectangle 17"/>
            <p:cNvSpPr>
              <a:spLocks noChangeArrowheads="1"/>
            </p:cNvSpPr>
            <p:nvPr/>
          </p:nvSpPr>
          <p:spPr bwMode="auto">
            <a:xfrm>
              <a:off x="2794000" y="2614613"/>
              <a:ext cx="5160963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69900" indent="-469900" algn="just" eaLnBrk="1" hangingPunct="1"/>
              <a:r>
                <a:rPr lang="en-US" sz="1800">
                  <a:ea typeface="Times" charset="0"/>
                  <a:cs typeface="Times New Roman" charset="0"/>
                </a:rPr>
                <a:t>None</a:t>
              </a:r>
            </a:p>
          </p:txBody>
        </p:sp>
        <p:sp>
          <p:nvSpPr>
            <p:cNvPr id="331794" name="Rectangle 18"/>
            <p:cNvSpPr>
              <a:spLocks noChangeArrowheads="1"/>
            </p:cNvSpPr>
            <p:nvPr/>
          </p:nvSpPr>
          <p:spPr bwMode="auto">
            <a:xfrm>
              <a:off x="1279525" y="2614613"/>
              <a:ext cx="1514475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69900" indent="-469900" algn="just" eaLnBrk="1" hangingPunct="1"/>
              <a:r>
                <a:rPr lang="en-US" sz="1800">
                  <a:ea typeface="Times" charset="0"/>
                  <a:cs typeface="Times New Roman" charset="0"/>
                </a:rPr>
                <a:t>Scalar</a:t>
              </a:r>
            </a:p>
          </p:txBody>
        </p:sp>
        <p:sp>
          <p:nvSpPr>
            <p:cNvPr id="331795" name="Rectangle 19"/>
            <p:cNvSpPr>
              <a:spLocks noChangeArrowheads="1"/>
            </p:cNvSpPr>
            <p:nvPr/>
          </p:nvSpPr>
          <p:spPr bwMode="auto">
            <a:xfrm>
              <a:off x="2794000" y="2249488"/>
              <a:ext cx="5160963" cy="365125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69900" indent="-469900" algn="just" eaLnBrk="1" hangingPunct="1"/>
              <a:r>
                <a:rPr lang="en-US" sz="1800" b="1" dirty="0">
                  <a:solidFill>
                    <a:srgbClr val="FFFFFF"/>
                  </a:solidFill>
                  <a:ea typeface="Times" charset="0"/>
                  <a:cs typeface="Arial" charset="0"/>
                </a:rPr>
                <a:t>Type specification attributes</a:t>
              </a:r>
              <a:endParaRPr lang="en-US" sz="1800" dirty="0">
                <a:ea typeface="Times" charset="0"/>
                <a:cs typeface="Arial" charset="0"/>
              </a:endParaRPr>
            </a:p>
          </p:txBody>
        </p:sp>
        <p:sp>
          <p:nvSpPr>
            <p:cNvPr id="331796" name="Rectangle 20"/>
            <p:cNvSpPr>
              <a:spLocks noChangeArrowheads="1"/>
            </p:cNvSpPr>
            <p:nvPr/>
          </p:nvSpPr>
          <p:spPr bwMode="auto">
            <a:xfrm>
              <a:off x="1279525" y="2249488"/>
              <a:ext cx="1514475" cy="365125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69900" indent="-469900" eaLnBrk="1" hangingPunct="1">
                <a:tabLst>
                  <a:tab pos="563563" algn="l"/>
                </a:tabLst>
              </a:pPr>
              <a:r>
                <a:rPr lang="en-US" sz="1800" b="1">
                  <a:solidFill>
                    <a:srgbClr val="FFFFFF"/>
                  </a:solidFill>
                  <a:ea typeface="Times" charset="0"/>
                  <a:cs typeface="Arial" charset="0"/>
                </a:rPr>
                <a:t>Type form</a:t>
              </a:r>
              <a:endParaRPr lang="en-US" sz="1800">
                <a:ea typeface="Times" charset="0"/>
                <a:cs typeface="Arial" charset="0"/>
              </a:endParaRPr>
            </a:p>
          </p:txBody>
        </p:sp>
        <p:sp>
          <p:nvSpPr>
            <p:cNvPr id="331797" name="Line 21"/>
            <p:cNvSpPr>
              <a:spLocks noChangeShapeType="1"/>
            </p:cNvSpPr>
            <p:nvPr/>
          </p:nvSpPr>
          <p:spPr bwMode="auto">
            <a:xfrm>
              <a:off x="1279525" y="2249488"/>
              <a:ext cx="6675438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798" name="Line 22"/>
            <p:cNvSpPr>
              <a:spLocks noChangeShapeType="1"/>
            </p:cNvSpPr>
            <p:nvPr/>
          </p:nvSpPr>
          <p:spPr bwMode="auto">
            <a:xfrm>
              <a:off x="1279525" y="5989638"/>
              <a:ext cx="6675438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799" name="Line 23"/>
            <p:cNvSpPr>
              <a:spLocks noChangeShapeType="1"/>
            </p:cNvSpPr>
            <p:nvPr/>
          </p:nvSpPr>
          <p:spPr bwMode="auto">
            <a:xfrm>
              <a:off x="1279525" y="2249488"/>
              <a:ext cx="0" cy="374015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00" name="Line 24"/>
            <p:cNvSpPr>
              <a:spLocks noChangeShapeType="1"/>
            </p:cNvSpPr>
            <p:nvPr/>
          </p:nvSpPr>
          <p:spPr bwMode="auto">
            <a:xfrm>
              <a:off x="7954963" y="2249488"/>
              <a:ext cx="0" cy="374015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01" name="Line 25"/>
            <p:cNvSpPr>
              <a:spLocks noChangeShapeType="1"/>
            </p:cNvSpPr>
            <p:nvPr/>
          </p:nvSpPr>
          <p:spPr bwMode="auto">
            <a:xfrm>
              <a:off x="1279525" y="2614613"/>
              <a:ext cx="6675438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02" name="Line 26"/>
            <p:cNvSpPr>
              <a:spLocks noChangeShapeType="1"/>
            </p:cNvSpPr>
            <p:nvPr/>
          </p:nvSpPr>
          <p:spPr bwMode="auto">
            <a:xfrm>
              <a:off x="2794000" y="2249488"/>
              <a:ext cx="0" cy="374015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03" name="Line 27"/>
            <p:cNvSpPr>
              <a:spLocks noChangeShapeType="1"/>
            </p:cNvSpPr>
            <p:nvPr/>
          </p:nvSpPr>
          <p:spPr bwMode="auto">
            <a:xfrm>
              <a:off x="1279525" y="2979738"/>
              <a:ext cx="6675438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04" name="Line 28"/>
            <p:cNvSpPr>
              <a:spLocks noChangeShapeType="1"/>
            </p:cNvSpPr>
            <p:nvPr/>
          </p:nvSpPr>
          <p:spPr bwMode="auto">
            <a:xfrm>
              <a:off x="1279525" y="3344863"/>
              <a:ext cx="6675438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05" name="Line 29"/>
            <p:cNvSpPr>
              <a:spLocks noChangeShapeType="1"/>
            </p:cNvSpPr>
            <p:nvPr/>
          </p:nvSpPr>
          <p:spPr bwMode="auto">
            <a:xfrm>
              <a:off x="1279525" y="4440238"/>
              <a:ext cx="6675438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06" name="Line 30"/>
            <p:cNvSpPr>
              <a:spLocks noChangeShapeType="1"/>
            </p:cNvSpPr>
            <p:nvPr/>
          </p:nvSpPr>
          <p:spPr bwMode="auto">
            <a:xfrm>
              <a:off x="2794000" y="3709988"/>
              <a:ext cx="5160963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07" name="Line 31"/>
            <p:cNvSpPr>
              <a:spLocks noChangeShapeType="1"/>
            </p:cNvSpPr>
            <p:nvPr/>
          </p:nvSpPr>
          <p:spPr bwMode="auto">
            <a:xfrm>
              <a:off x="2794000" y="4075113"/>
              <a:ext cx="5160963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08" name="Line 32"/>
            <p:cNvSpPr>
              <a:spLocks noChangeShapeType="1"/>
            </p:cNvSpPr>
            <p:nvPr/>
          </p:nvSpPr>
          <p:spPr bwMode="auto">
            <a:xfrm>
              <a:off x="1279525" y="5532438"/>
              <a:ext cx="6675438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12" name="Line 36"/>
            <p:cNvSpPr>
              <a:spLocks noChangeShapeType="1"/>
            </p:cNvSpPr>
            <p:nvPr/>
          </p:nvSpPr>
          <p:spPr bwMode="auto">
            <a:xfrm>
              <a:off x="2794000" y="4802188"/>
              <a:ext cx="5160963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13" name="Line 37"/>
            <p:cNvSpPr>
              <a:spLocks noChangeShapeType="1"/>
            </p:cNvSpPr>
            <p:nvPr/>
          </p:nvSpPr>
          <p:spPr bwMode="auto">
            <a:xfrm>
              <a:off x="2794000" y="5167313"/>
              <a:ext cx="5160963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1814" name="Rectangle 38"/>
          <p:cNvSpPr>
            <a:spLocks noChangeArrowheads="1"/>
          </p:cNvSpPr>
          <p:nvPr/>
        </p:nvSpPr>
        <p:spPr bwMode="auto">
          <a:xfrm>
            <a:off x="457200" y="1295400"/>
            <a:ext cx="8229600" cy="853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469900" indent="-469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Char char="o"/>
            </a:pPr>
            <a:r>
              <a:rPr lang="en-US" sz="2800" dirty="0"/>
              <a:t>Each type specification has certain</a:t>
            </a:r>
            <a:r>
              <a:rPr lang="en-US" sz="2800" dirty="0">
                <a:solidFill>
                  <a:srgbClr val="B23C00"/>
                </a:solidFill>
              </a:rPr>
              <a:t> </a:t>
            </a:r>
            <a:r>
              <a:rPr lang="en-US" sz="2800" u="sng" dirty="0"/>
              <a:t>attributes </a:t>
            </a:r>
            <a:br>
              <a:rPr lang="en-US" sz="2800" dirty="0"/>
            </a:br>
            <a:r>
              <a:rPr lang="en-US" sz="2800" dirty="0"/>
              <a:t>depending on its </a:t>
            </a:r>
            <a:r>
              <a:rPr lang="en-US" sz="2800" u="sng" dirty="0"/>
              <a:t>form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32375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B136F-6730-1E4F-AF14-9F4F62F53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90AF2B-9D4B-F94D-B6CD-00D51C89A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AC96E8-124F-854C-B6AB-8B2BE95080F8}"/>
              </a:ext>
            </a:extLst>
          </p:cNvPr>
          <p:cNvSpPr txBox="1"/>
          <p:nvPr/>
        </p:nvSpPr>
        <p:spPr>
          <a:xfrm>
            <a:off x="457200" y="1508781"/>
            <a:ext cx="8239756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class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endParaRPr lang="en-US" sz="1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private Form form;               // type form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private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identifier;  // type identifier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private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TypeInfo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info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          // type information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public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Form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SCALAR, ENUMERATION, SUBRANGE, ARRAY, RECORD, UNKNOWN;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public String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toString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 return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super.toString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().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toLowerCase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E86C33-A496-0245-A267-E6350C9EC95A}"/>
              </a:ext>
            </a:extLst>
          </p:cNvPr>
          <p:cNvSpPr txBox="1"/>
          <p:nvPr/>
        </p:nvSpPr>
        <p:spPr>
          <a:xfrm>
            <a:off x="7040853" y="1339504"/>
            <a:ext cx="1494192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Typespec.java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8" name="Picture 37" descr="Table&#10;&#10;Description automatically generated">
            <a:extLst>
              <a:ext uri="{FF2B5EF4-FFF2-40B4-BE49-F238E27FC236}">
                <a16:creationId xmlns:a16="http://schemas.microsoft.com/office/drawing/2014/main" id="{F384AF8E-C16C-0268-18A9-FAB0C4C15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361" y="4331754"/>
            <a:ext cx="4139492" cy="234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5201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9B7EF-9E61-2E4D-8559-1D7F74D43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1FAD70-F3F9-DE44-9903-6E28901E8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FE9C8C-F3C0-3A44-99F3-8BDD83B7856E}"/>
              </a:ext>
            </a:extLst>
          </p:cNvPr>
          <p:cNvSpPr txBox="1"/>
          <p:nvPr/>
        </p:nvSpPr>
        <p:spPr>
          <a:xfrm>
            <a:off x="182928" y="1354753"/>
            <a:ext cx="5112297" cy="48936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private interface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TypeInfo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private class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EnumerationInfo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implements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TypeInfo</a:t>
            </a:r>
            <a:endParaRPr lang="en-US" sz="12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private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constants;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private class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SubrangeInfo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implements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TypeInfo</a:t>
            </a:r>
            <a:endParaRPr lang="en-US" sz="12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private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baseType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private int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minValue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private int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maxValue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private class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ArrayInfo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implements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TypeInfo</a:t>
            </a:r>
            <a:endParaRPr lang="en-US" sz="12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private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indexType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private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elementType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private int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elementCount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private class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RecordInfo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implements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TypeInfo</a:t>
            </a:r>
            <a:endParaRPr lang="en-US" sz="12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String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typePath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private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C15E4E-CA72-244D-BDC1-A8262BE92E74}"/>
              </a:ext>
            </a:extLst>
          </p:cNvPr>
          <p:cNvSpPr txBox="1"/>
          <p:nvPr/>
        </p:nvSpPr>
        <p:spPr>
          <a:xfrm>
            <a:off x="3657610" y="1185476"/>
            <a:ext cx="1494192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Typespec.java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F6608FDF-292A-B64A-A2CF-A50A41DA4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2172" y="2880366"/>
            <a:ext cx="4139492" cy="234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9635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07F2B-D9EA-4D4D-A5A6-6C6A662E3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38ED9F-0BBE-5743-A029-18844A743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3C77AA-1E7B-9E4E-A301-3BEAC170B141}"/>
              </a:ext>
            </a:extLst>
          </p:cNvPr>
          <p:cNvSpPr txBox="1"/>
          <p:nvPr/>
        </p:nvSpPr>
        <p:spPr>
          <a:xfrm>
            <a:off x="91489" y="1340078"/>
            <a:ext cx="8024954" cy="48320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(Form form)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this.form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form;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this.identifier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null;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// Initialize the appropriate type information.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switch (form)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case ENUMERATION: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info = new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EnumerationInfo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((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EnumerationInfo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info).constants =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                        new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break;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case SUBRANGE: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info = new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SubrangeInfo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((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SubrangeInfo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info).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minValue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((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SubrangeInfo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info).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maxValue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((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SubrangeInfo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info).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null;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break;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...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67BD0F-40E8-6D4D-83CA-90ADEA433A39}"/>
              </a:ext>
            </a:extLst>
          </p:cNvPr>
          <p:cNvSpPr txBox="1"/>
          <p:nvPr/>
        </p:nvSpPr>
        <p:spPr>
          <a:xfrm>
            <a:off x="6879061" y="1170801"/>
            <a:ext cx="1494192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Typespec.java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6D1AE47D-EA76-0D7B-295B-E6CC8B6B6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870" y="4069073"/>
            <a:ext cx="3516896" cy="199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7513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C7D78-9A44-0049-A732-31A0E3553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A6B384-0F80-AA4F-AED1-A225852FE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E13845-D351-384E-929F-E29BB9200023}"/>
              </a:ext>
            </a:extLst>
          </p:cNvPr>
          <p:cNvSpPr txBox="1"/>
          <p:nvPr/>
        </p:nvSpPr>
        <p:spPr>
          <a:xfrm>
            <a:off x="365806" y="1508781"/>
            <a:ext cx="5662127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...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case ARRAY: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info = new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ArrayInfo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((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ArrayInfo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info).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indexType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null;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((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ArrayInfo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info).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elementType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null;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((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ArrayInfo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info).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elementCount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break;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case RECORD: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info = new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RecordInfo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((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RecordInfo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info).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typePath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null;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((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RecordInfo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info).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null;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break;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default: break;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F677B9-0D0D-6F48-8C04-FF55A30F3FF2}"/>
              </a:ext>
            </a:extLst>
          </p:cNvPr>
          <p:cNvSpPr txBox="1"/>
          <p:nvPr/>
        </p:nvSpPr>
        <p:spPr>
          <a:xfrm>
            <a:off x="4297683" y="1339504"/>
            <a:ext cx="1494192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Typespec.java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E978B580-4B8C-034E-4842-2E6FB5127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951" y="4160512"/>
            <a:ext cx="3516896" cy="199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844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58CCC-E297-5849-899B-F5EED6469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852CE1-F88F-734D-B1EB-9B8A9BCB2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408D41-1DB0-1D45-A2DC-B51276936D0F}"/>
              </a:ext>
            </a:extLst>
          </p:cNvPr>
          <p:cNvSpPr txBox="1"/>
          <p:nvPr/>
        </p:nvSpPr>
        <p:spPr>
          <a:xfrm>
            <a:off x="344720" y="1234645"/>
            <a:ext cx="8024954" cy="37548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isStructured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(form ==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Form.ARRAY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|| (form ==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Form.RECORD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Form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getForm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 return form; }</a:t>
            </a:r>
          </a:p>
          <a:p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getIdentifier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 return identifier;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setIdentifier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identifier)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this.identifier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identifier;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form ==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Form.SUBRANGE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? ((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SubrangeInfo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info).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 this;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FA8014-F3B3-0045-AD7D-0215C242FFA5}"/>
              </a:ext>
            </a:extLst>
          </p:cNvPr>
          <p:cNvSpPr txBox="1"/>
          <p:nvPr/>
        </p:nvSpPr>
        <p:spPr>
          <a:xfrm>
            <a:off x="6675097" y="1051586"/>
            <a:ext cx="1494192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Typespec.java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5A02B9D1-B2CC-0D82-78F9-81EC4122C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292" y="4800585"/>
            <a:ext cx="3431079" cy="194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0348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F175E-CC0D-494D-BEA5-FCD130265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573160-C526-504B-BC19-7AC69790E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D4AE64-AE4C-4D40-BCF6-F44A13BB2D5C}"/>
              </a:ext>
            </a:extLst>
          </p:cNvPr>
          <p:cNvSpPr txBox="1"/>
          <p:nvPr/>
        </p:nvSpPr>
        <p:spPr>
          <a:xfrm>
            <a:off x="237319" y="1325903"/>
            <a:ext cx="8239756" cy="48320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getSubrangeBaseType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((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SubrangeInfo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info).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setSubrangeBaseType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((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SubrangeInfo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info).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int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getSubrangeMinValue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 return ((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SubrangeInfo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info).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minValue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int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getSubrangeMaxValue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 return ((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SubrangeInfo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info).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maxValue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setSubrangeMinValue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(int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minValue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((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SubrangeInfo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info).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minValue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minValue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setSubrangeMaxValue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(int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maxValue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((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SubrangeInfo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info).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maxValue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maxValue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D88AA1-2260-AE48-81A1-A4B722EA550B}"/>
              </a:ext>
            </a:extLst>
          </p:cNvPr>
          <p:cNvSpPr txBox="1"/>
          <p:nvPr/>
        </p:nvSpPr>
        <p:spPr>
          <a:xfrm>
            <a:off x="7235853" y="1156626"/>
            <a:ext cx="1494192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Typespec.java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04A6A587-8C29-5F7F-05DA-D31332DE5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870" y="4069073"/>
            <a:ext cx="3516896" cy="199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241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61CF5-8788-3646-BFBC-A9C80D1B4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4483EE-C488-A243-A3D4-71E310D8F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0ADB1C-109B-1340-BA0F-5E874A47087B}"/>
              </a:ext>
            </a:extLst>
          </p:cNvPr>
          <p:cNvSpPr txBox="1"/>
          <p:nvPr/>
        </p:nvSpPr>
        <p:spPr>
          <a:xfrm>
            <a:off x="559523" y="1626274"/>
            <a:ext cx="7702750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getEnumerationConstants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((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EnumerationInfo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info).constants;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setEnumerationConstants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constants)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((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EnumerationInfo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info).constants = constants;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E581CF-1BFB-D649-858B-F8753B0EB9CC}"/>
              </a:ext>
            </a:extLst>
          </p:cNvPr>
          <p:cNvSpPr txBox="1"/>
          <p:nvPr/>
        </p:nvSpPr>
        <p:spPr>
          <a:xfrm>
            <a:off x="6583658" y="1456997"/>
            <a:ext cx="1494192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Typespec.java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FCC3B1B8-923A-87C0-5CA1-4F4B5A3AF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450" y="3811629"/>
            <a:ext cx="3516896" cy="199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117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4E6B1-5197-8146-908C-1E5B4892F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7A6D17-098F-674C-B4DB-0672ED7E0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F115EB-65D8-D640-83F6-62E8DB18CF26}"/>
              </a:ext>
            </a:extLst>
          </p:cNvPr>
          <p:cNvSpPr txBox="1"/>
          <p:nvPr/>
        </p:nvSpPr>
        <p:spPr>
          <a:xfrm>
            <a:off x="365806" y="1417342"/>
            <a:ext cx="5876930" cy="41857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getArrayIndexType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((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ArrayInfo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info).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indexType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setArrayIndexType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indexType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((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ArrayInfo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info).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indexType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indexType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getArrayElementType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((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ArrayInfo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info).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elementType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setArrayElementType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elementType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((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ArrayInfo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info).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elementType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elementType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3754DB-75B0-5644-8636-D81CCA31764F}"/>
              </a:ext>
            </a:extLst>
          </p:cNvPr>
          <p:cNvSpPr txBox="1"/>
          <p:nvPr/>
        </p:nvSpPr>
        <p:spPr>
          <a:xfrm>
            <a:off x="4524903" y="1234464"/>
            <a:ext cx="1494192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Typespec.java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564E8271-068B-E1AE-975C-C73A3C17E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100" y="2788927"/>
            <a:ext cx="3291804" cy="186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557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F34B-AC0E-4C43-8FB9-182BBDCE9D78}" type="slidenum">
              <a:rPr lang="en-US"/>
              <a:pPr/>
              <a:t>4</a:t>
            </a:fld>
            <a:endParaRPr lang="en-US"/>
          </a:p>
        </p:txBody>
      </p:sp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and the Symbol Table Stack</a:t>
            </a:r>
            <a:endParaRPr lang="en-US" i="1" dirty="0"/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Global scope</a:t>
            </a:r>
          </a:p>
          <a:p>
            <a:pPr lvl="5">
              <a:lnSpc>
                <a:spcPct val="90000"/>
              </a:lnSpc>
            </a:pPr>
            <a:endParaRPr lang="en-US" dirty="0">
              <a:solidFill>
                <a:srgbClr val="B23C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Nesting level 0: </a:t>
            </a:r>
            <a:br>
              <a:rPr lang="en-US" dirty="0"/>
            </a:br>
            <a:r>
              <a:rPr lang="en-US" dirty="0"/>
              <a:t>At the bottom of the symbol table stack.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All predefined global identifiers such as </a:t>
            </a:r>
            <a:br>
              <a:rPr lang="en-US" dirty="0"/>
            </a:b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integer</a:t>
            </a:r>
            <a:r>
              <a:rPr lang="en-US" dirty="0"/>
              <a:t>,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real</a:t>
            </a:r>
            <a:r>
              <a:rPr lang="en-US" dirty="0"/>
              <a:t>, 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</a:rPr>
              <a:t>boolean</a:t>
            </a:r>
            <a:r>
              <a:rPr lang="en-US" dirty="0"/>
              <a:t>,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char</a:t>
            </a:r>
            <a:r>
              <a:rPr lang="en-US" dirty="0"/>
              <a:t>.</a:t>
            </a:r>
          </a:p>
          <a:p>
            <a:pPr lvl="4">
              <a:lnSpc>
                <a:spcPct val="90000"/>
              </a:lnSpc>
            </a:pPr>
            <a:endParaRPr lang="en-US" sz="1050" dirty="0"/>
          </a:p>
          <a:p>
            <a:pPr>
              <a:lnSpc>
                <a:spcPct val="90000"/>
              </a:lnSpc>
            </a:pPr>
            <a:r>
              <a:rPr lang="en-US" dirty="0"/>
              <a:t>Program scope</a:t>
            </a:r>
          </a:p>
          <a:p>
            <a:pPr lvl="5">
              <a:lnSpc>
                <a:spcPct val="90000"/>
              </a:lnSpc>
            </a:pPr>
            <a:endParaRPr lang="en-US" dirty="0">
              <a:solidFill>
                <a:srgbClr val="B23C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Nesting level 1: </a:t>
            </a:r>
            <a:br>
              <a:rPr lang="en-US" dirty="0"/>
            </a:br>
            <a:r>
              <a:rPr lang="en-US" dirty="0"/>
              <a:t>One up from the bottom of the stack.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All identifiers declared at the </a:t>
            </a:r>
            <a:r>
              <a:rPr lang="ja-JP" altLang="en-US" dirty="0">
                <a:solidFill>
                  <a:srgbClr val="B23C00"/>
                </a:solidFill>
                <a:latin typeface="Arial"/>
              </a:rPr>
              <a:t>“</a:t>
            </a:r>
            <a:r>
              <a:rPr lang="en-US" dirty="0">
                <a:solidFill>
                  <a:srgbClr val="B23C00"/>
                </a:solidFill>
              </a:rPr>
              <a:t>top level</a:t>
            </a:r>
            <a:r>
              <a:rPr lang="ja-JP" altLang="en-US" dirty="0">
                <a:solidFill>
                  <a:srgbClr val="B23C00"/>
                </a:solidFill>
                <a:latin typeface="Arial"/>
              </a:rPr>
              <a:t>”</a:t>
            </a:r>
            <a:r>
              <a:rPr lang="en-US" dirty="0">
                <a:solidFill>
                  <a:srgbClr val="B23C00"/>
                </a:solidFill>
              </a:rPr>
              <a:t> </a:t>
            </a:r>
            <a:br>
              <a:rPr lang="en-US" dirty="0">
                <a:solidFill>
                  <a:srgbClr val="B23C00"/>
                </a:solidFill>
              </a:rPr>
            </a:br>
            <a:r>
              <a:rPr lang="en-US" dirty="0"/>
              <a:t>of a program (not in a procedure or function).</a:t>
            </a:r>
          </a:p>
          <a:p>
            <a:pPr lvl="4">
              <a:lnSpc>
                <a:spcPct val="90000"/>
              </a:lnSpc>
            </a:pP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48244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5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5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5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5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4F9A9-6E09-FF4E-BA54-C61707B71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B38711-6D49-0A47-A34B-741EF9B21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075FF8-4C5C-414C-965C-F5E828066540}"/>
              </a:ext>
            </a:extLst>
          </p:cNvPr>
          <p:cNvSpPr txBox="1"/>
          <p:nvPr/>
        </p:nvSpPr>
        <p:spPr>
          <a:xfrm>
            <a:off x="334638" y="1220863"/>
            <a:ext cx="8454559" cy="41857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int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getArrayElementCount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 return ((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ArrayInfo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info).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elementCount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setArrayElementCount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(int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elementCount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((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ArrayInfo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info).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elementCount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elementCount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getArrayBaseType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elmtType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this;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while 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elmtType.form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Form.ARRAY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elmtType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elmtType.getArrayElementType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elmtType.baseType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A48CEC-F610-7244-8B4A-009DF0DAB808}"/>
              </a:ext>
            </a:extLst>
          </p:cNvPr>
          <p:cNvSpPr txBox="1"/>
          <p:nvPr/>
        </p:nvSpPr>
        <p:spPr>
          <a:xfrm>
            <a:off x="7132292" y="1051586"/>
            <a:ext cx="1494192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Typespec.java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523A097B-9DA6-0AD3-23E8-866C85DA4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5" y="4526268"/>
            <a:ext cx="4013516" cy="227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107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7C517-3FD4-C748-ACBD-A782EC292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617E-0789-E549-91CE-DA8554421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6033C4-A20F-D34B-A780-FB4A34865B9A}"/>
              </a:ext>
            </a:extLst>
          </p:cNvPr>
          <p:cNvSpPr txBox="1"/>
          <p:nvPr/>
        </p:nvSpPr>
        <p:spPr>
          <a:xfrm>
            <a:off x="505823" y="1462806"/>
            <a:ext cx="7702750" cy="1600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getRecordSymtab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 return ((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RecordInfo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info).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setRecordSymtab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((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RecordInfo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info).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DD8DBD-7ACD-DC40-B2EC-54C118ACD842}"/>
              </a:ext>
            </a:extLst>
          </p:cNvPr>
          <p:cNvSpPr txBox="1"/>
          <p:nvPr/>
        </p:nvSpPr>
        <p:spPr>
          <a:xfrm>
            <a:off x="6492219" y="1293529"/>
            <a:ext cx="1494192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Typespec.java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77E3D718-E680-B834-09DF-16C17ED43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731" y="3349822"/>
            <a:ext cx="4488538" cy="254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03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0B7F-E11E-8E48-965A-24804198B681}" type="slidenum">
              <a:rPr lang="en-US"/>
              <a:pPr/>
              <a:t>5</a:t>
            </a:fld>
            <a:endParaRPr lang="en-US"/>
          </a:p>
        </p:txBody>
      </p:sp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and the Symbol Table Stack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As the parser parses a program</a:t>
            </a:r>
            <a:r>
              <a:rPr lang="en-US" dirty="0"/>
              <a:t> from top to bottom, it enters and exits nested scopes.</a:t>
            </a:r>
          </a:p>
          <a:p>
            <a:pPr lvl="4"/>
            <a:endParaRPr lang="en-US" sz="1050" dirty="0"/>
          </a:p>
          <a:p>
            <a:r>
              <a:rPr lang="en-US" dirty="0"/>
              <a:t>Whenever the parser </a:t>
            </a:r>
            <a:r>
              <a:rPr lang="en-US" u="sng" dirty="0"/>
              <a:t>enters a scope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it must </a:t>
            </a:r>
            <a:r>
              <a:rPr lang="en-US" u="sng" dirty="0"/>
              <a:t>push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that scope</a:t>
            </a:r>
            <a:r>
              <a:rPr lang="en-US" altLang="ja-JP" dirty="0">
                <a:latin typeface="Arial"/>
              </a:rPr>
              <a:t>’</a:t>
            </a:r>
            <a:r>
              <a:rPr lang="en-US" dirty="0"/>
              <a:t>s symbol table </a:t>
            </a:r>
            <a:br>
              <a:rPr lang="en-US" dirty="0"/>
            </a:br>
            <a:r>
              <a:rPr lang="en-US" dirty="0"/>
              <a:t>onto the symbol table stack.</a:t>
            </a:r>
          </a:p>
          <a:p>
            <a:pPr lvl="3"/>
            <a:endParaRPr lang="en-US" sz="1450" dirty="0"/>
          </a:p>
          <a:p>
            <a:r>
              <a:rPr lang="en-US" dirty="0"/>
              <a:t>Whenever the parser </a:t>
            </a:r>
            <a:r>
              <a:rPr lang="en-US" u="sng" dirty="0"/>
              <a:t>exits a scope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it must </a:t>
            </a:r>
            <a:r>
              <a:rPr lang="en-US" u="sng" dirty="0"/>
              <a:t>pop</a:t>
            </a:r>
            <a:r>
              <a:rPr lang="en-US" dirty="0"/>
              <a:t> that scope</a:t>
            </a:r>
            <a:r>
              <a:rPr lang="en-US" altLang="ja-JP" dirty="0"/>
              <a:t>’</a:t>
            </a:r>
            <a:r>
              <a:rPr lang="en-US" dirty="0"/>
              <a:t>s symbol table </a:t>
            </a:r>
            <a:br>
              <a:rPr lang="en-US" dirty="0"/>
            </a:br>
            <a:r>
              <a:rPr lang="en-US" dirty="0"/>
              <a:t>off the stack.</a:t>
            </a:r>
          </a:p>
        </p:txBody>
      </p:sp>
    </p:spTree>
    <p:extLst>
      <p:ext uri="{BB962C8B-B14F-4D97-AF65-F5344CB8AC3E}">
        <p14:creationId xmlns:p14="http://schemas.microsoft.com/office/powerpoint/2010/main" val="2162624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DFABD-32BA-CD4A-8551-18BF40C16CB1}" type="slidenum">
              <a:rPr lang="en-US"/>
              <a:pPr/>
              <a:t>6</a:t>
            </a:fld>
            <a:endParaRPr lang="en-US"/>
          </a:p>
        </p:txBody>
      </p:sp>
      <p:sp>
        <p:nvSpPr>
          <p:cNvPr id="422914" name="Text Box 2"/>
          <p:cNvSpPr txBox="1">
            <a:spLocks noChangeArrowheads="1"/>
          </p:cNvSpPr>
          <p:nvPr/>
        </p:nvSpPr>
        <p:spPr bwMode="auto">
          <a:xfrm>
            <a:off x="365125" y="1279525"/>
            <a:ext cx="3613150" cy="489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500" b="1">
                <a:latin typeface="Courier New" charset="0"/>
              </a:rPr>
              <a:t>PROGRAM Test;</a:t>
            </a:r>
          </a:p>
          <a:p>
            <a:endParaRPr lang="en-US" sz="1500" b="1">
              <a:latin typeface="Courier New" charset="0"/>
            </a:endParaRP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VAR i, j, k, n : integer;</a:t>
            </a:r>
          </a:p>
          <a:p>
            <a:endParaRPr lang="en-US" sz="1500" b="1">
              <a:solidFill>
                <a:srgbClr val="969696"/>
              </a:solidFill>
              <a:latin typeface="Courier New" charset="0"/>
            </a:endParaRP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PROCEDURE p(j : real);</a:t>
            </a: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VAR k : char;</a:t>
            </a:r>
          </a:p>
          <a:p>
            <a:endParaRPr lang="en-US" sz="1500" b="1">
              <a:solidFill>
                <a:srgbClr val="969696"/>
              </a:solidFill>
              <a:latin typeface="Courier New" charset="0"/>
            </a:endParaRP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FUNCTION f(x : real) : real;</a:t>
            </a: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  VAR i:real;</a:t>
            </a:r>
          </a:p>
          <a:p>
            <a:endParaRPr lang="en-US" sz="1500" b="1">
              <a:solidFill>
                <a:srgbClr val="969696"/>
              </a:solidFill>
              <a:latin typeface="Courier New" charset="0"/>
            </a:endParaRP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  BEGIN {f}</a:t>
            </a: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    f := i + j + n + x;</a:t>
            </a: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  END {f};</a:t>
            </a:r>
          </a:p>
          <a:p>
            <a:endParaRPr lang="en-US" sz="1500" b="1">
              <a:solidFill>
                <a:srgbClr val="969696"/>
              </a:solidFill>
              <a:latin typeface="Courier New" charset="0"/>
            </a:endParaRP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BEGIN {p}</a:t>
            </a: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  k := chr(i + trunc(f(n)));</a:t>
            </a: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END {p};</a:t>
            </a:r>
          </a:p>
          <a:p>
            <a:endParaRPr lang="en-US" sz="1500" b="1">
              <a:solidFill>
                <a:srgbClr val="969696"/>
              </a:solidFill>
              <a:latin typeface="Courier New" charset="0"/>
            </a:endParaRP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BEGIN {test}</a:t>
            </a: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p(j + k + n)</a:t>
            </a: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END {test}.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Nested Scopes and the Symbol Table Stack</a:t>
            </a:r>
          </a:p>
        </p:txBody>
      </p:sp>
      <p:pic>
        <p:nvPicPr>
          <p:cNvPr id="422916" name="Picture 4" descr="CS153-081013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950" y="1273175"/>
            <a:ext cx="4298950" cy="493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C5D5EBA5-6D88-8D4C-A4C9-711A0C2D1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3849" y="5966936"/>
            <a:ext cx="2444900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33CC"/>
                </a:solidFill>
              </a:rPr>
              <a:t>Note that the program name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Test</a:t>
            </a:r>
            <a:r>
              <a:rPr lang="en-US" sz="1400" dirty="0">
                <a:solidFill>
                  <a:srgbClr val="0033CC"/>
                </a:solidFill>
              </a:rPr>
              <a:t> is defined in the </a:t>
            </a:r>
            <a:r>
              <a:rPr lang="en-US" sz="1400" u="sng" dirty="0">
                <a:solidFill>
                  <a:srgbClr val="0033CC"/>
                </a:solidFill>
              </a:rPr>
              <a:t>global</a:t>
            </a:r>
          </a:p>
          <a:p>
            <a:r>
              <a:rPr lang="en-US" sz="1400" u="sng" dirty="0">
                <a:solidFill>
                  <a:srgbClr val="0033CC"/>
                </a:solidFill>
              </a:rPr>
              <a:t>scope</a:t>
            </a:r>
            <a:r>
              <a:rPr lang="en-US" sz="1400" dirty="0">
                <a:solidFill>
                  <a:srgbClr val="0033CC"/>
                </a:solidFill>
              </a:rPr>
              <a:t> at level 0.</a:t>
            </a:r>
          </a:p>
        </p:txBody>
      </p:sp>
    </p:spTree>
    <p:extLst>
      <p:ext uri="{BB962C8B-B14F-4D97-AF65-F5344CB8AC3E}">
        <p14:creationId xmlns:p14="http://schemas.microsoft.com/office/powerpoint/2010/main" val="500056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23FE2-D7CD-C84B-84ED-B52B6D3B4AAA}" type="slidenum">
              <a:rPr lang="en-US"/>
              <a:pPr/>
              <a:t>7</a:t>
            </a:fld>
            <a:endParaRPr lang="en-US"/>
          </a:p>
        </p:txBody>
      </p:sp>
      <p:sp>
        <p:nvSpPr>
          <p:cNvPr id="423938" name="Text Box 2"/>
          <p:cNvSpPr txBox="1">
            <a:spLocks noChangeArrowheads="1"/>
          </p:cNvSpPr>
          <p:nvPr/>
        </p:nvSpPr>
        <p:spPr bwMode="auto">
          <a:xfrm>
            <a:off x="365125" y="1279525"/>
            <a:ext cx="3613150" cy="489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500" b="1">
                <a:latin typeface="Courier New" charset="0"/>
              </a:rPr>
              <a:t>PROGRAM Test;</a:t>
            </a:r>
          </a:p>
          <a:p>
            <a:endParaRPr lang="en-US" sz="1500" b="1">
              <a:latin typeface="Courier New" charset="0"/>
            </a:endParaRPr>
          </a:p>
          <a:p>
            <a:r>
              <a:rPr lang="en-US" sz="1500" b="1">
                <a:latin typeface="Courier New" charset="0"/>
              </a:rPr>
              <a:t>VAR i, j, k, n : integer;</a:t>
            </a:r>
          </a:p>
          <a:p>
            <a:endParaRPr lang="en-US" sz="1500" b="1">
              <a:latin typeface="Courier New" charset="0"/>
            </a:endParaRPr>
          </a:p>
          <a:p>
            <a:r>
              <a:rPr lang="en-US" sz="1500" b="1">
                <a:latin typeface="Courier New" charset="0"/>
              </a:rPr>
              <a:t>PROCEDURE p</a:t>
            </a:r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(j : real);</a:t>
            </a: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VAR k : char;</a:t>
            </a:r>
          </a:p>
          <a:p>
            <a:endParaRPr lang="en-US" sz="1500" b="1">
              <a:solidFill>
                <a:srgbClr val="969696"/>
              </a:solidFill>
              <a:latin typeface="Courier New" charset="0"/>
            </a:endParaRP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FUNCTION f(x : real) : real;</a:t>
            </a: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  VAR i:real;</a:t>
            </a:r>
          </a:p>
          <a:p>
            <a:endParaRPr lang="en-US" sz="1500" b="1">
              <a:solidFill>
                <a:srgbClr val="969696"/>
              </a:solidFill>
              <a:latin typeface="Courier New" charset="0"/>
            </a:endParaRP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  BEGIN {f}</a:t>
            </a: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    f := i + j + n + x;</a:t>
            </a: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  END {f};</a:t>
            </a:r>
          </a:p>
          <a:p>
            <a:endParaRPr lang="en-US" sz="1500" b="1">
              <a:solidFill>
                <a:srgbClr val="969696"/>
              </a:solidFill>
              <a:latin typeface="Courier New" charset="0"/>
            </a:endParaRP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BEGIN {p}</a:t>
            </a: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  k := chr(i + trunc(f(n)));</a:t>
            </a: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END {p};</a:t>
            </a:r>
          </a:p>
          <a:p>
            <a:endParaRPr lang="en-US" sz="1500" b="1">
              <a:solidFill>
                <a:srgbClr val="969696"/>
              </a:solidFill>
              <a:latin typeface="Courier New" charset="0"/>
            </a:endParaRP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BEGIN {test}</a:t>
            </a: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p(j + k + n)</a:t>
            </a: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END {test}.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Nested Scopes and the Symbol Table Stack</a:t>
            </a:r>
          </a:p>
        </p:txBody>
      </p:sp>
      <p:pic>
        <p:nvPicPr>
          <p:cNvPr id="423940" name="Picture 4" descr="CS153-081013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5" y="1250950"/>
            <a:ext cx="4283075" cy="491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912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6BE4-65A9-1940-A612-83C8AB517DCB}" type="slidenum">
              <a:rPr lang="en-US"/>
              <a:pPr/>
              <a:t>8</a:t>
            </a:fld>
            <a:endParaRPr lang="en-US"/>
          </a:p>
        </p:txBody>
      </p:sp>
      <p:sp>
        <p:nvSpPr>
          <p:cNvPr id="424962" name="Text Box 2"/>
          <p:cNvSpPr txBox="1">
            <a:spLocks noChangeArrowheads="1"/>
          </p:cNvSpPr>
          <p:nvPr/>
        </p:nvSpPr>
        <p:spPr bwMode="auto">
          <a:xfrm>
            <a:off x="365125" y="1279525"/>
            <a:ext cx="3613150" cy="489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500" b="1">
                <a:latin typeface="Courier New" charset="0"/>
              </a:rPr>
              <a:t>PROGRAM Test;</a:t>
            </a:r>
          </a:p>
          <a:p>
            <a:endParaRPr lang="en-US" sz="1500" b="1">
              <a:latin typeface="Courier New" charset="0"/>
            </a:endParaRPr>
          </a:p>
          <a:p>
            <a:r>
              <a:rPr lang="en-US" sz="1500" b="1">
                <a:latin typeface="Courier New" charset="0"/>
              </a:rPr>
              <a:t>VAR i, j, k, n : integer;</a:t>
            </a:r>
          </a:p>
          <a:p>
            <a:endParaRPr lang="en-US" sz="1500" b="1">
              <a:latin typeface="Courier New" charset="0"/>
            </a:endParaRPr>
          </a:p>
          <a:p>
            <a:r>
              <a:rPr lang="en-US" sz="1500" b="1">
                <a:latin typeface="Courier New" charset="0"/>
              </a:rPr>
              <a:t>PROCEDURE p(j : real);</a:t>
            </a:r>
          </a:p>
          <a:p>
            <a:r>
              <a:rPr lang="en-US" sz="1500" b="1">
                <a:latin typeface="Courier New" charset="0"/>
              </a:rPr>
              <a:t>  VAR k : char;</a:t>
            </a:r>
          </a:p>
          <a:p>
            <a:endParaRPr lang="en-US" sz="1500" b="1">
              <a:latin typeface="Courier New" charset="0"/>
            </a:endParaRPr>
          </a:p>
          <a:p>
            <a:r>
              <a:rPr lang="en-US" sz="1500" b="1">
                <a:latin typeface="Courier New" charset="0"/>
              </a:rPr>
              <a:t>  FUNCTION f</a:t>
            </a:r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(x : real) : real;</a:t>
            </a: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  VAR i:real;</a:t>
            </a:r>
          </a:p>
          <a:p>
            <a:endParaRPr lang="en-US" sz="1500" b="1">
              <a:solidFill>
                <a:srgbClr val="969696"/>
              </a:solidFill>
              <a:latin typeface="Courier New" charset="0"/>
            </a:endParaRP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  BEGIN {f}</a:t>
            </a: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    f := i + j + n + x;</a:t>
            </a: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  END {f};</a:t>
            </a:r>
          </a:p>
          <a:p>
            <a:endParaRPr lang="en-US" sz="1500" b="1">
              <a:solidFill>
                <a:srgbClr val="969696"/>
              </a:solidFill>
              <a:latin typeface="Courier New" charset="0"/>
            </a:endParaRP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BEGIN {p}</a:t>
            </a: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  k := chr(i + trunc(f(n)));</a:t>
            </a: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END {p};</a:t>
            </a:r>
          </a:p>
          <a:p>
            <a:endParaRPr lang="en-US" sz="1500" b="1">
              <a:solidFill>
                <a:srgbClr val="969696"/>
              </a:solidFill>
              <a:latin typeface="Courier New" charset="0"/>
            </a:endParaRP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BEGIN {test}</a:t>
            </a: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p(j + k + n)</a:t>
            </a: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END {test}.</a:t>
            </a:r>
          </a:p>
        </p:txBody>
      </p:sp>
      <p:pic>
        <p:nvPicPr>
          <p:cNvPr id="424963" name="Picture 3" descr="CS153-08101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5" y="1301750"/>
            <a:ext cx="4259263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249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Nested Scopes and the Symbol Table Stack</a:t>
            </a:r>
          </a:p>
        </p:txBody>
      </p:sp>
    </p:spTree>
    <p:extLst>
      <p:ext uri="{BB962C8B-B14F-4D97-AF65-F5344CB8AC3E}">
        <p14:creationId xmlns:p14="http://schemas.microsoft.com/office/powerpoint/2010/main" val="2932510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4E01-B686-4E43-AC33-D1AE122C02AF}" type="slidenum">
              <a:rPr lang="en-US"/>
              <a:pPr/>
              <a:t>9</a:t>
            </a:fld>
            <a:endParaRPr lang="en-US"/>
          </a:p>
        </p:txBody>
      </p:sp>
      <p:pic>
        <p:nvPicPr>
          <p:cNvPr id="425986" name="Picture 2" descr="CS153-081013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8" y="1209675"/>
            <a:ext cx="4311650" cy="494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25987" name="Text Box 3"/>
          <p:cNvSpPr txBox="1">
            <a:spLocks noChangeArrowheads="1"/>
          </p:cNvSpPr>
          <p:nvPr/>
        </p:nvSpPr>
        <p:spPr bwMode="auto">
          <a:xfrm>
            <a:off x="365125" y="1279525"/>
            <a:ext cx="3613150" cy="489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500" b="1">
                <a:latin typeface="Courier New" charset="0"/>
              </a:rPr>
              <a:t>PROGRAM Test;</a:t>
            </a:r>
          </a:p>
          <a:p>
            <a:endParaRPr lang="en-US" sz="1500" b="1">
              <a:latin typeface="Courier New" charset="0"/>
            </a:endParaRPr>
          </a:p>
          <a:p>
            <a:r>
              <a:rPr lang="en-US" sz="1500" b="1">
                <a:latin typeface="Courier New" charset="0"/>
              </a:rPr>
              <a:t>VAR i, j, k, n : integer;</a:t>
            </a:r>
          </a:p>
          <a:p>
            <a:endParaRPr lang="en-US" sz="1500" b="1">
              <a:latin typeface="Courier New" charset="0"/>
            </a:endParaRPr>
          </a:p>
          <a:p>
            <a:r>
              <a:rPr lang="en-US" sz="1500" b="1">
                <a:latin typeface="Courier New" charset="0"/>
              </a:rPr>
              <a:t>PROCEDURE p(j : real);</a:t>
            </a:r>
          </a:p>
          <a:p>
            <a:r>
              <a:rPr lang="en-US" sz="1500" b="1">
                <a:latin typeface="Courier New" charset="0"/>
              </a:rPr>
              <a:t>  VAR k : char;</a:t>
            </a:r>
          </a:p>
          <a:p>
            <a:endParaRPr lang="en-US" sz="1500" b="1">
              <a:latin typeface="Courier New" charset="0"/>
            </a:endParaRPr>
          </a:p>
          <a:p>
            <a:r>
              <a:rPr lang="en-US" sz="1500" b="1">
                <a:latin typeface="Courier New" charset="0"/>
              </a:rPr>
              <a:t>  FUNCTION f(x : real) : real;</a:t>
            </a:r>
          </a:p>
          <a:p>
            <a:r>
              <a:rPr lang="en-US" sz="1500" b="1">
                <a:latin typeface="Courier New" charset="0"/>
              </a:rPr>
              <a:t>    VAR i:real;</a:t>
            </a:r>
          </a:p>
          <a:p>
            <a:endParaRPr lang="en-US" sz="1500" b="1">
              <a:latin typeface="Courier New" charset="0"/>
            </a:endParaRPr>
          </a:p>
          <a:p>
            <a:r>
              <a:rPr lang="en-US" sz="1500" b="1">
                <a:latin typeface="Courier New" charset="0"/>
              </a:rPr>
              <a:t>    BEGIN {f}</a:t>
            </a:r>
          </a:p>
          <a:p>
            <a:r>
              <a:rPr lang="en-US" sz="1500" b="1">
                <a:latin typeface="Courier New" charset="0"/>
              </a:rPr>
              <a:t>      f := i + j + n + x;</a:t>
            </a:r>
          </a:p>
          <a:p>
            <a:r>
              <a:rPr lang="en-US" sz="1500" b="1">
                <a:latin typeface="Courier New" charset="0"/>
              </a:rPr>
              <a:t>    </a:t>
            </a:r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END {f};</a:t>
            </a:r>
          </a:p>
          <a:p>
            <a:endParaRPr lang="en-US" sz="1500" b="1">
              <a:solidFill>
                <a:srgbClr val="969696"/>
              </a:solidFill>
              <a:latin typeface="Courier New" charset="0"/>
            </a:endParaRP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BEGIN {p}</a:t>
            </a: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  k := chr(i + trunc(f(n)));</a:t>
            </a: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END {p};</a:t>
            </a:r>
          </a:p>
          <a:p>
            <a:endParaRPr lang="en-US" sz="1500" b="1">
              <a:solidFill>
                <a:srgbClr val="969696"/>
              </a:solidFill>
              <a:latin typeface="Courier New" charset="0"/>
            </a:endParaRP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BEGIN {test}</a:t>
            </a: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p(j + k + n)</a:t>
            </a: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END {test}.</a:t>
            </a:r>
          </a:p>
        </p:txBody>
      </p:sp>
      <p:sp>
        <p:nvSpPr>
          <p:cNvPr id="4259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Nested Scopes and the Symbol Table Stack</a:t>
            </a:r>
          </a:p>
        </p:txBody>
      </p:sp>
      <p:grpSp>
        <p:nvGrpSpPr>
          <p:cNvPr id="425989" name="Group 5"/>
          <p:cNvGrpSpPr>
            <a:grpSpLocks/>
          </p:cNvGrpSpPr>
          <p:nvPr/>
        </p:nvGrpSpPr>
        <p:grpSpPr bwMode="auto">
          <a:xfrm>
            <a:off x="1646238" y="2651125"/>
            <a:ext cx="3924300" cy="1441450"/>
            <a:chOff x="1037" y="1670"/>
            <a:chExt cx="2472" cy="908"/>
          </a:xfrm>
        </p:grpSpPr>
        <p:sp>
          <p:nvSpPr>
            <p:cNvPr id="425990" name="Oval 6"/>
            <p:cNvSpPr>
              <a:spLocks noChangeArrowheads="1"/>
            </p:cNvSpPr>
            <p:nvPr/>
          </p:nvSpPr>
          <p:spPr bwMode="auto">
            <a:xfrm>
              <a:off x="1037" y="2405"/>
              <a:ext cx="173" cy="173"/>
            </a:xfrm>
            <a:prstGeom prst="ellips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5991" name="Line 7"/>
            <p:cNvSpPr>
              <a:spLocks noChangeShapeType="1"/>
            </p:cNvSpPr>
            <p:nvPr/>
          </p:nvSpPr>
          <p:spPr bwMode="auto">
            <a:xfrm flipV="1">
              <a:off x="1191" y="1670"/>
              <a:ext cx="2318" cy="765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5992" name="Group 8"/>
          <p:cNvGrpSpPr>
            <a:grpSpLocks/>
          </p:cNvGrpSpPr>
          <p:nvPr/>
        </p:nvGrpSpPr>
        <p:grpSpPr bwMode="auto">
          <a:xfrm>
            <a:off x="3008313" y="2643188"/>
            <a:ext cx="1909762" cy="1449387"/>
            <a:chOff x="1895" y="1665"/>
            <a:chExt cx="1203" cy="913"/>
          </a:xfrm>
        </p:grpSpPr>
        <p:sp>
          <p:nvSpPr>
            <p:cNvPr id="425993" name="Oval 9"/>
            <p:cNvSpPr>
              <a:spLocks noChangeArrowheads="1"/>
            </p:cNvSpPr>
            <p:nvPr/>
          </p:nvSpPr>
          <p:spPr bwMode="auto">
            <a:xfrm>
              <a:off x="1895" y="2405"/>
              <a:ext cx="173" cy="173"/>
            </a:xfrm>
            <a:prstGeom prst="ellipse">
              <a:avLst/>
            </a:prstGeom>
            <a:noFill/>
            <a:ln w="12700">
              <a:solidFill>
                <a:srgbClr val="CC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5994" name="Line 10"/>
            <p:cNvSpPr>
              <a:spLocks noChangeShapeType="1"/>
            </p:cNvSpPr>
            <p:nvPr/>
          </p:nvSpPr>
          <p:spPr bwMode="auto">
            <a:xfrm flipV="1">
              <a:off x="2018" y="1665"/>
              <a:ext cx="1080" cy="750"/>
            </a:xfrm>
            <a:prstGeom prst="line">
              <a:avLst/>
            </a:prstGeom>
            <a:noFill/>
            <a:ln w="12700">
              <a:solidFill>
                <a:srgbClr val="CC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5995" name="Group 11"/>
          <p:cNvGrpSpPr>
            <a:grpSpLocks/>
          </p:cNvGrpSpPr>
          <p:nvPr/>
        </p:nvGrpSpPr>
        <p:grpSpPr bwMode="auto">
          <a:xfrm>
            <a:off x="2554288" y="3817938"/>
            <a:ext cx="4230687" cy="769937"/>
            <a:chOff x="1609" y="2405"/>
            <a:chExt cx="2665" cy="485"/>
          </a:xfrm>
        </p:grpSpPr>
        <p:sp>
          <p:nvSpPr>
            <p:cNvPr id="425996" name="Oval 12"/>
            <p:cNvSpPr>
              <a:spLocks noChangeArrowheads="1"/>
            </p:cNvSpPr>
            <p:nvPr/>
          </p:nvSpPr>
          <p:spPr bwMode="auto">
            <a:xfrm>
              <a:off x="1609" y="2405"/>
              <a:ext cx="173" cy="173"/>
            </a:xfrm>
            <a:prstGeom prst="ellips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5997" name="Line 13"/>
            <p:cNvSpPr>
              <a:spLocks noChangeShapeType="1"/>
            </p:cNvSpPr>
            <p:nvPr/>
          </p:nvSpPr>
          <p:spPr bwMode="auto">
            <a:xfrm>
              <a:off x="1752" y="2551"/>
              <a:ext cx="2522" cy="339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5998" name="Group 14"/>
          <p:cNvGrpSpPr>
            <a:grpSpLocks/>
          </p:cNvGrpSpPr>
          <p:nvPr/>
        </p:nvGrpSpPr>
        <p:grpSpPr bwMode="auto">
          <a:xfrm>
            <a:off x="2100263" y="3565525"/>
            <a:ext cx="2786062" cy="527050"/>
            <a:chOff x="1323" y="2246"/>
            <a:chExt cx="1755" cy="332"/>
          </a:xfrm>
        </p:grpSpPr>
        <p:sp>
          <p:nvSpPr>
            <p:cNvPr id="425999" name="Oval 15"/>
            <p:cNvSpPr>
              <a:spLocks noChangeArrowheads="1"/>
            </p:cNvSpPr>
            <p:nvPr/>
          </p:nvSpPr>
          <p:spPr bwMode="auto">
            <a:xfrm>
              <a:off x="1323" y="2405"/>
              <a:ext cx="173" cy="173"/>
            </a:xfrm>
            <a:prstGeom prst="ellipse">
              <a:avLst/>
            </a:prstGeom>
            <a:noFill/>
            <a:ln w="127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6000" name="Line 16"/>
            <p:cNvSpPr>
              <a:spLocks noChangeShapeType="1"/>
            </p:cNvSpPr>
            <p:nvPr/>
          </p:nvSpPr>
          <p:spPr bwMode="auto">
            <a:xfrm flipV="1">
              <a:off x="1462" y="2246"/>
              <a:ext cx="1616" cy="179"/>
            </a:xfrm>
            <a:prstGeom prst="line">
              <a:avLst/>
            </a:prstGeom>
            <a:noFill/>
            <a:ln w="127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6001" name="Oval 17"/>
          <p:cNvSpPr>
            <a:spLocks noChangeArrowheads="1"/>
          </p:cNvSpPr>
          <p:nvPr/>
        </p:nvSpPr>
        <p:spPr bwMode="auto">
          <a:xfrm>
            <a:off x="6218238" y="3433763"/>
            <a:ext cx="274637" cy="27463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26002" name="Group 18"/>
          <p:cNvGrpSpPr>
            <a:grpSpLocks/>
          </p:cNvGrpSpPr>
          <p:nvPr/>
        </p:nvGrpSpPr>
        <p:grpSpPr bwMode="auto">
          <a:xfrm>
            <a:off x="1077913" y="3708400"/>
            <a:ext cx="5278437" cy="384175"/>
            <a:chOff x="679" y="2336"/>
            <a:chExt cx="3325" cy="242"/>
          </a:xfrm>
        </p:grpSpPr>
        <p:sp>
          <p:nvSpPr>
            <p:cNvPr id="426003" name="Oval 19"/>
            <p:cNvSpPr>
              <a:spLocks noChangeArrowheads="1"/>
            </p:cNvSpPr>
            <p:nvPr/>
          </p:nvSpPr>
          <p:spPr bwMode="auto">
            <a:xfrm>
              <a:off x="679" y="2405"/>
              <a:ext cx="173" cy="173"/>
            </a:xfrm>
            <a:prstGeom prst="ellips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26004" name="AutoShape 20"/>
            <p:cNvCxnSpPr>
              <a:cxnSpLocks noChangeShapeType="1"/>
              <a:stCxn id="426003" idx="5"/>
              <a:endCxn id="426001" idx="4"/>
            </p:cNvCxnSpPr>
            <p:nvPr/>
          </p:nvCxnSpPr>
          <p:spPr bwMode="auto">
            <a:xfrm rot="5400000" flipH="1" flipV="1">
              <a:off x="2307" y="856"/>
              <a:ext cx="217" cy="3177"/>
            </a:xfrm>
            <a:prstGeom prst="curvedConnector3">
              <a:avLst>
                <a:gd name="adj1" fmla="val -77421"/>
              </a:avLst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00404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5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5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5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5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6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34304</TotalTime>
  <Words>3968</Words>
  <Application>Microsoft Macintosh PowerPoint</Application>
  <PresentationFormat>On-screen Show (4:3)</PresentationFormat>
  <Paragraphs>799</Paragraphs>
  <Slides>41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Courier New</vt:lpstr>
      <vt:lpstr>Times New Roman</vt:lpstr>
      <vt:lpstr>Wingdings</vt:lpstr>
      <vt:lpstr>Quadrant</vt:lpstr>
      <vt:lpstr>CS 153: Concepts of Compiler Design September 25 Class Meeting</vt:lpstr>
      <vt:lpstr>Grammar :: Parse Tree :: Visit Method</vt:lpstr>
      <vt:lpstr>PowerPoint Presentation</vt:lpstr>
      <vt:lpstr>Scope and the Symbol Table Stack</vt:lpstr>
      <vt:lpstr>Scope and the Symbol Table Stack, cont’d</vt:lpstr>
      <vt:lpstr>Nested Scopes and the Symbol Table Stack</vt:lpstr>
      <vt:lpstr>Nested Scopes and the Symbol Table Stack</vt:lpstr>
      <vt:lpstr>Nested Scopes and the Symbol Table Stack</vt:lpstr>
      <vt:lpstr>Nested Scopes and the Symbol Table Stack</vt:lpstr>
      <vt:lpstr>Nested Scopes and the Symbol Table Stack</vt:lpstr>
      <vt:lpstr>Nested Scopes and the Symbol Table Stack</vt:lpstr>
      <vt:lpstr>Nested Scopes and the Symbol Table Stack</vt:lpstr>
      <vt:lpstr>Nested Scopes and the Symbol Table Stack</vt:lpstr>
      <vt:lpstr>The Scope of Record Fields</vt:lpstr>
      <vt:lpstr>Class Symtab</vt:lpstr>
      <vt:lpstr>Class Symtab, cont’d</vt:lpstr>
      <vt:lpstr>Class Symtab, cont’d</vt:lpstr>
      <vt:lpstr>Class SymtabStack</vt:lpstr>
      <vt:lpstr>Class SymtabStack, cont’d</vt:lpstr>
      <vt:lpstr>Class SymtabStack, cont’d</vt:lpstr>
      <vt:lpstr>Class SymtabEntry</vt:lpstr>
      <vt:lpstr>Class SymtabEntry, cont’d</vt:lpstr>
      <vt:lpstr>Class SymtabEntry, cont’d</vt:lpstr>
      <vt:lpstr>Pascal Declarations</vt:lpstr>
      <vt:lpstr>Pascal Declarations, cont’d</vt:lpstr>
      <vt:lpstr>Pascal Declarations, cont’d</vt:lpstr>
      <vt:lpstr>Grammar File Pcl5.g4</vt:lpstr>
      <vt:lpstr>Grammar File Pcl5.g4, cont’d</vt:lpstr>
      <vt:lpstr>Grammar File Pcl5.g4, cont’d</vt:lpstr>
      <vt:lpstr>Declarations and the Symbol Table</vt:lpstr>
      <vt:lpstr>Type Specification Attributes</vt:lpstr>
      <vt:lpstr>Class Typespec</vt:lpstr>
      <vt:lpstr>Class Typespec, cont’d</vt:lpstr>
      <vt:lpstr>Class Typespec, cont’d</vt:lpstr>
      <vt:lpstr>Class Typespec, cont’d</vt:lpstr>
      <vt:lpstr>Class Typespec, cont’d</vt:lpstr>
      <vt:lpstr>Class Typespec, cont’d</vt:lpstr>
      <vt:lpstr>Class Typespec, cont’d</vt:lpstr>
      <vt:lpstr>Class Typespec, cont’d</vt:lpstr>
      <vt:lpstr>Class Typespec, cont’d</vt:lpstr>
      <vt:lpstr>Class Typespec, cont’d</vt:lpstr>
    </vt:vector>
  </TitlesOfParts>
  <Company>Apropos Logic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153: Concepts of Compiler Design</dc:title>
  <dc:creator>Ronald Mak</dc:creator>
  <cp:lastModifiedBy>Ron Mak</cp:lastModifiedBy>
  <cp:revision>516</cp:revision>
  <dcterms:created xsi:type="dcterms:W3CDTF">2008-01-12T03:52:55Z</dcterms:created>
  <dcterms:modified xsi:type="dcterms:W3CDTF">2023-09-25T22:18:03Z</dcterms:modified>
</cp:coreProperties>
</file>