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376" r:id="rId3"/>
    <p:sldId id="367" r:id="rId4"/>
    <p:sldId id="368" r:id="rId5"/>
    <p:sldId id="262" r:id="rId6"/>
    <p:sldId id="369" r:id="rId7"/>
    <p:sldId id="374" r:id="rId8"/>
    <p:sldId id="375" r:id="rId9"/>
    <p:sldId id="333" r:id="rId10"/>
    <p:sldId id="334" r:id="rId11"/>
    <p:sldId id="335" r:id="rId12"/>
    <p:sldId id="370" r:id="rId13"/>
    <p:sldId id="295" r:id="rId14"/>
    <p:sldId id="296" r:id="rId15"/>
    <p:sldId id="297" r:id="rId16"/>
    <p:sldId id="267" r:id="rId17"/>
    <p:sldId id="268" r:id="rId18"/>
    <p:sldId id="269" r:id="rId19"/>
    <p:sldId id="332" r:id="rId20"/>
    <p:sldId id="353" r:id="rId21"/>
    <p:sldId id="371" r:id="rId22"/>
    <p:sldId id="302" r:id="rId23"/>
    <p:sldId id="271" r:id="rId24"/>
    <p:sldId id="372" r:id="rId25"/>
    <p:sldId id="373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377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D7FFFF"/>
    <a:srgbClr val="DEF0F2"/>
    <a:srgbClr val="008000"/>
    <a:srgbClr val="F2E5D0"/>
    <a:srgbClr val="464646"/>
    <a:srgbClr val="8F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7808" autoAdjust="0"/>
  </p:normalViewPr>
  <p:slideViewPr>
    <p:cSldViewPr>
      <p:cViewPr varScale="1">
        <p:scale>
          <a:sx n="212" d="100"/>
          <a:sy n="212" d="100"/>
        </p:scale>
        <p:origin x="192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9/10/23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October 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4B33EB-516C-F146-AA63-5865E430E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September 11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CS153/assignments/2/solution/Asgn02Solution.zi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September 11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44CA-9C1E-B84C-82B6-D033C561F5D5}" type="slidenum">
              <a:rPr lang="en-US"/>
              <a:pPr/>
              <a:t>10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</a:t>
            </a:r>
            <a:r>
              <a:rPr lang="en-US" i="1" dirty="0"/>
              <a:t>, cont’d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Semantics </a:t>
            </a:r>
            <a:r>
              <a:rPr lang="en-US" dirty="0"/>
              <a:t>refers to the </a:t>
            </a:r>
            <a:r>
              <a:rPr lang="en-US" u="sng" dirty="0"/>
              <a:t>meaning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syntactically correct token sequences of the source language.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Certain sequences of tokens constitute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 according to the language’s grammar.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semantics</a:t>
            </a:r>
            <a:r>
              <a:rPr lang="en-US" dirty="0"/>
              <a:t> of the statement determine 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 the interpreter will </a:t>
            </a:r>
            <a:r>
              <a:rPr lang="en-US" u="sng" dirty="0"/>
              <a:t>execute</a:t>
            </a:r>
            <a:r>
              <a:rPr lang="en-US" dirty="0"/>
              <a:t> the statement, 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the compiler or converter will </a:t>
            </a:r>
            <a:r>
              <a:rPr lang="en-US" u="sng" dirty="0"/>
              <a:t>generate object code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the statement.</a:t>
            </a:r>
          </a:p>
        </p:txBody>
      </p:sp>
    </p:spTree>
    <p:extLst>
      <p:ext uri="{BB962C8B-B14F-4D97-AF65-F5344CB8AC3E}">
        <p14:creationId xmlns:p14="http://schemas.microsoft.com/office/powerpoint/2010/main" val="151724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84A1-BB95-4541-8563-43FEF4968879}" type="slidenum">
              <a:rPr lang="en-US"/>
              <a:pPr/>
              <a:t>11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8" y="1295400"/>
            <a:ext cx="8595265" cy="4835525"/>
          </a:xfrm>
        </p:spPr>
        <p:txBody>
          <a:bodyPr/>
          <a:lstStyle/>
          <a:p>
            <a:r>
              <a:rPr lang="en-US" u="sng" dirty="0"/>
              <a:t>Semantic actions</a:t>
            </a:r>
            <a:r>
              <a:rPr lang="en-US" dirty="0"/>
              <a:t> by the </a:t>
            </a:r>
            <a:r>
              <a:rPr lang="en-US" u="sng" dirty="0"/>
              <a:t>frontend parser</a:t>
            </a:r>
            <a:r>
              <a:rPr lang="en-US" dirty="0"/>
              <a:t> based on the meanings of statements and expressions: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Building proper </a:t>
            </a:r>
            <a:r>
              <a:rPr lang="en-US" u="sng" dirty="0"/>
              <a:t>parse trees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Building </a:t>
            </a:r>
            <a:r>
              <a:rPr lang="en-US" u="sng" dirty="0"/>
              <a:t>symbol tables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Type checking</a:t>
            </a:r>
            <a:r>
              <a:rPr lang="en-US" dirty="0"/>
              <a:t> (which we’ll do later).</a:t>
            </a:r>
          </a:p>
          <a:p>
            <a:pPr lvl="4"/>
            <a:endParaRPr lang="en-US" dirty="0"/>
          </a:p>
          <a:p>
            <a:r>
              <a:rPr lang="en-US" dirty="0"/>
              <a:t>The parse trees encode type checking and </a:t>
            </a:r>
            <a:br>
              <a:rPr lang="en-US" dirty="0"/>
            </a:br>
            <a:r>
              <a:rPr lang="en-US" dirty="0"/>
              <a:t>operator precedence in their structures.</a:t>
            </a:r>
          </a:p>
        </p:txBody>
      </p:sp>
    </p:spTree>
    <p:extLst>
      <p:ext uri="{BB962C8B-B14F-4D97-AF65-F5344CB8AC3E}">
        <p14:creationId xmlns:p14="http://schemas.microsoft.com/office/powerpoint/2010/main" val="2718952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84A1-BB95-4541-8563-43FEF4968879}" type="slidenum">
              <a:rPr lang="en-US"/>
              <a:pPr/>
              <a:t>12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8" y="1295400"/>
            <a:ext cx="8778143" cy="4835525"/>
          </a:xfrm>
        </p:spPr>
        <p:txBody>
          <a:bodyPr/>
          <a:lstStyle/>
          <a:p>
            <a:r>
              <a:rPr lang="en-US" u="sng" dirty="0"/>
              <a:t>Semantic actions</a:t>
            </a:r>
            <a:r>
              <a:rPr lang="en-US" dirty="0"/>
              <a:t> in the </a:t>
            </a:r>
            <a:r>
              <a:rPr lang="en-US" u="sng" dirty="0"/>
              <a:t>back end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Interpreter</a:t>
            </a:r>
            <a:r>
              <a:rPr lang="en-US" dirty="0"/>
              <a:t>: The executor </a:t>
            </a:r>
            <a:r>
              <a:rPr lang="en-US" u="sng" dirty="0"/>
              <a:t>runs the program</a:t>
            </a:r>
            <a:r>
              <a:rPr lang="en-US" dirty="0"/>
              <a:t> and performs actions according to the </a:t>
            </a:r>
            <a:r>
              <a:rPr lang="en-US" u="sng" dirty="0"/>
              <a:t>meanings</a:t>
            </a:r>
            <a:r>
              <a:rPr lang="en-US" dirty="0"/>
              <a:t> of the statements and expressions.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Compiler and converter</a:t>
            </a:r>
            <a:r>
              <a:rPr lang="en-US" dirty="0"/>
              <a:t>: The code generator </a:t>
            </a:r>
            <a:r>
              <a:rPr lang="en-US" u="sng" dirty="0"/>
              <a:t>emits object code</a:t>
            </a:r>
            <a:r>
              <a:rPr lang="en-US" dirty="0"/>
              <a:t> that reflects the </a:t>
            </a:r>
            <a:r>
              <a:rPr lang="en-US" u="sng" dirty="0"/>
              <a:t>meanings</a:t>
            </a:r>
            <a:r>
              <a:rPr lang="en-US" dirty="0"/>
              <a:t> of the statements and expressions.</a:t>
            </a:r>
          </a:p>
        </p:txBody>
      </p:sp>
    </p:spTree>
    <p:extLst>
      <p:ext uri="{BB962C8B-B14F-4D97-AF65-F5344CB8AC3E}">
        <p14:creationId xmlns:p14="http://schemas.microsoft.com/office/powerpoint/2010/main" val="1771098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781C-268A-F34A-9A17-D1290AFE2587}" type="slidenum">
              <a:rPr lang="en-US"/>
              <a:pPr/>
              <a:t>13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Error Handling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Syntax error handling in the front end is a three-step process:</a:t>
            </a:r>
          </a:p>
          <a:p>
            <a:pPr marL="2817813" lvl="5" indent="-533400"/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u="sng" dirty="0"/>
              <a:t>Detect</a:t>
            </a:r>
            <a:r>
              <a:rPr lang="en-US" dirty="0"/>
              <a:t> the error.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u="sng" dirty="0"/>
              <a:t>Flag</a:t>
            </a:r>
            <a:r>
              <a:rPr lang="en-US" dirty="0"/>
              <a:t> the error.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u="sng" dirty="0"/>
              <a:t>Recover</a:t>
            </a:r>
            <a:r>
              <a:rPr lang="en-US" dirty="0"/>
              <a:t> from the error.</a:t>
            </a:r>
          </a:p>
          <a:p>
            <a:pPr marL="928688" lvl="1" indent="-457200">
              <a:buFont typeface="Wingdings" charset="0"/>
              <a:buAutoNum type="arabicPeriod"/>
            </a:pPr>
            <a:endParaRPr lang="en-US" dirty="0"/>
          </a:p>
          <a:p>
            <a:pPr marL="533400" indent="-533400"/>
            <a:r>
              <a:rPr lang="en-US" dirty="0"/>
              <a:t>Good syntax error handling is important!</a:t>
            </a:r>
          </a:p>
          <a:p>
            <a:pPr marL="971550" lvl="1" indent="-533400"/>
            <a:r>
              <a:rPr lang="en-US" dirty="0"/>
              <a:t>A hallmark of a compiler excellence.</a:t>
            </a:r>
          </a:p>
        </p:txBody>
      </p:sp>
    </p:spTree>
    <p:extLst>
      <p:ext uri="{BB962C8B-B14F-4D97-AF65-F5344CB8AC3E}">
        <p14:creationId xmlns:p14="http://schemas.microsoft.com/office/powerpoint/2010/main" val="157804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4FAA-0C56-1C4D-BCDA-82013ACF5E65}" type="slidenum">
              <a:rPr lang="en-US"/>
              <a:pPr/>
              <a:t>14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Options for Error Recovery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/>
              <a:t>Stop after the first error.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No error recovery at all.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Easiest for the compiler writer, </a:t>
            </a:r>
            <a:br>
              <a:rPr lang="en-US" dirty="0"/>
            </a:br>
            <a:r>
              <a:rPr lang="en-US" dirty="0"/>
              <a:t>annoying for the programmer.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Worse case: The compiler crashes or hangs.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marL="533400" indent="-533400">
              <a:lnSpc>
                <a:spcPct val="80000"/>
              </a:lnSpc>
            </a:pPr>
            <a:r>
              <a:rPr lang="en-US" dirty="0"/>
              <a:t>Become hopelessly lost.</a:t>
            </a:r>
          </a:p>
          <a:p>
            <a:pPr lvl="5">
              <a:lnSpc>
                <a:spcPct val="8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Attempt to continue parsing </a:t>
            </a:r>
            <a:br>
              <a:rPr lang="en-US" dirty="0"/>
            </a:br>
            <a:r>
              <a:rPr lang="en-US" dirty="0"/>
              <a:t>the rest of the source program.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Spew out lots of irrelevant and </a:t>
            </a:r>
            <a:br>
              <a:rPr lang="en-US" dirty="0"/>
            </a:br>
            <a:r>
              <a:rPr lang="en-US" dirty="0"/>
              <a:t>meaningless error messages.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 error recovery here, either …</a:t>
            </a:r>
          </a:p>
          <a:p>
            <a:pPr lvl="2">
              <a:lnSpc>
                <a:spcPct val="80000"/>
              </a:lnSpc>
              <a:buFont typeface="Wingdings" charset="0"/>
              <a:buChar char="n"/>
            </a:pPr>
            <a:r>
              <a:rPr lang="en-US" dirty="0"/>
              <a:t>… but the compiler writer doesn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admit it!</a:t>
            </a:r>
          </a:p>
        </p:txBody>
      </p:sp>
    </p:spTree>
    <p:extLst>
      <p:ext uri="{BB962C8B-B14F-4D97-AF65-F5344CB8AC3E}">
        <p14:creationId xmlns:p14="http://schemas.microsoft.com/office/powerpoint/2010/main" val="330142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4FAA-0C56-1C4D-BCDA-82013ACF5E65}" type="slidenum">
              <a:rPr lang="en-US"/>
              <a:pPr/>
              <a:t>15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Error Recovery</a:t>
            </a:r>
            <a:r>
              <a:rPr lang="en-US" i="1" dirty="0"/>
              <a:t>, cont’d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Skip tokens after the erroneous token until …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The parser finds a token it recognizes, and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It can safely resume syntax checking the rest of the source program.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For now, we’ve implemented </a:t>
            </a:r>
            <a:br>
              <a:rPr lang="en-US" dirty="0"/>
            </a:br>
            <a:r>
              <a:rPr lang="en-US" dirty="0"/>
              <a:t>very simple syntax error handling.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Will our parser get lost attempting to recover?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Will our parser go into an infinite loop or crash?</a:t>
            </a:r>
          </a:p>
        </p:txBody>
      </p:sp>
    </p:spTree>
    <p:extLst>
      <p:ext uri="{BB962C8B-B14F-4D97-AF65-F5344CB8AC3E}">
        <p14:creationId xmlns:p14="http://schemas.microsoft.com/office/powerpoint/2010/main" val="116616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C764-B6D6-1949-834C-6FB3D449333E}" type="slidenum">
              <a:rPr lang="en-US"/>
              <a:pPr/>
              <a:t>16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Recursive Descent Parsing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term is very descriptive of </a:t>
            </a:r>
            <a:br>
              <a:rPr lang="en-US" dirty="0"/>
            </a:br>
            <a:r>
              <a:rPr lang="en-US" dirty="0"/>
              <a:t>how the parser works.</a:t>
            </a:r>
          </a:p>
          <a:p>
            <a:pPr lvl="4"/>
            <a:endParaRPr lang="en-US" sz="1050" dirty="0"/>
          </a:p>
          <a:p>
            <a:r>
              <a:rPr lang="en-US" dirty="0"/>
              <a:t>Start by parsing the </a:t>
            </a:r>
            <a:r>
              <a:rPr lang="en-US" u="sng" dirty="0"/>
              <a:t>topmost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source language construct.</a:t>
            </a:r>
          </a:p>
          <a:p>
            <a:pPr lvl="1"/>
            <a:r>
              <a:rPr lang="en-US" dirty="0"/>
              <a:t>Example: The program</a:t>
            </a:r>
          </a:p>
          <a:p>
            <a:pPr lvl="4"/>
            <a:endParaRPr lang="en-US" dirty="0"/>
          </a:p>
          <a:p>
            <a:r>
              <a:rPr lang="en-US" u="sng" dirty="0"/>
              <a:t>Separate parse methods</a:t>
            </a:r>
            <a:r>
              <a:rPr lang="en-US" dirty="0"/>
              <a:t> for the various language constructs.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parseProgram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parseAssignmentStatement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parseExpression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368122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C764-B6D6-1949-834C-6FB3D449333E}" type="slidenum">
              <a:rPr lang="en-US"/>
              <a:pPr/>
              <a:t>17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388" cy="655637"/>
          </a:xfrm>
        </p:spPr>
        <p:txBody>
          <a:bodyPr/>
          <a:lstStyle/>
          <a:p>
            <a:r>
              <a:rPr lang="en-US" dirty="0"/>
              <a:t>Top-Down Recursive Descent Parsing, cont’d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Drill down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(descend) by parsing </a:t>
            </a:r>
            <a:br>
              <a:rPr lang="en-US" dirty="0"/>
            </a:br>
            <a:r>
              <a:rPr lang="en-US" dirty="0"/>
              <a:t>the sub-constructs.</a:t>
            </a:r>
          </a:p>
          <a:p>
            <a:pPr lvl="1"/>
            <a:r>
              <a:rPr lang="en-US" dirty="0"/>
              <a:t>Parse methods call lower-level parse methods.</a:t>
            </a:r>
          </a:p>
          <a:p>
            <a:pPr lvl="1">
              <a:buFont typeface="Wingdings" charset="0"/>
              <a:buNone/>
            </a:pPr>
            <a:endParaRPr lang="en-US" sz="1050" dirty="0"/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statement 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→assignment statement → expression →variable → </a:t>
            </a:r>
            <a:r>
              <a:rPr lang="en-US" i="1" dirty="0">
                <a:solidFill>
                  <a:srgbClr val="000000"/>
                </a:solidFill>
                <a:cs typeface="Arial" charset="0"/>
              </a:rPr>
              <a:t>etc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lvl="4"/>
            <a:endParaRPr lang="en-US" sz="1050" dirty="0">
              <a:solidFill>
                <a:srgbClr val="B23C00"/>
              </a:solidFill>
              <a:cs typeface="Arial" charset="0"/>
            </a:endParaRPr>
          </a:p>
          <a:p>
            <a:r>
              <a:rPr lang="en-US" u="sng" dirty="0"/>
              <a:t>Use recursion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on the way down.</a:t>
            </a:r>
          </a:p>
          <a:p>
            <a:pPr lvl="1">
              <a:buFont typeface="Wingdings" charset="0"/>
              <a:buNone/>
            </a:pPr>
            <a:endParaRPr lang="en-US" sz="1000" dirty="0"/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0033CC"/>
                </a:solidFill>
              </a:rPr>
              <a:t>statement</a:t>
            </a:r>
            <a:r>
              <a:rPr lang="en-US" dirty="0"/>
              <a:t> </a:t>
            </a:r>
            <a:r>
              <a:rPr lang="en-US" dirty="0">
                <a:cs typeface="Arial" charset="0"/>
              </a:rPr>
              <a:t>→</a:t>
            </a:r>
            <a:r>
              <a:rPr lang="en-US" b="1" dirty="0">
                <a:latin typeface="Courier New" charset="0"/>
                <a:cs typeface="Arial" charset="0"/>
              </a:rPr>
              <a:t>WHILE</a:t>
            </a:r>
            <a:r>
              <a:rPr lang="en-US" dirty="0">
                <a:cs typeface="Arial" charset="0"/>
              </a:rPr>
              <a:t> statement → 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statement</a:t>
            </a:r>
            <a:r>
              <a:rPr lang="en-US" dirty="0">
                <a:cs typeface="Arial" charset="0"/>
              </a:rPr>
              <a:t> → </a:t>
            </a:r>
            <a:r>
              <a:rPr lang="en-US" i="1" dirty="0">
                <a:cs typeface="Arial" charset="0"/>
              </a:rPr>
              <a:t>etc</a:t>
            </a:r>
            <a:r>
              <a:rPr lang="en-US" dirty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2215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673-E98B-644D-803D-904D17BE97AB}" type="slidenum">
              <a:rPr lang="en-US"/>
              <a:pPr/>
              <a:t>18</a:t>
            </a:fld>
            <a:endParaRPr 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This is the technique for </a:t>
            </a:r>
            <a:r>
              <a:rPr lang="en-US" u="sng" dirty="0">
                <a:cs typeface="Arial" charset="0"/>
              </a:rPr>
              <a:t>hand-coded</a:t>
            </a:r>
            <a:r>
              <a:rPr lang="en-US" dirty="0">
                <a:cs typeface="Arial" charset="0"/>
              </a:rPr>
              <a:t> parsers.</a:t>
            </a:r>
          </a:p>
          <a:p>
            <a:pPr lvl="5">
              <a:lnSpc>
                <a:spcPct val="90000"/>
              </a:lnSpc>
            </a:pP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Very easy to understand and write.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source language’s grammar is encoded in the </a:t>
            </a:r>
            <a:br>
              <a:rPr lang="en-US" dirty="0"/>
            </a:br>
            <a:r>
              <a:rPr lang="en-US" u="sng" dirty="0"/>
              <a:t>structure</a:t>
            </a:r>
            <a:r>
              <a:rPr lang="en-US" dirty="0"/>
              <a:t> of the parser methods.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Close correspondence between the parser code 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and the syntax diagrams.</a:t>
            </a:r>
          </a:p>
          <a:p>
            <a:pPr lvl="4">
              <a:lnSpc>
                <a:spcPct val="90000"/>
              </a:lnSpc>
            </a:pPr>
            <a:endParaRPr lang="en-US" sz="105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Disadvantages</a:t>
            </a:r>
          </a:p>
          <a:p>
            <a:pPr lvl="5">
              <a:lnSpc>
                <a:spcPct val="90000"/>
              </a:lnSpc>
            </a:pP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Can be tedious coding.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Ad hoc error handling.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Big and slow!</a:t>
            </a:r>
          </a:p>
          <a:p>
            <a:pPr lvl="4">
              <a:lnSpc>
                <a:spcPct val="90000"/>
              </a:lnSpc>
            </a:pPr>
            <a:endParaRPr lang="en-US" sz="1050" dirty="0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E1C871A-9354-4A44-B784-F8E2E0086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388" cy="655637"/>
          </a:xfrm>
        </p:spPr>
        <p:txBody>
          <a:bodyPr/>
          <a:lstStyle/>
          <a:p>
            <a:r>
              <a:rPr lang="en-US" dirty="0"/>
              <a:t>Top-Down Recursive Descent Parsing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84631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2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673-E98B-644D-803D-904D17BE97AB}" type="slidenum">
              <a:rPr lang="en-US"/>
              <a:pPr/>
              <a:t>19</a:t>
            </a:fld>
            <a:endParaRPr 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Bottom-up parsers can be smaller and faster.</a:t>
            </a:r>
          </a:p>
          <a:p>
            <a:pPr lvl="5">
              <a:lnSpc>
                <a:spcPct val="90000"/>
              </a:lnSpc>
            </a:pPr>
            <a:endParaRPr lang="en-US" sz="900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Error handling can still be tricky.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To be covered later this semester.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AA6AFC4-AF6B-294F-8139-85A7DC21E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388" cy="655637"/>
          </a:xfrm>
        </p:spPr>
        <p:txBody>
          <a:bodyPr/>
          <a:lstStyle/>
          <a:p>
            <a:r>
              <a:rPr lang="en-US" dirty="0"/>
              <a:t>Top-Down Recursive Descent Parsing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367614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D8AE-6F6D-6B99-FCAF-1EFEB6FE3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 Suggested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025CC-1696-7460-11B6-A148C222B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to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Scanner.java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Treat each comment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 }</a:t>
            </a:r>
            <a:r>
              <a:rPr lang="en-US" dirty="0"/>
              <a:t> as a blank.</a:t>
            </a:r>
          </a:p>
          <a:p>
            <a:pPr lvl="5"/>
            <a:endParaRPr lang="en-US" dirty="0"/>
          </a:p>
          <a:p>
            <a:r>
              <a:rPr lang="en-US" dirty="0"/>
              <a:t>Changes to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Token.java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Add reserved words.</a:t>
            </a:r>
          </a:p>
          <a:p>
            <a:pPr lvl="1"/>
            <a:r>
              <a:rPr lang="en-US" dirty="0"/>
              <a:t>Add special symbols.</a:t>
            </a:r>
          </a:p>
          <a:p>
            <a:pPr lvl="1"/>
            <a:r>
              <a:rPr lang="en-US" dirty="0"/>
              <a:t>Handle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lang="en-US" dirty="0"/>
              <a:t> (two consecutive apostrophes) in strings.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866F6-9214-D713-977E-E0255A1A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B50EC-3A6D-8158-A1C9-4FA8481FB8C8}"/>
              </a:ext>
            </a:extLst>
          </p:cNvPr>
          <p:cNvSpPr txBox="1"/>
          <p:nvPr/>
        </p:nvSpPr>
        <p:spPr>
          <a:xfrm>
            <a:off x="379153" y="4892024"/>
            <a:ext cx="8385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hlinkClick r:id="rId2"/>
              </a:rPr>
              <a:t>http://www.cs.sjsu.edu/~mak/CS153/assignments/2/solution/Asgn02Solution.zip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177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BA0E-B20A-D240-917E-EF5E526C85F7}" type="slidenum">
              <a:rPr lang="en-US"/>
              <a:pPr/>
              <a:t>20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Accomplishments So Far</a:t>
            </a:r>
          </a:p>
        </p:txBody>
      </p:sp>
      <p:pic>
        <p:nvPicPr>
          <p:cNvPr id="77829" name="Picture 5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0" y="1457936"/>
            <a:ext cx="68580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064B4C-EF7C-3A45-9FDE-0F7D6AC8B790}"/>
              </a:ext>
            </a:extLst>
          </p:cNvPr>
          <p:cNvSpPr txBox="1"/>
          <p:nvPr/>
        </p:nvSpPr>
        <p:spPr>
          <a:xfrm>
            <a:off x="7406609" y="2139949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Interpreter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4E614C-A777-1947-900E-3A5B65C83451}"/>
              </a:ext>
            </a:extLst>
          </p:cNvPr>
          <p:cNvSpPr txBox="1"/>
          <p:nvPr/>
        </p:nvSpPr>
        <p:spPr>
          <a:xfrm>
            <a:off x="7744615" y="3540736"/>
            <a:ext cx="1244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Compiler or</a:t>
            </a:r>
          </a:p>
          <a:p>
            <a:r>
              <a:rPr lang="en-US" dirty="0">
                <a:solidFill>
                  <a:srgbClr val="0033CC"/>
                </a:solidFill>
              </a:rPr>
              <a:t>converter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10747094-3671-294C-A069-2F868E093C5D}"/>
              </a:ext>
            </a:extLst>
          </p:cNvPr>
          <p:cNvSpPr/>
          <p:nvPr/>
        </p:nvSpPr>
        <p:spPr bwMode="auto">
          <a:xfrm>
            <a:off x="7381481" y="2829521"/>
            <a:ext cx="390884" cy="1920219"/>
          </a:xfrm>
          <a:prstGeom prst="rightBrace">
            <a:avLst>
              <a:gd name="adj1" fmla="val 8333"/>
              <a:gd name="adj2" fmla="val 50345"/>
            </a:avLst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D7DED9-B9FB-17F8-A9DE-39D85F0BBC91}"/>
              </a:ext>
            </a:extLst>
          </p:cNvPr>
          <p:cNvSpPr/>
          <p:nvPr/>
        </p:nvSpPr>
        <p:spPr bwMode="auto">
          <a:xfrm>
            <a:off x="5943585" y="2829521"/>
            <a:ext cx="1341536" cy="1947016"/>
          </a:xfrm>
          <a:prstGeom prst="rect">
            <a:avLst/>
          </a:prstGeom>
          <a:solidFill>
            <a:srgbClr val="FF0000">
              <a:alpha val="2144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>
                <a:ln>
                  <a:noFill/>
                </a:ln>
                <a:solidFill>
                  <a:srgbClr val="FF0000">
                    <a:alpha val="39082"/>
                  </a:srgbClr>
                </a:solidFill>
                <a:effectLst/>
                <a:latin typeface="Arial" charset="0"/>
                <a:ea typeface="ＭＳ Ｐゴシック" charset="0"/>
              </a:rPr>
              <a:t>Not yet!</a:t>
            </a:r>
          </a:p>
        </p:txBody>
      </p:sp>
    </p:spTree>
    <p:extLst>
      <p:ext uri="{BB962C8B-B14F-4D97-AF65-F5344CB8AC3E}">
        <p14:creationId xmlns:p14="http://schemas.microsoft.com/office/powerpoint/2010/main" val="6841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CA6E-9898-A04D-A7EE-DE2EBA6C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Accomplishments So Far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08CD0-77A7-1046-9593-DE92516CD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structure of a language translator.</a:t>
            </a:r>
          </a:p>
          <a:p>
            <a:pPr lvl="1"/>
            <a:r>
              <a:rPr lang="en-US" dirty="0"/>
              <a:t>Front end, intermediate tier, and back end.</a:t>
            </a:r>
          </a:p>
          <a:p>
            <a:pPr lvl="4"/>
            <a:endParaRPr lang="en-US" dirty="0"/>
          </a:p>
          <a:p>
            <a:r>
              <a:rPr lang="en-US" dirty="0"/>
              <a:t>Parser, scanner, and tokens in the front end.</a:t>
            </a:r>
          </a:p>
          <a:p>
            <a:pPr lvl="4"/>
            <a:endParaRPr lang="en-US" dirty="0"/>
          </a:p>
          <a:p>
            <a:r>
              <a:rPr lang="en-US" dirty="0"/>
              <a:t>Parse trees and symbol tables in the intermediate tier.</a:t>
            </a:r>
          </a:p>
          <a:p>
            <a:pPr lvl="4"/>
            <a:endParaRPr lang="en-US" dirty="0"/>
          </a:p>
          <a:p>
            <a:r>
              <a:rPr lang="en-US" dirty="0"/>
              <a:t>An interpreter for simple Pascal with </a:t>
            </a:r>
            <a:br>
              <a:rPr lang="en-US" dirty="0"/>
            </a:br>
            <a:r>
              <a:rPr lang="en-US" dirty="0"/>
              <a:t>a </a:t>
            </a:r>
            <a:r>
              <a:rPr lang="en-US" u="sng" dirty="0"/>
              <a:t>working executor</a:t>
            </a:r>
            <a:r>
              <a:rPr lang="en-US" dirty="0"/>
              <a:t> in the back end.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AEA0B-0595-604D-9795-BA40FF01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14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6226-4820-C943-8EA2-62DD3CA29C4B}" type="slidenum">
              <a:rPr lang="en-US"/>
              <a:pPr/>
              <a:t>22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Engine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now have a simple </a:t>
            </a:r>
            <a:r>
              <a:rPr lang="en-US" dirty="0">
                <a:solidFill>
                  <a:srgbClr val="B23C00"/>
                </a:solidFill>
              </a:rPr>
              <a:t>scripting engine</a:t>
            </a:r>
            <a:r>
              <a:rPr lang="en-US" dirty="0"/>
              <a:t>!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can execute: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Expressions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Assignment statements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Control statements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Compound statements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Scalar and string variables that are untyped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12305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8D4F-E5C2-C343-8036-D5D54278F877}" type="slidenum">
              <a:rPr lang="en-US"/>
              <a:pPr/>
              <a:t>23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Temporary Hacks for Now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Only one parse tree and one symbol table.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There will be several parse trees and symbol tables.</a:t>
            </a:r>
          </a:p>
          <a:p>
            <a:pPr lvl="2"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dirty="0"/>
              <a:t>Variables are scalars (not records or arrays) </a:t>
            </a:r>
            <a:br>
              <a:rPr lang="en-US" dirty="0"/>
            </a:br>
            <a:r>
              <a:rPr lang="en-US" dirty="0"/>
              <a:t>but otherwise have no declared type.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We haven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parsed any Pascal declarations yet!</a:t>
            </a:r>
          </a:p>
          <a:p>
            <a:pPr lvl="2"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dirty="0"/>
              <a:t>We consider a variable to be </a:t>
            </a:r>
            <a:r>
              <a:rPr lang="en-US" altLang="ja-JP" dirty="0">
                <a:latin typeface="Arial"/>
              </a:rPr>
              <a:t>“</a:t>
            </a:r>
            <a:r>
              <a:rPr lang="en-US" dirty="0"/>
              <a:t>declared</a:t>
            </a:r>
            <a:r>
              <a:rPr lang="en-US" altLang="ja-JP" dirty="0">
                <a:latin typeface="Arial"/>
              </a:rPr>
              <a:t>”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(and we enter it into the symbol table) </a:t>
            </a:r>
            <a:br>
              <a:rPr lang="en-US" dirty="0"/>
            </a:br>
            <a:r>
              <a:rPr lang="en-US" dirty="0"/>
              <a:t>the first time it appears on the left-hand side </a:t>
            </a:r>
            <a:br>
              <a:rPr lang="en-US" dirty="0"/>
            </a:br>
            <a:r>
              <a:rPr lang="en-US" dirty="0"/>
              <a:t>of an assignment statement.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We store runtime values of variables in the symbol table.</a:t>
            </a:r>
          </a:p>
        </p:txBody>
      </p:sp>
    </p:spTree>
    <p:extLst>
      <p:ext uri="{BB962C8B-B14F-4D97-AF65-F5344CB8AC3E}">
        <p14:creationId xmlns:p14="http://schemas.microsoft.com/office/powerpoint/2010/main" val="27158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D3781-F2A1-C64E-1D5C-F9EF33A10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and Visit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B8E35-42CB-EEE9-7481-D90F61F35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806" y="1295400"/>
            <a:ext cx="8412388" cy="4835525"/>
          </a:xfrm>
        </p:spPr>
        <p:txBody>
          <a:bodyPr/>
          <a:lstStyle/>
          <a:p>
            <a:r>
              <a:rPr lang="en-US" dirty="0"/>
              <a:t>We wrote many </a:t>
            </a:r>
            <a:r>
              <a:rPr lang="en-US" u="sng" dirty="0"/>
              <a:t>frontend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parse*()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methods: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parseProgram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parseCompoundStatement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parseAssignmentStatement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etc.</a:t>
            </a:r>
          </a:p>
          <a:p>
            <a:pPr lvl="4"/>
            <a:endParaRPr lang="en-US" dirty="0"/>
          </a:p>
          <a:p>
            <a:r>
              <a:rPr lang="en-US" dirty="0"/>
              <a:t>We wrote many </a:t>
            </a:r>
            <a:r>
              <a:rPr lang="en-US" u="sng" dirty="0"/>
              <a:t>backend</a:t>
            </a:r>
            <a:r>
              <a:rPr lang="en-US" dirty="0"/>
              <a:t>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visit*() </a:t>
            </a:r>
            <a:r>
              <a:rPr lang="en-US" dirty="0"/>
              <a:t>methods: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visitExpression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79970-3460-67F1-471E-3B43828B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C2809-1D92-72C8-6D01-2C987F8E4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and Visit Methods</a:t>
            </a:r>
            <a:r>
              <a:rPr lang="en-US" i="1" dirty="0"/>
              <a:t>, cont'd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BAFF5-D00D-4C2D-9A1E-A8A4D9E4B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all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parse*()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visit*()</a:t>
            </a:r>
            <a:r>
              <a:rPr lang="en-US" dirty="0"/>
              <a:t> methods was very mechanical and tedious.</a:t>
            </a:r>
          </a:p>
          <a:p>
            <a:pPr lvl="4"/>
            <a:endParaRPr lang="en-US" dirty="0"/>
          </a:p>
          <a:p>
            <a:r>
              <a:rPr lang="en-US" dirty="0"/>
              <a:t>Which is why a tool such as ANTLR is useful because it will </a:t>
            </a:r>
            <a:r>
              <a:rPr lang="en-US" u="sng" dirty="0"/>
              <a:t>generate</a:t>
            </a:r>
            <a:r>
              <a:rPr lang="en-US" dirty="0"/>
              <a:t> such code for us.</a:t>
            </a:r>
          </a:p>
          <a:p>
            <a:pPr lvl="1"/>
            <a:r>
              <a:rPr lang="en-US" dirty="0"/>
              <a:t>Based on the syntax rules of the language grammar.</a:t>
            </a:r>
          </a:p>
          <a:p>
            <a:pPr lvl="1"/>
            <a:r>
              <a:rPr lang="en-US" dirty="0"/>
              <a:t>The generated code will be in Java.</a:t>
            </a:r>
          </a:p>
          <a:p>
            <a:pPr lvl="4"/>
            <a:endParaRPr lang="en-US" dirty="0"/>
          </a:p>
          <a:p>
            <a:r>
              <a:rPr lang="en-US" dirty="0"/>
              <a:t>We'll start using ANTLR on Wednesday!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CCA31-1B7A-4BC4-9124-C21C051D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3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2491-1736-DF4E-A005-005E236BAD0E}" type="slidenum">
              <a:rPr lang="en-US"/>
              <a:pPr/>
              <a:t>26</a:t>
            </a:fld>
            <a:endParaRPr 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We Build a Better Scanner?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0"/>
            <a:ext cx="8503872" cy="4835525"/>
          </a:xfrm>
        </p:spPr>
        <p:txBody>
          <a:bodyPr/>
          <a:lstStyle/>
          <a:p>
            <a:r>
              <a:rPr lang="en-US" dirty="0"/>
              <a:t>Our scanner in the front end is relatively </a:t>
            </a:r>
            <a:br>
              <a:rPr lang="en-US" dirty="0"/>
            </a:br>
            <a:r>
              <a:rPr lang="en-US" dirty="0"/>
              <a:t>easy to understand and follow.</a:t>
            </a:r>
          </a:p>
          <a:p>
            <a:pPr lvl="1"/>
            <a:r>
              <a:rPr lang="en-US" dirty="0"/>
              <a:t>Separate token methods for each token type: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word()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specialSymbol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etc.</a:t>
            </a:r>
          </a:p>
          <a:p>
            <a:pPr lvl="4"/>
            <a:endParaRPr lang="en-US" dirty="0"/>
          </a:p>
          <a:p>
            <a:r>
              <a:rPr lang="en-US" dirty="0"/>
              <a:t>However, 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big and slow.</a:t>
            </a:r>
          </a:p>
          <a:p>
            <a:pPr lvl="1"/>
            <a:r>
              <a:rPr lang="en-US" dirty="0"/>
              <a:t>Creates lots of token objects.</a:t>
            </a:r>
          </a:p>
          <a:p>
            <a:pPr lvl="1"/>
            <a:r>
              <a:rPr lang="en-US" dirty="0"/>
              <a:t>Makes lots of method calls.</a:t>
            </a:r>
          </a:p>
          <a:p>
            <a:pPr lvl="4"/>
            <a:endParaRPr lang="en-US" dirty="0"/>
          </a:p>
          <a:p>
            <a:r>
              <a:rPr lang="en-US" dirty="0"/>
              <a:t>Write a </a:t>
            </a:r>
            <a:r>
              <a:rPr lang="en-US" u="sng" dirty="0"/>
              <a:t>more compact and faster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scanner.</a:t>
            </a:r>
          </a:p>
          <a:p>
            <a:pPr lvl="1"/>
            <a:r>
              <a:rPr lang="en-US" dirty="0"/>
              <a:t>However, it will be harder for us </a:t>
            </a:r>
            <a:br>
              <a:rPr lang="en-US" dirty="0"/>
            </a:br>
            <a:r>
              <a:rPr lang="en-US" dirty="0"/>
              <a:t>to debug and trace its execution.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96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E62C-92DE-C04D-A345-981B8B3CFA9F}" type="slidenum">
              <a:rPr lang="en-US"/>
              <a:pPr/>
              <a:t>27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Deterministic Finite Automata (DFA)</a:t>
            </a:r>
            <a:endParaRPr lang="en-US" i="1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25563"/>
            <a:ext cx="8229600" cy="2103437"/>
          </a:xfrm>
        </p:spPr>
        <p:txBody>
          <a:bodyPr/>
          <a:lstStyle/>
          <a:p>
            <a:r>
              <a:rPr lang="en-US" dirty="0"/>
              <a:t>Pascal identifier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Regular expression:   </a:t>
            </a:r>
            <a:r>
              <a:rPr lang="en-US" dirty="0">
                <a:solidFill>
                  <a:srgbClr val="0033CC"/>
                </a:solidFill>
              </a:rPr>
              <a:t>&lt;letter&gt; ( &lt;letter&gt; | &lt;digit&gt; )*</a:t>
            </a:r>
          </a:p>
          <a:p>
            <a:pPr lvl="1"/>
            <a:r>
              <a:rPr lang="en-US" dirty="0"/>
              <a:t>Implement the regular expression with a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finite automaton</a:t>
            </a:r>
            <a:r>
              <a:rPr lang="en-US" dirty="0"/>
              <a:t> (AKA </a:t>
            </a:r>
            <a:r>
              <a:rPr lang="en-US" dirty="0">
                <a:solidFill>
                  <a:schemeClr val="folHlink"/>
                </a:solidFill>
              </a:rPr>
              <a:t>finite state machine</a:t>
            </a:r>
            <a:r>
              <a:rPr lang="en-US" dirty="0"/>
              <a:t>):</a:t>
            </a:r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BFB2E88F-ED23-054F-91E9-944233849E9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036036"/>
            <a:ext cx="5486400" cy="1587500"/>
            <a:chOff x="1152" y="1660"/>
            <a:chExt cx="3456" cy="1000"/>
          </a:xfrm>
        </p:grpSpPr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05246B96-AC19-714F-A8D1-6F335A2DA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27FF8852-62FB-0546-8A12-3C13E23F0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2</a:t>
              </a:r>
            </a:p>
          </p:txBody>
        </p:sp>
        <p:grpSp>
          <p:nvGrpSpPr>
            <p:cNvPr id="24" name="Group 7">
              <a:extLst>
                <a:ext uri="{FF2B5EF4-FFF2-40B4-BE49-F238E27FC236}">
                  <a16:creationId xmlns:a16="http://schemas.microsoft.com/office/drawing/2014/main" id="{AB4B4E0B-1BEB-7C4A-A647-17AE3F1472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2" y="1930"/>
              <a:ext cx="461" cy="461"/>
              <a:chOff x="4378" y="1930"/>
              <a:chExt cx="461" cy="461"/>
            </a:xfrm>
          </p:grpSpPr>
          <p:sp>
            <p:nvSpPr>
              <p:cNvPr id="36" name="Oval 8">
                <a:extLst>
                  <a:ext uri="{FF2B5EF4-FFF2-40B4-BE49-F238E27FC236}">
                    <a16:creationId xmlns:a16="http://schemas.microsoft.com/office/drawing/2014/main" id="{6C3EEE8E-1EE9-C04E-95B2-02987CA66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5" y="1987"/>
                <a:ext cx="346" cy="34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3</a:t>
                </a:r>
              </a:p>
            </p:txBody>
          </p:sp>
          <p:sp>
            <p:nvSpPr>
              <p:cNvPr id="37" name="Oval 9">
                <a:extLst>
                  <a:ext uri="{FF2B5EF4-FFF2-40B4-BE49-F238E27FC236}">
                    <a16:creationId xmlns:a16="http://schemas.microsoft.com/office/drawing/2014/main" id="{9A6A4FDA-DA82-D54A-9628-187D2819B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8" y="1930"/>
                <a:ext cx="461" cy="4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5" name="AutoShape 10">
              <a:extLst>
                <a:ext uri="{FF2B5EF4-FFF2-40B4-BE49-F238E27FC236}">
                  <a16:creationId xmlns:a16="http://schemas.microsoft.com/office/drawing/2014/main" id="{581E9A17-3341-6D48-B074-AECA3A850605}"/>
                </a:ext>
              </a:extLst>
            </p:cNvPr>
            <p:cNvCxnSpPr>
              <a:cxnSpLocks noChangeShapeType="1"/>
              <a:stCxn id="23" idx="3"/>
              <a:endCxn id="23" idx="5"/>
            </p:cNvCxnSpPr>
            <p:nvPr/>
          </p:nvCxnSpPr>
          <p:spPr bwMode="auto">
            <a:xfrm rot="16200000" flipH="1">
              <a:off x="2879" y="2161"/>
              <a:ext cx="1" cy="244"/>
            </a:xfrm>
            <a:prstGeom prst="curvedConnector3">
              <a:avLst>
                <a:gd name="adj1" fmla="val 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11">
              <a:extLst>
                <a:ext uri="{FF2B5EF4-FFF2-40B4-BE49-F238E27FC236}">
                  <a16:creationId xmlns:a16="http://schemas.microsoft.com/office/drawing/2014/main" id="{577BBC36-A059-D640-AD57-17CB9F3773B5}"/>
                </a:ext>
              </a:extLst>
            </p:cNvPr>
            <p:cNvCxnSpPr>
              <a:cxnSpLocks noChangeShapeType="1"/>
              <a:stCxn id="23" idx="1"/>
              <a:endCxn id="23" idx="7"/>
            </p:cNvCxnSpPr>
            <p:nvPr/>
          </p:nvCxnSpPr>
          <p:spPr bwMode="auto">
            <a:xfrm rot="5400000" flipV="1">
              <a:off x="2879" y="1917"/>
              <a:ext cx="1" cy="244"/>
            </a:xfrm>
            <a:prstGeom prst="curvedConnector3">
              <a:avLst>
                <a:gd name="adj1" fmla="val -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12">
              <a:extLst>
                <a:ext uri="{FF2B5EF4-FFF2-40B4-BE49-F238E27FC236}">
                  <a16:creationId xmlns:a16="http://schemas.microsoft.com/office/drawing/2014/main" id="{50FB5A6B-7E81-234B-9DAA-BFB1FEB72C72}"/>
                </a:ext>
              </a:extLst>
            </p:cNvPr>
            <p:cNvCxnSpPr>
              <a:cxnSpLocks noChangeShapeType="1"/>
              <a:stCxn id="22" idx="6"/>
              <a:endCxn id="23" idx="2"/>
            </p:cNvCxnSpPr>
            <p:nvPr/>
          </p:nvCxnSpPr>
          <p:spPr bwMode="auto">
            <a:xfrm>
              <a:off x="1901" y="2160"/>
              <a:ext cx="80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13">
              <a:extLst>
                <a:ext uri="{FF2B5EF4-FFF2-40B4-BE49-F238E27FC236}">
                  <a16:creationId xmlns:a16="http://schemas.microsoft.com/office/drawing/2014/main" id="{4FA20CE5-F0B4-1241-8921-341465706BEB}"/>
                </a:ext>
              </a:extLst>
            </p:cNvPr>
            <p:cNvCxnSpPr>
              <a:cxnSpLocks noChangeShapeType="1"/>
              <a:stCxn id="23" idx="6"/>
              <a:endCxn id="37" idx="2"/>
            </p:cNvCxnSpPr>
            <p:nvPr/>
          </p:nvCxnSpPr>
          <p:spPr bwMode="auto">
            <a:xfrm>
              <a:off x="3053" y="2160"/>
              <a:ext cx="7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0" name="Line 14">
              <a:extLst>
                <a:ext uri="{FF2B5EF4-FFF2-40B4-BE49-F238E27FC236}">
                  <a16:creationId xmlns:a16="http://schemas.microsoft.com/office/drawing/2014/main" id="{7489694F-F863-4B4A-AB36-216FE3465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160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5">
              <a:extLst>
                <a:ext uri="{FF2B5EF4-FFF2-40B4-BE49-F238E27FC236}">
                  <a16:creationId xmlns:a16="http://schemas.microsoft.com/office/drawing/2014/main" id="{455451C0-C6D9-574E-8FB6-B9A97D006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16">
              <a:extLst>
                <a:ext uri="{FF2B5EF4-FFF2-40B4-BE49-F238E27FC236}">
                  <a16:creationId xmlns:a16="http://schemas.microsoft.com/office/drawing/2014/main" id="{F2BBEC5E-D27A-D941-A553-6ED28FD22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4" y="1948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33" name="Text Box 17">
              <a:extLst>
                <a:ext uri="{FF2B5EF4-FFF2-40B4-BE49-F238E27FC236}">
                  <a16:creationId xmlns:a16="http://schemas.microsoft.com/office/drawing/2014/main" id="{09075654-0256-4A49-85B9-A7B99F7D6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1660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34" name="Text Box 18">
              <a:extLst>
                <a:ext uri="{FF2B5EF4-FFF2-40B4-BE49-F238E27FC236}">
                  <a16:creationId xmlns:a16="http://schemas.microsoft.com/office/drawing/2014/main" id="{628DBEE1-C56D-3147-A959-D09D7E20E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" y="2448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digit</a:t>
              </a:r>
            </a:p>
          </p:txBody>
        </p:sp>
        <p:sp>
          <p:nvSpPr>
            <p:cNvPr id="35" name="Text Box 19">
              <a:extLst>
                <a:ext uri="{FF2B5EF4-FFF2-40B4-BE49-F238E27FC236}">
                  <a16:creationId xmlns:a16="http://schemas.microsoft.com/office/drawing/2014/main" id="{39BF4012-D15E-784A-86F3-B110ED9F2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6" y="1948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[</a:t>
              </a:r>
              <a:r>
                <a:rPr lang="en-US" sz="1600" i="1"/>
                <a:t>other</a:t>
              </a:r>
              <a:r>
                <a:rPr lang="en-US" sz="1600"/>
                <a:t>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9491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E62C-92DE-C04D-A345-981B8B3CFA9F}" type="slidenum">
              <a:rPr lang="en-US"/>
              <a:pPr/>
              <a:t>28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Deterministic Finite Automata (DFA)</a:t>
            </a:r>
            <a:endParaRPr lang="en-US" i="1"/>
          </a:p>
        </p:txBody>
      </p:sp>
      <p:grpSp>
        <p:nvGrpSpPr>
          <p:cNvPr id="584708" name="Group 4"/>
          <p:cNvGrpSpPr>
            <a:grpSpLocks/>
          </p:cNvGrpSpPr>
          <p:nvPr/>
        </p:nvGrpSpPr>
        <p:grpSpPr bwMode="auto">
          <a:xfrm>
            <a:off x="1828800" y="4036036"/>
            <a:ext cx="5486400" cy="1587500"/>
            <a:chOff x="1152" y="1660"/>
            <a:chExt cx="3456" cy="1000"/>
          </a:xfrm>
        </p:grpSpPr>
        <p:sp>
          <p:nvSpPr>
            <p:cNvPr id="584709" name="Oval 5"/>
            <p:cNvSpPr>
              <a:spLocks noChangeArrowheads="1"/>
            </p:cNvSpPr>
            <p:nvPr/>
          </p:nvSpPr>
          <p:spPr bwMode="auto">
            <a:xfrm>
              <a:off x="1555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584710" name="Oval 6"/>
            <p:cNvSpPr>
              <a:spLocks noChangeArrowheads="1"/>
            </p:cNvSpPr>
            <p:nvPr/>
          </p:nvSpPr>
          <p:spPr bwMode="auto">
            <a:xfrm>
              <a:off x="2707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2</a:t>
              </a:r>
            </a:p>
          </p:txBody>
        </p:sp>
        <p:grpSp>
          <p:nvGrpSpPr>
            <p:cNvPr id="584711" name="Group 7"/>
            <p:cNvGrpSpPr>
              <a:grpSpLocks/>
            </p:cNvGrpSpPr>
            <p:nvPr/>
          </p:nvGrpSpPr>
          <p:grpSpPr bwMode="auto">
            <a:xfrm>
              <a:off x="3802" y="1930"/>
              <a:ext cx="461" cy="461"/>
              <a:chOff x="4378" y="1930"/>
              <a:chExt cx="461" cy="461"/>
            </a:xfrm>
          </p:grpSpPr>
          <p:sp>
            <p:nvSpPr>
              <p:cNvPr id="584712" name="Oval 8"/>
              <p:cNvSpPr>
                <a:spLocks noChangeArrowheads="1"/>
              </p:cNvSpPr>
              <p:nvPr/>
            </p:nvSpPr>
            <p:spPr bwMode="auto">
              <a:xfrm>
                <a:off x="4435" y="1987"/>
                <a:ext cx="346" cy="34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3</a:t>
                </a:r>
              </a:p>
            </p:txBody>
          </p:sp>
          <p:sp>
            <p:nvSpPr>
              <p:cNvPr id="584713" name="Oval 9"/>
              <p:cNvSpPr>
                <a:spLocks noChangeArrowheads="1"/>
              </p:cNvSpPr>
              <p:nvPr/>
            </p:nvSpPr>
            <p:spPr bwMode="auto">
              <a:xfrm>
                <a:off x="4378" y="1930"/>
                <a:ext cx="461" cy="4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4714" name="AutoShape 10"/>
            <p:cNvCxnSpPr>
              <a:cxnSpLocks noChangeShapeType="1"/>
              <a:stCxn id="584710" idx="3"/>
              <a:endCxn id="584710" idx="5"/>
            </p:cNvCxnSpPr>
            <p:nvPr/>
          </p:nvCxnSpPr>
          <p:spPr bwMode="auto">
            <a:xfrm rot="16200000" flipH="1">
              <a:off x="2879" y="2161"/>
              <a:ext cx="1" cy="244"/>
            </a:xfrm>
            <a:prstGeom prst="curvedConnector3">
              <a:avLst>
                <a:gd name="adj1" fmla="val 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4715" name="AutoShape 11"/>
            <p:cNvCxnSpPr>
              <a:cxnSpLocks noChangeShapeType="1"/>
              <a:stCxn id="584710" idx="1"/>
              <a:endCxn id="584710" idx="7"/>
            </p:cNvCxnSpPr>
            <p:nvPr/>
          </p:nvCxnSpPr>
          <p:spPr bwMode="auto">
            <a:xfrm rot="5400000" flipV="1">
              <a:off x="2879" y="1917"/>
              <a:ext cx="1" cy="244"/>
            </a:xfrm>
            <a:prstGeom prst="curvedConnector3">
              <a:avLst>
                <a:gd name="adj1" fmla="val -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4716" name="AutoShape 12"/>
            <p:cNvCxnSpPr>
              <a:cxnSpLocks noChangeShapeType="1"/>
              <a:stCxn id="584709" idx="6"/>
              <a:endCxn id="584710" idx="2"/>
            </p:cNvCxnSpPr>
            <p:nvPr/>
          </p:nvCxnSpPr>
          <p:spPr bwMode="auto">
            <a:xfrm>
              <a:off x="1901" y="2160"/>
              <a:ext cx="80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4717" name="AutoShape 13"/>
            <p:cNvCxnSpPr>
              <a:cxnSpLocks noChangeShapeType="1"/>
              <a:stCxn id="584710" idx="6"/>
              <a:endCxn id="584713" idx="2"/>
            </p:cNvCxnSpPr>
            <p:nvPr/>
          </p:nvCxnSpPr>
          <p:spPr bwMode="auto">
            <a:xfrm>
              <a:off x="3053" y="2160"/>
              <a:ext cx="7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4718" name="Line 14"/>
            <p:cNvSpPr>
              <a:spLocks noChangeShapeType="1"/>
            </p:cNvSpPr>
            <p:nvPr/>
          </p:nvSpPr>
          <p:spPr bwMode="auto">
            <a:xfrm>
              <a:off x="1152" y="2160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9" name="Line 15"/>
            <p:cNvSpPr>
              <a:spLocks noChangeShapeType="1"/>
            </p:cNvSpPr>
            <p:nvPr/>
          </p:nvSpPr>
          <p:spPr bwMode="auto">
            <a:xfrm>
              <a:off x="426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0" name="Text Box 16"/>
            <p:cNvSpPr txBox="1">
              <a:spLocks noChangeArrowheads="1"/>
            </p:cNvSpPr>
            <p:nvPr/>
          </p:nvSpPr>
          <p:spPr bwMode="auto">
            <a:xfrm>
              <a:off x="2074" y="1948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584721" name="Text Box 17"/>
            <p:cNvSpPr txBox="1">
              <a:spLocks noChangeArrowheads="1"/>
            </p:cNvSpPr>
            <p:nvPr/>
          </p:nvSpPr>
          <p:spPr bwMode="auto">
            <a:xfrm>
              <a:off x="2652" y="1660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584722" name="Text Box 18"/>
            <p:cNvSpPr txBox="1">
              <a:spLocks noChangeArrowheads="1"/>
            </p:cNvSpPr>
            <p:nvPr/>
          </p:nvSpPr>
          <p:spPr bwMode="auto">
            <a:xfrm>
              <a:off x="2703" y="2448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digit</a:t>
              </a:r>
            </a:p>
          </p:txBody>
        </p:sp>
        <p:sp>
          <p:nvSpPr>
            <p:cNvPr id="584723" name="Text Box 19"/>
            <p:cNvSpPr txBox="1">
              <a:spLocks noChangeArrowheads="1"/>
            </p:cNvSpPr>
            <p:nvPr/>
          </p:nvSpPr>
          <p:spPr bwMode="auto">
            <a:xfrm>
              <a:off x="3226" y="1948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[</a:t>
              </a:r>
              <a:r>
                <a:rPr lang="en-US" sz="1600" i="1"/>
                <a:t>other</a:t>
              </a:r>
              <a:r>
                <a:rPr lang="en-US" sz="1600"/>
                <a:t>]</a:t>
              </a:r>
            </a:p>
          </p:txBody>
        </p:sp>
      </p:grpSp>
      <p:sp>
        <p:nvSpPr>
          <p:cNvPr id="584724" name="Text Box 20"/>
          <p:cNvSpPr txBox="1">
            <a:spLocks noChangeArrowheads="1"/>
          </p:cNvSpPr>
          <p:nvPr/>
        </p:nvSpPr>
        <p:spPr bwMode="auto">
          <a:xfrm>
            <a:off x="2203450" y="4036031"/>
            <a:ext cx="1089025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start state</a:t>
            </a:r>
          </a:p>
        </p:txBody>
      </p:sp>
      <p:sp>
        <p:nvSpPr>
          <p:cNvPr id="584725" name="Text Box 21"/>
          <p:cNvSpPr txBox="1">
            <a:spLocks noChangeArrowheads="1"/>
          </p:cNvSpPr>
          <p:nvPr/>
        </p:nvSpPr>
        <p:spPr bwMode="auto">
          <a:xfrm>
            <a:off x="5578475" y="3964594"/>
            <a:ext cx="1560513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accepting state</a:t>
            </a:r>
          </a:p>
        </p:txBody>
      </p:sp>
      <p:sp>
        <p:nvSpPr>
          <p:cNvPr id="584726" name="Text Box 22"/>
          <p:cNvSpPr txBox="1">
            <a:spLocks noChangeArrowheads="1"/>
          </p:cNvSpPr>
          <p:nvPr/>
        </p:nvSpPr>
        <p:spPr bwMode="auto">
          <a:xfrm>
            <a:off x="3108325" y="4969481"/>
            <a:ext cx="1017588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transition</a:t>
            </a:r>
          </a:p>
        </p:txBody>
      </p:sp>
      <p:sp>
        <p:nvSpPr>
          <p:cNvPr id="584727" name="Rectangle 23"/>
          <p:cNvSpPr>
            <a:spLocks noChangeArrowheads="1"/>
          </p:cNvSpPr>
          <p:nvPr/>
        </p:nvSpPr>
        <p:spPr bwMode="auto">
          <a:xfrm>
            <a:off x="457200" y="1325903"/>
            <a:ext cx="8229600" cy="2560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This automaton is a </a:t>
            </a:r>
            <a:r>
              <a:rPr lang="en-US" sz="2800" u="sng" dirty="0">
                <a:solidFill>
                  <a:srgbClr val="B23C00"/>
                </a:solidFill>
              </a:rPr>
              <a:t>deterministic</a:t>
            </a:r>
            <a:r>
              <a:rPr lang="en-US" sz="2800" dirty="0">
                <a:solidFill>
                  <a:srgbClr val="B23C00"/>
                </a:solidFill>
              </a:rPr>
              <a:t> finite automaton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B23C00"/>
                </a:solidFill>
              </a:rPr>
              <a:t>DFA</a:t>
            </a:r>
            <a:r>
              <a:rPr lang="en-US" sz="2800" dirty="0"/>
              <a:t>).</a:t>
            </a:r>
          </a:p>
          <a:p>
            <a:pPr marL="3194050" lvl="6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endParaRPr lang="en-US" sz="800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At each state, the </a:t>
            </a:r>
            <a:r>
              <a:rPr lang="en-US" sz="2400" u="sng" dirty="0"/>
              <a:t>next input character</a:t>
            </a:r>
            <a:br>
              <a:rPr lang="en-US" sz="2400" dirty="0"/>
            </a:br>
            <a:r>
              <a:rPr lang="en-US" sz="2400" u="sng" dirty="0"/>
              <a:t>uniquely determines</a:t>
            </a:r>
            <a:r>
              <a:rPr lang="en-US" sz="2400" dirty="0"/>
              <a:t> which transition </a:t>
            </a:r>
            <a:br>
              <a:rPr lang="en-US" sz="2400" dirty="0"/>
            </a:br>
            <a:r>
              <a:rPr lang="en-US" sz="2400" dirty="0"/>
              <a:t>to take to the next state.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732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24" grpId="0" animBg="1"/>
      <p:bldP spid="584725" grpId="0" animBg="1"/>
      <p:bldP spid="5847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E4-5D1D-9D4E-B2C4-C820FAF1C368}" type="slidenum">
              <a:rPr lang="en-US"/>
              <a:pPr/>
              <a:t>29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State-Transition Matrix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155950"/>
            <a:ext cx="8137525" cy="1004562"/>
          </a:xfrm>
        </p:spPr>
        <p:txBody>
          <a:bodyPr/>
          <a:lstStyle/>
          <a:p>
            <a:r>
              <a:rPr lang="en-US" dirty="0"/>
              <a:t>Represent the behavior of a DFA by a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state-transition matrix</a:t>
            </a:r>
            <a:r>
              <a:rPr lang="en-US" dirty="0"/>
              <a:t>:</a:t>
            </a:r>
          </a:p>
        </p:txBody>
      </p:sp>
      <p:grpSp>
        <p:nvGrpSpPr>
          <p:cNvPr id="585732" name="Group 4"/>
          <p:cNvGrpSpPr>
            <a:grpSpLocks/>
          </p:cNvGrpSpPr>
          <p:nvPr/>
        </p:nvGrpSpPr>
        <p:grpSpPr bwMode="auto">
          <a:xfrm>
            <a:off x="1828800" y="1292225"/>
            <a:ext cx="5486400" cy="1587500"/>
            <a:chOff x="1152" y="1660"/>
            <a:chExt cx="3456" cy="1000"/>
          </a:xfrm>
        </p:grpSpPr>
        <p:sp>
          <p:nvSpPr>
            <p:cNvPr id="585733" name="Oval 5"/>
            <p:cNvSpPr>
              <a:spLocks noChangeArrowheads="1"/>
            </p:cNvSpPr>
            <p:nvPr/>
          </p:nvSpPr>
          <p:spPr bwMode="auto">
            <a:xfrm>
              <a:off x="1555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585734" name="Oval 6"/>
            <p:cNvSpPr>
              <a:spLocks noChangeArrowheads="1"/>
            </p:cNvSpPr>
            <p:nvPr/>
          </p:nvSpPr>
          <p:spPr bwMode="auto">
            <a:xfrm>
              <a:off x="2707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2</a:t>
              </a:r>
            </a:p>
          </p:txBody>
        </p:sp>
        <p:grpSp>
          <p:nvGrpSpPr>
            <p:cNvPr id="585735" name="Group 7"/>
            <p:cNvGrpSpPr>
              <a:grpSpLocks/>
            </p:cNvGrpSpPr>
            <p:nvPr/>
          </p:nvGrpSpPr>
          <p:grpSpPr bwMode="auto">
            <a:xfrm>
              <a:off x="3802" y="1930"/>
              <a:ext cx="461" cy="461"/>
              <a:chOff x="4378" y="1930"/>
              <a:chExt cx="461" cy="461"/>
            </a:xfrm>
          </p:grpSpPr>
          <p:sp>
            <p:nvSpPr>
              <p:cNvPr id="585736" name="Oval 8"/>
              <p:cNvSpPr>
                <a:spLocks noChangeArrowheads="1"/>
              </p:cNvSpPr>
              <p:nvPr/>
            </p:nvSpPr>
            <p:spPr bwMode="auto">
              <a:xfrm>
                <a:off x="4435" y="1987"/>
                <a:ext cx="346" cy="34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3</a:t>
                </a:r>
              </a:p>
            </p:txBody>
          </p:sp>
          <p:sp>
            <p:nvSpPr>
              <p:cNvPr id="585737" name="Oval 9"/>
              <p:cNvSpPr>
                <a:spLocks noChangeArrowheads="1"/>
              </p:cNvSpPr>
              <p:nvPr/>
            </p:nvSpPr>
            <p:spPr bwMode="auto">
              <a:xfrm>
                <a:off x="4378" y="1930"/>
                <a:ext cx="461" cy="4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5738" name="AutoShape 10"/>
            <p:cNvCxnSpPr>
              <a:cxnSpLocks noChangeShapeType="1"/>
              <a:stCxn id="585734" idx="3"/>
              <a:endCxn id="585734" idx="5"/>
            </p:cNvCxnSpPr>
            <p:nvPr/>
          </p:nvCxnSpPr>
          <p:spPr bwMode="auto">
            <a:xfrm rot="16200000" flipH="1">
              <a:off x="2879" y="2161"/>
              <a:ext cx="1" cy="244"/>
            </a:xfrm>
            <a:prstGeom prst="curvedConnector3">
              <a:avLst>
                <a:gd name="adj1" fmla="val 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5739" name="AutoShape 11"/>
            <p:cNvCxnSpPr>
              <a:cxnSpLocks noChangeShapeType="1"/>
              <a:stCxn id="585734" idx="1"/>
              <a:endCxn id="585734" idx="7"/>
            </p:cNvCxnSpPr>
            <p:nvPr/>
          </p:nvCxnSpPr>
          <p:spPr bwMode="auto">
            <a:xfrm rot="5400000" flipV="1">
              <a:off x="2879" y="1917"/>
              <a:ext cx="1" cy="244"/>
            </a:xfrm>
            <a:prstGeom prst="curvedConnector3">
              <a:avLst>
                <a:gd name="adj1" fmla="val -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5740" name="AutoShape 12"/>
            <p:cNvCxnSpPr>
              <a:cxnSpLocks noChangeShapeType="1"/>
              <a:stCxn id="585733" idx="6"/>
              <a:endCxn id="585734" idx="2"/>
            </p:cNvCxnSpPr>
            <p:nvPr/>
          </p:nvCxnSpPr>
          <p:spPr bwMode="auto">
            <a:xfrm>
              <a:off x="1901" y="2160"/>
              <a:ext cx="80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5741" name="AutoShape 13"/>
            <p:cNvCxnSpPr>
              <a:cxnSpLocks noChangeShapeType="1"/>
              <a:stCxn id="585734" idx="6"/>
              <a:endCxn id="585737" idx="2"/>
            </p:cNvCxnSpPr>
            <p:nvPr/>
          </p:nvCxnSpPr>
          <p:spPr bwMode="auto">
            <a:xfrm>
              <a:off x="3053" y="2160"/>
              <a:ext cx="7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5742" name="Line 14"/>
            <p:cNvSpPr>
              <a:spLocks noChangeShapeType="1"/>
            </p:cNvSpPr>
            <p:nvPr/>
          </p:nvSpPr>
          <p:spPr bwMode="auto">
            <a:xfrm>
              <a:off x="1152" y="2160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3" name="Line 15"/>
            <p:cNvSpPr>
              <a:spLocks noChangeShapeType="1"/>
            </p:cNvSpPr>
            <p:nvPr/>
          </p:nvSpPr>
          <p:spPr bwMode="auto">
            <a:xfrm>
              <a:off x="426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4" name="Text Box 16"/>
            <p:cNvSpPr txBox="1">
              <a:spLocks noChangeArrowheads="1"/>
            </p:cNvSpPr>
            <p:nvPr/>
          </p:nvSpPr>
          <p:spPr bwMode="auto">
            <a:xfrm>
              <a:off x="2074" y="1948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585745" name="Text Box 17"/>
            <p:cNvSpPr txBox="1">
              <a:spLocks noChangeArrowheads="1"/>
            </p:cNvSpPr>
            <p:nvPr/>
          </p:nvSpPr>
          <p:spPr bwMode="auto">
            <a:xfrm>
              <a:off x="2652" y="1660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585746" name="Text Box 18"/>
            <p:cNvSpPr txBox="1">
              <a:spLocks noChangeArrowheads="1"/>
            </p:cNvSpPr>
            <p:nvPr/>
          </p:nvSpPr>
          <p:spPr bwMode="auto">
            <a:xfrm>
              <a:off x="2703" y="2448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digit</a:t>
              </a:r>
            </a:p>
          </p:txBody>
        </p:sp>
        <p:sp>
          <p:nvSpPr>
            <p:cNvPr id="585747" name="Text Box 19"/>
            <p:cNvSpPr txBox="1">
              <a:spLocks noChangeArrowheads="1"/>
            </p:cNvSpPr>
            <p:nvPr/>
          </p:nvSpPr>
          <p:spPr bwMode="auto">
            <a:xfrm>
              <a:off x="3226" y="1948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[</a:t>
              </a:r>
              <a:r>
                <a:rPr lang="en-US" sz="1600" i="1"/>
                <a:t>other</a:t>
              </a:r>
              <a:r>
                <a:rPr lang="en-US" sz="1600"/>
                <a:t>]</a:t>
              </a:r>
            </a:p>
          </p:txBody>
        </p:sp>
      </p:grpSp>
      <p:pic>
        <p:nvPicPr>
          <p:cNvPr id="58574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4192588"/>
            <a:ext cx="3681412" cy="16144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71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56A08-94AA-A246-AF3F-63330FEB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#3: Parser and Executor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706D2-94D8-7D47-9BB7-660CB0AA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frontend parser to </a:t>
            </a:r>
            <a:r>
              <a:rPr lang="en-US" u="sng" dirty="0"/>
              <a:t>parse and build trees</a:t>
            </a:r>
            <a:r>
              <a:rPr lang="en-US" dirty="0"/>
              <a:t> for the following Pascal statements: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</a:p>
          <a:p>
            <a:r>
              <a:rPr lang="en-US" dirty="0"/>
              <a:t>You may need to add </a:t>
            </a:r>
            <a:r>
              <a:rPr lang="en-US" u="sng" dirty="0"/>
              <a:t>new node types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the intermediate tier.</a:t>
            </a:r>
          </a:p>
          <a:p>
            <a:r>
              <a:rPr lang="en-US" dirty="0"/>
              <a:t>Add </a:t>
            </a:r>
            <a:r>
              <a:rPr lang="en-US" u="sng" dirty="0"/>
              <a:t>new visit methods</a:t>
            </a:r>
            <a:r>
              <a:rPr lang="en-US" dirty="0"/>
              <a:t> to the backend executor to </a:t>
            </a:r>
            <a:r>
              <a:rPr lang="en-US" u="sng" dirty="0"/>
              <a:t>execute</a:t>
            </a:r>
            <a:r>
              <a:rPr lang="en-US" dirty="0"/>
              <a:t> the above statements.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E90E5-7ACA-9443-A5FE-AFF8A463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C4469-213E-D945-B57B-F972C620EF92}"/>
              </a:ext>
            </a:extLst>
          </p:cNvPr>
          <p:cNvSpPr txBox="1"/>
          <p:nvPr/>
        </p:nvSpPr>
        <p:spPr>
          <a:xfrm>
            <a:off x="3474732" y="2697488"/>
            <a:ext cx="372717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Some simple Pascal source files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are forthcoming to test your interpreter.</a:t>
            </a:r>
          </a:p>
        </p:txBody>
      </p:sp>
    </p:spTree>
    <p:extLst>
      <p:ext uri="{BB962C8B-B14F-4D97-AF65-F5344CB8AC3E}">
        <p14:creationId xmlns:p14="http://schemas.microsoft.com/office/powerpoint/2010/main" val="1989795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AA2-589F-5443-B79F-63D8E27CF811}" type="slidenum">
              <a:rPr lang="en-US"/>
              <a:pPr/>
              <a:t>30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DFA for a Pascal Number</a:t>
            </a:r>
            <a:endParaRPr lang="en-US" i="1"/>
          </a:p>
        </p:txBody>
      </p:sp>
      <p:grpSp>
        <p:nvGrpSpPr>
          <p:cNvPr id="586755" name="Group 3"/>
          <p:cNvGrpSpPr>
            <a:grpSpLocks/>
          </p:cNvGrpSpPr>
          <p:nvPr/>
        </p:nvGrpSpPr>
        <p:grpSpPr bwMode="auto">
          <a:xfrm>
            <a:off x="244475" y="1600220"/>
            <a:ext cx="8640763" cy="1998663"/>
            <a:chOff x="134" y="2598"/>
            <a:chExt cx="5443" cy="1259"/>
          </a:xfrm>
        </p:grpSpPr>
        <p:sp>
          <p:nvSpPr>
            <p:cNvPr id="586756" name="Oval 4"/>
            <p:cNvSpPr>
              <a:spLocks noChangeArrowheads="1"/>
            </p:cNvSpPr>
            <p:nvPr/>
          </p:nvSpPr>
          <p:spPr bwMode="auto">
            <a:xfrm>
              <a:off x="2414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6</a:t>
              </a:r>
            </a:p>
          </p:txBody>
        </p:sp>
        <p:sp>
          <p:nvSpPr>
            <p:cNvPr id="586757" name="Oval 5"/>
            <p:cNvSpPr>
              <a:spLocks noChangeArrowheads="1"/>
            </p:cNvSpPr>
            <p:nvPr/>
          </p:nvSpPr>
          <p:spPr bwMode="auto">
            <a:xfrm>
              <a:off x="3561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9</a:t>
              </a:r>
            </a:p>
          </p:txBody>
        </p:sp>
        <p:sp>
          <p:nvSpPr>
            <p:cNvPr id="586758" name="Oval 6"/>
            <p:cNvSpPr>
              <a:spLocks noChangeArrowheads="1"/>
            </p:cNvSpPr>
            <p:nvPr/>
          </p:nvSpPr>
          <p:spPr bwMode="auto">
            <a:xfrm>
              <a:off x="4137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10</a:t>
              </a:r>
            </a:p>
          </p:txBody>
        </p:sp>
        <p:sp>
          <p:nvSpPr>
            <p:cNvPr id="586759" name="Oval 7"/>
            <p:cNvSpPr>
              <a:spLocks noChangeArrowheads="1"/>
            </p:cNvSpPr>
            <p:nvPr/>
          </p:nvSpPr>
          <p:spPr bwMode="auto">
            <a:xfrm>
              <a:off x="1841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4</a:t>
              </a:r>
            </a:p>
          </p:txBody>
        </p:sp>
        <p:sp>
          <p:nvSpPr>
            <p:cNvPr id="586760" name="Oval 8"/>
            <p:cNvSpPr>
              <a:spLocks noChangeArrowheads="1"/>
            </p:cNvSpPr>
            <p:nvPr/>
          </p:nvSpPr>
          <p:spPr bwMode="auto">
            <a:xfrm>
              <a:off x="2992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7</a:t>
              </a:r>
            </a:p>
          </p:txBody>
        </p:sp>
        <p:sp>
          <p:nvSpPr>
            <p:cNvPr id="586761" name="Oval 9"/>
            <p:cNvSpPr>
              <a:spLocks noChangeArrowheads="1"/>
            </p:cNvSpPr>
            <p:nvPr/>
          </p:nvSpPr>
          <p:spPr bwMode="auto">
            <a:xfrm>
              <a:off x="4710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11</a:t>
              </a:r>
            </a:p>
          </p:txBody>
        </p:sp>
        <p:cxnSp>
          <p:nvCxnSpPr>
            <p:cNvPr id="586762" name="AutoShape 10"/>
            <p:cNvCxnSpPr>
              <a:cxnSpLocks noChangeShapeType="1"/>
              <a:stCxn id="586759" idx="1"/>
              <a:endCxn id="586759" idx="7"/>
            </p:cNvCxnSpPr>
            <p:nvPr/>
          </p:nvCxnSpPr>
          <p:spPr bwMode="auto">
            <a:xfrm rot="5400000" flipV="1">
              <a:off x="1927" y="307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3" name="AutoShape 11"/>
            <p:cNvCxnSpPr>
              <a:cxnSpLocks noChangeShapeType="1"/>
              <a:stCxn id="586760" idx="1"/>
              <a:endCxn id="586760" idx="7"/>
            </p:cNvCxnSpPr>
            <p:nvPr/>
          </p:nvCxnSpPr>
          <p:spPr bwMode="auto">
            <a:xfrm rot="5400000" flipV="1">
              <a:off x="3078" y="307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4" name="AutoShape 12"/>
            <p:cNvCxnSpPr>
              <a:cxnSpLocks noChangeShapeType="1"/>
              <a:stCxn id="586761" idx="1"/>
              <a:endCxn id="586761" idx="7"/>
            </p:cNvCxnSpPr>
            <p:nvPr/>
          </p:nvCxnSpPr>
          <p:spPr bwMode="auto">
            <a:xfrm rot="5400000" flipV="1">
              <a:off x="4796" y="307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5" name="AutoShape 13"/>
            <p:cNvCxnSpPr>
              <a:cxnSpLocks noChangeShapeType="1"/>
            </p:cNvCxnSpPr>
            <p:nvPr/>
          </p:nvCxnSpPr>
          <p:spPr bwMode="auto">
            <a:xfrm flipV="1">
              <a:off x="2011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6" name="AutoShape 14"/>
            <p:cNvCxnSpPr>
              <a:cxnSpLocks noChangeShapeType="1"/>
            </p:cNvCxnSpPr>
            <p:nvPr/>
          </p:nvCxnSpPr>
          <p:spPr bwMode="auto">
            <a:xfrm flipV="1">
              <a:off x="2587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7" name="AutoShape 15"/>
            <p:cNvCxnSpPr>
              <a:cxnSpLocks noChangeShapeType="1"/>
            </p:cNvCxnSpPr>
            <p:nvPr/>
          </p:nvCxnSpPr>
          <p:spPr bwMode="auto">
            <a:xfrm flipV="1">
              <a:off x="4310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8" name="AutoShape 16"/>
            <p:cNvCxnSpPr>
              <a:cxnSpLocks noChangeShapeType="1"/>
            </p:cNvCxnSpPr>
            <p:nvPr/>
          </p:nvCxnSpPr>
          <p:spPr bwMode="auto">
            <a:xfrm rot="5400000" flipV="1">
              <a:off x="3940" y="2913"/>
              <a:ext cx="1" cy="453"/>
            </a:xfrm>
            <a:prstGeom prst="curvedConnector3">
              <a:avLst>
                <a:gd name="adj1" fmla="val -10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9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3940" y="3036"/>
              <a:ext cx="1" cy="453"/>
            </a:xfrm>
            <a:prstGeom prst="curvedConnector3">
              <a:avLst>
                <a:gd name="adj1" fmla="val 9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770" name="Text Box 18"/>
            <p:cNvSpPr txBox="1">
              <a:spLocks noChangeArrowheads="1"/>
            </p:cNvSpPr>
            <p:nvPr/>
          </p:nvSpPr>
          <p:spPr bwMode="auto">
            <a:xfrm>
              <a:off x="1435" y="304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1" name="Text Box 19"/>
            <p:cNvSpPr txBox="1">
              <a:spLocks noChangeArrowheads="1"/>
            </p:cNvSpPr>
            <p:nvPr/>
          </p:nvSpPr>
          <p:spPr bwMode="auto">
            <a:xfrm>
              <a:off x="2935" y="279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2" name="Text Box 20"/>
            <p:cNvSpPr txBox="1">
              <a:spLocks noChangeArrowheads="1"/>
            </p:cNvSpPr>
            <p:nvPr/>
          </p:nvSpPr>
          <p:spPr bwMode="auto">
            <a:xfrm>
              <a:off x="2632" y="304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3" name="Text Box 21"/>
            <p:cNvSpPr txBox="1">
              <a:spLocks noChangeArrowheads="1"/>
            </p:cNvSpPr>
            <p:nvPr/>
          </p:nvSpPr>
          <p:spPr bwMode="auto">
            <a:xfrm>
              <a:off x="1785" y="279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4" name="Text Box 22"/>
            <p:cNvSpPr txBox="1">
              <a:spLocks noChangeArrowheads="1"/>
            </p:cNvSpPr>
            <p:nvPr/>
          </p:nvSpPr>
          <p:spPr bwMode="auto">
            <a:xfrm>
              <a:off x="4644" y="279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5" name="Text Box 23"/>
            <p:cNvSpPr txBox="1">
              <a:spLocks noChangeArrowheads="1"/>
            </p:cNvSpPr>
            <p:nvPr/>
          </p:nvSpPr>
          <p:spPr bwMode="auto">
            <a:xfrm>
              <a:off x="4340" y="304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6" name="Text Box 24"/>
            <p:cNvSpPr txBox="1">
              <a:spLocks noChangeArrowheads="1"/>
            </p:cNvSpPr>
            <p:nvPr/>
          </p:nvSpPr>
          <p:spPr bwMode="auto">
            <a:xfrm>
              <a:off x="839" y="3035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6777" name="Text Box 25"/>
            <p:cNvSpPr txBox="1">
              <a:spLocks noChangeArrowheads="1"/>
            </p:cNvSpPr>
            <p:nvPr/>
          </p:nvSpPr>
          <p:spPr bwMode="auto">
            <a:xfrm>
              <a:off x="3856" y="2999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6778" name="Text Box 26"/>
            <p:cNvSpPr txBox="1">
              <a:spLocks noChangeArrowheads="1"/>
            </p:cNvSpPr>
            <p:nvPr/>
          </p:nvSpPr>
          <p:spPr bwMode="auto">
            <a:xfrm>
              <a:off x="3870" y="3210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sp>
          <p:nvSpPr>
            <p:cNvPr id="586779" name="Text Box 27"/>
            <p:cNvSpPr txBox="1">
              <a:spLocks noChangeArrowheads="1"/>
            </p:cNvSpPr>
            <p:nvPr/>
          </p:nvSpPr>
          <p:spPr bwMode="auto">
            <a:xfrm>
              <a:off x="3258" y="3049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6780" name="AutoShape 28"/>
            <p:cNvCxnSpPr>
              <a:cxnSpLocks noChangeShapeType="1"/>
              <a:stCxn id="586759" idx="7"/>
              <a:endCxn id="586757" idx="1"/>
            </p:cNvCxnSpPr>
            <p:nvPr/>
          </p:nvCxnSpPr>
          <p:spPr bwMode="auto">
            <a:xfrm rot="5400000" flipV="1">
              <a:off x="2787" y="2341"/>
              <a:ext cx="1" cy="1597"/>
            </a:xfrm>
            <a:prstGeom prst="curvedConnector3">
              <a:avLst>
                <a:gd name="adj1" fmla="val -39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81" name="AutoShape 29"/>
            <p:cNvCxnSpPr>
              <a:cxnSpLocks noChangeShapeType="1"/>
              <a:stCxn id="586757" idx="7"/>
              <a:endCxn id="586761" idx="1"/>
            </p:cNvCxnSpPr>
            <p:nvPr/>
          </p:nvCxnSpPr>
          <p:spPr bwMode="auto">
            <a:xfrm rot="5400000" flipV="1">
              <a:off x="4221" y="2627"/>
              <a:ext cx="1" cy="1026"/>
            </a:xfrm>
            <a:prstGeom prst="curvedConnector3">
              <a:avLst>
                <a:gd name="adj1" fmla="val -256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782" name="Text Box 30"/>
            <p:cNvSpPr txBox="1">
              <a:spLocks noChangeArrowheads="1"/>
            </p:cNvSpPr>
            <p:nvPr/>
          </p:nvSpPr>
          <p:spPr bwMode="auto">
            <a:xfrm>
              <a:off x="1156" y="3405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83" name="Text Box 31"/>
            <p:cNvSpPr txBox="1">
              <a:spLocks noChangeArrowheads="1"/>
            </p:cNvSpPr>
            <p:nvPr/>
          </p:nvSpPr>
          <p:spPr bwMode="auto">
            <a:xfrm>
              <a:off x="4119" y="272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84" name="Text Box 32"/>
            <p:cNvSpPr txBox="1">
              <a:spLocks noChangeArrowheads="1"/>
            </p:cNvSpPr>
            <p:nvPr/>
          </p:nvSpPr>
          <p:spPr bwMode="auto">
            <a:xfrm>
              <a:off x="2684" y="2598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6785" name="AutoShape 33"/>
            <p:cNvCxnSpPr>
              <a:cxnSpLocks noChangeShapeType="1"/>
            </p:cNvCxnSpPr>
            <p:nvPr/>
          </p:nvCxnSpPr>
          <p:spPr bwMode="auto">
            <a:xfrm flipV="1">
              <a:off x="3163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786" name="Text Box 34"/>
            <p:cNvSpPr txBox="1">
              <a:spLocks noChangeArrowheads="1"/>
            </p:cNvSpPr>
            <p:nvPr/>
          </p:nvSpPr>
          <p:spPr bwMode="auto">
            <a:xfrm>
              <a:off x="2106" y="2947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.</a:t>
              </a:r>
            </a:p>
          </p:txBody>
        </p:sp>
        <p:grpSp>
          <p:nvGrpSpPr>
            <p:cNvPr id="586787" name="Group 35"/>
            <p:cNvGrpSpPr>
              <a:grpSpLocks/>
            </p:cNvGrpSpPr>
            <p:nvPr/>
          </p:nvGrpSpPr>
          <p:grpSpPr bwMode="auto">
            <a:xfrm>
              <a:off x="1789" y="3569"/>
              <a:ext cx="288" cy="288"/>
              <a:chOff x="1901" y="2678"/>
              <a:chExt cx="288" cy="288"/>
            </a:xfrm>
          </p:grpSpPr>
          <p:sp>
            <p:nvSpPr>
              <p:cNvPr id="586788" name="Oval 36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5</a:t>
                </a:r>
              </a:p>
            </p:txBody>
          </p:sp>
          <p:sp>
            <p:nvSpPr>
              <p:cNvPr id="586789" name="Oval 37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6790" name="AutoShape 38"/>
            <p:cNvCxnSpPr>
              <a:cxnSpLocks noChangeShapeType="1"/>
              <a:stCxn id="586759" idx="4"/>
              <a:endCxn id="586789" idx="0"/>
            </p:cNvCxnSpPr>
            <p:nvPr/>
          </p:nvCxnSpPr>
          <p:spPr bwMode="auto">
            <a:xfrm>
              <a:off x="1928" y="3287"/>
              <a:ext cx="5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586791" name="Group 39"/>
            <p:cNvGrpSpPr>
              <a:grpSpLocks/>
            </p:cNvGrpSpPr>
            <p:nvPr/>
          </p:nvGrpSpPr>
          <p:grpSpPr bwMode="auto">
            <a:xfrm>
              <a:off x="2941" y="3569"/>
              <a:ext cx="288" cy="288"/>
              <a:chOff x="1901" y="2678"/>
              <a:chExt cx="288" cy="288"/>
            </a:xfrm>
          </p:grpSpPr>
          <p:sp>
            <p:nvSpPr>
              <p:cNvPr id="586792" name="Oval 4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8</a:t>
                </a:r>
              </a:p>
            </p:txBody>
          </p:sp>
          <p:sp>
            <p:nvSpPr>
              <p:cNvPr id="586793" name="Oval 4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6794" name="Group 42"/>
            <p:cNvGrpSpPr>
              <a:grpSpLocks/>
            </p:cNvGrpSpPr>
            <p:nvPr/>
          </p:nvGrpSpPr>
          <p:grpSpPr bwMode="auto">
            <a:xfrm>
              <a:off x="5289" y="3056"/>
              <a:ext cx="288" cy="288"/>
              <a:chOff x="1901" y="2678"/>
              <a:chExt cx="288" cy="288"/>
            </a:xfrm>
          </p:grpSpPr>
          <p:sp>
            <p:nvSpPr>
              <p:cNvPr id="586795" name="Oval 43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12</a:t>
                </a:r>
              </a:p>
            </p:txBody>
          </p:sp>
          <p:sp>
            <p:nvSpPr>
              <p:cNvPr id="586796" name="Oval 44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6797" name="AutoShape 45"/>
            <p:cNvCxnSpPr>
              <a:cxnSpLocks noChangeShapeType="1"/>
              <a:stCxn id="586760" idx="4"/>
              <a:endCxn id="586793" idx="0"/>
            </p:cNvCxnSpPr>
            <p:nvPr/>
          </p:nvCxnSpPr>
          <p:spPr bwMode="auto">
            <a:xfrm>
              <a:off x="3079" y="3287"/>
              <a:ext cx="6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798" name="Text Box 46"/>
            <p:cNvSpPr txBox="1">
              <a:spLocks noChangeArrowheads="1"/>
            </p:cNvSpPr>
            <p:nvPr/>
          </p:nvSpPr>
          <p:spPr bwMode="auto">
            <a:xfrm>
              <a:off x="1907" y="333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6799" name="Text Box 47"/>
            <p:cNvSpPr txBox="1">
              <a:spLocks noChangeArrowheads="1"/>
            </p:cNvSpPr>
            <p:nvPr/>
          </p:nvSpPr>
          <p:spPr bwMode="auto">
            <a:xfrm>
              <a:off x="3045" y="333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6800" name="Text Box 48"/>
            <p:cNvSpPr txBox="1">
              <a:spLocks noChangeArrowheads="1"/>
            </p:cNvSpPr>
            <p:nvPr/>
          </p:nvSpPr>
          <p:spPr bwMode="auto">
            <a:xfrm>
              <a:off x="4875" y="303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6801" name="Oval 49"/>
            <p:cNvSpPr>
              <a:spLocks noChangeArrowheads="1"/>
            </p:cNvSpPr>
            <p:nvPr/>
          </p:nvSpPr>
          <p:spPr bwMode="auto">
            <a:xfrm>
              <a:off x="1111" y="3115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3</a:t>
              </a:r>
            </a:p>
          </p:txBody>
        </p:sp>
        <p:sp>
          <p:nvSpPr>
            <p:cNvPr id="586802" name="Text Box 50"/>
            <p:cNvSpPr txBox="1">
              <a:spLocks noChangeArrowheads="1"/>
            </p:cNvSpPr>
            <p:nvPr/>
          </p:nvSpPr>
          <p:spPr bwMode="auto">
            <a:xfrm>
              <a:off x="848" y="3182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cxnSp>
          <p:nvCxnSpPr>
            <p:cNvPr id="586803" name="AutoShape 51"/>
            <p:cNvCxnSpPr>
              <a:cxnSpLocks noChangeShapeType="1"/>
            </p:cNvCxnSpPr>
            <p:nvPr/>
          </p:nvCxnSpPr>
          <p:spPr bwMode="auto">
            <a:xfrm flipV="1">
              <a:off x="4891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804" name="Oval 52"/>
            <p:cNvSpPr>
              <a:spLocks noChangeArrowheads="1"/>
            </p:cNvSpPr>
            <p:nvPr/>
          </p:nvSpPr>
          <p:spPr bwMode="auto">
            <a:xfrm>
              <a:off x="535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0</a:t>
              </a:r>
            </a:p>
          </p:txBody>
        </p:sp>
        <p:cxnSp>
          <p:nvCxnSpPr>
            <p:cNvPr id="586805" name="AutoShape 53"/>
            <p:cNvCxnSpPr>
              <a:cxnSpLocks noChangeShapeType="1"/>
              <a:stCxn id="586801" idx="6"/>
              <a:endCxn id="586759" idx="2"/>
            </p:cNvCxnSpPr>
            <p:nvPr/>
          </p:nvCxnSpPr>
          <p:spPr bwMode="auto">
            <a:xfrm flipV="1">
              <a:off x="1284" y="3201"/>
              <a:ext cx="557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806" name="AutoShape 54"/>
            <p:cNvCxnSpPr>
              <a:cxnSpLocks noChangeShapeType="1"/>
            </p:cNvCxnSpPr>
            <p:nvPr/>
          </p:nvCxnSpPr>
          <p:spPr bwMode="auto">
            <a:xfrm flipV="1">
              <a:off x="134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807" name="AutoShape 55"/>
            <p:cNvCxnSpPr>
              <a:cxnSpLocks noChangeShapeType="1"/>
              <a:stCxn id="586804" idx="7"/>
              <a:endCxn id="586801" idx="1"/>
            </p:cNvCxnSpPr>
            <p:nvPr/>
          </p:nvCxnSpPr>
          <p:spPr bwMode="auto">
            <a:xfrm rot="5400000" flipV="1">
              <a:off x="909" y="2913"/>
              <a:ext cx="1" cy="453"/>
            </a:xfrm>
            <a:prstGeom prst="curvedConnector3">
              <a:avLst>
                <a:gd name="adj1" fmla="val -7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808" name="AutoShape 56"/>
            <p:cNvCxnSpPr>
              <a:cxnSpLocks noChangeShapeType="1"/>
              <a:stCxn id="586804" idx="5"/>
              <a:endCxn id="586801" idx="3"/>
            </p:cNvCxnSpPr>
            <p:nvPr/>
          </p:nvCxnSpPr>
          <p:spPr bwMode="auto">
            <a:xfrm rot="16200000" flipH="1">
              <a:off x="909" y="3036"/>
              <a:ext cx="1" cy="453"/>
            </a:xfrm>
            <a:prstGeom prst="curvedConnector3">
              <a:avLst>
                <a:gd name="adj1" fmla="val 63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809" name="AutoShape 57"/>
            <p:cNvCxnSpPr>
              <a:cxnSpLocks noChangeShapeType="1"/>
              <a:stCxn id="586804" idx="4"/>
              <a:endCxn id="586759" idx="3"/>
            </p:cNvCxnSpPr>
            <p:nvPr/>
          </p:nvCxnSpPr>
          <p:spPr bwMode="auto">
            <a:xfrm rot="5400000" flipH="1" flipV="1">
              <a:off x="1231" y="2653"/>
              <a:ext cx="25" cy="1244"/>
            </a:xfrm>
            <a:prstGeom prst="curvedConnector3">
              <a:avLst>
                <a:gd name="adj1" fmla="val -572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86810" name="Text Box 58"/>
          <p:cNvSpPr txBox="1">
            <a:spLocks noChangeArrowheads="1"/>
          </p:cNvSpPr>
          <p:nvPr/>
        </p:nvSpPr>
        <p:spPr bwMode="auto">
          <a:xfrm>
            <a:off x="997455" y="4069073"/>
            <a:ext cx="7110991" cy="646331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0033CC"/>
                </a:solidFill>
              </a:rPr>
              <a:t>Note that this diagram allows only an upper-case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E</a:t>
            </a:r>
            <a:r>
              <a:rPr lang="en-US" sz="1800">
                <a:solidFill>
                  <a:srgbClr val="0033CC"/>
                </a:solidFill>
              </a:rPr>
              <a:t> for an exponent.</a:t>
            </a:r>
          </a:p>
          <a:p>
            <a:pPr algn="ctr"/>
            <a:r>
              <a:rPr lang="en-US" sz="1800">
                <a:solidFill>
                  <a:srgbClr val="0033CC"/>
                </a:solidFill>
              </a:rPr>
              <a:t>What changes are required to also allow a lower-case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e</a:t>
            </a:r>
            <a:r>
              <a:rPr lang="en-US" sz="1800">
                <a:solidFill>
                  <a:srgbClr val="0033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5919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8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847" name="Text Box 71"/>
          <p:cNvSpPr txBox="1">
            <a:spLocks noChangeArrowheads="1"/>
          </p:cNvSpPr>
          <p:nvPr/>
        </p:nvSpPr>
        <p:spPr bwMode="auto">
          <a:xfrm>
            <a:off x="3931927" y="1234464"/>
            <a:ext cx="515620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private static final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matrix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[][] =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{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      letter digit   +    -    .    E other */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0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1,    4,    3,   3,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1,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1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1,    1,   -2,  -2,  -2,   1,  -2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2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3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 4,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4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-5,    4,   -5,  -5,   6,   9,  -5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5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6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 7,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7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-8,    7,   -8,  -8,  -8,   9,  -8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8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 9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11,   10,  10,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10 */ 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 11,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11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-12,   11,  -12, -12, -12, -12, -12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/* 12 */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2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2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};</a:t>
            </a:r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132-C75D-D247-8F3F-C3E3595E905E}" type="slidenum">
              <a:rPr lang="en-US"/>
              <a:pPr/>
              <a:t>31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DFA for a Pascal Identifier or Number</a:t>
            </a:r>
            <a:endParaRPr lang="en-US" i="1"/>
          </a:p>
        </p:txBody>
      </p:sp>
      <p:grpSp>
        <p:nvGrpSpPr>
          <p:cNvPr id="587779" name="Group 3"/>
          <p:cNvGrpSpPr>
            <a:grpSpLocks/>
          </p:cNvGrpSpPr>
          <p:nvPr/>
        </p:nvGrpSpPr>
        <p:grpSpPr bwMode="auto">
          <a:xfrm>
            <a:off x="985838" y="3295650"/>
            <a:ext cx="7335837" cy="2876550"/>
            <a:chOff x="736" y="1615"/>
            <a:chExt cx="4621" cy="1812"/>
          </a:xfrm>
        </p:grpSpPr>
        <p:sp>
          <p:nvSpPr>
            <p:cNvPr id="587780" name="Oval 4"/>
            <p:cNvSpPr>
              <a:spLocks noChangeArrowheads="1"/>
            </p:cNvSpPr>
            <p:nvPr/>
          </p:nvSpPr>
          <p:spPr bwMode="auto">
            <a:xfrm>
              <a:off x="2194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6</a:t>
              </a:r>
            </a:p>
          </p:txBody>
        </p:sp>
        <p:sp>
          <p:nvSpPr>
            <p:cNvPr id="587781" name="Oval 5"/>
            <p:cNvSpPr>
              <a:spLocks noChangeArrowheads="1"/>
            </p:cNvSpPr>
            <p:nvPr/>
          </p:nvSpPr>
          <p:spPr bwMode="auto">
            <a:xfrm>
              <a:off x="3341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9</a:t>
              </a:r>
            </a:p>
          </p:txBody>
        </p:sp>
        <p:sp>
          <p:nvSpPr>
            <p:cNvPr id="587782" name="Oval 6"/>
            <p:cNvSpPr>
              <a:spLocks noChangeArrowheads="1"/>
            </p:cNvSpPr>
            <p:nvPr/>
          </p:nvSpPr>
          <p:spPr bwMode="auto">
            <a:xfrm>
              <a:off x="3917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10</a:t>
              </a:r>
            </a:p>
          </p:txBody>
        </p:sp>
        <p:sp>
          <p:nvSpPr>
            <p:cNvPr id="587783" name="Oval 7"/>
            <p:cNvSpPr>
              <a:spLocks noChangeArrowheads="1"/>
            </p:cNvSpPr>
            <p:nvPr/>
          </p:nvSpPr>
          <p:spPr bwMode="auto">
            <a:xfrm>
              <a:off x="1621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4</a:t>
              </a:r>
            </a:p>
          </p:txBody>
        </p:sp>
        <p:sp>
          <p:nvSpPr>
            <p:cNvPr id="587784" name="Oval 8"/>
            <p:cNvSpPr>
              <a:spLocks noChangeArrowheads="1"/>
            </p:cNvSpPr>
            <p:nvPr/>
          </p:nvSpPr>
          <p:spPr bwMode="auto">
            <a:xfrm>
              <a:off x="2772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7</a:t>
              </a:r>
            </a:p>
          </p:txBody>
        </p:sp>
        <p:sp>
          <p:nvSpPr>
            <p:cNvPr id="587785" name="Oval 9"/>
            <p:cNvSpPr>
              <a:spLocks noChangeArrowheads="1"/>
            </p:cNvSpPr>
            <p:nvPr/>
          </p:nvSpPr>
          <p:spPr bwMode="auto">
            <a:xfrm>
              <a:off x="4490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11</a:t>
              </a:r>
            </a:p>
          </p:txBody>
        </p:sp>
        <p:cxnSp>
          <p:nvCxnSpPr>
            <p:cNvPr id="587786" name="AutoShape 10"/>
            <p:cNvCxnSpPr>
              <a:cxnSpLocks noChangeShapeType="1"/>
              <a:stCxn id="587783" idx="1"/>
              <a:endCxn id="587783" idx="7"/>
            </p:cNvCxnSpPr>
            <p:nvPr/>
          </p:nvCxnSpPr>
          <p:spPr bwMode="auto">
            <a:xfrm rot="5400000" flipV="1">
              <a:off x="1707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87" name="AutoShape 11"/>
            <p:cNvCxnSpPr>
              <a:cxnSpLocks noChangeShapeType="1"/>
              <a:stCxn id="587784" idx="1"/>
              <a:endCxn id="587784" idx="7"/>
            </p:cNvCxnSpPr>
            <p:nvPr/>
          </p:nvCxnSpPr>
          <p:spPr bwMode="auto">
            <a:xfrm rot="5400000" flipV="1">
              <a:off x="2858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88" name="AutoShape 12"/>
            <p:cNvCxnSpPr>
              <a:cxnSpLocks noChangeShapeType="1"/>
              <a:stCxn id="587785" idx="1"/>
              <a:endCxn id="587785" idx="7"/>
            </p:cNvCxnSpPr>
            <p:nvPr/>
          </p:nvCxnSpPr>
          <p:spPr bwMode="auto">
            <a:xfrm rot="5400000" flipV="1">
              <a:off x="4576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89" name="AutoShape 13"/>
            <p:cNvCxnSpPr>
              <a:cxnSpLocks noChangeShapeType="1"/>
            </p:cNvCxnSpPr>
            <p:nvPr/>
          </p:nvCxnSpPr>
          <p:spPr bwMode="auto">
            <a:xfrm flipV="1">
              <a:off x="1791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0" name="AutoShape 14"/>
            <p:cNvCxnSpPr>
              <a:cxnSpLocks noChangeShapeType="1"/>
            </p:cNvCxnSpPr>
            <p:nvPr/>
          </p:nvCxnSpPr>
          <p:spPr bwMode="auto">
            <a:xfrm flipV="1">
              <a:off x="2367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1" name="AutoShape 15"/>
            <p:cNvCxnSpPr>
              <a:cxnSpLocks noChangeShapeType="1"/>
            </p:cNvCxnSpPr>
            <p:nvPr/>
          </p:nvCxnSpPr>
          <p:spPr bwMode="auto">
            <a:xfrm flipV="1">
              <a:off x="4090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2" name="AutoShape 16"/>
            <p:cNvCxnSpPr>
              <a:cxnSpLocks noChangeShapeType="1"/>
            </p:cNvCxnSpPr>
            <p:nvPr/>
          </p:nvCxnSpPr>
          <p:spPr bwMode="auto">
            <a:xfrm rot="5400000" flipV="1">
              <a:off x="3720" y="2483"/>
              <a:ext cx="1" cy="453"/>
            </a:xfrm>
            <a:prstGeom prst="curvedConnector3">
              <a:avLst>
                <a:gd name="adj1" fmla="val -10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3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3720" y="2606"/>
              <a:ext cx="1" cy="453"/>
            </a:xfrm>
            <a:prstGeom prst="curvedConnector3">
              <a:avLst>
                <a:gd name="adj1" fmla="val 9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794" name="Text Box 18"/>
            <p:cNvSpPr txBox="1">
              <a:spLocks noChangeArrowheads="1"/>
            </p:cNvSpPr>
            <p:nvPr/>
          </p:nvSpPr>
          <p:spPr bwMode="auto">
            <a:xfrm>
              <a:off x="1215" y="283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5" name="Text Box 19"/>
            <p:cNvSpPr txBox="1">
              <a:spLocks noChangeArrowheads="1"/>
            </p:cNvSpPr>
            <p:nvPr/>
          </p:nvSpPr>
          <p:spPr bwMode="auto">
            <a:xfrm>
              <a:off x="2715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6" name="Text Box 20"/>
            <p:cNvSpPr txBox="1">
              <a:spLocks noChangeArrowheads="1"/>
            </p:cNvSpPr>
            <p:nvPr/>
          </p:nvSpPr>
          <p:spPr bwMode="auto">
            <a:xfrm>
              <a:off x="2412" y="261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7" name="Text Box 21"/>
            <p:cNvSpPr txBox="1">
              <a:spLocks noChangeArrowheads="1"/>
            </p:cNvSpPr>
            <p:nvPr/>
          </p:nvSpPr>
          <p:spPr bwMode="auto">
            <a:xfrm>
              <a:off x="1565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8" name="Text Box 22"/>
            <p:cNvSpPr txBox="1">
              <a:spLocks noChangeArrowheads="1"/>
            </p:cNvSpPr>
            <p:nvPr/>
          </p:nvSpPr>
          <p:spPr bwMode="auto">
            <a:xfrm>
              <a:off x="4424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9" name="Text Box 23"/>
            <p:cNvSpPr txBox="1">
              <a:spLocks noChangeArrowheads="1"/>
            </p:cNvSpPr>
            <p:nvPr/>
          </p:nvSpPr>
          <p:spPr bwMode="auto">
            <a:xfrm>
              <a:off x="4120" y="261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00" name="Text Box 24"/>
            <p:cNvSpPr txBox="1">
              <a:spLocks noChangeArrowheads="1"/>
            </p:cNvSpPr>
            <p:nvPr/>
          </p:nvSpPr>
          <p:spPr bwMode="auto">
            <a:xfrm>
              <a:off x="736" y="2106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7801" name="Text Box 25"/>
            <p:cNvSpPr txBox="1">
              <a:spLocks noChangeArrowheads="1"/>
            </p:cNvSpPr>
            <p:nvPr/>
          </p:nvSpPr>
          <p:spPr bwMode="auto">
            <a:xfrm>
              <a:off x="3636" y="2569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7802" name="Text Box 26"/>
            <p:cNvSpPr txBox="1">
              <a:spLocks noChangeArrowheads="1"/>
            </p:cNvSpPr>
            <p:nvPr/>
          </p:nvSpPr>
          <p:spPr bwMode="auto">
            <a:xfrm>
              <a:off x="3650" y="2780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sp>
          <p:nvSpPr>
            <p:cNvPr id="587803" name="Text Box 27"/>
            <p:cNvSpPr txBox="1">
              <a:spLocks noChangeArrowheads="1"/>
            </p:cNvSpPr>
            <p:nvPr/>
          </p:nvSpPr>
          <p:spPr bwMode="auto">
            <a:xfrm>
              <a:off x="3038" y="2619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7804" name="AutoShape 28"/>
            <p:cNvCxnSpPr>
              <a:cxnSpLocks noChangeShapeType="1"/>
              <a:stCxn id="587783" idx="7"/>
              <a:endCxn id="587781" idx="1"/>
            </p:cNvCxnSpPr>
            <p:nvPr/>
          </p:nvCxnSpPr>
          <p:spPr bwMode="auto">
            <a:xfrm rot="5400000" flipV="1">
              <a:off x="2567" y="1911"/>
              <a:ext cx="1" cy="1597"/>
            </a:xfrm>
            <a:prstGeom prst="curvedConnector3">
              <a:avLst>
                <a:gd name="adj1" fmla="val -39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05" name="AutoShape 29"/>
            <p:cNvCxnSpPr>
              <a:cxnSpLocks noChangeShapeType="1"/>
              <a:stCxn id="587781" idx="7"/>
              <a:endCxn id="587785" idx="1"/>
            </p:cNvCxnSpPr>
            <p:nvPr/>
          </p:nvCxnSpPr>
          <p:spPr bwMode="auto">
            <a:xfrm rot="5400000" flipV="1">
              <a:off x="4001" y="2197"/>
              <a:ext cx="1" cy="1026"/>
            </a:xfrm>
            <a:prstGeom prst="curvedConnector3">
              <a:avLst>
                <a:gd name="adj1" fmla="val -256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06" name="Text Box 30"/>
            <p:cNvSpPr txBox="1">
              <a:spLocks noChangeArrowheads="1"/>
            </p:cNvSpPr>
            <p:nvPr/>
          </p:nvSpPr>
          <p:spPr bwMode="auto">
            <a:xfrm>
              <a:off x="1309" y="2096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07" name="Text Box 31"/>
            <p:cNvSpPr txBox="1">
              <a:spLocks noChangeArrowheads="1"/>
            </p:cNvSpPr>
            <p:nvPr/>
          </p:nvSpPr>
          <p:spPr bwMode="auto">
            <a:xfrm>
              <a:off x="3899" y="229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08" name="Text Box 32"/>
            <p:cNvSpPr txBox="1">
              <a:spLocks noChangeArrowheads="1"/>
            </p:cNvSpPr>
            <p:nvPr/>
          </p:nvSpPr>
          <p:spPr bwMode="auto">
            <a:xfrm>
              <a:off x="2464" y="2168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7809" name="AutoShape 33"/>
            <p:cNvCxnSpPr>
              <a:cxnSpLocks noChangeShapeType="1"/>
            </p:cNvCxnSpPr>
            <p:nvPr/>
          </p:nvCxnSpPr>
          <p:spPr bwMode="auto">
            <a:xfrm flipV="1">
              <a:off x="2943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10" name="Text Box 34"/>
            <p:cNvSpPr txBox="1">
              <a:spLocks noChangeArrowheads="1"/>
            </p:cNvSpPr>
            <p:nvPr/>
          </p:nvSpPr>
          <p:spPr bwMode="auto">
            <a:xfrm>
              <a:off x="1886" y="2517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.</a:t>
              </a:r>
            </a:p>
          </p:txBody>
        </p:sp>
        <p:grpSp>
          <p:nvGrpSpPr>
            <p:cNvPr id="587811" name="Group 35"/>
            <p:cNvGrpSpPr>
              <a:grpSpLocks/>
            </p:cNvGrpSpPr>
            <p:nvPr/>
          </p:nvGrpSpPr>
          <p:grpSpPr bwMode="auto">
            <a:xfrm>
              <a:off x="1569" y="3139"/>
              <a:ext cx="288" cy="288"/>
              <a:chOff x="1901" y="2678"/>
              <a:chExt cx="288" cy="288"/>
            </a:xfrm>
          </p:grpSpPr>
          <p:sp>
            <p:nvSpPr>
              <p:cNvPr id="587812" name="Oval 36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5</a:t>
                </a:r>
              </a:p>
            </p:txBody>
          </p:sp>
          <p:sp>
            <p:nvSpPr>
              <p:cNvPr id="587813" name="Oval 37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7814" name="AutoShape 38"/>
            <p:cNvCxnSpPr>
              <a:cxnSpLocks noChangeShapeType="1"/>
              <a:stCxn id="587783" idx="4"/>
              <a:endCxn id="587813" idx="0"/>
            </p:cNvCxnSpPr>
            <p:nvPr/>
          </p:nvCxnSpPr>
          <p:spPr bwMode="auto">
            <a:xfrm>
              <a:off x="1708" y="2857"/>
              <a:ext cx="5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587815" name="Group 39"/>
            <p:cNvGrpSpPr>
              <a:grpSpLocks/>
            </p:cNvGrpSpPr>
            <p:nvPr/>
          </p:nvGrpSpPr>
          <p:grpSpPr bwMode="auto">
            <a:xfrm>
              <a:off x="2721" y="3139"/>
              <a:ext cx="288" cy="288"/>
              <a:chOff x="1901" y="2678"/>
              <a:chExt cx="288" cy="288"/>
            </a:xfrm>
          </p:grpSpPr>
          <p:sp>
            <p:nvSpPr>
              <p:cNvPr id="587816" name="Oval 4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8</a:t>
                </a:r>
              </a:p>
            </p:txBody>
          </p:sp>
          <p:sp>
            <p:nvSpPr>
              <p:cNvPr id="587817" name="Oval 4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7818" name="Group 42"/>
            <p:cNvGrpSpPr>
              <a:grpSpLocks/>
            </p:cNvGrpSpPr>
            <p:nvPr/>
          </p:nvGrpSpPr>
          <p:grpSpPr bwMode="auto">
            <a:xfrm>
              <a:off x="5069" y="2626"/>
              <a:ext cx="288" cy="288"/>
              <a:chOff x="1901" y="2678"/>
              <a:chExt cx="288" cy="288"/>
            </a:xfrm>
          </p:grpSpPr>
          <p:sp>
            <p:nvSpPr>
              <p:cNvPr id="587819" name="Oval 43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12</a:t>
                </a:r>
              </a:p>
            </p:txBody>
          </p:sp>
          <p:sp>
            <p:nvSpPr>
              <p:cNvPr id="587820" name="Oval 44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7821" name="AutoShape 45"/>
            <p:cNvCxnSpPr>
              <a:cxnSpLocks noChangeShapeType="1"/>
              <a:stCxn id="587784" idx="4"/>
              <a:endCxn id="587817" idx="0"/>
            </p:cNvCxnSpPr>
            <p:nvPr/>
          </p:nvCxnSpPr>
          <p:spPr bwMode="auto">
            <a:xfrm>
              <a:off x="2859" y="2857"/>
              <a:ext cx="6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22" name="Text Box 46"/>
            <p:cNvSpPr txBox="1">
              <a:spLocks noChangeArrowheads="1"/>
            </p:cNvSpPr>
            <p:nvPr/>
          </p:nvSpPr>
          <p:spPr bwMode="auto">
            <a:xfrm>
              <a:off x="1687" y="29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7823" name="Text Box 47"/>
            <p:cNvSpPr txBox="1">
              <a:spLocks noChangeArrowheads="1"/>
            </p:cNvSpPr>
            <p:nvPr/>
          </p:nvSpPr>
          <p:spPr bwMode="auto">
            <a:xfrm>
              <a:off x="2825" y="29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7824" name="Text Box 48"/>
            <p:cNvSpPr txBox="1">
              <a:spLocks noChangeArrowheads="1"/>
            </p:cNvSpPr>
            <p:nvPr/>
          </p:nvSpPr>
          <p:spPr bwMode="auto">
            <a:xfrm>
              <a:off x="4655" y="26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7825" name="Oval 49"/>
            <p:cNvSpPr>
              <a:spLocks noChangeArrowheads="1"/>
            </p:cNvSpPr>
            <p:nvPr/>
          </p:nvSpPr>
          <p:spPr bwMode="auto">
            <a:xfrm>
              <a:off x="891" y="2685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3</a:t>
              </a:r>
            </a:p>
          </p:txBody>
        </p:sp>
        <p:cxnSp>
          <p:nvCxnSpPr>
            <p:cNvPr id="587826" name="AutoShape 50"/>
            <p:cNvCxnSpPr>
              <a:cxnSpLocks noChangeShapeType="1"/>
              <a:stCxn id="587838" idx="2"/>
              <a:endCxn id="587825" idx="2"/>
            </p:cNvCxnSpPr>
            <p:nvPr/>
          </p:nvCxnSpPr>
          <p:spPr bwMode="auto">
            <a:xfrm rot="10800000" flipV="1">
              <a:off x="891" y="1615"/>
              <a:ext cx="5" cy="1157"/>
            </a:xfrm>
            <a:prstGeom prst="curvedConnector3">
              <a:avLst>
                <a:gd name="adj1" fmla="val 298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27" name="AutoShape 51"/>
            <p:cNvCxnSpPr>
              <a:cxnSpLocks noChangeShapeType="1"/>
              <a:stCxn id="587838" idx="6"/>
              <a:endCxn id="587825" idx="6"/>
            </p:cNvCxnSpPr>
            <p:nvPr/>
          </p:nvCxnSpPr>
          <p:spPr bwMode="auto">
            <a:xfrm flipH="1">
              <a:off x="1064" y="1615"/>
              <a:ext cx="5" cy="1157"/>
            </a:xfrm>
            <a:prstGeom prst="curvedConnector3">
              <a:avLst>
                <a:gd name="adj1" fmla="val -286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28" name="AutoShape 52"/>
            <p:cNvCxnSpPr>
              <a:cxnSpLocks noChangeShapeType="1"/>
              <a:stCxn id="587838" idx="6"/>
              <a:endCxn id="587783" idx="2"/>
            </p:cNvCxnSpPr>
            <p:nvPr/>
          </p:nvCxnSpPr>
          <p:spPr bwMode="auto">
            <a:xfrm>
              <a:off x="1069" y="1615"/>
              <a:ext cx="552" cy="1156"/>
            </a:xfrm>
            <a:prstGeom prst="curvedConnector3">
              <a:avLst>
                <a:gd name="adj1" fmla="val 4981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29" name="Text Box 53"/>
            <p:cNvSpPr txBox="1">
              <a:spLocks noChangeArrowheads="1"/>
            </p:cNvSpPr>
            <p:nvPr/>
          </p:nvSpPr>
          <p:spPr bwMode="auto">
            <a:xfrm>
              <a:off x="1055" y="2091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cxnSp>
          <p:nvCxnSpPr>
            <p:cNvPr id="587830" name="AutoShape 54"/>
            <p:cNvCxnSpPr>
              <a:cxnSpLocks noChangeShapeType="1"/>
            </p:cNvCxnSpPr>
            <p:nvPr/>
          </p:nvCxnSpPr>
          <p:spPr bwMode="auto">
            <a:xfrm flipV="1">
              <a:off x="4671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31" name="AutoShape 55"/>
            <p:cNvCxnSpPr>
              <a:cxnSpLocks noChangeShapeType="1"/>
              <a:stCxn id="587825" idx="5"/>
              <a:endCxn id="587783" idx="3"/>
            </p:cNvCxnSpPr>
            <p:nvPr/>
          </p:nvCxnSpPr>
          <p:spPr bwMode="auto">
            <a:xfrm rot="5400000" flipH="1" flipV="1">
              <a:off x="1342" y="2529"/>
              <a:ext cx="1" cy="607"/>
            </a:xfrm>
            <a:prstGeom prst="curvedConnector3">
              <a:avLst>
                <a:gd name="adj1" fmla="val -16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87832" name="Group 56"/>
          <p:cNvGrpSpPr>
            <a:grpSpLocks/>
          </p:cNvGrpSpPr>
          <p:nvPr/>
        </p:nvGrpSpPr>
        <p:grpSpPr bwMode="auto">
          <a:xfrm>
            <a:off x="274638" y="2697163"/>
            <a:ext cx="3838575" cy="1192212"/>
            <a:chOff x="288" y="1238"/>
            <a:chExt cx="2418" cy="751"/>
          </a:xfrm>
        </p:grpSpPr>
        <p:sp>
          <p:nvSpPr>
            <p:cNvPr id="587833" name="Text Box 57"/>
            <p:cNvSpPr txBox="1">
              <a:spLocks noChangeArrowheads="1"/>
            </p:cNvSpPr>
            <p:nvPr/>
          </p:nvSpPr>
          <p:spPr bwMode="auto">
            <a:xfrm>
              <a:off x="1674" y="1816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34" name="Oval 58"/>
            <p:cNvSpPr>
              <a:spLocks noChangeArrowheads="1"/>
            </p:cNvSpPr>
            <p:nvPr/>
          </p:nvSpPr>
          <p:spPr bwMode="auto">
            <a:xfrm>
              <a:off x="1746" y="1528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</a:p>
          </p:txBody>
        </p:sp>
        <p:grpSp>
          <p:nvGrpSpPr>
            <p:cNvPr id="587835" name="Group 59"/>
            <p:cNvGrpSpPr>
              <a:grpSpLocks/>
            </p:cNvGrpSpPr>
            <p:nvPr/>
          </p:nvGrpSpPr>
          <p:grpSpPr bwMode="auto">
            <a:xfrm>
              <a:off x="2418" y="1471"/>
              <a:ext cx="288" cy="288"/>
              <a:chOff x="1901" y="2678"/>
              <a:chExt cx="288" cy="288"/>
            </a:xfrm>
          </p:grpSpPr>
          <p:sp>
            <p:nvSpPr>
              <p:cNvPr id="587836" name="Oval 6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2</a:t>
                </a:r>
              </a:p>
            </p:txBody>
          </p:sp>
          <p:sp>
            <p:nvSpPr>
              <p:cNvPr id="587837" name="Oval 6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7838" name="Oval 62"/>
            <p:cNvSpPr>
              <a:spLocks noChangeArrowheads="1"/>
            </p:cNvSpPr>
            <p:nvPr/>
          </p:nvSpPr>
          <p:spPr bwMode="auto">
            <a:xfrm>
              <a:off x="896" y="1528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0</a:t>
              </a:r>
            </a:p>
          </p:txBody>
        </p:sp>
        <p:cxnSp>
          <p:nvCxnSpPr>
            <p:cNvPr id="587839" name="AutoShape 63"/>
            <p:cNvCxnSpPr>
              <a:cxnSpLocks noChangeShapeType="1"/>
              <a:stCxn id="587838" idx="6"/>
              <a:endCxn id="587834" idx="2"/>
            </p:cNvCxnSpPr>
            <p:nvPr/>
          </p:nvCxnSpPr>
          <p:spPr bwMode="auto">
            <a:xfrm>
              <a:off x="1069" y="1615"/>
              <a:ext cx="6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40" name="AutoShape 64"/>
            <p:cNvCxnSpPr>
              <a:cxnSpLocks noChangeShapeType="1"/>
              <a:stCxn id="587834" idx="6"/>
              <a:endCxn id="587837" idx="2"/>
            </p:cNvCxnSpPr>
            <p:nvPr/>
          </p:nvCxnSpPr>
          <p:spPr bwMode="auto">
            <a:xfrm>
              <a:off x="1919" y="1615"/>
              <a:ext cx="49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41" name="AutoShape 65"/>
            <p:cNvCxnSpPr>
              <a:cxnSpLocks noChangeShapeType="1"/>
              <a:stCxn id="587834" idx="1"/>
              <a:endCxn id="587834" idx="7"/>
            </p:cNvCxnSpPr>
            <p:nvPr/>
          </p:nvCxnSpPr>
          <p:spPr bwMode="auto">
            <a:xfrm rot="5400000" flipV="1">
              <a:off x="1832" y="1492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42" name="AutoShape 66"/>
            <p:cNvCxnSpPr>
              <a:cxnSpLocks noChangeShapeType="1"/>
              <a:stCxn id="587834" idx="3"/>
              <a:endCxn id="587834" idx="5"/>
            </p:cNvCxnSpPr>
            <p:nvPr/>
          </p:nvCxnSpPr>
          <p:spPr bwMode="auto">
            <a:xfrm rot="16200000" flipH="1">
              <a:off x="1832" y="1615"/>
              <a:ext cx="1" cy="123"/>
            </a:xfrm>
            <a:prstGeom prst="curvedConnector3">
              <a:avLst>
                <a:gd name="adj1" fmla="val 16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43" name="Text Box 67"/>
            <p:cNvSpPr txBox="1">
              <a:spLocks noChangeArrowheads="1"/>
            </p:cNvSpPr>
            <p:nvPr/>
          </p:nvSpPr>
          <p:spPr bwMode="auto">
            <a:xfrm>
              <a:off x="1358" y="1469"/>
              <a:ext cx="3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letter</a:t>
              </a:r>
            </a:p>
          </p:txBody>
        </p:sp>
        <p:sp>
          <p:nvSpPr>
            <p:cNvPr id="587844" name="Text Box 68"/>
            <p:cNvSpPr txBox="1">
              <a:spLocks noChangeArrowheads="1"/>
            </p:cNvSpPr>
            <p:nvPr/>
          </p:nvSpPr>
          <p:spPr bwMode="auto">
            <a:xfrm>
              <a:off x="1919" y="1461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cxnSp>
          <p:nvCxnSpPr>
            <p:cNvPr id="587845" name="AutoShape 69"/>
            <p:cNvCxnSpPr>
              <a:cxnSpLocks noChangeShapeType="1"/>
              <a:stCxn id="587838" idx="2"/>
            </p:cNvCxnSpPr>
            <p:nvPr/>
          </p:nvCxnSpPr>
          <p:spPr bwMode="auto">
            <a:xfrm flipH="1">
              <a:off x="288" y="1615"/>
              <a:ext cx="60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46" name="Text Box 70"/>
            <p:cNvSpPr txBox="1">
              <a:spLocks noChangeArrowheads="1"/>
            </p:cNvSpPr>
            <p:nvPr/>
          </p:nvSpPr>
          <p:spPr bwMode="auto">
            <a:xfrm>
              <a:off x="1663" y="1238"/>
              <a:ext cx="3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letter</a:t>
              </a:r>
            </a:p>
          </p:txBody>
        </p:sp>
      </p:grpSp>
      <p:sp>
        <p:nvSpPr>
          <p:cNvPr id="587848" name="Text Box 72"/>
          <p:cNvSpPr txBox="1">
            <a:spLocks noChangeArrowheads="1"/>
          </p:cNvSpPr>
          <p:nvPr/>
        </p:nvSpPr>
        <p:spPr bwMode="auto">
          <a:xfrm>
            <a:off x="1663518" y="1600200"/>
            <a:ext cx="2451287" cy="1015663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Negative numbers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in the matrix are the</a:t>
            </a:r>
          </a:p>
          <a:p>
            <a:pPr algn="ctr"/>
            <a:r>
              <a:rPr lang="en-US" sz="2000" b="1" dirty="0">
                <a:solidFill>
                  <a:srgbClr val="0033CC"/>
                </a:solidFill>
              </a:rPr>
              <a:t>accepting states</a:t>
            </a:r>
            <a:r>
              <a:rPr lang="en-US" sz="20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587849" name="Text Box 73"/>
          <p:cNvSpPr txBox="1">
            <a:spLocks noChangeArrowheads="1"/>
          </p:cNvSpPr>
          <p:nvPr/>
        </p:nvSpPr>
        <p:spPr bwMode="auto">
          <a:xfrm>
            <a:off x="5962895" y="5464284"/>
            <a:ext cx="2291863" cy="707886"/>
          </a:xfrm>
          <a:prstGeom prst="rect">
            <a:avLst/>
          </a:prstGeom>
          <a:solidFill>
            <a:srgbClr val="FFFFC2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Notice how the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letter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solidFill>
                  <a:srgbClr val="C00000"/>
                </a:solidFill>
              </a:rPr>
              <a:t> is handled!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D7ECD01-A132-7663-F448-2CAF77AE002B}"/>
              </a:ext>
            </a:extLst>
          </p:cNvPr>
          <p:cNvSpPr/>
          <p:nvPr/>
        </p:nvSpPr>
        <p:spPr bwMode="auto">
          <a:xfrm>
            <a:off x="3746501" y="4173538"/>
            <a:ext cx="274638" cy="27463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E6131D2-698B-E8AE-8DC5-CA4B7C1C10B6}"/>
              </a:ext>
            </a:extLst>
          </p:cNvPr>
          <p:cNvSpPr/>
          <p:nvPr/>
        </p:nvSpPr>
        <p:spPr bwMode="auto">
          <a:xfrm>
            <a:off x="4636408" y="4883831"/>
            <a:ext cx="274638" cy="27463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47" grpId="0" animBg="1"/>
      <p:bldP spid="587848" grpId="0" animBg="1"/>
      <p:bldP spid="587849" grpId="0" animBg="1"/>
      <p:bldP spid="2" grpId="0" animBg="1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E48F-D4E0-1847-818F-45D277F1CA2A}" type="slidenum">
              <a:rPr lang="en-US"/>
              <a:pPr/>
              <a:t>32</a:t>
            </a:fld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DFA Scanner</a:t>
            </a:r>
          </a:p>
        </p:txBody>
      </p:sp>
      <p:sp>
        <p:nvSpPr>
          <p:cNvPr id="588803" name="Text Box 3"/>
          <p:cNvSpPr txBox="1">
            <a:spLocks noChangeArrowheads="1"/>
          </p:cNvSpPr>
          <p:nvPr/>
        </p:nvSpPr>
        <p:spPr bwMode="auto">
          <a:xfrm>
            <a:off x="914400" y="1235075"/>
            <a:ext cx="7273925" cy="4981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public class </a:t>
            </a:r>
            <a:r>
              <a:rPr lang="en-US" sz="1600" b="1" dirty="0" err="1">
                <a:solidFill>
                  <a:srgbClr val="C00000"/>
                </a:solidFill>
                <a:latin typeface="Courier New" charset="0"/>
              </a:rPr>
              <a:t>SimpleDFAScanner</a:t>
            </a:r>
            <a:endParaRPr lang="en-US" sz="1600" b="1" dirty="0">
              <a:solidFill>
                <a:srgbClr val="C00000"/>
              </a:solidFill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// Input characters.</a:t>
            </a:r>
          </a:p>
          <a:p>
            <a:r>
              <a:rPr lang="en-US" sz="1600" b="1" dirty="0">
                <a:latin typeface="Courier New" charset="0"/>
              </a:rPr>
              <a:t>    private static final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LETTER</a:t>
            </a:r>
            <a:r>
              <a:rPr lang="en-US" sz="1600" b="1" dirty="0">
                <a:latin typeface="Courier New" charset="0"/>
              </a:rPr>
              <a:t> = 0;</a:t>
            </a:r>
          </a:p>
          <a:p>
            <a:r>
              <a:rPr lang="en-US" sz="1600" b="1" dirty="0">
                <a:latin typeface="Courier New" charset="0"/>
              </a:rPr>
              <a:t>    private static final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DIGIT</a:t>
            </a:r>
            <a:r>
              <a:rPr lang="en-US" sz="1600" b="1" dirty="0">
                <a:latin typeface="Courier New" charset="0"/>
              </a:rPr>
              <a:t>  = 1;</a:t>
            </a:r>
          </a:p>
          <a:p>
            <a:r>
              <a:rPr lang="en-US" sz="1600" b="1" dirty="0">
                <a:latin typeface="Courier New" charset="0"/>
              </a:rPr>
              <a:t>    private static final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PLUS</a:t>
            </a:r>
            <a:r>
              <a:rPr lang="en-US" sz="1600" b="1" dirty="0">
                <a:latin typeface="Courier New" charset="0"/>
              </a:rPr>
              <a:t>   = 2;</a:t>
            </a:r>
          </a:p>
          <a:p>
            <a:r>
              <a:rPr lang="en-US" sz="1600" b="1" dirty="0">
                <a:latin typeface="Courier New" charset="0"/>
              </a:rPr>
              <a:t>    private static final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MINUS</a:t>
            </a:r>
            <a:r>
              <a:rPr lang="en-US" sz="1600" b="1" dirty="0">
                <a:latin typeface="Courier New" charset="0"/>
              </a:rPr>
              <a:t>  = 3;</a:t>
            </a:r>
          </a:p>
          <a:p>
            <a:r>
              <a:rPr lang="en-US" sz="1600" b="1" dirty="0">
                <a:latin typeface="Courier New" charset="0"/>
              </a:rPr>
              <a:t>    private static final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DOT</a:t>
            </a:r>
            <a:r>
              <a:rPr lang="en-US" sz="1600" b="1" dirty="0">
                <a:latin typeface="Courier New" charset="0"/>
              </a:rPr>
              <a:t>    = 4;</a:t>
            </a:r>
          </a:p>
          <a:p>
            <a:r>
              <a:rPr lang="en-US" sz="1600" b="1" dirty="0">
                <a:latin typeface="Courier New" charset="0"/>
              </a:rPr>
              <a:t>    private static final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E</a:t>
            </a:r>
            <a:r>
              <a:rPr lang="en-US" sz="1600" b="1" dirty="0">
                <a:latin typeface="Courier New" charset="0"/>
              </a:rPr>
              <a:t>      = 5;</a:t>
            </a:r>
          </a:p>
          <a:p>
            <a:r>
              <a:rPr lang="en-US" sz="1600" b="1" dirty="0">
                <a:latin typeface="Courier New" charset="0"/>
              </a:rPr>
              <a:t>    private static final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OTHER</a:t>
            </a:r>
            <a:r>
              <a:rPr lang="en-US" sz="1600" b="1" dirty="0">
                <a:latin typeface="Courier New" charset="0"/>
              </a:rPr>
              <a:t>  = 6;</a:t>
            </a:r>
          </a:p>
          <a:p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private static final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ERR</a:t>
            </a:r>
            <a:r>
              <a:rPr lang="en-US" sz="1600" b="1" dirty="0">
                <a:latin typeface="Courier New" charset="0"/>
              </a:rPr>
              <a:t> = -99999;  // error state</a:t>
            </a:r>
          </a:p>
          <a:p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private static final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charset="0"/>
              </a:rPr>
              <a:t>matrix</a:t>
            </a:r>
            <a:r>
              <a:rPr lang="en-US" sz="1600" b="1" dirty="0">
                <a:latin typeface="Courier New" charset="0"/>
              </a:rPr>
              <a:t>[][] = { ... };</a:t>
            </a:r>
          </a:p>
          <a:p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private char </a:t>
            </a:r>
            <a:r>
              <a:rPr lang="en-US" sz="1600" b="1" dirty="0" err="1">
                <a:latin typeface="Courier New" charset="0"/>
              </a:rPr>
              <a:t>ch</a:t>
            </a:r>
            <a:r>
              <a:rPr lang="en-US" sz="1600" b="1" dirty="0">
                <a:latin typeface="Courier New" charset="0"/>
              </a:rPr>
              <a:t>;    // current input character</a:t>
            </a:r>
          </a:p>
          <a:p>
            <a:r>
              <a:rPr lang="en-US" sz="1600" b="1" dirty="0">
                <a:latin typeface="Courier New" charset="0"/>
              </a:rPr>
              <a:t>    private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state;  // current state</a:t>
            </a:r>
          </a:p>
          <a:p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...</a:t>
            </a:r>
          </a:p>
          <a:p>
            <a:r>
              <a:rPr lang="en-US" sz="1600" b="1" dirty="0">
                <a:latin typeface="Courier New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EA4856-10C9-52E3-8280-B90EFE83E5C2}"/>
              </a:ext>
            </a:extLst>
          </p:cNvPr>
          <p:cNvSpPr txBox="1"/>
          <p:nvPr/>
        </p:nvSpPr>
        <p:spPr>
          <a:xfrm>
            <a:off x="5681037" y="1325903"/>
            <a:ext cx="23917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SimpleDFAScanner.java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01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9038-0FA4-2849-A3C1-CA85BA090013}" type="slidenum">
              <a:rPr lang="en-US"/>
              <a:pPr/>
              <a:t>33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DFA Scanner</a:t>
            </a:r>
            <a:r>
              <a:rPr lang="en-US" i="1" dirty="0"/>
              <a:t>, cont’d</a:t>
            </a:r>
          </a:p>
        </p:txBody>
      </p:sp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1446785" y="1508781"/>
            <a:ext cx="6250429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</a:rPr>
              <a:t>typeOf</a:t>
            </a:r>
            <a:r>
              <a:rPr lang="en-US" sz="1800" b="1" dirty="0">
                <a:latin typeface="Courier New" charset="0"/>
              </a:rPr>
              <a:t>(char </a:t>
            </a:r>
            <a:r>
              <a:rPr lang="en-US" sz="1800" b="1" dirty="0" err="1">
                <a:latin typeface="Courier New" charset="0"/>
              </a:rPr>
              <a:t>ch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return   (</a:t>
            </a:r>
            <a:r>
              <a:rPr lang="en-US" sz="1800" b="1" dirty="0" err="1">
                <a:latin typeface="Courier New" charset="0"/>
              </a:rPr>
              <a:t>ch</a:t>
            </a:r>
            <a:r>
              <a:rPr lang="en-US" sz="1800" b="1" dirty="0">
                <a:latin typeface="Courier New" charset="0"/>
              </a:rPr>
              <a:t> == 'E')            ?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E</a:t>
            </a:r>
          </a:p>
          <a:p>
            <a:r>
              <a:rPr lang="en-US" sz="1800" b="1" dirty="0">
                <a:latin typeface="Courier New" charset="0"/>
              </a:rPr>
              <a:t>           : </a:t>
            </a:r>
            <a:r>
              <a:rPr lang="en-US" sz="1800" b="1" dirty="0" err="1">
                <a:latin typeface="Courier New" charset="0"/>
              </a:rPr>
              <a:t>Character.isLetter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ch</a:t>
            </a:r>
            <a:r>
              <a:rPr lang="en-US" sz="1800" b="1" dirty="0">
                <a:latin typeface="Courier New" charset="0"/>
              </a:rPr>
              <a:t>) ?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LETTER</a:t>
            </a:r>
          </a:p>
          <a:p>
            <a:r>
              <a:rPr lang="en-US" sz="1800" b="1" dirty="0">
                <a:latin typeface="Courier New" charset="0"/>
              </a:rPr>
              <a:t>           : </a:t>
            </a:r>
            <a:r>
              <a:rPr lang="en-US" sz="1800" b="1" dirty="0" err="1">
                <a:latin typeface="Courier New" charset="0"/>
              </a:rPr>
              <a:t>Character.isDigit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ch</a:t>
            </a:r>
            <a:r>
              <a:rPr lang="en-US" sz="1800" b="1" dirty="0">
                <a:latin typeface="Courier New" charset="0"/>
              </a:rPr>
              <a:t>)  ?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DIGIT</a:t>
            </a:r>
          </a:p>
          <a:p>
            <a:r>
              <a:rPr lang="en-US" sz="1800" b="1" dirty="0">
                <a:latin typeface="Courier New" charset="0"/>
              </a:rPr>
              <a:t>           : (</a:t>
            </a:r>
            <a:r>
              <a:rPr lang="en-US" sz="1800" b="1" dirty="0" err="1">
                <a:latin typeface="Courier New" charset="0"/>
              </a:rPr>
              <a:t>ch</a:t>
            </a:r>
            <a:r>
              <a:rPr lang="en-US" sz="1800" b="1" dirty="0">
                <a:latin typeface="Courier New" charset="0"/>
              </a:rPr>
              <a:t> == '+')            ?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PLUS</a:t>
            </a:r>
          </a:p>
          <a:p>
            <a:r>
              <a:rPr lang="en-US" sz="1800" b="1" dirty="0">
                <a:latin typeface="Courier New" charset="0"/>
              </a:rPr>
              <a:t>           : (</a:t>
            </a:r>
            <a:r>
              <a:rPr lang="en-US" sz="1800" b="1" dirty="0" err="1">
                <a:latin typeface="Courier New" charset="0"/>
              </a:rPr>
              <a:t>ch</a:t>
            </a:r>
            <a:r>
              <a:rPr lang="en-US" sz="1800" b="1" dirty="0">
                <a:latin typeface="Courier New" charset="0"/>
              </a:rPr>
              <a:t> == '-')            ?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MINUS</a:t>
            </a:r>
          </a:p>
          <a:p>
            <a:r>
              <a:rPr lang="en-US" sz="1800" b="1" dirty="0">
                <a:latin typeface="Courier New" charset="0"/>
              </a:rPr>
              <a:t>           : (</a:t>
            </a:r>
            <a:r>
              <a:rPr lang="en-US" sz="1800" b="1" dirty="0" err="1">
                <a:latin typeface="Courier New" charset="0"/>
              </a:rPr>
              <a:t>ch</a:t>
            </a:r>
            <a:r>
              <a:rPr lang="en-US" sz="1800" b="1" dirty="0">
                <a:latin typeface="Courier New" charset="0"/>
              </a:rPr>
              <a:t> == '.')            ?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DOT</a:t>
            </a:r>
          </a:p>
          <a:p>
            <a:r>
              <a:rPr lang="en-US" sz="1800" b="1" dirty="0">
                <a:latin typeface="Courier New" charset="0"/>
              </a:rPr>
              <a:t>           :                         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OTHER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B03E5D-5F87-3F1F-6EC9-26857BEB7DCF}"/>
              </a:ext>
            </a:extLst>
          </p:cNvPr>
          <p:cNvSpPr txBox="1"/>
          <p:nvPr/>
        </p:nvSpPr>
        <p:spPr>
          <a:xfrm>
            <a:off x="5120634" y="1325903"/>
            <a:ext cx="23917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SimpleDFAScanner.java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13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1A1-B16A-3C4B-BB95-445318D2BE02}" type="slidenum">
              <a:rPr lang="en-US"/>
              <a:pPr/>
              <a:t>34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DFA Scanner</a:t>
            </a:r>
            <a:r>
              <a:rPr lang="en-US" i="1" dirty="0"/>
              <a:t>, cont’d</a:t>
            </a:r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365125" y="1235075"/>
            <a:ext cx="6784975" cy="4981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private String </a:t>
            </a:r>
            <a:r>
              <a:rPr lang="en-US" sz="1600" b="1" dirty="0" err="1">
                <a:solidFill>
                  <a:srgbClr val="C00000"/>
                </a:solidFill>
                <a:latin typeface="Courier New" charset="0"/>
              </a:rPr>
              <a:t>nextToken</a:t>
            </a:r>
            <a:r>
              <a:rPr lang="en-US" sz="1600" b="1" dirty="0">
                <a:latin typeface="Courier New" charset="0"/>
              </a:rPr>
              <a:t>()</a:t>
            </a:r>
          </a:p>
          <a:p>
            <a:r>
              <a:rPr lang="en-US" sz="1600" b="1" dirty="0">
                <a:latin typeface="Courier New" charset="0"/>
              </a:rPr>
              <a:t>    throws </a:t>
            </a:r>
            <a:r>
              <a:rPr lang="en-US" sz="1600" b="1" dirty="0" err="1">
                <a:latin typeface="Courier New" charset="0"/>
              </a:rPr>
              <a:t>IOException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while (</a:t>
            </a:r>
            <a:r>
              <a:rPr lang="en-US" sz="1600" b="1" dirty="0" err="1">
                <a:latin typeface="Courier New" charset="0"/>
              </a:rPr>
              <a:t>Character.isWhitespace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latin typeface="Courier New" charset="0"/>
              </a:rPr>
              <a:t>ch</a:t>
            </a:r>
            <a:r>
              <a:rPr lang="en-US" sz="1600" b="1" dirty="0">
                <a:latin typeface="Courier New" charset="0"/>
              </a:rPr>
              <a:t>)) </a:t>
            </a:r>
            <a:r>
              <a:rPr lang="en-US" sz="1600" b="1" dirty="0" err="1">
                <a:latin typeface="Courier New" charset="0"/>
              </a:rPr>
              <a:t>nextChar</a:t>
            </a:r>
            <a:r>
              <a:rPr lang="en-US" sz="1600" b="1" dirty="0">
                <a:latin typeface="Courier New" charset="0"/>
              </a:rPr>
              <a:t>();</a:t>
            </a:r>
          </a:p>
          <a:p>
            <a:r>
              <a:rPr lang="en-US" sz="1600" b="1" dirty="0">
                <a:latin typeface="Courier New" charset="0"/>
              </a:rPr>
              <a:t>    if (</a:t>
            </a:r>
            <a:r>
              <a:rPr lang="en-US" sz="1600" b="1" dirty="0" err="1">
                <a:latin typeface="Courier New" charset="0"/>
              </a:rPr>
              <a:t>ch</a:t>
            </a:r>
            <a:r>
              <a:rPr lang="en-US" sz="1600" b="1" dirty="0">
                <a:latin typeface="Courier New" charset="0"/>
              </a:rPr>
              <a:t> == 0) return null;  // EOF?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</a:p>
          <a:p>
            <a:r>
              <a:rPr lang="en-US" sz="1600" b="1" dirty="0">
                <a:latin typeface="Courier New" charset="0"/>
              </a:rPr>
              <a:t>    state = 0;  // start state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latin typeface="Courier New" charset="0"/>
              </a:rPr>
              <a:t>StringBuilder</a:t>
            </a:r>
            <a:r>
              <a:rPr lang="en-US" sz="1600" b="1" dirty="0">
                <a:latin typeface="Courier New" charset="0"/>
              </a:rPr>
              <a:t> buffer = new </a:t>
            </a:r>
            <a:r>
              <a:rPr lang="en-US" sz="1600" b="1" dirty="0" err="1">
                <a:latin typeface="Courier New" charset="0"/>
              </a:rPr>
              <a:t>StringBuilder</a:t>
            </a:r>
            <a:r>
              <a:rPr lang="en-US" sz="1600" b="1" dirty="0">
                <a:latin typeface="Courier New" charset="0"/>
              </a:rPr>
              <a:t>();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</a:p>
          <a:p>
            <a:r>
              <a:rPr lang="en-US" sz="1600" b="1" dirty="0">
                <a:latin typeface="Courier New" charset="0"/>
              </a:rPr>
              <a:t>    while (state &gt;= 0) {   // not accepting state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state = matrix[state][</a:t>
            </a:r>
            <a:r>
              <a:rPr lang="en-US" sz="1600" b="1" dirty="0" err="1">
                <a:solidFill>
                  <a:schemeClr val="folHlink"/>
                </a:solidFill>
                <a:latin typeface="Courier New" charset="0"/>
              </a:rPr>
              <a:t>typeOf</a:t>
            </a:r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sz="1600" b="1" dirty="0" err="1">
                <a:solidFill>
                  <a:schemeClr val="folHlink"/>
                </a:solidFill>
                <a:latin typeface="Courier New" charset="0"/>
              </a:rPr>
              <a:t>ch</a:t>
            </a:r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)];  // transit</a:t>
            </a:r>
          </a:p>
          <a:p>
            <a:r>
              <a:rPr lang="en-US" sz="1600" b="1" dirty="0">
                <a:solidFill>
                  <a:schemeClr val="bg2"/>
                </a:solidFill>
                <a:latin typeface="Courier New" charset="0"/>
              </a:rPr>
              <a:t>        </a:t>
            </a:r>
          </a:p>
          <a:p>
            <a:r>
              <a:rPr lang="en-US" sz="1600" b="1" dirty="0">
                <a:solidFill>
                  <a:schemeClr val="bg2"/>
                </a:solidFill>
                <a:latin typeface="Courier New" charset="0"/>
              </a:rPr>
              <a:t>        </a:t>
            </a:r>
            <a:r>
              <a:rPr lang="en-US" sz="1600" b="1" dirty="0">
                <a:latin typeface="Courier New" charset="0"/>
              </a:rPr>
              <a:t>if ((state &gt;= 0) || (state == ERR)) {</a:t>
            </a:r>
          </a:p>
          <a:p>
            <a:r>
              <a:rPr lang="en-US" sz="1600" b="1" dirty="0">
                <a:latin typeface="Courier New" charset="0"/>
              </a:rPr>
              <a:t>            </a:t>
            </a:r>
            <a:r>
              <a:rPr lang="en-US" sz="1600" b="1" dirty="0" err="1">
                <a:latin typeface="Courier New" charset="0"/>
              </a:rPr>
              <a:t>buffer.append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latin typeface="Courier New" charset="0"/>
              </a:rPr>
              <a:t>ch</a:t>
            </a:r>
            <a:r>
              <a:rPr lang="en-US" sz="1600" b="1" dirty="0">
                <a:latin typeface="Courier New" charset="0"/>
              </a:rPr>
              <a:t>);  // build token string</a:t>
            </a:r>
          </a:p>
          <a:p>
            <a:r>
              <a:rPr lang="en-US" sz="1600" b="1" dirty="0">
                <a:latin typeface="Courier New" charset="0"/>
              </a:rPr>
              <a:t>            </a:t>
            </a:r>
            <a:r>
              <a:rPr lang="en-US" sz="1600" b="1" dirty="0" err="1">
                <a:latin typeface="Courier New" charset="0"/>
              </a:rPr>
              <a:t>nextChar</a:t>
            </a:r>
            <a:r>
              <a:rPr lang="en-US" sz="1600" b="1" dirty="0">
                <a:latin typeface="Courier New" charset="0"/>
              </a:rPr>
              <a:t>();</a:t>
            </a:r>
          </a:p>
          <a:p>
            <a:r>
              <a:rPr lang="en-US" sz="1600" b="1" dirty="0">
                <a:latin typeface="Courier New" charset="0"/>
              </a:rPr>
              <a:t>        }</a:t>
            </a:r>
          </a:p>
          <a:p>
            <a:r>
              <a:rPr lang="en-US" sz="16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600" b="1" dirty="0">
                <a:latin typeface="Courier New" charset="0"/>
              </a:rPr>
              <a:t>}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</a:p>
          <a:p>
            <a:r>
              <a:rPr lang="en-US" sz="1600" b="1" dirty="0">
                <a:latin typeface="Courier New" charset="0"/>
              </a:rPr>
              <a:t>    return </a:t>
            </a:r>
            <a:r>
              <a:rPr lang="en-US" sz="1600" b="1" dirty="0" err="1">
                <a:latin typeface="Courier New" charset="0"/>
              </a:rPr>
              <a:t>buffer.toString</a:t>
            </a:r>
            <a:r>
              <a:rPr lang="en-US" sz="1600" b="1" dirty="0">
                <a:latin typeface="Courier New" charset="0"/>
              </a:rPr>
              <a:t>();</a:t>
            </a:r>
          </a:p>
          <a:p>
            <a:r>
              <a:rPr lang="en-US" sz="1600" b="1" dirty="0">
                <a:latin typeface="Courier New" charset="0"/>
              </a:rPr>
              <a:t>}</a:t>
            </a:r>
          </a:p>
        </p:txBody>
      </p:sp>
      <p:sp>
        <p:nvSpPr>
          <p:cNvPr id="590852" name="Text Box 4"/>
          <p:cNvSpPr txBox="1">
            <a:spLocks noChangeArrowheads="1"/>
          </p:cNvSpPr>
          <p:nvPr/>
        </p:nvSpPr>
        <p:spPr bwMode="auto">
          <a:xfrm>
            <a:off x="7223731" y="3246122"/>
            <a:ext cx="148222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This is the</a:t>
            </a:r>
          </a:p>
          <a:p>
            <a:r>
              <a:rPr lang="en-US" sz="2000">
                <a:solidFill>
                  <a:schemeClr val="folHlink"/>
                </a:solidFill>
              </a:rPr>
              <a:t>heart of the</a:t>
            </a:r>
          </a:p>
          <a:p>
            <a:r>
              <a:rPr lang="en-US" sz="2000">
                <a:solidFill>
                  <a:schemeClr val="folHlink"/>
                </a:solidFill>
              </a:rPr>
              <a:t>scanner.</a:t>
            </a:r>
          </a:p>
        </p:txBody>
      </p:sp>
      <p:sp>
        <p:nvSpPr>
          <p:cNvPr id="590853" name="Text Box 5"/>
          <p:cNvSpPr txBox="1">
            <a:spLocks noChangeArrowheads="1"/>
          </p:cNvSpPr>
          <p:nvPr/>
        </p:nvSpPr>
        <p:spPr bwMode="auto">
          <a:xfrm>
            <a:off x="6050881" y="5165725"/>
            <a:ext cx="2693741" cy="707886"/>
          </a:xfrm>
          <a:prstGeom prst="rect">
            <a:avLst/>
          </a:prstGeom>
          <a:solidFill>
            <a:srgbClr val="FFFFC2"/>
          </a:solidFill>
          <a:ln w="190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Table-driven scanners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can be very fast!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F16758-1B51-84E8-3325-67D270777858}"/>
              </a:ext>
            </a:extLst>
          </p:cNvPr>
          <p:cNvSpPr txBox="1"/>
          <p:nvPr/>
        </p:nvSpPr>
        <p:spPr>
          <a:xfrm>
            <a:off x="4649108" y="1325903"/>
            <a:ext cx="23917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SimpleDFAScanner.java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0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0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0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0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0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0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08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2" grpId="0" animBg="1"/>
      <p:bldP spid="59085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4251-B73B-AF4C-94ED-FFADD7C1C2EC}" type="slidenum">
              <a:rPr lang="en-US"/>
              <a:pPr/>
              <a:t>35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DFA Scanner</a:t>
            </a:r>
            <a:r>
              <a:rPr lang="en-US" i="1" dirty="0"/>
              <a:t>, cont’d</a:t>
            </a:r>
          </a:p>
        </p:txBody>
      </p:sp>
      <p:sp>
        <p:nvSpPr>
          <p:cNvPr id="591875" name="Text Box 3"/>
          <p:cNvSpPr txBox="1">
            <a:spLocks noChangeArrowheads="1"/>
          </p:cNvSpPr>
          <p:nvPr/>
        </p:nvSpPr>
        <p:spPr bwMode="auto">
          <a:xfrm>
            <a:off x="590550" y="1190625"/>
            <a:ext cx="7273925" cy="4981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private void </a:t>
            </a:r>
            <a:r>
              <a:rPr lang="en-US" sz="1600" b="1" dirty="0">
                <a:solidFill>
                  <a:srgbClr val="C00000"/>
                </a:solidFill>
                <a:latin typeface="Courier New" charset="0"/>
              </a:rPr>
              <a:t>scan</a:t>
            </a:r>
            <a:r>
              <a:rPr lang="en-US" sz="1600" b="1" dirty="0">
                <a:latin typeface="Courier New" charset="0"/>
              </a:rPr>
              <a:t>()</a:t>
            </a:r>
          </a:p>
          <a:p>
            <a:r>
              <a:rPr lang="en-US" sz="1600" b="1" dirty="0">
                <a:latin typeface="Courier New" charset="0"/>
              </a:rPr>
              <a:t>    throws </a:t>
            </a:r>
            <a:r>
              <a:rPr lang="en-US" sz="1600" b="1" dirty="0" err="1">
                <a:latin typeface="Courier New" charset="0"/>
              </a:rPr>
              <a:t>IOException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latin typeface="Courier New" charset="0"/>
              </a:rPr>
              <a:t>nextChar</a:t>
            </a:r>
            <a:r>
              <a:rPr lang="en-US" sz="1600" b="1" dirty="0">
                <a:latin typeface="Courier New" charset="0"/>
              </a:rPr>
              <a:t>();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</a:p>
          <a:p>
            <a:r>
              <a:rPr lang="en-US" sz="1600" b="1" dirty="0">
                <a:latin typeface="Courier New" charset="0"/>
              </a:rPr>
              <a:t>    while (</a:t>
            </a:r>
            <a:r>
              <a:rPr lang="en-US" sz="1600" b="1" dirty="0" err="1">
                <a:latin typeface="Courier New" charset="0"/>
              </a:rPr>
              <a:t>ch</a:t>
            </a:r>
            <a:r>
              <a:rPr lang="en-US" sz="1600" b="1" dirty="0">
                <a:latin typeface="Courier New" charset="0"/>
              </a:rPr>
              <a:t> != 0) {  // EOF?</a:t>
            </a:r>
          </a:p>
          <a:p>
            <a:r>
              <a:rPr lang="en-US" sz="1600" b="1" dirty="0">
                <a:latin typeface="Courier New" charset="0"/>
              </a:rPr>
              <a:t>        String token = 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nextToken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</a:p>
          <a:p>
            <a:r>
              <a:rPr lang="en-US" sz="1600" b="1" dirty="0">
                <a:latin typeface="Courier New" charset="0"/>
              </a:rPr>
              <a:t>        if (token != null) {</a:t>
            </a:r>
          </a:p>
          <a:p>
            <a:r>
              <a:rPr lang="en-US" sz="1600" b="1" dirty="0">
                <a:latin typeface="Courier New" charset="0"/>
              </a:rPr>
              <a:t>            </a:t>
            </a:r>
            <a:r>
              <a:rPr lang="en-US" sz="1600" b="1" dirty="0" err="1">
                <a:latin typeface="Courier New" charset="0"/>
              </a:rPr>
              <a:t>System.</a:t>
            </a:r>
            <a:r>
              <a:rPr lang="en-US" sz="1600" b="1" i="1" dirty="0" err="1">
                <a:latin typeface="Courier New" charset="0"/>
              </a:rPr>
              <a:t>out</a:t>
            </a:r>
            <a:r>
              <a:rPr lang="en-US" sz="1600" b="1" dirty="0" err="1">
                <a:latin typeface="Courier New" charset="0"/>
              </a:rPr>
              <a:t>.print</a:t>
            </a:r>
            <a:r>
              <a:rPr lang="en-US" sz="1600" b="1" dirty="0">
                <a:latin typeface="Courier New" charset="0"/>
              </a:rPr>
              <a:t>("=====&gt; \"" + token + "\" ");</a:t>
            </a:r>
          </a:p>
          <a:p>
            <a:r>
              <a:rPr lang="en-US" sz="1600" b="1" dirty="0">
                <a:latin typeface="Courier New" charset="0"/>
              </a:rPr>
              <a:t>            String </a:t>
            </a:r>
            <a:r>
              <a:rPr lang="en-US" sz="1600" b="1" dirty="0" err="1">
                <a:latin typeface="Courier New" charset="0"/>
              </a:rPr>
              <a:t>tokenType</a:t>
            </a:r>
            <a:r>
              <a:rPr lang="en-US" sz="1600" b="1" dirty="0">
                <a:latin typeface="Courier New" charset="0"/>
              </a:rPr>
              <a:t> =</a:t>
            </a:r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        (state ==  -2) ? "IDENTIFIER"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      : (state ==  -5) ? "INTEGER"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      : (state ==  -8) ? "REAL (fraction only)" 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      : (state == -12) ? "REAL"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      :                  "*** ERROR ***";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  </a:t>
            </a:r>
            <a:r>
              <a:rPr lang="en-US" sz="1600" b="1" dirty="0" err="1">
                <a:latin typeface="Courier New" charset="0"/>
              </a:rPr>
              <a:t>System.</a:t>
            </a:r>
            <a:r>
              <a:rPr lang="en-US" sz="1600" b="1" i="1" dirty="0" err="1">
                <a:latin typeface="Courier New" charset="0"/>
              </a:rPr>
              <a:t>out</a:t>
            </a:r>
            <a:r>
              <a:rPr lang="en-US" sz="1600" b="1" dirty="0" err="1">
                <a:latin typeface="Courier New" charset="0"/>
              </a:rPr>
              <a:t>.println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latin typeface="Courier New" charset="0"/>
              </a:rPr>
              <a:t>tokenType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        }</a:t>
            </a:r>
          </a:p>
          <a:p>
            <a:r>
              <a:rPr lang="en-US" sz="1600" b="1" dirty="0">
                <a:latin typeface="Courier New" charset="0"/>
              </a:rPr>
              <a:t>    }</a:t>
            </a:r>
          </a:p>
          <a:p>
            <a:r>
              <a:rPr lang="en-US" sz="1600" b="1" dirty="0">
                <a:latin typeface="Courier New" charset="0"/>
              </a:rPr>
              <a:t>}</a:t>
            </a:r>
          </a:p>
        </p:txBody>
      </p:sp>
      <p:sp>
        <p:nvSpPr>
          <p:cNvPr id="591876" name="Text Box 4"/>
          <p:cNvSpPr txBox="1">
            <a:spLocks noChangeArrowheads="1"/>
          </p:cNvSpPr>
          <p:nvPr/>
        </p:nvSpPr>
        <p:spPr bwMode="auto">
          <a:xfrm>
            <a:off x="365806" y="3977634"/>
            <a:ext cx="210309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How do we know which token we just got?</a:t>
            </a:r>
          </a:p>
        </p:txBody>
      </p:sp>
      <p:sp>
        <p:nvSpPr>
          <p:cNvPr id="591877" name="Text Box 5"/>
          <p:cNvSpPr txBox="1">
            <a:spLocks noChangeArrowheads="1"/>
          </p:cNvSpPr>
          <p:nvPr/>
        </p:nvSpPr>
        <p:spPr bwMode="auto">
          <a:xfrm>
            <a:off x="6857975" y="6263609"/>
            <a:ext cx="868823" cy="400110"/>
          </a:xfrm>
          <a:prstGeom prst="rect">
            <a:avLst/>
          </a:prstGeom>
          <a:noFill/>
          <a:ln w="952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3E0311-F36D-1E06-E0BD-14859CB83D3C}"/>
              </a:ext>
            </a:extLst>
          </p:cNvPr>
          <p:cNvSpPr txBox="1"/>
          <p:nvPr/>
        </p:nvSpPr>
        <p:spPr>
          <a:xfrm>
            <a:off x="5303512" y="1325903"/>
            <a:ext cx="23917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SimpleDFAScanner.java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0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1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1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1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1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18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18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18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8D2C7-BEAD-5210-5B77-50819901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DFA Scanner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D67EA-E856-4BCA-0060-F3A34987B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56674"/>
            <a:ext cx="8229600" cy="2174252"/>
          </a:xfrm>
        </p:spPr>
        <p:txBody>
          <a:bodyPr/>
          <a:lstStyle/>
          <a:p>
            <a:r>
              <a:rPr lang="en-US" dirty="0"/>
              <a:t>This table is very sparse.</a:t>
            </a:r>
          </a:p>
          <a:p>
            <a:pPr lvl="1"/>
            <a:r>
              <a:rPr lang="en-US" dirty="0"/>
              <a:t>Lots of </a:t>
            </a:r>
            <a:r>
              <a:rPr lang="en-US" b="1" i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en-US" dirty="0"/>
              <a:t> entries.</a:t>
            </a:r>
          </a:p>
          <a:p>
            <a:pPr lvl="5"/>
            <a:endParaRPr lang="en-US" dirty="0"/>
          </a:p>
          <a:p>
            <a:r>
              <a:rPr lang="en-US" dirty="0"/>
              <a:t>What would happen if we added the reserved words and all the special symbols?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7C0D9-C752-753A-6B5F-4EFDC597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 Box 71">
            <a:extLst>
              <a:ext uri="{FF2B5EF4-FFF2-40B4-BE49-F238E27FC236}">
                <a16:creationId xmlns:a16="http://schemas.microsoft.com/office/drawing/2014/main" id="{CBCAF937-BEC3-033A-2210-D7184C337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279" y="1234464"/>
            <a:ext cx="4315441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private static final </a:t>
            </a:r>
            <a:r>
              <a:rPr lang="en-US" sz="10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matrix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[][] =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{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      letter digit   +    -    .    E other */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0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1,    4,    3,   3,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 1,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1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1,    1,   -2,  -2,  -2,   1,  -2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2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3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  4,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4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-5,    4,   -5,  -5,   6,   9,  -5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5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6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  7,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7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-8,    7,   -8,  -8,  -8,   9,  -8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8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 9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 11,   10,  10,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10 */ 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 11,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11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-12,   11,  -12, -12, -12, -12, -12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  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/* 12 */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{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, </a:t>
            </a:r>
            <a:r>
              <a:rPr lang="en-US" sz="1000" b="1" i="1" dirty="0">
                <a:solidFill>
                  <a:schemeClr val="bg2"/>
                </a:solidFill>
                <a:latin typeface="Courier New" charset="0"/>
              </a:rPr>
              <a:t>ERR</a:t>
            </a:r>
            <a:r>
              <a:rPr lang="en-US" sz="1000" b="1" dirty="0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},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18295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D80D5-DAAF-F443-A319-943B6F1D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10A2E-0813-CD46-B867-35BB7FC8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start Assignment #3 by using the code you wrote for Assignment #2, or you can use the suggested solution.</a:t>
            </a:r>
          </a:p>
          <a:p>
            <a:pPr lvl="4"/>
            <a:endParaRPr lang="en-US" dirty="0"/>
          </a:p>
          <a:p>
            <a:r>
              <a:rPr lang="en-US" dirty="0"/>
              <a:t>There are simple Pascal input test files for you to test the statements that you’re implementing.</a:t>
            </a:r>
          </a:p>
          <a:p>
            <a:pPr lvl="1"/>
            <a:r>
              <a:rPr lang="en-US" dirty="0"/>
              <a:t>You should make up simpler tests files before attempting these.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81B0B-101B-8C41-9D3C-E678E21A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2316A-0462-EC4A-BFC7-83525F118998}"/>
              </a:ext>
            </a:extLst>
          </p:cNvPr>
          <p:cNvSpPr txBox="1"/>
          <p:nvPr/>
        </p:nvSpPr>
        <p:spPr>
          <a:xfrm>
            <a:off x="7589487" y="6248400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56040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C79E-CCD3-E348-A3B5-2741B79DC43F}" type="slidenum">
              <a:rPr lang="en-US"/>
              <a:pPr/>
              <a:t>5</a:t>
            </a:fld>
            <a:endParaRPr lang="en-US"/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3408363" y="5784850"/>
            <a:ext cx="5114925" cy="2730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Scanner and Parser Rules of Thumb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Scanner</a:t>
            </a:r>
          </a:p>
          <a:p>
            <a:pPr lvl="1"/>
            <a:r>
              <a:rPr lang="en-US" dirty="0"/>
              <a:t>At any point in the source file, </a:t>
            </a:r>
            <a:br>
              <a:rPr lang="en-US" dirty="0"/>
            </a:br>
            <a:r>
              <a:rPr lang="en-US" dirty="0"/>
              <a:t>extract the </a:t>
            </a:r>
            <a:r>
              <a:rPr lang="en-US" u="sng" dirty="0"/>
              <a:t>longest possible token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&lt;=</a:t>
            </a:r>
            <a:r>
              <a:rPr lang="en-US" dirty="0"/>
              <a:t> is a </a:t>
            </a:r>
            <a:r>
              <a:rPr lang="en-US" u="sng" dirty="0"/>
              <a:t>single</a:t>
            </a:r>
            <a:r>
              <a:rPr lang="en-US" dirty="0"/>
              <a:t> less-than-or-equal token</a:t>
            </a:r>
          </a:p>
          <a:p>
            <a:pPr lvl="2"/>
            <a:r>
              <a:rPr lang="en-US" dirty="0"/>
              <a:t>Not a greater-than token followed by an equal token</a:t>
            </a:r>
          </a:p>
          <a:p>
            <a:pPr lvl="4"/>
            <a:endParaRPr lang="en-US" dirty="0"/>
          </a:p>
          <a:p>
            <a:r>
              <a:rPr lang="en-US" dirty="0"/>
              <a:t>Parser</a:t>
            </a:r>
          </a:p>
          <a:p>
            <a:pPr lvl="1"/>
            <a:r>
              <a:rPr lang="en-US" dirty="0"/>
              <a:t>At any point in the source file, </a:t>
            </a:r>
            <a:br>
              <a:rPr lang="en-US" dirty="0"/>
            </a:br>
            <a:r>
              <a:rPr lang="en-US" dirty="0"/>
              <a:t>parse the </a:t>
            </a:r>
            <a:r>
              <a:rPr lang="en-US" u="sng" dirty="0"/>
              <a:t>longest possible statement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IF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= 3 THEN IF j = 2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THEN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t := 500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ELSE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f := -500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63B5D5-E09D-7C4C-BE99-D67B3AC87A76}"/>
              </a:ext>
            </a:extLst>
          </p:cNvPr>
          <p:cNvSpPr txBox="1"/>
          <p:nvPr/>
        </p:nvSpPr>
        <p:spPr>
          <a:xfrm>
            <a:off x="6332215" y="4069073"/>
            <a:ext cx="235458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“maximum munch”</a:t>
            </a:r>
          </a:p>
        </p:txBody>
      </p:sp>
    </p:spTree>
    <p:extLst>
      <p:ext uri="{BB962C8B-B14F-4D97-AF65-F5344CB8AC3E}">
        <p14:creationId xmlns:p14="http://schemas.microsoft.com/office/powerpoint/2010/main" val="354336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0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34920-5C81-0E45-AC38-E71107D9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Executor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4407-2C4A-8A49-B712-8606510DF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suggested solution to Assignment #2 implements a significant improvement.</a:t>
            </a:r>
          </a:p>
          <a:p>
            <a:pPr lvl="4"/>
            <a:endParaRPr lang="en-US" dirty="0"/>
          </a:p>
          <a:p>
            <a:r>
              <a:rPr lang="en-US" dirty="0"/>
              <a:t>The main no longer passes the symbol table </a:t>
            </a:r>
            <a:br>
              <a:rPr lang="en-US" dirty="0"/>
            </a:br>
            <a:r>
              <a:rPr lang="en-US" dirty="0"/>
              <a:t>to the backend executor.</a:t>
            </a:r>
          </a:p>
          <a:p>
            <a:pPr lvl="1"/>
            <a:r>
              <a:rPr lang="en-US" dirty="0"/>
              <a:t>Previously, method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Simple.executeProgram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passed it to the constructor of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Since we’re using the hack of storing the runtime values of variables in symbol table entries, how is this possible?</a:t>
            </a:r>
          </a:p>
          <a:p>
            <a:pPr lvl="1"/>
            <a:r>
              <a:rPr lang="en-US" dirty="0"/>
              <a:t>What is the performance improvement?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73936-F321-CE4D-910B-4A6A4871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8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587A-91DF-9B5F-9F8F-516BE71A2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Executor Improvement</a:t>
            </a:r>
            <a:r>
              <a:rPr lang="en-US" i="1" dirty="0"/>
              <a:t>, cont'd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3C62C-A412-3E53-7814-2CF7AE37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2973" y="1334124"/>
            <a:ext cx="4823827" cy="1504871"/>
          </a:xfrm>
        </p:spPr>
        <p:txBody>
          <a:bodyPr/>
          <a:lstStyle/>
          <a:p>
            <a:r>
              <a:rPr lang="en-US" sz="2400" dirty="0"/>
              <a:t>Let the parser do the symbol table lookup in the front end and store the pointer to the </a:t>
            </a:r>
            <a:r>
              <a:rPr lang="en-US" sz="2400" dirty="0" err="1"/>
              <a:t>symtab</a:t>
            </a:r>
            <a:r>
              <a:rPr lang="en-US" sz="2400" dirty="0"/>
              <a:t> entry in the tree node.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77B1C-8D2C-8D37-63A2-3D1D744D5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ABE475-33C3-6160-4FF9-D1E08B341475}"/>
              </a:ext>
            </a:extLst>
          </p:cNvPr>
          <p:cNvSpPr txBox="1"/>
          <p:nvPr/>
        </p:nvSpPr>
        <p:spPr>
          <a:xfrm>
            <a:off x="398797" y="1403932"/>
            <a:ext cx="3299301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public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entry;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7F8677-44A0-1A42-69A4-57A864D2CBFD}"/>
              </a:ext>
            </a:extLst>
          </p:cNvPr>
          <p:cNvSpPr txBox="1"/>
          <p:nvPr/>
        </p:nvSpPr>
        <p:spPr>
          <a:xfrm>
            <a:off x="365807" y="3181374"/>
            <a:ext cx="7863754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Node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parseVariable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The current token should now be an identifier.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Has the variable been "declared"?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currentToken.text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symtab.lookup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variableName.toLowerCase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semanticError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("Undeclared identifier");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Node node  = new Node(VARIABLE);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currentToken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scanner.nextToken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// consume the identifier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node;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AAE18F-581D-3963-1312-C446F43A86D9}"/>
              </a:ext>
            </a:extLst>
          </p:cNvPr>
          <p:cNvSpPr txBox="1"/>
          <p:nvPr/>
        </p:nvSpPr>
        <p:spPr>
          <a:xfrm>
            <a:off x="6836222" y="2999007"/>
            <a:ext cx="121046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Parser.java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4E4133-3E5A-FB48-8138-09137180183E}"/>
              </a:ext>
            </a:extLst>
          </p:cNvPr>
          <p:cNvSpPr txBox="1"/>
          <p:nvPr/>
        </p:nvSpPr>
        <p:spPr>
          <a:xfrm>
            <a:off x="2421618" y="1240441"/>
            <a:ext cx="110639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Node.java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6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99B83-09BA-54E7-F89A-DA770933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Executor Improvement</a:t>
            </a:r>
            <a:r>
              <a:rPr lang="en-US" i="1" dirty="0"/>
              <a:t>, cont'd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2840-3B6F-A8AC-74D5-486D408FD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51" y="1417341"/>
            <a:ext cx="3291849" cy="2651731"/>
          </a:xfrm>
        </p:spPr>
        <p:txBody>
          <a:bodyPr/>
          <a:lstStyle/>
          <a:p>
            <a:r>
              <a:rPr lang="en-US" sz="2400" dirty="0"/>
              <a:t>Less work for the executor in the back end.</a:t>
            </a:r>
          </a:p>
          <a:p>
            <a:r>
              <a:rPr lang="en-US" sz="2400" dirty="0"/>
              <a:t>A more efficient interpreter during run time!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B4335-D0A0-7841-B5FA-4AA22E9C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4CADF0-F7B5-BE59-6CAB-1CE40C05788B}"/>
              </a:ext>
            </a:extLst>
          </p:cNvPr>
          <p:cNvSpPr txBox="1"/>
          <p:nvPr/>
        </p:nvSpPr>
        <p:spPr>
          <a:xfrm>
            <a:off x="365806" y="1417342"/>
            <a:ext cx="4802918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Object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Node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assignNode.children.get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Node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assignNode.children.get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value = (Double)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lhs.entry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variableId.setValue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(value);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null;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87BA80-0598-9019-A6BE-82E40EE716F0}"/>
              </a:ext>
            </a:extLst>
          </p:cNvPr>
          <p:cNvSpPr txBox="1"/>
          <p:nvPr/>
        </p:nvSpPr>
        <p:spPr>
          <a:xfrm>
            <a:off x="365806" y="4271109"/>
            <a:ext cx="5339923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Object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visitVariable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variableNode.entry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value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variableId.getValue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value;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D34AD-4D6B-C122-D461-07189C935ECC}"/>
              </a:ext>
            </a:extLst>
          </p:cNvPr>
          <p:cNvSpPr txBox="1"/>
          <p:nvPr/>
        </p:nvSpPr>
        <p:spPr>
          <a:xfrm>
            <a:off x="3566171" y="3647270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0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44CA-9C1E-B84C-82B6-D033C561F5D5}" type="slidenum">
              <a:rPr lang="en-US"/>
              <a:pPr/>
              <a:t>9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Syntax </a:t>
            </a:r>
            <a:r>
              <a:rPr lang="en-US" dirty="0"/>
              <a:t>refers to the </a:t>
            </a:r>
            <a:r>
              <a:rPr lang="en-US" u="sng" dirty="0"/>
              <a:t>rules</a:t>
            </a:r>
            <a:r>
              <a:rPr lang="en-US" dirty="0"/>
              <a:t> of the </a:t>
            </a:r>
            <a:r>
              <a:rPr lang="en-US" dirty="0">
                <a:solidFill>
                  <a:srgbClr val="C00000"/>
                </a:solidFill>
              </a:rPr>
              <a:t>grammar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a source language.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rules prescribe the </a:t>
            </a:r>
            <a:r>
              <a:rPr lang="en-US" u="sng" dirty="0"/>
              <a:t>proper form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of its programs.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parser “knows” the grammar.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Rules can be described by </a:t>
            </a:r>
            <a:r>
              <a:rPr lang="en-US" u="sng" dirty="0"/>
              <a:t>syntax diagrams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Syntax checking</a:t>
            </a:r>
            <a:r>
              <a:rPr lang="en-US" dirty="0">
                <a:solidFill>
                  <a:srgbClr val="B23C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this sequence of tokens follow </a:t>
            </a:r>
            <a:br>
              <a:rPr lang="en-US" dirty="0"/>
            </a:br>
            <a:r>
              <a:rPr lang="en-US" dirty="0"/>
              <a:t>the syntax rules?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Performed by the frontend parser.</a:t>
            </a:r>
          </a:p>
          <a:p>
            <a:pPr lvl="3"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209921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29547</TotalTime>
  <Words>3014</Words>
  <Application>Microsoft Macintosh PowerPoint</Application>
  <PresentationFormat>On-screen Show (4:3)</PresentationFormat>
  <Paragraphs>526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Courier New</vt:lpstr>
      <vt:lpstr>Times New Roman</vt:lpstr>
      <vt:lpstr>Wingdings</vt:lpstr>
      <vt:lpstr>Quadrant</vt:lpstr>
      <vt:lpstr>CS 153: Concepts of Compiler Design September 11 Class Meeting</vt:lpstr>
      <vt:lpstr>Assignment #2 Suggested Solution</vt:lpstr>
      <vt:lpstr>Assignment #3: Parser and Executor</vt:lpstr>
      <vt:lpstr>Assignment #3, cont’d</vt:lpstr>
      <vt:lpstr>Scanner and Parser Rules of Thumb</vt:lpstr>
      <vt:lpstr>An Executor Improvement</vt:lpstr>
      <vt:lpstr>An Executor Improvement, cont'd</vt:lpstr>
      <vt:lpstr>An Executor Improvement, cont'd</vt:lpstr>
      <vt:lpstr>Syntax and Semantics</vt:lpstr>
      <vt:lpstr>Syntax and Semantics, cont’d</vt:lpstr>
      <vt:lpstr>Syntax and Semantics, cont’d</vt:lpstr>
      <vt:lpstr>Syntax and Semantics, cont’d</vt:lpstr>
      <vt:lpstr>Syntax Error Handling</vt:lpstr>
      <vt:lpstr>Options for Error Recovery</vt:lpstr>
      <vt:lpstr>Options for Error Recovery, cont’d</vt:lpstr>
      <vt:lpstr>Top-Down Recursive Descent Parsing</vt:lpstr>
      <vt:lpstr>Top-Down Recursive Descent Parsing, cont’d</vt:lpstr>
      <vt:lpstr>Top-Down Recursive Descent Parsing, cont’d</vt:lpstr>
      <vt:lpstr>Top-Down Recursive Descent Parsing, cont’d</vt:lpstr>
      <vt:lpstr>Our Accomplishments So Far</vt:lpstr>
      <vt:lpstr>Our Accomplishments So Far, cont’d</vt:lpstr>
      <vt:lpstr>Scripting Engine</vt:lpstr>
      <vt:lpstr>Temporary Hacks for Now</vt:lpstr>
      <vt:lpstr>Parse and Visit Methods</vt:lpstr>
      <vt:lpstr>Parse and Visit Methods, cont'd</vt:lpstr>
      <vt:lpstr>Can We Build a Better Scanner?</vt:lpstr>
      <vt:lpstr>Deterministic Finite Automata (DFA)</vt:lpstr>
      <vt:lpstr>Deterministic Finite Automata (DFA)</vt:lpstr>
      <vt:lpstr>State-Transition Matrix</vt:lpstr>
      <vt:lpstr>DFA for a Pascal Number</vt:lpstr>
      <vt:lpstr>DFA for a Pascal Identifier or Number</vt:lpstr>
      <vt:lpstr>A Simple DFA Scanner</vt:lpstr>
      <vt:lpstr>A Simple DFA Scanner, cont’d</vt:lpstr>
      <vt:lpstr>A Simple DFA Scanner, cont’d</vt:lpstr>
      <vt:lpstr>A Simple DFA Scanner, cont’d</vt:lpstr>
      <vt:lpstr>A Simple DFA Scanner,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418</cp:revision>
  <dcterms:created xsi:type="dcterms:W3CDTF">2008-01-12T03:52:55Z</dcterms:created>
  <dcterms:modified xsi:type="dcterms:W3CDTF">2023-09-11T17:56:00Z</dcterms:modified>
</cp:coreProperties>
</file>