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4" r:id="rId3"/>
    <p:sldId id="369" r:id="rId4"/>
    <p:sldId id="322" r:id="rId5"/>
    <p:sldId id="358" r:id="rId6"/>
    <p:sldId id="374" r:id="rId7"/>
    <p:sldId id="376" r:id="rId8"/>
    <p:sldId id="370" r:id="rId9"/>
    <p:sldId id="377" r:id="rId10"/>
    <p:sldId id="375" r:id="rId11"/>
    <p:sldId id="360" r:id="rId12"/>
    <p:sldId id="361" r:id="rId13"/>
    <p:sldId id="366" r:id="rId14"/>
    <p:sldId id="363" r:id="rId15"/>
    <p:sldId id="362" r:id="rId16"/>
    <p:sldId id="364" r:id="rId17"/>
    <p:sldId id="294" r:id="rId18"/>
    <p:sldId id="365" r:id="rId19"/>
    <p:sldId id="371" r:id="rId20"/>
    <p:sldId id="372" r:id="rId21"/>
    <p:sldId id="378" r:id="rId22"/>
    <p:sldId id="373" r:id="rId23"/>
    <p:sldId id="367" r:id="rId24"/>
    <p:sldId id="368" r:id="rId25"/>
    <p:sldId id="259" r:id="rId26"/>
    <p:sldId id="260" r:id="rId27"/>
    <p:sldId id="261" r:id="rId28"/>
    <p:sldId id="280" r:id="rId29"/>
    <p:sldId id="257" r:id="rId30"/>
    <p:sldId id="264" r:id="rId31"/>
    <p:sldId id="26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7FFFF"/>
    <a:srgbClr val="DEF0F2"/>
    <a:srgbClr val="B23C00"/>
    <a:srgbClr val="008000"/>
    <a:srgbClr val="F2E5D0"/>
    <a:srgbClr val="464646"/>
    <a:srgbClr val="8F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6" autoAdjust="0"/>
    <p:restoredTop sz="97808" autoAdjust="0"/>
  </p:normalViewPr>
  <p:slideViewPr>
    <p:cSldViewPr>
      <p:cViewPr varScale="1">
        <p:scale>
          <a:sx n="183" d="100"/>
          <a:sy n="183" d="100"/>
        </p:scale>
        <p:origin x="208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2023: September 6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153: Concepts of Compiler Design</a:t>
            </a:r>
            <a:br>
              <a:rPr lang="en-US" sz="3600" dirty="0"/>
            </a:br>
            <a:r>
              <a:rPr lang="en-US" sz="2400" dirty="0"/>
              <a:t>September 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E40B1E2-D825-0847-B550-764CAC45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66E7-BCF9-6454-1820-7EF0FD3E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D34C-E700-0048-5C9E-F01E53FB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source files are named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*.txt</a:t>
            </a:r>
            <a:r>
              <a:rPr lang="en-US" dirty="0"/>
              <a:t> because they’re not complete Pascal programs.</a:t>
            </a:r>
          </a:p>
          <a:p>
            <a:pPr lvl="1"/>
            <a:r>
              <a:rPr lang="en-US" dirty="0"/>
              <a:t>For example, they are missing variable declarations.</a:t>
            </a:r>
          </a:p>
          <a:p>
            <a:pPr lvl="4"/>
            <a:endParaRPr lang="en-US" dirty="0"/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Temperature.txt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SquareRootTable.txt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269C5-EB1B-C65F-DFD6-138B7FE4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62E5C-ACAD-9FF5-47E3-980A076E4520}"/>
              </a:ext>
            </a:extLst>
          </p:cNvPr>
          <p:cNvSpPr txBox="1"/>
          <p:nvPr/>
        </p:nvSpPr>
        <p:spPr>
          <a:xfrm>
            <a:off x="1005879" y="3378806"/>
            <a:ext cx="680186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-execute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855FC-B4EA-5EAE-91C0-C9F119369A08}"/>
              </a:ext>
            </a:extLst>
          </p:cNvPr>
          <p:cNvSpPr txBox="1"/>
          <p:nvPr/>
        </p:nvSpPr>
        <p:spPr>
          <a:xfrm>
            <a:off x="1005879" y="4484680"/>
            <a:ext cx="69557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-execute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Temperature.txt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A769C-BA3B-7606-4DA4-2B3A3CBE8721}"/>
              </a:ext>
            </a:extLst>
          </p:cNvPr>
          <p:cNvSpPr txBox="1"/>
          <p:nvPr/>
        </p:nvSpPr>
        <p:spPr>
          <a:xfrm>
            <a:off x="1005879" y="5497743"/>
            <a:ext cx="757130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-execute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SquareRootTable.txt</a:t>
            </a:r>
            <a:endParaRPr lang="en-US" sz="20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3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57A8-8A70-7841-8259-620B49A7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7074-1DB4-5B47-B9CA-4BBC6BBE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To test the backend executor, the main starts things off with a visit of the PROGRAM node: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4FE53-F029-3B49-976F-AB9404D0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04B55-BA1D-6749-ABC0-CF9E17E5959F}"/>
              </a:ext>
            </a:extLst>
          </p:cNvPr>
          <p:cNvSpPr txBox="1"/>
          <p:nvPr/>
        </p:nvSpPr>
        <p:spPr>
          <a:xfrm>
            <a:off x="720625" y="2374258"/>
            <a:ext cx="770275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void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executeProgram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(Parser parser,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parser.parseProgram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  // build the parse tree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parser.errorCount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If no errors, execute the program using the parse tree.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 executor = new Executor(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executor.visit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("There were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" errors.");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2EFDB-107C-0648-A6DC-1C1B89B90A98}"/>
              </a:ext>
            </a:extLst>
          </p:cNvPr>
          <p:cNvSpPr txBox="1"/>
          <p:nvPr/>
        </p:nvSpPr>
        <p:spPr>
          <a:xfrm>
            <a:off x="7040853" y="5935235"/>
            <a:ext cx="124264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Simple.java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31F1E0-F627-7E40-BBD6-8EE7D7B3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02" y="3944144"/>
            <a:ext cx="2608598" cy="1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7BEC-E8C6-1045-9C23-49E85AB6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0DA85-FDBC-174C-B693-7EB0F6E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EE27-87E1-DF4D-B3F1-36E587F716EC}"/>
              </a:ext>
            </a:extLst>
          </p:cNvPr>
          <p:cNvSpPr txBox="1"/>
          <p:nvPr/>
        </p:nvSpPr>
        <p:spPr>
          <a:xfrm>
            <a:off x="1633535" y="1417342"/>
            <a:ext cx="587693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Object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node)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node.type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PROGRAM :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COMPOUND :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ASSIGN :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LOOP :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 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WRITELN :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TEST: 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visitTest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 :  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visitExpression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120F03-469D-C64F-A9BA-87C2543A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01" y="4849194"/>
            <a:ext cx="2608598" cy="1347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B1891B-921E-6B4C-A245-6E8D7FED27AE}"/>
              </a:ext>
            </a:extLst>
          </p:cNvPr>
          <p:cNvSpPr txBox="1"/>
          <p:nvPr/>
        </p:nvSpPr>
        <p:spPr>
          <a:xfrm>
            <a:off x="5943585" y="1248065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8A6DA-54E9-1B4F-BC1A-38AD7E4A64F7}"/>
              </a:ext>
            </a:extLst>
          </p:cNvPr>
          <p:cNvSpPr txBox="1"/>
          <p:nvPr/>
        </p:nvSpPr>
        <p:spPr>
          <a:xfrm>
            <a:off x="6615027" y="5477970"/>
            <a:ext cx="1790875" cy="338554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package backend</a:t>
            </a:r>
          </a:p>
        </p:txBody>
      </p:sp>
    </p:spTree>
    <p:extLst>
      <p:ext uri="{BB962C8B-B14F-4D97-AF65-F5344CB8AC3E}">
        <p14:creationId xmlns:p14="http://schemas.microsoft.com/office/powerpoint/2010/main" val="342263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5344-AAB2-2F40-BE5E-35367DA5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FFAB-0C1F-FE4A-A59E-971E90B7C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visit method returns a value.</a:t>
            </a:r>
          </a:p>
          <a:p>
            <a:pPr lvl="4"/>
            <a:endParaRPr lang="en-US" dirty="0"/>
          </a:p>
          <a:p>
            <a:r>
              <a:rPr lang="en-US" dirty="0"/>
              <a:t>Most visit methods return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. </a:t>
            </a:r>
          </a:p>
          <a:p>
            <a:pPr lvl="4"/>
            <a:endParaRPr lang="en-US" dirty="0"/>
          </a:p>
          <a:p>
            <a:r>
              <a:rPr lang="en-US" dirty="0"/>
              <a:t>But visit methods for </a:t>
            </a:r>
            <a:r>
              <a:rPr lang="en-US" u="sng" dirty="0"/>
              <a:t>expression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each returns a value that the visit calculated.</a:t>
            </a:r>
          </a:p>
          <a:p>
            <a:pPr lvl="4"/>
            <a:endParaRPr lang="en-US" dirty="0"/>
          </a:p>
          <a:p>
            <a:r>
              <a:rPr lang="en-US" dirty="0"/>
              <a:t>The return type is type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dirty="0"/>
              <a:t> to enable returning a value of any scalar type or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5AC07-FEC6-7840-AF71-7817AFC8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6227-CBA7-5246-9E7F-B15FA60B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C96E-8F53-E54E-8B69-0F65A06B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B3455-6CFA-E844-BD44-57E32FDDBBBD}"/>
              </a:ext>
            </a:extLst>
          </p:cNvPr>
          <p:cNvSpPr txBox="1"/>
          <p:nvPr/>
        </p:nvSpPr>
        <p:spPr>
          <a:xfrm>
            <a:off x="1582169" y="1454583"/>
            <a:ext cx="576952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programNode.children.get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83824-3D58-7B49-9DF9-96A88D4414E2}"/>
              </a:ext>
            </a:extLst>
          </p:cNvPr>
          <p:cNvSpPr txBox="1"/>
          <p:nvPr/>
        </p:nvSpPr>
        <p:spPr>
          <a:xfrm>
            <a:off x="400756" y="2958395"/>
            <a:ext cx="813235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visitCompound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for 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compoundNode.children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29665E-FD56-8A40-8444-5BC6769B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01" y="4642295"/>
            <a:ext cx="2608598" cy="134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AC7D9-9590-A949-843D-BA053FFABC78}"/>
              </a:ext>
            </a:extLst>
          </p:cNvPr>
          <p:cNvSpPr txBox="1"/>
          <p:nvPr/>
        </p:nvSpPr>
        <p:spPr>
          <a:xfrm>
            <a:off x="5760707" y="2454857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09A7C-C935-4F43-B92B-1114C469D1EB}"/>
              </a:ext>
            </a:extLst>
          </p:cNvPr>
          <p:cNvSpPr txBox="1"/>
          <p:nvPr/>
        </p:nvSpPr>
        <p:spPr>
          <a:xfrm>
            <a:off x="6951097" y="4169820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F434-237C-5E43-B910-A1BFC83C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62F70-D3F6-1642-89E1-64C85963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CD127-8D43-7146-AD18-C12EC8669B15}"/>
              </a:ext>
            </a:extLst>
          </p:cNvPr>
          <p:cNvSpPr txBox="1"/>
          <p:nvPr/>
        </p:nvSpPr>
        <p:spPr>
          <a:xfrm>
            <a:off x="1203930" y="1325903"/>
            <a:ext cx="6736139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statementNode.lineNumber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statementNode.type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COMPOUND :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visitCompound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ASSIGN :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LOOP : 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 :  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visitWrite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WRITELN :   return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visitWriteln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 :    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B0409F-E264-7742-82F3-9A611171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00" y="4800585"/>
            <a:ext cx="2608598" cy="134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399B8-DC3D-7346-B400-52DB2EAA719A}"/>
              </a:ext>
            </a:extLst>
          </p:cNvPr>
          <p:cNvSpPr txBox="1"/>
          <p:nvPr/>
        </p:nvSpPr>
        <p:spPr>
          <a:xfrm>
            <a:off x="6400780" y="4480613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872F-E774-1D43-BD03-D3E4EC36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926B3-0748-C743-81AA-E7370A0D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BB3B-0103-B34D-B6E3-4E56CC96C8D2}"/>
              </a:ext>
            </a:extLst>
          </p:cNvPr>
          <p:cNvSpPr txBox="1"/>
          <p:nvPr/>
        </p:nvSpPr>
        <p:spPr>
          <a:xfrm>
            <a:off x="1150230" y="1403741"/>
            <a:ext cx="6843540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assignNode.children.get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assignNode.children.get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Evaluate the right-hand-side expression;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value = (Double) 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Store the value into the variable's symbol table entry.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lhs.text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symtab.lookup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variableId.setValue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CFA56A-D2AB-5847-A57F-674D537F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64" y="4901273"/>
            <a:ext cx="2608598" cy="1347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88D10D-6BDA-7E40-B735-9B554223F42E}"/>
              </a:ext>
            </a:extLst>
          </p:cNvPr>
          <p:cNvSpPr txBox="1"/>
          <p:nvPr/>
        </p:nvSpPr>
        <p:spPr>
          <a:xfrm>
            <a:off x="6400780" y="1234464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3" descr="CS153-080910p">
            <a:extLst>
              <a:ext uri="{FF2B5EF4-FFF2-40B4-BE49-F238E27FC236}">
                <a16:creationId xmlns:a16="http://schemas.microsoft.com/office/drawing/2014/main" id="{522D5C20-91E4-4739-DC84-CCCB89AE1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91" y="5020116"/>
            <a:ext cx="1898747" cy="12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748B0-1E26-EAA1-21DB-80C795E6F1F6}"/>
              </a:ext>
            </a:extLst>
          </p:cNvPr>
          <p:cNvSpPr txBox="1"/>
          <p:nvPr/>
        </p:nvSpPr>
        <p:spPr>
          <a:xfrm>
            <a:off x="7462000" y="3429000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Hack!</a:t>
            </a:r>
          </a:p>
        </p:txBody>
      </p:sp>
    </p:spTree>
    <p:extLst>
      <p:ext uri="{BB962C8B-B14F-4D97-AF65-F5344CB8AC3E}">
        <p14:creationId xmlns:p14="http://schemas.microsoft.com/office/powerpoint/2010/main" val="18845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B1280-EFB7-4C4B-948C-3F820F7E02C1}" type="slidenum">
              <a:rPr lang="en-US"/>
              <a:pPr/>
              <a:t>17</a:t>
            </a:fld>
            <a:endParaRPr lang="en-US"/>
          </a:p>
        </p:txBody>
      </p:sp>
      <p:pic>
        <p:nvPicPr>
          <p:cNvPr id="262146" name="Picture 2" descr="CS153-0809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3" y="3703317"/>
            <a:ext cx="6673850" cy="258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</a:rPr>
              <a:t>REPEAT</a:t>
            </a:r>
            <a:r>
              <a:rPr lang="en-US" dirty="0"/>
              <a:t> Statement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806" y="2148854"/>
            <a:ext cx="3200400" cy="45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Example: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840163" y="2239963"/>
            <a:ext cx="48466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/>
              <a:t>Keep looping </a:t>
            </a:r>
            <a:r>
              <a:rPr lang="en-US" sz="2400" u="sng" dirty="0"/>
              <a:t>until</a:t>
            </a:r>
            <a:r>
              <a:rPr lang="en-US" sz="2400" dirty="0"/>
              <a:t> the </a:t>
            </a:r>
            <a:r>
              <a:rPr lang="en-US" sz="2400" dirty="0" err="1"/>
              <a:t>boolean</a:t>
            </a:r>
            <a:r>
              <a:rPr lang="en-US" sz="2400" dirty="0"/>
              <a:t> expression becomes </a:t>
            </a:r>
            <a:r>
              <a:rPr lang="en-US" sz="2400" u="sng" dirty="0"/>
              <a:t>true</a:t>
            </a:r>
            <a:r>
              <a:rPr lang="en-US" sz="2400" dirty="0"/>
              <a:t>.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2000" dirty="0"/>
              <a:t>Execute the loop at least once.</a:t>
            </a:r>
          </a:p>
        </p:txBody>
      </p:sp>
      <p:pic>
        <p:nvPicPr>
          <p:cNvPr id="262150" name="Picture 6" descr="CS153-08091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5075"/>
            <a:ext cx="6305550" cy="83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1" name="Text Box 7"/>
          <p:cNvSpPr txBox="1">
            <a:spLocks noChangeArrowheads="1"/>
          </p:cNvSpPr>
          <p:nvPr/>
        </p:nvSpPr>
        <p:spPr bwMode="auto">
          <a:xfrm>
            <a:off x="5879735" y="3337561"/>
            <a:ext cx="3081337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Use </a:t>
            </a:r>
            <a:r>
              <a:rPr lang="en-US" b="1">
                <a:solidFill>
                  <a:srgbClr val="0033CC"/>
                </a:solidFill>
              </a:rPr>
              <a:t>LOOP</a:t>
            </a:r>
            <a:r>
              <a:rPr lang="en-US">
                <a:solidFill>
                  <a:srgbClr val="0033CC"/>
                </a:solidFill>
              </a:rPr>
              <a:t> and </a:t>
            </a:r>
            <a:r>
              <a:rPr lang="en-US" b="1">
                <a:solidFill>
                  <a:srgbClr val="0033CC"/>
                </a:solidFill>
              </a:rPr>
              <a:t>TEST</a:t>
            </a:r>
            <a:r>
              <a:rPr lang="en-US">
                <a:solidFill>
                  <a:srgbClr val="0033CC"/>
                </a:solidFill>
              </a:rPr>
              <a:t> nodes for</a:t>
            </a:r>
          </a:p>
          <a:p>
            <a:r>
              <a:rPr lang="en-US">
                <a:solidFill>
                  <a:srgbClr val="0033CC"/>
                </a:solidFill>
              </a:rPr>
              <a:t>source language independence.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7524384" y="4069073"/>
            <a:ext cx="1436688" cy="13239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Exit the loop</a:t>
            </a:r>
          </a:p>
          <a:p>
            <a:r>
              <a:rPr lang="en-US" dirty="0">
                <a:solidFill>
                  <a:srgbClr val="0033CC"/>
                </a:solidFill>
              </a:rPr>
              <a:t>when the </a:t>
            </a:r>
            <a:r>
              <a:rPr lang="en-US" u="sng" dirty="0">
                <a:solidFill>
                  <a:srgbClr val="0033CC"/>
                </a:solidFill>
              </a:rPr>
              <a:t>test</a:t>
            </a:r>
          </a:p>
          <a:p>
            <a:r>
              <a:rPr lang="en-US" u="sng" dirty="0">
                <a:solidFill>
                  <a:srgbClr val="0033CC"/>
                </a:solidFill>
              </a:rPr>
              <a:t>expression</a:t>
            </a:r>
          </a:p>
          <a:p>
            <a:r>
              <a:rPr lang="en-US" dirty="0">
                <a:solidFill>
                  <a:srgbClr val="0033CC"/>
                </a:solidFill>
              </a:rPr>
              <a:t>evaluates to </a:t>
            </a:r>
          </a:p>
          <a:p>
            <a:r>
              <a:rPr lang="en-US" u="sng" dirty="0">
                <a:solidFill>
                  <a:srgbClr val="0033CC"/>
                </a:solidFill>
              </a:rPr>
              <a:t>true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8789" y="2606049"/>
            <a:ext cx="2031626" cy="1323439"/>
          </a:xfrm>
          <a:prstGeom prst="rect">
            <a:avLst/>
          </a:prstGeom>
          <a:solidFill>
            <a:srgbClr val="D7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 charset="0"/>
              </a:rPr>
              <a:t>REPEAT 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j :=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; </a:t>
            </a:r>
            <a:br>
              <a:rPr lang="en-US" sz="2000" b="1" dirty="0">
                <a:latin typeface="Courier New" charset="0"/>
              </a:rPr>
            </a:br>
            <a:r>
              <a:rPr lang="en-US" sz="2000" b="1" dirty="0">
                <a:latin typeface="Courier New" charset="0"/>
              </a:rPr>
              <a:t>    k :=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 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UNTIL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 &lt;= 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17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animBg="1"/>
      <p:bldP spid="262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2C6F-0B69-AB47-8705-89F410F1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</a:rPr>
              <a:t>REPEAT</a:t>
            </a:r>
            <a:r>
              <a:rPr lang="en-US" dirty="0"/>
              <a:t> Statement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9C20-EEC8-1846-924E-D18F60C1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9AFDB-6882-D245-A2A3-67A61C769287}"/>
              </a:ext>
            </a:extLst>
          </p:cNvPr>
          <p:cNvSpPr txBox="1"/>
          <p:nvPr/>
        </p:nvSpPr>
        <p:spPr>
          <a:xfrm>
            <a:off x="240865" y="1340078"/>
            <a:ext cx="7165744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visitLoop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 = false;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(Node node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loopNode.children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 value = visit(node);  // statement or test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// Evaluate the test condition. Stop looping if true.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node.type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TEST) &amp;&amp; ((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(b)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 while (!b);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visitTest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testNode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(Boolean)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testNode.children.get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7DA0E-25B6-E34C-9026-3FACFFC12B92}"/>
              </a:ext>
            </a:extLst>
          </p:cNvPr>
          <p:cNvSpPr txBox="1"/>
          <p:nvPr/>
        </p:nvSpPr>
        <p:spPr>
          <a:xfrm>
            <a:off x="5835395" y="1175355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9E25C8E4-9F8B-86CA-1458-C1BCF6FE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788" y="2380780"/>
            <a:ext cx="1436688" cy="13239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Exit the loop</a:t>
            </a:r>
          </a:p>
          <a:p>
            <a:r>
              <a:rPr lang="en-US" dirty="0">
                <a:solidFill>
                  <a:srgbClr val="0033CC"/>
                </a:solidFill>
              </a:rPr>
              <a:t>when the </a:t>
            </a:r>
            <a:r>
              <a:rPr lang="en-US" u="sng" dirty="0">
                <a:solidFill>
                  <a:srgbClr val="0033CC"/>
                </a:solidFill>
              </a:rPr>
              <a:t>test</a:t>
            </a:r>
          </a:p>
          <a:p>
            <a:r>
              <a:rPr lang="en-US" u="sng" dirty="0">
                <a:solidFill>
                  <a:srgbClr val="0033CC"/>
                </a:solidFill>
              </a:rPr>
              <a:t>expression</a:t>
            </a:r>
          </a:p>
          <a:p>
            <a:r>
              <a:rPr lang="en-US" dirty="0">
                <a:solidFill>
                  <a:srgbClr val="0033CC"/>
                </a:solidFill>
              </a:rPr>
              <a:t>evaluates to </a:t>
            </a:r>
          </a:p>
          <a:p>
            <a:r>
              <a:rPr lang="en-US" u="sng" dirty="0">
                <a:solidFill>
                  <a:srgbClr val="0033CC"/>
                </a:solidFill>
              </a:rPr>
              <a:t>true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8" name="Picture 2" descr="CS153-080917d">
            <a:extLst>
              <a:ext uri="{FF2B5EF4-FFF2-40B4-BE49-F238E27FC236}">
                <a16:creationId xmlns:a16="http://schemas.microsoft.com/office/drawing/2014/main" id="{7C306DCF-DCE2-1502-7C42-9009D2A6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5232"/>
            <a:ext cx="4391476" cy="1702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0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S153-080917d">
            <a:extLst>
              <a:ext uri="{FF2B5EF4-FFF2-40B4-BE49-F238E27FC236}">
                <a16:creationId xmlns:a16="http://schemas.microsoft.com/office/drawing/2014/main" id="{8512F53D-4C30-1993-25FD-6728DFFE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80" y="1307634"/>
            <a:ext cx="6414640" cy="2487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EC89D-C6A4-6ABE-8788-5BEB898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Facts about the LOOP Subtree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517D-2669-ABD8-17B5-EBB557C35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2487122"/>
          </a:xfrm>
        </p:spPr>
        <p:txBody>
          <a:bodyPr/>
          <a:lstStyle/>
          <a:p>
            <a:r>
              <a:rPr lang="en-US" dirty="0"/>
              <a:t>It's language-independent.</a:t>
            </a:r>
          </a:p>
          <a:p>
            <a:pPr lvl="1"/>
            <a:r>
              <a:rPr lang="en-US" dirty="0"/>
              <a:t>It can handle any kind of looping statement.</a:t>
            </a:r>
          </a:p>
          <a:p>
            <a:pPr lvl="5"/>
            <a:endParaRPr lang="en-US" dirty="0"/>
          </a:p>
          <a:p>
            <a:r>
              <a:rPr lang="en-US" dirty="0"/>
              <a:t>The TEST node can be any one of the children.</a:t>
            </a:r>
          </a:p>
          <a:p>
            <a:pPr lvl="1"/>
            <a:r>
              <a:rPr lang="en-US" dirty="0"/>
              <a:t>It can be the first, last, or intermediate child.</a:t>
            </a:r>
          </a:p>
          <a:p>
            <a:pPr lvl="1"/>
            <a:r>
              <a:rPr lang="en-US" dirty="0"/>
              <a:t>There can be more than one TEST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B2F8F-248E-AB25-F294-D6C59F84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A0D5-7E88-D045-A8AD-3AE3393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718F-A0AF-2640-8EDF-E59A6F31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have a </a:t>
            </a:r>
            <a:r>
              <a:rPr lang="en-US" u="sng" dirty="0"/>
              <a:t>basic parse tree</a:t>
            </a:r>
            <a:r>
              <a:rPr lang="en-US" dirty="0"/>
              <a:t> and a  </a:t>
            </a:r>
            <a:r>
              <a:rPr lang="en-US" u="sng" dirty="0"/>
              <a:t>rudimentary symbol table</a:t>
            </a:r>
            <a:r>
              <a:rPr lang="en-US" dirty="0"/>
              <a:t>, we can start the backend tier.</a:t>
            </a:r>
          </a:p>
          <a:p>
            <a:pPr lvl="4"/>
            <a:endParaRPr lang="en-US" dirty="0"/>
          </a:p>
          <a:p>
            <a:r>
              <a:rPr lang="en-US" dirty="0"/>
              <a:t>Recall the the backend components only work with the intermediate tier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87F6-A6EF-F648-9230-0A33989B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83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715B-DD01-3D36-14A5-EA0F1321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1DB5-97AF-7A4E-5FCA-731AE1C6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nodes.</a:t>
            </a:r>
          </a:p>
          <a:p>
            <a:pPr lvl="4"/>
            <a:endParaRPr lang="en-US" dirty="0"/>
          </a:p>
          <a:p>
            <a:r>
              <a:rPr lang="en-US" dirty="0"/>
              <a:t>Perform the appropriate operation on the child nodes according to the type of node.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0E771-D417-E891-D94A-E38CF579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function&#10;&#10;Description automatically generated">
            <a:extLst>
              <a:ext uri="{FF2B5EF4-FFF2-40B4-BE49-F238E27FC236}">
                <a16:creationId xmlns:a16="http://schemas.microsoft.com/office/drawing/2014/main" id="{B5529574-AA08-49CC-7672-45923A26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15" y="5217772"/>
            <a:ext cx="2280539" cy="1594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2E58F8-263B-FF3D-B401-ED839AA8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Expressions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CB16-5313-E7B4-AD11-407A558D6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the result of the operation.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visitExpression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visitVariable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visitIntegerConstant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visitRealConstant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visitStringConstant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8C649-EF3B-772A-CB3F-09862031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A diagram of a simple expression&#10;&#10;Description automatically generated">
            <a:extLst>
              <a:ext uri="{FF2B5EF4-FFF2-40B4-BE49-F238E27FC236}">
                <a16:creationId xmlns:a16="http://schemas.microsoft.com/office/drawing/2014/main" id="{78B9927D-0098-3CD5-ECD5-93320C9A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45" y="1783098"/>
            <a:ext cx="3049088" cy="1842593"/>
          </a:xfrm>
          <a:prstGeom prst="rect">
            <a:avLst/>
          </a:prstGeom>
        </p:spPr>
      </p:pic>
      <p:pic>
        <p:nvPicPr>
          <p:cNvPr id="6" name="Picture 5" descr="A diagram of a model&#10;&#10;Description automatically generated">
            <a:extLst>
              <a:ext uri="{FF2B5EF4-FFF2-40B4-BE49-F238E27FC236}">
                <a16:creationId xmlns:a16="http://schemas.microsoft.com/office/drawing/2014/main" id="{10506805-EB57-CF0F-D246-08DB04A3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45" y="3679597"/>
            <a:ext cx="2834659" cy="15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FA2B-02BC-5BF6-293F-C4DE6D4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Expressions</a:t>
            </a:r>
            <a:r>
              <a:rPr lang="en-US" i="1" dirty="0"/>
              <a:t>, cont'd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72557-DC86-ACA3-48A2-A658E28B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0E363-F0DC-1E08-9A4D-27D00BE04243}"/>
              </a:ext>
            </a:extLst>
          </p:cNvPr>
          <p:cNvSpPr txBox="1"/>
          <p:nvPr/>
        </p:nvSpPr>
        <p:spPr>
          <a:xfrm>
            <a:off x="591583" y="1460139"/>
            <a:ext cx="796083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visitVariable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Obtain the variable's value from its symbol table entry.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variableNode.text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symtab.lookup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variableName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Double value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variableId.getValue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0512D-CDF2-C1CD-DFF3-1C3C40F76B40}"/>
              </a:ext>
            </a:extLst>
          </p:cNvPr>
          <p:cNvSpPr txBox="1"/>
          <p:nvPr/>
        </p:nvSpPr>
        <p:spPr>
          <a:xfrm>
            <a:off x="591583" y="4048785"/>
            <a:ext cx="771397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Object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visitIntegerConstant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integerConstantNode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value = (Long)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integerConstantNode.value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(double) value;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8287D-DEFB-41DF-9908-257CD080E760}"/>
              </a:ext>
            </a:extLst>
          </p:cNvPr>
          <p:cNvSpPr txBox="1"/>
          <p:nvPr/>
        </p:nvSpPr>
        <p:spPr>
          <a:xfrm>
            <a:off x="6951097" y="1316499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09BB7-358E-67C8-B0D7-C1111A57DB97}"/>
              </a:ext>
            </a:extLst>
          </p:cNvPr>
          <p:cNvSpPr txBox="1"/>
          <p:nvPr/>
        </p:nvSpPr>
        <p:spPr>
          <a:xfrm>
            <a:off x="8012317" y="2445024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Hack!</a:t>
            </a:r>
          </a:p>
        </p:txBody>
      </p:sp>
    </p:spTree>
    <p:extLst>
      <p:ext uri="{BB962C8B-B14F-4D97-AF65-F5344CB8AC3E}">
        <p14:creationId xmlns:p14="http://schemas.microsoft.com/office/powerpoint/2010/main" val="79439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6A08-94AA-A246-AF3F-63330FEB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#3: Parser and Executor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06D2-94D8-7D47-9BB7-660CB0AA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the frontend parser to </a:t>
            </a:r>
            <a:r>
              <a:rPr lang="en-US" u="sng" dirty="0"/>
              <a:t>parse and build trees</a:t>
            </a:r>
            <a:r>
              <a:rPr lang="en-US" dirty="0"/>
              <a:t> for the following Pascal statements: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r>
              <a:rPr lang="en-US" dirty="0"/>
              <a:t>You may need to add </a:t>
            </a:r>
            <a:r>
              <a:rPr lang="en-US" u="sng" dirty="0"/>
              <a:t>new node types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intermediate tier.</a:t>
            </a:r>
          </a:p>
          <a:p>
            <a:r>
              <a:rPr lang="en-US" dirty="0"/>
              <a:t>Add </a:t>
            </a:r>
            <a:r>
              <a:rPr lang="en-US" u="sng" dirty="0"/>
              <a:t>new visit methods</a:t>
            </a:r>
            <a:r>
              <a:rPr lang="en-US" dirty="0"/>
              <a:t> to the backend executor to </a:t>
            </a:r>
            <a:r>
              <a:rPr lang="en-US" u="sng" dirty="0"/>
              <a:t>execute</a:t>
            </a:r>
            <a:r>
              <a:rPr lang="en-US" dirty="0"/>
              <a:t> the above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E90E5-7ACA-9443-A5FE-AFF8A463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C4469-213E-D945-B57B-F972C620EF92}"/>
              </a:ext>
            </a:extLst>
          </p:cNvPr>
          <p:cNvSpPr txBox="1"/>
          <p:nvPr/>
        </p:nvSpPr>
        <p:spPr>
          <a:xfrm>
            <a:off x="3618202" y="2697488"/>
            <a:ext cx="344023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Some simple Pascal source files</a:t>
            </a:r>
          </a:p>
          <a:p>
            <a:pPr algn="ctr"/>
            <a:r>
              <a:rPr lang="en-US" dirty="0">
                <a:solidFill>
                  <a:srgbClr val="0033CC"/>
                </a:solidFill>
              </a:rPr>
              <a:t>are provided to test your interpreter.</a:t>
            </a:r>
          </a:p>
        </p:txBody>
      </p:sp>
    </p:spTree>
    <p:extLst>
      <p:ext uri="{BB962C8B-B14F-4D97-AF65-F5344CB8AC3E}">
        <p14:creationId xmlns:p14="http://schemas.microsoft.com/office/powerpoint/2010/main" val="198979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4809-9B8A-5147-80DC-F5F0D925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 for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1734-38C0-4243-BABB-618E4566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5" descr="CS153-080917f">
            <a:extLst>
              <a:ext uri="{FF2B5EF4-FFF2-40B4-BE49-F238E27FC236}">
                <a16:creationId xmlns:a16="http://schemas.microsoft.com/office/drawing/2014/main" id="{37F1768C-6ABD-E742-A0B6-31EB3A67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0" y="2594869"/>
            <a:ext cx="5303462" cy="366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4C0EF5-16B7-1440-9885-65F9ED2F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46145"/>
            <a:ext cx="4572000" cy="749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6E640-3912-FF4A-84F9-80917E0E50EB}"/>
              </a:ext>
            </a:extLst>
          </p:cNvPr>
          <p:cNvSpPr txBox="1"/>
          <p:nvPr/>
        </p:nvSpPr>
        <p:spPr>
          <a:xfrm>
            <a:off x="2863840" y="2095755"/>
            <a:ext cx="3416320" cy="400110"/>
          </a:xfrm>
          <a:prstGeom prst="rect">
            <a:avLst/>
          </a:prstGeom>
          <a:solidFill>
            <a:srgbClr val="D7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0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j do k := </a:t>
            </a:r>
            <a:r>
              <a:rPr lang="en-US" sz="20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0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6F7AB-FF70-4C47-A89D-BEA04CC400A6}"/>
              </a:ext>
            </a:extLst>
          </p:cNvPr>
          <p:cNvGrpSpPr/>
          <p:nvPr/>
        </p:nvGrpSpPr>
        <p:grpSpPr>
          <a:xfrm>
            <a:off x="1554513" y="4090685"/>
            <a:ext cx="1097268" cy="338554"/>
            <a:chOff x="1554513" y="3838172"/>
            <a:chExt cx="1097268" cy="338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1B8906-3401-5A44-8D9F-79A07D9E155E}"/>
                </a:ext>
              </a:extLst>
            </p:cNvPr>
            <p:cNvSpPr txBox="1"/>
            <p:nvPr/>
          </p:nvSpPr>
          <p:spPr>
            <a:xfrm>
              <a:off x="1554513" y="3838172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Why?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48C0E6-453A-6E48-B713-9EEDC58E03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83254" y="4007449"/>
              <a:ext cx="4685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93FA28-A775-69FD-0DBD-1ACF3AF2AF26}"/>
              </a:ext>
            </a:extLst>
          </p:cNvPr>
          <p:cNvSpPr txBox="1"/>
          <p:nvPr/>
        </p:nvSpPr>
        <p:spPr>
          <a:xfrm>
            <a:off x="7132292" y="1346145"/>
            <a:ext cx="149752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statement</a:t>
            </a:r>
          </a:p>
          <a:p>
            <a:r>
              <a:rPr lang="en-US" dirty="0">
                <a:solidFill>
                  <a:srgbClr val="0033CC"/>
                </a:solidFill>
              </a:rPr>
              <a:t>can be a</a:t>
            </a:r>
          </a:p>
          <a:p>
            <a:r>
              <a:rPr lang="en-US" dirty="0">
                <a:solidFill>
                  <a:srgbClr val="0033CC"/>
                </a:solidFill>
              </a:rPr>
              <a:t>compound</a:t>
            </a:r>
          </a:p>
          <a:p>
            <a:r>
              <a:rPr lang="en-US" dirty="0">
                <a:solidFill>
                  <a:srgbClr val="0033CC"/>
                </a:solidFill>
              </a:rPr>
              <a:t>statement.</a:t>
            </a:r>
          </a:p>
        </p:txBody>
      </p:sp>
    </p:spTree>
    <p:extLst>
      <p:ext uri="{BB962C8B-B14F-4D97-AF65-F5344CB8AC3E}">
        <p14:creationId xmlns:p14="http://schemas.microsoft.com/office/powerpoint/2010/main" val="22450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7" name="Picture 5" descr="CS153-08091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520439"/>
            <a:ext cx="7132637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CB8E-8351-6546-84D5-012456AFB5BC}" type="slidenum">
              <a:rPr lang="en-US"/>
              <a:pPr/>
              <a:t>25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IF</a:t>
            </a:r>
            <a:r>
              <a:rPr lang="en-US"/>
              <a:t> Statement</a:t>
            </a:r>
          </a:p>
        </p:txBody>
      </p:sp>
      <p:pic>
        <p:nvPicPr>
          <p:cNvPr id="315395" name="Picture 3" descr="CS153-08091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58888"/>
            <a:ext cx="8321675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457200" y="2239963"/>
            <a:ext cx="2194581" cy="4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Example: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126463" y="3307488"/>
            <a:ext cx="1746250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Third child only if</a:t>
            </a:r>
          </a:p>
          <a:p>
            <a:r>
              <a:rPr lang="en-US">
                <a:solidFill>
                  <a:srgbClr val="0033CC"/>
                </a:solidFill>
              </a:rPr>
              <a:t>there is an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ELSE</a:t>
            </a:r>
            <a:r>
              <a:rPr lang="en-US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0123" y="2240293"/>
            <a:ext cx="4186413" cy="707886"/>
          </a:xfrm>
          <a:prstGeom prst="rect">
            <a:avLst/>
          </a:prstGeom>
          <a:solidFill>
            <a:srgbClr val="D6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IF (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= j) THEN t := 200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         ELSE f := -200;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BFE14-DCF8-985F-6EDB-5FD96C445319}"/>
              </a:ext>
            </a:extLst>
          </p:cNvPr>
          <p:cNvSpPr txBox="1"/>
          <p:nvPr/>
        </p:nvSpPr>
        <p:spPr>
          <a:xfrm>
            <a:off x="7357710" y="2100930"/>
            <a:ext cx="161133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Each statement</a:t>
            </a:r>
          </a:p>
          <a:p>
            <a:r>
              <a:rPr lang="en-US" dirty="0">
                <a:solidFill>
                  <a:srgbClr val="0033CC"/>
                </a:solidFill>
              </a:rPr>
              <a:t>can be a</a:t>
            </a:r>
          </a:p>
          <a:p>
            <a:r>
              <a:rPr lang="en-US" dirty="0">
                <a:solidFill>
                  <a:srgbClr val="0033CC"/>
                </a:solidFill>
              </a:rPr>
              <a:t>compound</a:t>
            </a:r>
          </a:p>
          <a:p>
            <a:r>
              <a:rPr lang="en-US" dirty="0">
                <a:solidFill>
                  <a:srgbClr val="0033CC"/>
                </a:solidFill>
              </a:rPr>
              <a:t>statement.</a:t>
            </a:r>
          </a:p>
        </p:txBody>
      </p:sp>
    </p:spTree>
    <p:extLst>
      <p:ext uri="{BB962C8B-B14F-4D97-AF65-F5344CB8AC3E}">
        <p14:creationId xmlns:p14="http://schemas.microsoft.com/office/powerpoint/2010/main" val="14190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48B9-1B64-7040-947B-BD87D344CC70}" type="slidenum">
              <a:rPr lang="en-US"/>
              <a:pPr/>
              <a:t>26</a:t>
            </a:fld>
            <a:endParaRPr lang="en-US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346464" y="4315510"/>
            <a:ext cx="5131176" cy="2730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3298078" y="3423209"/>
            <a:ext cx="3108687" cy="2746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Dangling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</a:t>
            </a:r>
            <a:r>
              <a:rPr lang="en-US" b="1">
                <a:latin typeface="Courier New" charset="0"/>
              </a:rPr>
              <a:t>ELSE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Consider:</a:t>
            </a:r>
            <a:br>
              <a:rPr lang="en-US" dirty="0"/>
            </a:br>
            <a:br>
              <a:rPr lang="en-US" sz="1000" dirty="0"/>
            </a:br>
            <a:r>
              <a:rPr lang="en-US" sz="2400" b="1" dirty="0">
                <a:latin typeface="Courier New" charset="0"/>
              </a:rPr>
              <a:t>  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endParaRPr lang="en-US" sz="1800" b="1" dirty="0"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dirty="0"/>
              <a:t>Which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THEN</a:t>
            </a:r>
            <a:r>
              <a:rPr lang="en-US" dirty="0"/>
              <a:t> does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ELSE</a:t>
            </a:r>
            <a:r>
              <a:rPr lang="en-US" dirty="0"/>
              <a:t> pair with?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Is it:</a:t>
            </a:r>
            <a:br>
              <a:rPr lang="en-US" dirty="0"/>
            </a:br>
            <a:br>
              <a:rPr lang="en-US" sz="1000" dirty="0"/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THEN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IF j = 2 THEN t := 500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ELSE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f := -500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Or is it:</a:t>
            </a:r>
            <a:br>
              <a:rPr lang="en-US" dirty="0"/>
            </a:br>
            <a:br>
              <a:rPr lang="en-US" sz="1000" dirty="0"/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THEN IF j = 2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THEN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t := 500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ELSE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f := -500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A4819-8C92-944D-9A95-67362636BDE9}"/>
              </a:ext>
            </a:extLst>
          </p:cNvPr>
          <p:cNvSpPr txBox="1"/>
          <p:nvPr/>
        </p:nvSpPr>
        <p:spPr>
          <a:xfrm>
            <a:off x="964281" y="1729341"/>
            <a:ext cx="721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THEN IF j = 2 THEN t := 500 ELSE f := -500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98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6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A48B9-1B64-7040-947B-BD87D344CC70}" type="slidenum">
              <a:rPr lang="en-US"/>
              <a:pPr/>
              <a:t>27</a:t>
            </a:fld>
            <a:endParaRPr lang="en-US"/>
          </a:p>
        </p:txBody>
      </p:sp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112157" y="3521706"/>
            <a:ext cx="5154284" cy="2730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Dangling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b="1" dirty="0">
                <a:latin typeface="Courier New" charset="0"/>
              </a:rPr>
              <a:t>ELSE</a:t>
            </a:r>
            <a:r>
              <a:rPr lang="en-US" i="1" dirty="0"/>
              <a:t>, cont’d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301229"/>
            <a:ext cx="8229600" cy="2682234"/>
          </a:xfr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According to Pascal syntax, </a:t>
            </a:r>
            <a:br>
              <a:rPr lang="en-US" dirty="0"/>
            </a:br>
            <a:r>
              <a:rPr lang="en-US" dirty="0"/>
              <a:t>the nested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IF</a:t>
            </a:r>
            <a:r>
              <a:rPr lang="en-US" dirty="0"/>
              <a:t> statement is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THEN</a:t>
            </a:r>
            <a:r>
              <a:rPr lang="en-US" dirty="0"/>
              <a:t> statement of the outer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2400" dirty="0"/>
              <a:t>statement</a:t>
            </a:r>
            <a:br>
              <a:rPr lang="en-US" sz="2400" dirty="0"/>
            </a:br>
            <a:br>
              <a:rPr lang="en-US" sz="1000" dirty="0"/>
            </a:br>
            <a:r>
              <a:rPr lang="en-US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IF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= 3 THEN IF j = 2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THEN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t := 500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ELSE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f := -500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</a:t>
            </a:r>
            <a:br>
              <a:rPr lang="en-US" sz="2000" b="1" dirty="0">
                <a:solidFill>
                  <a:schemeClr val="folHlink"/>
                </a:solidFill>
                <a:latin typeface="Courier New" charset="0"/>
              </a:rPr>
            </a:br>
            <a:endParaRPr lang="en-US" sz="2000" b="1" dirty="0">
              <a:solidFill>
                <a:schemeClr val="folHlink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dirty="0"/>
              <a:t>Therefore,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ELSE</a:t>
            </a:r>
            <a:r>
              <a:rPr lang="en-US" dirty="0"/>
              <a:t> pairs with the closest </a:t>
            </a:r>
            <a:br>
              <a:rPr lang="en-US" dirty="0"/>
            </a:br>
            <a:r>
              <a:rPr lang="en-US" dirty="0"/>
              <a:t>(i.e., the second)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THEN</a:t>
            </a:r>
            <a:r>
              <a:rPr lang="en-US" dirty="0"/>
              <a:t>.</a:t>
            </a:r>
          </a:p>
        </p:txBody>
      </p:sp>
      <p:pic>
        <p:nvPicPr>
          <p:cNvPr id="316423" name="Picture 7" descr="CS153-08091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325903"/>
            <a:ext cx="7551738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9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3D2-1D0F-9D4D-8C83-83484740324C}" type="slidenum">
              <a:rPr lang="en-US"/>
              <a:pPr/>
              <a:t>28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Executing an IF Parse Tree</a:t>
            </a:r>
          </a:p>
        </p:txBody>
      </p:sp>
      <p:pic>
        <p:nvPicPr>
          <p:cNvPr id="288772" name="Picture 4" descr="CS153-08091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235075"/>
            <a:ext cx="7040562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78275"/>
            <a:ext cx="8412163" cy="215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Evaluate the first child</a:t>
            </a:r>
            <a:r>
              <a:rPr lang="en-US" sz="2400" dirty="0">
                <a:latin typeface="Arial"/>
              </a:rPr>
              <a:t>’</a:t>
            </a:r>
            <a:r>
              <a:rPr lang="en-US" sz="2400" dirty="0"/>
              <a:t>s expression </a:t>
            </a:r>
            <a:r>
              <a:rPr lang="en-US" sz="2400" dirty="0" err="1"/>
              <a:t>subtree</a:t>
            </a:r>
            <a:r>
              <a:rPr lang="en-US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the expression value is </a:t>
            </a:r>
            <a:r>
              <a:rPr lang="en-US" sz="2400" dirty="0">
                <a:solidFill>
                  <a:srgbClr val="B23C00"/>
                </a:solidFill>
              </a:rPr>
              <a:t>true </a:t>
            </a:r>
            <a:r>
              <a:rPr lang="en-US" sz="2400" dirty="0">
                <a:solidFill>
                  <a:srgbClr val="0033CC"/>
                </a:solidFill>
              </a:rPr>
              <a:t>...</a:t>
            </a: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Execute the second child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s statement subtree.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the expression value is </a:t>
            </a:r>
            <a:r>
              <a:rPr lang="en-US" sz="2400" dirty="0">
                <a:solidFill>
                  <a:srgbClr val="B23C00"/>
                </a:solidFill>
              </a:rPr>
              <a:t>false </a:t>
            </a:r>
            <a:r>
              <a:rPr lang="en-US" sz="2400" dirty="0"/>
              <a:t>…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there is a third child statement subtree, then execute 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If there isn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t a third child subtree, then we</a:t>
            </a:r>
            <a:r>
              <a:rPr lang="en-US" sz="2000" dirty="0">
                <a:latin typeface="Arial"/>
              </a:rPr>
              <a:t>’</a:t>
            </a:r>
            <a:r>
              <a:rPr lang="en-US" sz="2000" dirty="0"/>
              <a:t>re done with this tree.</a:t>
            </a:r>
          </a:p>
        </p:txBody>
      </p:sp>
      <p:sp>
        <p:nvSpPr>
          <p:cNvPr id="288773" name="Oval 5"/>
          <p:cNvSpPr>
            <a:spLocks noChangeArrowheads="1"/>
          </p:cNvSpPr>
          <p:nvPr/>
        </p:nvSpPr>
        <p:spPr bwMode="auto">
          <a:xfrm>
            <a:off x="914400" y="1600200"/>
            <a:ext cx="2560638" cy="21939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Oval 6"/>
          <p:cNvSpPr>
            <a:spLocks noChangeArrowheads="1"/>
          </p:cNvSpPr>
          <p:nvPr/>
        </p:nvSpPr>
        <p:spPr bwMode="auto">
          <a:xfrm>
            <a:off x="3200400" y="1600200"/>
            <a:ext cx="2833688" cy="21939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Oval 7"/>
          <p:cNvSpPr>
            <a:spLocks noChangeArrowheads="1"/>
          </p:cNvSpPr>
          <p:nvPr/>
        </p:nvSpPr>
        <p:spPr bwMode="auto">
          <a:xfrm>
            <a:off x="5761038" y="1600200"/>
            <a:ext cx="3017837" cy="2651125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/>
      <p:bldP spid="288773" grpId="0" uiExpand="1" animBg="1"/>
      <p:bldP spid="288773" grpId="1" uiExpand="1" animBg="1"/>
      <p:bldP spid="288774" grpId="0" uiExpand="1" animBg="1"/>
      <p:bldP spid="288774" grpId="1" uiExpand="1" animBg="1"/>
      <p:bldP spid="288775" grpId="0" animBg="1"/>
      <p:bldP spid="288775" grpId="1" animBg="1"/>
      <p:bldP spid="288775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38" y="6218237"/>
            <a:ext cx="640118" cy="457200"/>
          </a:xfrm>
        </p:spPr>
        <p:txBody>
          <a:bodyPr/>
          <a:lstStyle/>
          <a:p>
            <a:fld id="{0CE2F708-E32B-B640-91A6-8846E7BC022C}" type="slidenum">
              <a:rPr lang="en-US"/>
              <a:pPr/>
              <a:t>29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FOR</a:t>
            </a:r>
            <a:r>
              <a:rPr lang="en-US"/>
              <a:t> Statement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2239963"/>
            <a:ext cx="2194582" cy="457200"/>
          </a:xfrm>
        </p:spPr>
        <p:txBody>
          <a:bodyPr/>
          <a:lstStyle/>
          <a:p>
            <a:r>
              <a:rPr lang="en-US" dirty="0"/>
              <a:t>Example: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13348" name="Picture 4" descr="CS153-08091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5075"/>
            <a:ext cx="832167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 descr="CS153-080917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3032340"/>
            <a:ext cx="87788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192088" y="2990850"/>
            <a:ext cx="1819275" cy="34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Initial assignment.</a:t>
            </a:r>
          </a:p>
        </p:txBody>
      </p:sp>
      <p:grpSp>
        <p:nvGrpSpPr>
          <p:cNvPr id="313351" name="Group 7"/>
          <p:cNvGrpSpPr>
            <a:grpSpLocks/>
          </p:cNvGrpSpPr>
          <p:nvPr/>
        </p:nvGrpSpPr>
        <p:grpSpPr bwMode="auto">
          <a:xfrm>
            <a:off x="274638" y="4892675"/>
            <a:ext cx="2286000" cy="925513"/>
            <a:chOff x="173" y="3082"/>
            <a:chExt cx="1440" cy="58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352" name="Text Box 8"/>
            <p:cNvSpPr txBox="1">
              <a:spLocks noChangeArrowheads="1"/>
            </p:cNvSpPr>
            <p:nvPr/>
          </p:nvSpPr>
          <p:spPr bwMode="auto">
            <a:xfrm>
              <a:off x="173" y="3139"/>
              <a:ext cx="919" cy="526"/>
            </a:xfrm>
            <a:prstGeom prst="rect">
              <a:avLst/>
            </a:prstGeom>
            <a:grp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Node type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GT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for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TO</a:t>
              </a:r>
              <a:r>
                <a:rPr lang="en-US" dirty="0">
                  <a:solidFill>
                    <a:srgbClr val="0033CC"/>
                  </a:solidFill>
                </a:rPr>
                <a:t> and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LT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for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DOWNTO</a:t>
              </a:r>
              <a:r>
                <a:rPr lang="en-US" dirty="0">
                  <a:solidFill>
                    <a:srgbClr val="0033CC"/>
                  </a:solidFill>
                </a:rPr>
                <a:t>.</a:t>
              </a:r>
            </a:p>
          </p:txBody>
        </p:sp>
        <p:sp>
          <p:nvSpPr>
            <p:cNvPr id="313353" name="Line 9"/>
            <p:cNvSpPr>
              <a:spLocks noChangeShapeType="1"/>
            </p:cNvSpPr>
            <p:nvPr/>
          </p:nvSpPr>
          <p:spPr bwMode="auto">
            <a:xfrm flipV="1">
              <a:off x="1094" y="3082"/>
              <a:ext cx="519" cy="115"/>
            </a:xfrm>
            <a:prstGeom prst="line">
              <a:avLst/>
            </a:prstGeom>
            <a:grp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</p:grp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4206875" y="5475288"/>
            <a:ext cx="1446213" cy="3460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ourier New" charset="0"/>
              </a:rPr>
              <a:t>DO</a:t>
            </a:r>
            <a:r>
              <a:rPr lang="en-US">
                <a:solidFill>
                  <a:srgbClr val="0033CC"/>
                </a:solidFill>
              </a:rPr>
              <a:t> statement.</a:t>
            </a:r>
          </a:p>
        </p:txBody>
      </p:sp>
      <p:grpSp>
        <p:nvGrpSpPr>
          <p:cNvPr id="313355" name="Group 11"/>
          <p:cNvGrpSpPr>
            <a:grpSpLocks/>
          </p:cNvGrpSpPr>
          <p:nvPr/>
        </p:nvGrpSpPr>
        <p:grpSpPr bwMode="auto">
          <a:xfrm>
            <a:off x="6710364" y="2562225"/>
            <a:ext cx="2149475" cy="2146299"/>
            <a:chOff x="4227" y="1614"/>
            <a:chExt cx="1354" cy="13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3356" name="Text Box 12"/>
            <p:cNvSpPr txBox="1">
              <a:spLocks noChangeArrowheads="1"/>
            </p:cNvSpPr>
            <p:nvPr/>
          </p:nvSpPr>
          <p:spPr bwMode="auto">
            <a:xfrm>
              <a:off x="4227" y="1614"/>
              <a:ext cx="1354" cy="834"/>
            </a:xfrm>
            <a:prstGeom prst="rect">
              <a:avLst/>
            </a:prstGeom>
            <a:grpFill/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Increment/decrement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the control variable: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Node type </a:t>
              </a:r>
              <a:r>
                <a:rPr lang="en-US" b="1" dirty="0">
                  <a:solidFill>
                    <a:srgbClr val="0033CC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</a:t>
              </a:r>
              <a:r>
                <a:rPr lang="en-US" dirty="0">
                  <a:solidFill>
                    <a:srgbClr val="0033CC"/>
                  </a:solidFill>
                </a:rPr>
                <a:t> for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TO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and </a:t>
              </a:r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SUBTRACT</a:t>
              </a:r>
              <a:r>
                <a:rPr lang="en-US" dirty="0">
                  <a:solidFill>
                    <a:srgbClr val="0033CC"/>
                  </a:solidFill>
                </a:rPr>
                <a:t> for</a:t>
              </a:r>
            </a:p>
            <a:p>
              <a:r>
                <a:rPr lang="en-US" b="1" dirty="0">
                  <a:solidFill>
                    <a:srgbClr val="0033CC"/>
                  </a:solidFill>
                  <a:latin typeface="Courier New" charset="0"/>
                </a:rPr>
                <a:t>DOWNTO</a:t>
              </a:r>
              <a:r>
                <a:rPr lang="en-US" dirty="0">
                  <a:solidFill>
                    <a:srgbClr val="0033CC"/>
                  </a:solidFill>
                </a:rPr>
                <a:t>.</a:t>
              </a:r>
            </a:p>
          </p:txBody>
        </p:sp>
        <p:sp>
          <p:nvSpPr>
            <p:cNvPr id="313357" name="Line 13"/>
            <p:cNvSpPr>
              <a:spLocks noChangeShapeType="1"/>
            </p:cNvSpPr>
            <p:nvPr/>
          </p:nvSpPr>
          <p:spPr bwMode="auto">
            <a:xfrm flipH="1">
              <a:off x="5069" y="2448"/>
              <a:ext cx="173" cy="518"/>
            </a:xfrm>
            <a:prstGeom prst="line">
              <a:avLst/>
            </a:prstGeom>
            <a:grp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60342" y="2331732"/>
            <a:ext cx="4032499" cy="400110"/>
          </a:xfrm>
          <a:prstGeom prst="rect">
            <a:avLst/>
          </a:prstGeom>
          <a:solidFill>
            <a:srgbClr val="D6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FOR k := j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TO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 5 DO n := k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2D0BA-E331-4CE4-7A05-A9DE9EC76F23}"/>
              </a:ext>
            </a:extLst>
          </p:cNvPr>
          <p:cNvSpPr txBox="1"/>
          <p:nvPr/>
        </p:nvSpPr>
        <p:spPr>
          <a:xfrm>
            <a:off x="7132292" y="411163"/>
            <a:ext cx="149752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statement</a:t>
            </a:r>
          </a:p>
          <a:p>
            <a:r>
              <a:rPr lang="en-US" dirty="0">
                <a:solidFill>
                  <a:srgbClr val="0033CC"/>
                </a:solidFill>
              </a:rPr>
              <a:t>can be a</a:t>
            </a:r>
          </a:p>
          <a:p>
            <a:r>
              <a:rPr lang="en-US" dirty="0">
                <a:solidFill>
                  <a:srgbClr val="0033CC"/>
                </a:solidFill>
              </a:rPr>
              <a:t>compound</a:t>
            </a:r>
          </a:p>
          <a:p>
            <a:r>
              <a:rPr lang="en-US" dirty="0">
                <a:solidFill>
                  <a:srgbClr val="0033CC"/>
                </a:solidFill>
              </a:rPr>
              <a:t>statement.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6EF400-1DD9-98AE-F829-61339D4CEE0A}"/>
              </a:ext>
            </a:extLst>
          </p:cNvPr>
          <p:cNvSpPr/>
          <p:nvPr/>
        </p:nvSpPr>
        <p:spPr bwMode="auto">
          <a:xfrm>
            <a:off x="2468903" y="2880366"/>
            <a:ext cx="1188707" cy="640073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A6B804-E9F3-4A63-41FD-FE12F39EE520}"/>
              </a:ext>
            </a:extLst>
          </p:cNvPr>
          <p:cNvSpPr/>
          <p:nvPr/>
        </p:nvSpPr>
        <p:spPr bwMode="auto">
          <a:xfrm>
            <a:off x="4480561" y="3336926"/>
            <a:ext cx="914390" cy="7383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3257F6-DB83-6CD1-65D0-7F201CB69610}"/>
              </a:ext>
            </a:extLst>
          </p:cNvPr>
          <p:cNvSpPr/>
          <p:nvPr/>
        </p:nvSpPr>
        <p:spPr bwMode="auto">
          <a:xfrm>
            <a:off x="2374359" y="3953376"/>
            <a:ext cx="914390" cy="7383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C94E54-4486-0D38-5C1F-9FC1780FCBE7}"/>
              </a:ext>
            </a:extLst>
          </p:cNvPr>
          <p:cNvSpPr/>
          <p:nvPr/>
        </p:nvSpPr>
        <p:spPr bwMode="auto">
          <a:xfrm>
            <a:off x="7480615" y="4526268"/>
            <a:ext cx="914390" cy="73831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animBg="1"/>
      <p:bldP spid="313354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4BA0E-B20A-D240-917E-EF5E526C85F7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Conceptual Design</a:t>
            </a:r>
          </a:p>
        </p:txBody>
      </p:sp>
      <p:pic>
        <p:nvPicPr>
          <p:cNvPr id="77829" name="Picture 5" descr="177075 fg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0" y="1457936"/>
            <a:ext cx="68580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64B4C-EF7C-3A45-9FDE-0F7D6AC8B790}"/>
              </a:ext>
            </a:extLst>
          </p:cNvPr>
          <p:cNvSpPr txBox="1"/>
          <p:nvPr/>
        </p:nvSpPr>
        <p:spPr>
          <a:xfrm>
            <a:off x="7406609" y="2139949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Interpreter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E614C-A777-1947-900E-3A5B65C83451}"/>
              </a:ext>
            </a:extLst>
          </p:cNvPr>
          <p:cNvSpPr txBox="1"/>
          <p:nvPr/>
        </p:nvSpPr>
        <p:spPr>
          <a:xfrm>
            <a:off x="7744615" y="3540736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Compiler or</a:t>
            </a:r>
          </a:p>
          <a:p>
            <a:r>
              <a:rPr lang="en-US" dirty="0">
                <a:solidFill>
                  <a:srgbClr val="0033CC"/>
                </a:solidFill>
              </a:rPr>
              <a:t>converter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0747094-3671-294C-A069-2F868E093C5D}"/>
              </a:ext>
            </a:extLst>
          </p:cNvPr>
          <p:cNvSpPr/>
          <p:nvPr/>
        </p:nvSpPr>
        <p:spPr bwMode="auto">
          <a:xfrm>
            <a:off x="7381481" y="2829521"/>
            <a:ext cx="390884" cy="1920219"/>
          </a:xfrm>
          <a:prstGeom prst="rightBrace">
            <a:avLst>
              <a:gd name="adj1" fmla="val 8333"/>
              <a:gd name="adj2" fmla="val 50345"/>
            </a:avLst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273F0-D6FF-7247-9B97-E6A7C3817586}"/>
              </a:ext>
            </a:extLst>
          </p:cNvPr>
          <p:cNvSpPr txBox="1"/>
          <p:nvPr/>
        </p:nvSpPr>
        <p:spPr>
          <a:xfrm>
            <a:off x="4702792" y="5159189"/>
            <a:ext cx="3270639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33CC"/>
                </a:solidFill>
              </a:rPr>
              <a:t>Can an interpreter’s backend </a:t>
            </a:r>
            <a:r>
              <a:rPr lang="en-US" sz="1400" u="sng" dirty="0">
                <a:solidFill>
                  <a:srgbClr val="0033CC"/>
                </a:solidFill>
              </a:rPr>
              <a:t>executor</a:t>
            </a:r>
            <a:r>
              <a:rPr lang="en-US" sz="1400" dirty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run a Pascal program using only </a:t>
            </a:r>
          </a:p>
          <a:p>
            <a:pPr algn="ctr"/>
            <a:r>
              <a:rPr lang="en-US" sz="1400" dirty="0">
                <a:solidFill>
                  <a:srgbClr val="0033CC"/>
                </a:solidFill>
              </a:rPr>
              <a:t>the parse tree and the symbol table?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D447B7-B4EB-70B3-29C7-2BE45F7B5D5C}"/>
              </a:ext>
            </a:extLst>
          </p:cNvPr>
          <p:cNvSpPr/>
          <p:nvPr/>
        </p:nvSpPr>
        <p:spPr bwMode="auto">
          <a:xfrm>
            <a:off x="5852145" y="1874537"/>
            <a:ext cx="1463025" cy="822951"/>
          </a:xfrm>
          <a:prstGeom prst="ellipse">
            <a:avLst/>
          </a:prstGeom>
          <a:noFill/>
          <a:ln w="19050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70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958C-5522-F34C-A77B-E549D39782F1}" type="slidenum">
              <a:rPr lang="en-US"/>
              <a:pPr/>
              <a:t>30</a:t>
            </a:fld>
            <a:endParaRPr lang="en-US"/>
          </a:p>
        </p:txBody>
      </p:sp>
      <p:pic>
        <p:nvPicPr>
          <p:cNvPr id="318466" name="Picture 2" descr="CS153-080917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563"/>
            <a:ext cx="8229600" cy="3360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CASE</a:t>
            </a:r>
            <a:r>
              <a:rPr lang="en-US"/>
              <a:t> Statement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251951"/>
            <a:ext cx="2286020" cy="458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5879" y="4800585"/>
            <a:ext cx="3509194" cy="1477328"/>
          </a:xfrm>
          <a:prstGeom prst="rect">
            <a:avLst/>
          </a:prstGeom>
          <a:solidFill>
            <a:srgbClr val="D6FFFF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CASE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i+1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OF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1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:       j := 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4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:       j := 4*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5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2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3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: j := 523*</a:t>
            </a:r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18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1800" b="1" dirty="0">
                <a:solidFill>
                  <a:srgbClr val="0033CC"/>
                </a:solidFill>
                <a:latin typeface="Courier New" charset="0"/>
              </a:rPr>
              <a:t>END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03D810E-DD8C-8C4C-B8B6-67862D20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17" y="4983463"/>
            <a:ext cx="195277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Note that Pascal</a:t>
            </a:r>
            <a:r>
              <a:rPr lang="ja-JP" altLang="en-US">
                <a:solidFill>
                  <a:srgbClr val="0033CC"/>
                </a:solidFill>
                <a:latin typeface="Arial"/>
              </a:rPr>
              <a:t>’</a:t>
            </a:r>
            <a:r>
              <a:rPr lang="en-US" dirty="0">
                <a:solidFill>
                  <a:srgbClr val="0033CC"/>
                </a:solidFill>
              </a:rPr>
              <a:t>s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CASE</a:t>
            </a:r>
            <a:r>
              <a:rPr lang="en-US" dirty="0">
                <a:solidFill>
                  <a:srgbClr val="0033CC"/>
                </a:solidFill>
              </a:rPr>
              <a:t> statement</a:t>
            </a:r>
          </a:p>
          <a:p>
            <a:r>
              <a:rPr lang="en-US" dirty="0">
                <a:solidFill>
                  <a:srgbClr val="0033CC"/>
                </a:solidFill>
              </a:rPr>
              <a:t>does </a:t>
            </a:r>
            <a:r>
              <a:rPr lang="en-US" u="sng" dirty="0">
                <a:solidFill>
                  <a:srgbClr val="0033CC"/>
                </a:solidFill>
              </a:rPr>
              <a:t>not</a:t>
            </a:r>
            <a:r>
              <a:rPr lang="en-US" dirty="0">
                <a:solidFill>
                  <a:srgbClr val="0033CC"/>
                </a:solidFill>
              </a:rPr>
              <a:t> use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BREAK</a:t>
            </a:r>
            <a:r>
              <a:rPr lang="en-US" dirty="0">
                <a:solidFill>
                  <a:srgbClr val="0033CC"/>
                </a:solidFill>
              </a:rPr>
              <a:t> statements.</a:t>
            </a:r>
          </a:p>
        </p:txBody>
      </p:sp>
    </p:spTree>
    <p:extLst>
      <p:ext uri="{BB962C8B-B14F-4D97-AF65-F5344CB8AC3E}">
        <p14:creationId xmlns:p14="http://schemas.microsoft.com/office/powerpoint/2010/main" val="3304905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2FF4-35C6-DC4F-BB2D-A8D16340E999}" type="slidenum">
              <a:rPr lang="en-US"/>
              <a:pPr/>
              <a:t>31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charset="0"/>
              </a:rPr>
              <a:t>CASE</a:t>
            </a:r>
            <a:r>
              <a:rPr lang="en-US" dirty="0"/>
              <a:t> Statement, </a:t>
            </a:r>
            <a:r>
              <a:rPr lang="en-US" i="1" dirty="0"/>
              <a:t>cont</a:t>
            </a:r>
            <a:r>
              <a:rPr lang="en-US" altLang="ja-JP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pic>
        <p:nvPicPr>
          <p:cNvPr id="319491" name="Picture 3" descr="CS153-08091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235075"/>
            <a:ext cx="445135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4638" y="2606675"/>
            <a:ext cx="4937125" cy="2286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Example:</a:t>
            </a:r>
          </a:p>
          <a:p>
            <a:pPr lvl="1">
              <a:lnSpc>
                <a:spcPct val="90000"/>
              </a:lnSpc>
            </a:pPr>
            <a:endParaRPr lang="en-US" sz="2000" b="1" dirty="0">
              <a:solidFill>
                <a:srgbClr val="0033CC"/>
              </a:solidFill>
              <a:latin typeface="Courier New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CASE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i+1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OF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1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:       j := 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4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:       j := 4*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5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2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3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: j := 523*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;</a:t>
            </a:r>
            <a:br>
              <a:rPr lang="en-US" sz="2000" b="1" dirty="0">
                <a:solidFill>
                  <a:srgbClr val="0033CC"/>
                </a:solidFill>
                <a:latin typeface="Courier New" charset="0"/>
              </a:rPr>
            </a:b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END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5486400" y="1600200"/>
            <a:ext cx="2286000" cy="1279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5486400" y="2879725"/>
            <a:ext cx="2925763" cy="1738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4297363" y="4618038"/>
            <a:ext cx="4572000" cy="164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Rectangle 8"/>
          <p:cNvSpPr>
            <a:spLocks noChangeArrowheads="1"/>
          </p:cNvSpPr>
          <p:nvPr/>
        </p:nvSpPr>
        <p:spPr bwMode="auto">
          <a:xfrm>
            <a:off x="3840163" y="1233813"/>
            <a:ext cx="2103437" cy="146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1736725" y="3716123"/>
            <a:ext cx="32512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1736725" y="3992348"/>
            <a:ext cx="32512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1736725" y="4268573"/>
            <a:ext cx="3251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319495" grpId="0" animBg="1"/>
      <p:bldP spid="319496" grpId="0" animBg="1"/>
      <p:bldP spid="319497" grpId="0" animBg="1"/>
      <p:bldP spid="319498" grpId="0" animBg="1"/>
      <p:bldP spid="319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70BE-6180-384D-B805-8F2DEB00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5B89-C253-7340-B27D-39249DC17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</a:t>
            </a:r>
            <a:r>
              <a:rPr lang="en-US" u="sng" dirty="0"/>
              <a:t>no</a:t>
            </a:r>
            <a:r>
              <a:rPr lang="en-US" dirty="0"/>
              <a:t>t parsed any </a:t>
            </a:r>
            <a:br>
              <a:rPr lang="en-US" dirty="0"/>
            </a:br>
            <a:r>
              <a:rPr lang="en-US" u="sng" dirty="0"/>
              <a:t>variable declarations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hack: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variable appears on the </a:t>
            </a:r>
            <a:r>
              <a:rPr lang="en-US" u="sng" dirty="0"/>
              <a:t>left-hand side</a:t>
            </a:r>
            <a:r>
              <a:rPr lang="en-US" dirty="0"/>
              <a:t> (LHS) of an assignment statement (i.e., it’s the target of the assignment) and it’s not already in the symbol table, </a:t>
            </a:r>
            <a:r>
              <a:rPr lang="en-US" u="sng" dirty="0"/>
              <a:t>enter it</a:t>
            </a:r>
            <a:r>
              <a:rPr lang="en-US" dirty="0"/>
              <a:t> into the symbol table.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When a variable appears in the right-hand side (RHS), </a:t>
            </a:r>
            <a:r>
              <a:rPr lang="en-US" u="sng" dirty="0"/>
              <a:t>check</a:t>
            </a:r>
            <a:r>
              <a:rPr lang="en-US" dirty="0"/>
              <a:t> to see if it’s in the symbol table.</a:t>
            </a:r>
          </a:p>
          <a:p>
            <a:pPr lvl="2"/>
            <a:r>
              <a:rPr lang="en-US" dirty="0"/>
              <a:t>The variable is </a:t>
            </a:r>
            <a:r>
              <a:rPr lang="en-US" u="sng" dirty="0"/>
              <a:t>undeclared</a:t>
            </a:r>
            <a:r>
              <a:rPr lang="en-US" dirty="0"/>
              <a:t> if it isn’t in the symbol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14B3B-AE83-9E45-AEC7-69BB91E8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69104-4479-235A-1031-9DEFF1A80E54}"/>
              </a:ext>
            </a:extLst>
          </p:cNvPr>
          <p:cNvSpPr txBox="1"/>
          <p:nvPr/>
        </p:nvSpPr>
        <p:spPr>
          <a:xfrm>
            <a:off x="3931927" y="2514610"/>
            <a:ext cx="4596130" cy="369332"/>
          </a:xfrm>
          <a:prstGeom prst="rect">
            <a:avLst/>
          </a:prstGeom>
          <a:solidFill>
            <a:srgbClr val="DEF0F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- 32)/1.8</a:t>
            </a:r>
          </a:p>
        </p:txBody>
      </p:sp>
    </p:spTree>
    <p:extLst>
      <p:ext uri="{BB962C8B-B14F-4D97-AF65-F5344CB8AC3E}">
        <p14:creationId xmlns:p14="http://schemas.microsoft.com/office/powerpoint/2010/main" val="416459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07DF-7412-F442-B65A-07F8AEBE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Hack!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6E958-3CD6-5F4B-9692-FC7323C63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/>
              <a:t>Storing values calculated during run time </a:t>
            </a:r>
            <a:br>
              <a:rPr lang="en-US" dirty="0"/>
            </a:br>
            <a:r>
              <a:rPr lang="en-US" dirty="0"/>
              <a:t>into variables’ symbol table entries is a </a:t>
            </a:r>
            <a:r>
              <a:rPr lang="en-US" u="sng" dirty="0"/>
              <a:t>temporary hack</a:t>
            </a:r>
            <a:r>
              <a:rPr lang="en-US" dirty="0"/>
              <a:t> we’ll use for now.</a:t>
            </a:r>
          </a:p>
          <a:p>
            <a:pPr lvl="1"/>
            <a:r>
              <a:rPr lang="en-US" dirty="0"/>
              <a:t>This will fail miserably if we have recursion.</a:t>
            </a:r>
          </a:p>
          <a:p>
            <a:pPr lvl="4"/>
            <a:endParaRPr lang="en-US" dirty="0"/>
          </a:p>
          <a:p>
            <a:r>
              <a:rPr lang="en-US" dirty="0"/>
              <a:t>We’ll see later where we should actually store calculated runtime values for variables.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6410-E3A9-AF44-8135-B1FAC99F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C0AA0-E918-0308-35DA-FC0C3F6DF7E4}"/>
              </a:ext>
            </a:extLst>
          </p:cNvPr>
          <p:cNvSpPr txBox="1"/>
          <p:nvPr/>
        </p:nvSpPr>
        <p:spPr>
          <a:xfrm>
            <a:off x="7406609" y="2697488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934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00A6-C171-48AB-4213-8208DCF9E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Interpreter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6D5C6-D36A-8D6C-0BC7-827F865C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3D971AC-AF6E-DEB2-0C14-132E8AB2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466850"/>
            <a:ext cx="3009900" cy="3924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6DBF0DB-1A3C-ADB5-6CDB-4D771BBAEDB3}"/>
              </a:ext>
            </a:extLst>
          </p:cNvPr>
          <p:cNvGrpSpPr/>
          <p:nvPr/>
        </p:nvGrpSpPr>
        <p:grpSpPr>
          <a:xfrm>
            <a:off x="1920269" y="2331732"/>
            <a:ext cx="1554463" cy="338554"/>
            <a:chOff x="1920269" y="2331732"/>
            <a:chExt cx="1554463" cy="3385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4D20A5-3EB8-E36E-D3A0-1E2E151907C4}"/>
                </a:ext>
              </a:extLst>
            </p:cNvPr>
            <p:cNvSpPr txBox="1"/>
            <p:nvPr/>
          </p:nvSpPr>
          <p:spPr>
            <a:xfrm>
              <a:off x="1920269" y="2331732"/>
              <a:ext cx="628698" cy="338554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Main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2042096-9906-C011-07D7-1331FAA280F0}"/>
                </a:ext>
              </a:extLst>
            </p:cNvPr>
            <p:cNvCxnSpPr>
              <a:stCxn id="13" idx="3"/>
            </p:cNvCxnSpPr>
            <p:nvPr/>
          </p:nvCxnSpPr>
          <p:spPr bwMode="auto">
            <a:xfrm>
              <a:off x="2548967" y="2501009"/>
              <a:ext cx="92576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67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2623-CC5B-6E38-3F38-15992BDE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03854-4CD1-60FE-C85C-C471C9E6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A41F7-5EE5-1C83-CADD-3DB558A89995}"/>
              </a:ext>
            </a:extLst>
          </p:cNvPr>
          <p:cNvSpPr txBox="1"/>
          <p:nvPr/>
        </p:nvSpPr>
        <p:spPr>
          <a:xfrm>
            <a:off x="365806" y="1243944"/>
            <a:ext cx="3345788" cy="2123658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PROGRAM HelloWorld;</a:t>
            </a:r>
            <a:b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0;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REPEAT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write('#'); write(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u="sng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(': Hello, world!')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UNTIL </a:t>
            </a:r>
            <a:r>
              <a:rPr lang="en-US" sz="12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5</a:t>
            </a:r>
          </a:p>
          <a:p>
            <a:r>
              <a:rPr lang="en-US" sz="12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8FB500-5565-CE81-14EE-668E62F4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5" y="3520439"/>
            <a:ext cx="3718342" cy="1920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B2A4CD-D401-441C-A7D2-EDB0950D1FAC}"/>
              </a:ext>
            </a:extLst>
          </p:cNvPr>
          <p:cNvSpPr txBox="1"/>
          <p:nvPr/>
        </p:nvSpPr>
        <p:spPr>
          <a:xfrm>
            <a:off x="4424095" y="1234464"/>
            <a:ext cx="4262705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&lt;PROGRAM HelloWorld&gt;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&lt;COMPOUND line 3&gt;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&lt;ASSIGN line 4&gt;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&lt;INTEGER_CONSTANT 0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&lt;/ASSIGN&gt;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&lt;LOOP line 6&gt;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&lt;ASSIGN line 7&gt;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&lt;ADD&gt;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1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&lt;/ADD&gt;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&lt;/ASSIGN&gt;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 line 8&gt;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'#'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 line 8&gt;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&lt;WRITELN line 9&gt;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&lt;STRING_CONSTANT ': Hello, world!'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&lt;/WRITELN&gt;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&lt;TEST line 10&gt;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&lt;EQ&gt;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&lt;VARIABLE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&lt;INTEGER_CONSTANT 5 /&gt;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&lt;/EQ&gt;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&lt;/TEST&gt;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&lt;/LOOP&gt;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&lt;/COMPOUND&gt;</a:t>
            </a: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&lt;/PROGRAM&gt;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C0DC4-29BE-D977-DE12-CB04810FF7AD}"/>
              </a:ext>
            </a:extLst>
          </p:cNvPr>
          <p:cNvSpPr txBox="1"/>
          <p:nvPr/>
        </p:nvSpPr>
        <p:spPr>
          <a:xfrm>
            <a:off x="278892" y="5714975"/>
            <a:ext cx="399660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java -cp bin Simple -parse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HelloWorld.txt</a:t>
            </a:r>
            <a:endParaRPr lang="en-US" sz="12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62B7-CE4B-5B4A-BD51-54D3C5D8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Visiting Parse Tree Nodes During Run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31E3-D3CE-8245-BD20-8AD799E8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Executor</a:t>
            </a:r>
            <a:r>
              <a:rPr lang="en-US" dirty="0"/>
              <a:t> in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backend</a:t>
            </a:r>
            <a:r>
              <a:rPr lang="en-US" dirty="0"/>
              <a:t> package contains numerous </a:t>
            </a:r>
            <a:r>
              <a:rPr lang="en-US" u="sng" dirty="0"/>
              <a:t>visit methods</a:t>
            </a:r>
            <a:r>
              <a:rPr lang="en-US" dirty="0"/>
              <a:t> for the </a:t>
            </a:r>
            <a:br>
              <a:rPr lang="en-US" dirty="0"/>
            </a:br>
            <a:r>
              <a:rPr lang="en-US" u="sng" dirty="0"/>
              <a:t>types</a:t>
            </a:r>
            <a:r>
              <a:rPr lang="en-US" dirty="0"/>
              <a:t> of tree nodes: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visitProgram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visitStatement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visitCompound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visitAssign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visitLoop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visitTest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visitExpression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i="1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EF9E-1BF8-3942-8E58-1FEF711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3C159-1CE4-5873-654B-9D18A5F670BF}"/>
              </a:ext>
            </a:extLst>
          </p:cNvPr>
          <p:cNvSpPr txBox="1"/>
          <p:nvPr/>
        </p:nvSpPr>
        <p:spPr>
          <a:xfrm>
            <a:off x="4826510" y="4420525"/>
            <a:ext cx="319837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We write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visit*()</a:t>
            </a:r>
            <a:r>
              <a:rPr lang="en-US" sz="1800" dirty="0">
                <a:solidFill>
                  <a:srgbClr val="0033CC"/>
                </a:solidFill>
              </a:rPr>
              <a:t> methods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because we'll soon see that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the ANTLR compiler-compiler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tool generates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visit*()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methods for us.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056505-C192-8BC5-2DDB-63993910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6" y="2514610"/>
            <a:ext cx="2608598" cy="13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4274-CB46-BCB0-3F96-326E7F39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visit*</a:t>
            </a:r>
            <a:r>
              <a:rPr lang="en-US" dirty="0"/>
              <a:t>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9880A-A7D6-AB3E-1B03-F753167D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50DAA00-944E-2496-1B16-E31DA944E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28" y="1247883"/>
            <a:ext cx="3251344" cy="50157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6083F-37F8-1879-6334-C043C842D4FA}"/>
              </a:ext>
            </a:extLst>
          </p:cNvPr>
          <p:cNvSpPr txBox="1"/>
          <p:nvPr/>
        </p:nvSpPr>
        <p:spPr>
          <a:xfrm>
            <a:off x="640123" y="2148854"/>
            <a:ext cx="22215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is based on the</a:t>
            </a:r>
          </a:p>
          <a:p>
            <a:r>
              <a:rPr lang="en-US" dirty="0">
                <a:solidFill>
                  <a:srgbClr val="0033CC"/>
                </a:solidFill>
              </a:rPr>
              <a:t>Visitor Design Pattern.</a:t>
            </a:r>
          </a:p>
        </p:txBody>
      </p:sp>
    </p:spTree>
    <p:extLst>
      <p:ext uri="{BB962C8B-B14F-4D97-AF65-F5344CB8AC3E}">
        <p14:creationId xmlns:p14="http://schemas.microsoft.com/office/powerpoint/2010/main" val="359169489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29655</TotalTime>
  <Words>2052</Words>
  <Application>Microsoft Macintosh PowerPoint</Application>
  <PresentationFormat>On-screen Show (4:3)</PresentationFormat>
  <Paragraphs>385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Courier New</vt:lpstr>
      <vt:lpstr>Times New Roman</vt:lpstr>
      <vt:lpstr>Wingdings</vt:lpstr>
      <vt:lpstr>Quadrant</vt:lpstr>
      <vt:lpstr>CS 153: Concepts of Compiler Design September 6 Class Meeting</vt:lpstr>
      <vt:lpstr>Simple Interpreter</vt:lpstr>
      <vt:lpstr>Review: Conceptual Design</vt:lpstr>
      <vt:lpstr>A Hack!</vt:lpstr>
      <vt:lpstr>Another Hack!</vt:lpstr>
      <vt:lpstr>Simple Interpreter</vt:lpstr>
      <vt:lpstr>Parse Tree</vt:lpstr>
      <vt:lpstr>Visiting Parse Tree Nodes During Run Time</vt:lpstr>
      <vt:lpstr>Backend visit* Methods</vt:lpstr>
      <vt:lpstr>Example Runs</vt:lpstr>
      <vt:lpstr>Visiting Parse Tree Nodes, cont’d</vt:lpstr>
      <vt:lpstr>Visiting Parse Tree Nodes, cont’d</vt:lpstr>
      <vt:lpstr>Visiting Parse Tree Nodes, cont’d</vt:lpstr>
      <vt:lpstr>Visiting Parse Tree Nodes, cont’d</vt:lpstr>
      <vt:lpstr>Visiting Parse Tree Nodes, cont’d</vt:lpstr>
      <vt:lpstr>Visiting Parse Tree Nodes, cont’d</vt:lpstr>
      <vt:lpstr>REPEAT Statement</vt:lpstr>
      <vt:lpstr>REPEAT Statement, cont’d</vt:lpstr>
      <vt:lpstr>Cool Facts about the LOOP Subtree</vt:lpstr>
      <vt:lpstr>Evaluating Expressions</vt:lpstr>
      <vt:lpstr>Evaluating Expressions, cont’d</vt:lpstr>
      <vt:lpstr>Evaluating Expressions, cont'd</vt:lpstr>
      <vt:lpstr>Assignment #3: Parser and Executor</vt:lpstr>
      <vt:lpstr>Parse Tree for the WHILE Statement</vt:lpstr>
      <vt:lpstr>IF Statement</vt:lpstr>
      <vt:lpstr>The “Dangling” ELSE</vt:lpstr>
      <vt:lpstr>The “Dangling” ELSE, cont’d</vt:lpstr>
      <vt:lpstr>Executing an IF Parse Tree</vt:lpstr>
      <vt:lpstr>FOR Statement</vt:lpstr>
      <vt:lpstr>CASE Statement</vt:lpstr>
      <vt:lpstr>CASE Statement,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379</cp:revision>
  <dcterms:created xsi:type="dcterms:W3CDTF">2008-01-12T03:52:55Z</dcterms:created>
  <dcterms:modified xsi:type="dcterms:W3CDTF">2023-09-06T07:14:25Z</dcterms:modified>
</cp:coreProperties>
</file>