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82" r:id="rId2"/>
    <p:sldId id="283" r:id="rId3"/>
    <p:sldId id="285" r:id="rId4"/>
    <p:sldId id="284" r:id="rId5"/>
    <p:sldId id="286" r:id="rId6"/>
    <p:sldId id="289" r:id="rId7"/>
    <p:sldId id="287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33" autoAdjust="0"/>
    <p:restoredTop sz="99504" autoAdjust="0"/>
  </p:normalViewPr>
  <p:slideViewPr>
    <p:cSldViewPr>
      <p:cViewPr varScale="1">
        <p:scale>
          <a:sx n="129" d="100"/>
          <a:sy n="129" d="100"/>
        </p:scale>
        <p:origin x="-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May </a:t>
            </a:r>
            <a:r>
              <a:rPr lang="en-US" sz="1000" baseline="0" dirty="0" smtClean="0"/>
              <a:t>12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dirty="0" smtClean="0"/>
              <a:t>Department of Computer Science Spring 2014: May 12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May </a:t>
            </a:r>
            <a:r>
              <a:rPr lang="en-US" sz="2400" dirty="0" smtClean="0"/>
              <a:t>12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 New Application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351574"/>
            <a:ext cx="6292850" cy="427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26463" y="5989638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2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Lifecycle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1417342"/>
            <a:ext cx="65341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80955" y="4434829"/>
            <a:ext cx="377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Process importance categories.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22387" y="4947321"/>
            <a:ext cx="5271094" cy="584776"/>
          </a:xfrm>
          <a:prstGeom prst="rect">
            <a:avLst/>
          </a:prstGeom>
          <a:solidFill>
            <a:srgbClr val="FFFDC7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B23300"/>
                </a:solidFill>
              </a:rPr>
              <a:t>oom_adj</a:t>
            </a:r>
            <a:r>
              <a:rPr lang="en-US" dirty="0" smtClean="0"/>
              <a:t>: a strict ordering to determine which processes </a:t>
            </a:r>
            <a:br>
              <a:rPr lang="en-US" dirty="0" smtClean="0"/>
            </a:br>
            <a:r>
              <a:rPr lang="en-US" dirty="0" smtClean="0"/>
              <a:t>to kill first in an </a:t>
            </a:r>
            <a:r>
              <a:rPr lang="en-US" dirty="0" smtClean="0">
                <a:solidFill>
                  <a:srgbClr val="B23300"/>
                </a:solidFill>
              </a:rPr>
              <a:t>out-of-memory </a:t>
            </a:r>
            <a:r>
              <a:rPr lang="en-US" dirty="0" smtClean="0"/>
              <a:t>situation.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26463" y="5989638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54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A4F-FC2D-6B4C-AAC9-BFD5EDF3D19F}" type="slidenum">
              <a:rPr lang="en-US"/>
              <a:pPr/>
              <a:t>12</a:t>
            </a:fld>
            <a:endParaRPr lang="en-US"/>
          </a:p>
        </p:txBody>
      </p:sp>
      <p:sp>
        <p:nvSpPr>
          <p:cNvPr id="124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Reports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Due </a:t>
            </a:r>
            <a:r>
              <a:rPr lang="en-US" dirty="0" smtClean="0"/>
              <a:t>Monday, </a:t>
            </a:r>
            <a:r>
              <a:rPr lang="en-US" dirty="0"/>
              <a:t>May </a:t>
            </a:r>
            <a:r>
              <a:rPr lang="en-US" dirty="0" smtClean="0"/>
              <a:t>18 </a:t>
            </a:r>
            <a:r>
              <a:rPr lang="en-US" dirty="0"/>
              <a:t>at 11:59 PM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few paragraphs.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Word document or just an email message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Individual and private.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What did you learn in this class?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What were your accomplishments </a:t>
            </a:r>
            <a:br>
              <a:rPr lang="en-US" dirty="0"/>
            </a:br>
            <a:r>
              <a:rPr lang="en-US" dirty="0"/>
              <a:t>on your project team?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 well did each of your teammates do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82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C93CA-2DBD-8B4D-92BF-586E9425CC1E}" type="slidenum">
              <a:rPr lang="en-US"/>
              <a:pPr/>
              <a:t>13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Exam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sz="3200" dirty="0"/>
              <a:t>Section 3 (9:00 AM): 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Thursday, May 21 at 7:15 – 9:30 </a:t>
            </a:r>
            <a:r>
              <a:rPr lang="en-US" b="1" u="sng" dirty="0">
                <a:solidFill>
                  <a:schemeClr val="folHlink"/>
                </a:solidFill>
              </a:rPr>
              <a:t>AM</a:t>
            </a:r>
            <a:r>
              <a:rPr lang="en-US" dirty="0"/>
              <a:t> in DH 450</a:t>
            </a:r>
          </a:p>
          <a:p>
            <a:r>
              <a:rPr lang="en-US" sz="3200" dirty="0" smtClean="0"/>
              <a:t>Section 2 (3:00 PM): </a:t>
            </a:r>
          </a:p>
          <a:p>
            <a:pPr lvl="1"/>
            <a:r>
              <a:rPr lang="en-US" dirty="0" smtClean="0">
                <a:solidFill>
                  <a:schemeClr val="folHlink"/>
                </a:solidFill>
              </a:rPr>
              <a:t>Monday, May 18 at 2</a:t>
            </a:r>
            <a:r>
              <a:rPr lang="en-US" dirty="0">
                <a:solidFill>
                  <a:schemeClr val="folHlink"/>
                </a:solidFill>
              </a:rPr>
              <a:t>:45 – 5:00 PM</a:t>
            </a:r>
            <a:r>
              <a:rPr lang="en-US" dirty="0"/>
              <a:t> in </a:t>
            </a:r>
            <a:r>
              <a:rPr lang="en-US" dirty="0" smtClean="0"/>
              <a:t>MH 233</a:t>
            </a:r>
            <a:endParaRPr lang="en-US" dirty="0"/>
          </a:p>
          <a:p>
            <a:r>
              <a:rPr lang="en-US" sz="3200" dirty="0" smtClean="0"/>
              <a:t>Section 8 (6:00 PM)</a:t>
            </a:r>
            <a:r>
              <a:rPr lang="en-US" sz="3200" dirty="0"/>
              <a:t>: </a:t>
            </a:r>
          </a:p>
          <a:p>
            <a:pPr lvl="1"/>
            <a:r>
              <a:rPr lang="en-US" dirty="0" smtClean="0">
                <a:solidFill>
                  <a:schemeClr val="folHlink"/>
                </a:solidFill>
              </a:rPr>
              <a:t>Tuesday, May 19 at 5:15 – 7:30 PM</a:t>
            </a:r>
            <a:r>
              <a:rPr lang="en-US" b="1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/>
              <a:t>MH 223</a:t>
            </a:r>
            <a:endParaRPr lang="en-US" dirty="0" smtClean="0"/>
          </a:p>
          <a:p>
            <a:pPr lvl="4"/>
            <a:endParaRPr lang="en-US" sz="1400" dirty="0"/>
          </a:p>
          <a:p>
            <a:r>
              <a:rPr lang="en-US" sz="3200" dirty="0"/>
              <a:t>It will be similar to the midterm.</a:t>
            </a:r>
          </a:p>
          <a:p>
            <a:pPr lvl="1"/>
            <a:r>
              <a:rPr lang="en-US" sz="2800" dirty="0"/>
              <a:t>Covers the entire semester.</a:t>
            </a:r>
          </a:p>
          <a:p>
            <a:pPr lvl="1"/>
            <a:r>
              <a:rPr lang="en-US" sz="2800" dirty="0"/>
              <a:t>More emphasis on the second half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9589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11F9-5748-9B4B-81AC-45666C78C9D1}" type="slidenum">
              <a:rPr lang="en-US"/>
              <a:pPr/>
              <a:t>14</a:t>
            </a:fld>
            <a:endParaRPr lang="en-US"/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Storage</a:t>
            </a:r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Industry standard I/O bus</a:t>
            </a:r>
          </a:p>
          <a:p>
            <a:r>
              <a:rPr lang="en-US" dirty="0"/>
              <a:t>Host-attached storage</a:t>
            </a:r>
          </a:p>
          <a:p>
            <a:pPr lvl="4"/>
            <a:endParaRPr lang="en-US" dirty="0"/>
          </a:p>
          <a:p>
            <a:r>
              <a:rPr lang="en-US" dirty="0"/>
              <a:t>Network-attached storage (NAS)</a:t>
            </a:r>
          </a:p>
          <a:p>
            <a:r>
              <a:rPr lang="en-US" dirty="0"/>
              <a:t>Storage-area network (SAN</a:t>
            </a:r>
            <a:r>
              <a:rPr lang="en-US" dirty="0" smtClean="0"/>
              <a:t>)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9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EDAE-17F1-7D49-8B13-8FA22F635334}" type="slidenum">
              <a:rPr lang="en-US"/>
              <a:pPr/>
              <a:t>15</a:t>
            </a:fld>
            <a:endParaRPr lang="en-US"/>
          </a:p>
        </p:txBody>
      </p:sp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Storage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8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Disk scheduling algorithms</a:t>
            </a:r>
          </a:p>
          <a:p>
            <a:pPr lvl="1"/>
            <a:r>
              <a:rPr lang="en-US" dirty="0"/>
              <a:t>FCFS: first-come first-served</a:t>
            </a:r>
          </a:p>
          <a:p>
            <a:pPr lvl="1"/>
            <a:r>
              <a:rPr lang="en-US" dirty="0"/>
              <a:t>SSTF: shortest seek time first</a:t>
            </a:r>
          </a:p>
          <a:p>
            <a:pPr lvl="1"/>
            <a:r>
              <a:rPr lang="en-US" dirty="0"/>
              <a:t>SCAN: elevator scheduling</a:t>
            </a:r>
          </a:p>
          <a:p>
            <a:pPr lvl="1"/>
            <a:r>
              <a:rPr lang="en-US" dirty="0"/>
              <a:t>C-SCAN: circular scan</a:t>
            </a:r>
          </a:p>
          <a:p>
            <a:pPr lvl="1"/>
            <a:r>
              <a:rPr lang="en-US" dirty="0"/>
              <a:t>LOOK and C-LOOK</a:t>
            </a:r>
          </a:p>
          <a:p>
            <a:pPr lvl="4"/>
            <a:endParaRPr lang="en-US" dirty="0"/>
          </a:p>
          <a:p>
            <a:r>
              <a:rPr lang="en-US" dirty="0"/>
              <a:t>Hierarchical storage management (HSM)</a:t>
            </a:r>
          </a:p>
          <a:p>
            <a:pPr lvl="4"/>
            <a:endParaRPr lang="en-US" dirty="0"/>
          </a:p>
          <a:p>
            <a:r>
              <a:rPr lang="en-US" dirty="0" smtClean="0"/>
              <a:t>RAID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48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0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0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D16B-5FC0-2B4F-911D-03B4744A8716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Systems</a:t>
            </a:r>
          </a:p>
        </p:txBody>
      </p:sp>
      <p:sp>
        <p:nvSpPr>
          <p:cNvPr id="125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 types</a:t>
            </a:r>
          </a:p>
          <a:p>
            <a:r>
              <a:rPr lang="en-US" dirty="0"/>
              <a:t>File attributes</a:t>
            </a:r>
          </a:p>
          <a:p>
            <a:r>
              <a:rPr lang="en-US" dirty="0"/>
              <a:t>File operations</a:t>
            </a:r>
          </a:p>
          <a:p>
            <a:r>
              <a:rPr lang="en-US" dirty="0" smtClean="0"/>
              <a:t>File </a:t>
            </a:r>
            <a:r>
              <a:rPr lang="en-US" dirty="0"/>
              <a:t>tables</a:t>
            </a:r>
          </a:p>
          <a:p>
            <a:r>
              <a:rPr lang="en-US" dirty="0"/>
              <a:t>File locking</a:t>
            </a:r>
          </a:p>
          <a:p>
            <a:pPr lvl="4"/>
            <a:endParaRPr lang="en-US" dirty="0"/>
          </a:p>
          <a:p>
            <a:r>
              <a:rPr lang="en-US" dirty="0"/>
              <a:t>File structure</a:t>
            </a:r>
          </a:p>
          <a:p>
            <a:pPr lvl="1"/>
            <a:r>
              <a:rPr lang="en-US" dirty="0"/>
              <a:t>Sequential access</a:t>
            </a:r>
          </a:p>
          <a:p>
            <a:pPr lvl="1"/>
            <a:r>
              <a:rPr lang="en-US" dirty="0"/>
              <a:t>Direct (random) </a:t>
            </a:r>
            <a:r>
              <a:rPr lang="en-US" dirty="0" smtClean="0"/>
              <a:t>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37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59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5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158A-40D2-A545-B4A2-D9A06F13987A}" type="slidenum">
              <a:rPr lang="en-US"/>
              <a:pPr/>
              <a:t>17</a:t>
            </a:fld>
            <a:endParaRPr lang="en-US"/>
          </a:p>
        </p:txBody>
      </p:sp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Disk structure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Partitions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Directories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Single- and two-level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Tree-structured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Acyclic </a:t>
            </a:r>
            <a:r>
              <a:rPr lang="en-US" dirty="0" smtClean="0"/>
              <a:t>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2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D8E1-2C66-B543-822A-843C15F94EA4}" type="slidenum">
              <a:rPr lang="en-US"/>
              <a:pPr/>
              <a:t>18</a:t>
            </a:fld>
            <a:endParaRPr lang="en-US"/>
          </a:p>
        </p:txBody>
      </p:sp>
      <p:sp>
        <p:nvSpPr>
          <p:cNvPr id="128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File path names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Mounting a file system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File protection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Unix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8E69-5BC4-B44B-9BCB-47E06AD96894}" type="slidenum">
              <a:rPr lang="en-US"/>
              <a:pPr/>
              <a:t>19</a:t>
            </a:fld>
            <a:endParaRPr lang="en-US"/>
          </a:p>
        </p:txBody>
      </p:sp>
      <p:sp>
        <p:nvSpPr>
          <p:cNvPr id="126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/>
              <a:t>Implementation</a:t>
            </a:r>
          </a:p>
          <a:p>
            <a:pPr lvl="1"/>
            <a:r>
              <a:rPr lang="en-US"/>
              <a:t>Layered architecture</a:t>
            </a:r>
          </a:p>
          <a:p>
            <a:pPr lvl="4"/>
            <a:endParaRPr lang="en-US"/>
          </a:p>
          <a:p>
            <a:r>
              <a:rPr lang="en-US"/>
              <a:t>Master boot record</a:t>
            </a:r>
          </a:p>
          <a:p>
            <a:pPr lvl="1"/>
            <a:r>
              <a:rPr lang="en-US"/>
              <a:t>Superblock</a:t>
            </a:r>
          </a:p>
          <a:p>
            <a:pPr lvl="1"/>
            <a:r>
              <a:rPr lang="en-US"/>
              <a:t>File-control blocks (inodes)</a:t>
            </a:r>
          </a:p>
          <a:p>
            <a:pPr lvl="4"/>
            <a:endParaRPr lang="en-US"/>
          </a:p>
          <a:p>
            <a:r>
              <a:rPr lang="en-US"/>
              <a:t>File allocation algorithms</a:t>
            </a:r>
          </a:p>
          <a:p>
            <a:pPr lvl="1"/>
            <a:r>
              <a:rPr lang="en-US"/>
              <a:t>Contiguous</a:t>
            </a:r>
          </a:p>
          <a:p>
            <a:pPr lvl="1"/>
            <a:r>
              <a:rPr lang="en-US"/>
              <a:t>Linked</a:t>
            </a:r>
          </a:p>
          <a:p>
            <a:pPr lvl="1"/>
            <a:r>
              <a:rPr lang="en-US"/>
              <a:t>File allocation table (FAT)</a:t>
            </a:r>
          </a:p>
          <a:p>
            <a:pPr lvl="1"/>
            <a:r>
              <a:rPr lang="en-US"/>
              <a:t>Indexed</a:t>
            </a:r>
          </a:p>
        </p:txBody>
      </p:sp>
    </p:spTree>
    <p:extLst>
      <p:ext uri="{BB962C8B-B14F-4D97-AF65-F5344CB8AC3E}">
        <p14:creationId xmlns:p14="http://schemas.microsoft.com/office/powerpoint/2010/main" val="327673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1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1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1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61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15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by Google to run on mobile devices.</a:t>
            </a:r>
          </a:p>
          <a:p>
            <a:pPr lvl="1"/>
            <a:r>
              <a:rPr lang="en-US" dirty="0" smtClean="0"/>
              <a:t>NASA uses Android for its “cube </a:t>
            </a:r>
            <a:r>
              <a:rPr lang="en-US" dirty="0" err="1" smtClean="0"/>
              <a:t>sats</a:t>
            </a:r>
            <a:r>
              <a:rPr lang="en-US" dirty="0" smtClean="0"/>
              <a:t>”.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Based on the Linux kernel and facilities.</a:t>
            </a:r>
          </a:p>
          <a:p>
            <a:pPr lvl="1"/>
            <a:r>
              <a:rPr lang="en-US" dirty="0" smtClean="0"/>
              <a:t>Much written in Java.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Combines open-source code with</a:t>
            </a:r>
            <a:br>
              <a:rPr lang="en-US" dirty="0" smtClean="0"/>
            </a:br>
            <a:r>
              <a:rPr lang="en-US" dirty="0" smtClean="0"/>
              <a:t>closed-source third-party applications.</a:t>
            </a:r>
          </a:p>
          <a:p>
            <a:pPr lvl="1"/>
            <a:r>
              <a:rPr lang="en-US" dirty="0" smtClean="0"/>
              <a:t>Supports a wide variety of </a:t>
            </a:r>
            <a:br>
              <a:rPr lang="en-US" dirty="0" smtClean="0"/>
            </a:br>
            <a:r>
              <a:rPr lang="en-US" dirty="0" smtClean="0"/>
              <a:t>proprietary cloud services.</a:t>
            </a:r>
          </a:p>
          <a:p>
            <a:pPr lvl="1"/>
            <a:r>
              <a:rPr lang="en-US" dirty="0" smtClean="0"/>
              <a:t>Google Play online store for Android apps.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9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A038-AA14-B247-A4D8-4AC17A9545AB}" type="slidenum">
              <a:rPr lang="en-US"/>
              <a:pPr/>
              <a:t>20</a:t>
            </a:fld>
            <a:endParaRPr lang="en-US"/>
          </a:p>
        </p:txBody>
      </p:sp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UNIX directories</a:t>
            </a:r>
          </a:p>
          <a:p>
            <a:pPr lvl="4"/>
            <a:endParaRPr lang="en-US" dirty="0"/>
          </a:p>
          <a:p>
            <a:r>
              <a:rPr lang="en-US" dirty="0"/>
              <a:t>Disk block size</a:t>
            </a:r>
          </a:p>
          <a:p>
            <a:r>
              <a:rPr lang="en-US" dirty="0"/>
              <a:t>Free space management</a:t>
            </a:r>
          </a:p>
          <a:p>
            <a:pPr lvl="4"/>
            <a:endParaRPr lang="en-US" dirty="0"/>
          </a:p>
          <a:p>
            <a:r>
              <a:rPr lang="en-US" dirty="0"/>
              <a:t>Reliability</a:t>
            </a:r>
          </a:p>
          <a:p>
            <a:r>
              <a:rPr lang="en-US" dirty="0" smtClean="0"/>
              <a:t>Consistency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9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2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2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25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9C169-0432-F742-AF1D-9D232D33EA67}" type="slidenum">
              <a:rPr lang="en-US"/>
              <a:pPr/>
              <a:t>21</a:t>
            </a:fld>
            <a:endParaRPr lang="en-US"/>
          </a:p>
        </p:txBody>
      </p:sp>
      <p:sp>
        <p:nvSpPr>
          <p:cNvPr id="126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Caching</a:t>
            </a:r>
          </a:p>
          <a:p>
            <a:pPr lvl="1"/>
            <a:r>
              <a:rPr lang="en-US" dirty="0"/>
              <a:t>Read ahead</a:t>
            </a:r>
          </a:p>
          <a:p>
            <a:pPr lvl="1"/>
            <a:r>
              <a:rPr lang="en-US" dirty="0"/>
              <a:t>Disk arm motion</a:t>
            </a:r>
          </a:p>
          <a:p>
            <a:pPr lvl="4"/>
            <a:endParaRPr lang="en-US" dirty="0"/>
          </a:p>
          <a:p>
            <a:r>
              <a:rPr lang="en-US" dirty="0"/>
              <a:t>Log-structured</a:t>
            </a:r>
          </a:p>
          <a:p>
            <a:pPr lvl="4"/>
            <a:endParaRPr lang="en-US" dirty="0"/>
          </a:p>
          <a:p>
            <a:r>
              <a:rPr lang="en-US" dirty="0"/>
              <a:t>Virtual </a:t>
            </a:r>
          </a:p>
          <a:p>
            <a:pPr lvl="4"/>
            <a:endParaRPr lang="en-US" dirty="0"/>
          </a:p>
          <a:p>
            <a:r>
              <a:rPr lang="en-US" dirty="0"/>
              <a:t>Networked file system (NFS)</a:t>
            </a:r>
          </a:p>
          <a:p>
            <a:pPr lvl="1"/>
            <a:r>
              <a:rPr lang="en-US" dirty="0"/>
              <a:t>NFS </a:t>
            </a:r>
            <a:r>
              <a:rPr lang="en-US" dirty="0" smtClean="0"/>
              <a:t>mounting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1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3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3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3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63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36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59B8-0DDD-1E45-AF94-FDFC35BFC55D}" type="slidenum">
              <a:rPr lang="en-US"/>
              <a:pPr/>
              <a:t>22</a:t>
            </a:fld>
            <a:endParaRPr lang="en-US"/>
          </a:p>
        </p:txBody>
      </p:sp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I/O</a:t>
            </a:r>
          </a:p>
        </p:txBody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Device controllers</a:t>
            </a:r>
          </a:p>
          <a:p>
            <a:pPr lvl="4"/>
            <a:endParaRPr lang="en-US"/>
          </a:p>
          <a:p>
            <a:r>
              <a:rPr lang="en-US"/>
              <a:t>Polling</a:t>
            </a:r>
          </a:p>
          <a:p>
            <a:pPr lvl="4"/>
            <a:endParaRPr lang="en-US"/>
          </a:p>
          <a:p>
            <a:r>
              <a:rPr lang="en-US"/>
              <a:t>I/O interrupts</a:t>
            </a:r>
          </a:p>
          <a:p>
            <a:pPr lvl="1"/>
            <a:r>
              <a:rPr lang="en-US"/>
              <a:t>Priority levels</a:t>
            </a:r>
          </a:p>
          <a:p>
            <a:pPr lvl="1"/>
            <a:r>
              <a:rPr lang="en-US"/>
              <a:t>Application-level interrupt handlers</a:t>
            </a:r>
          </a:p>
          <a:p>
            <a:pPr lvl="4"/>
            <a:endParaRPr lang="en-US"/>
          </a:p>
          <a:p>
            <a:r>
              <a:rPr lang="en-US"/>
              <a:t>Sockets</a:t>
            </a:r>
          </a:p>
          <a:p>
            <a:pPr lvl="1"/>
            <a:r>
              <a:rPr lang="en-US" b="1">
                <a:solidFill>
                  <a:srgbClr val="0033CC"/>
                </a:solidFill>
                <a:latin typeface="Courier New" charset="0"/>
              </a:rPr>
              <a:t>select()</a:t>
            </a:r>
          </a:p>
          <a:p>
            <a:pPr lvl="4"/>
            <a:endParaRPr lang="en-US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/>
              <a:t>Clocks and timers</a:t>
            </a:r>
          </a:p>
        </p:txBody>
      </p:sp>
    </p:spTree>
    <p:extLst>
      <p:ext uri="{BB962C8B-B14F-4D97-AF65-F5344CB8AC3E}">
        <p14:creationId xmlns:p14="http://schemas.microsoft.com/office/powerpoint/2010/main" val="284796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1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51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51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1E48-FC21-224F-AEB2-223CC7F9E2E7}" type="slidenum">
              <a:rPr lang="en-US"/>
              <a:pPr/>
              <a:t>23</a:t>
            </a:fld>
            <a:endParaRPr lang="en-US"/>
          </a:p>
        </p:txBody>
      </p:sp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Virtualization</a:t>
            </a:r>
          </a:p>
        </p:txBody>
      </p:sp>
      <p:sp>
        <p:nvSpPr>
          <p:cNvPr id="127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Virtual machine manager</a:t>
            </a:r>
          </a:p>
          <a:p>
            <a:pPr lvl="1"/>
            <a:r>
              <a:rPr lang="en-US" dirty="0"/>
              <a:t>Types</a:t>
            </a:r>
          </a:p>
          <a:p>
            <a:pPr lvl="1"/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5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F00B-E19A-CC4C-9B61-E9563B9ECDCA}" type="slidenum">
              <a:rPr lang="en-US"/>
              <a:pPr/>
              <a:t>24</a:t>
            </a:fld>
            <a:endParaRPr lang="en-US"/>
          </a:p>
        </p:txBody>
      </p:sp>
      <p:sp>
        <p:nvSpPr>
          <p:cNvPr id="126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Systems</a:t>
            </a:r>
          </a:p>
        </p:txBody>
      </p:sp>
      <p:sp>
        <p:nvSpPr>
          <p:cNvPr id="126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Network operating systems</a:t>
            </a:r>
          </a:p>
          <a:p>
            <a:pPr>
              <a:lnSpc>
                <a:spcPct val="90000"/>
              </a:lnSpc>
            </a:pPr>
            <a:r>
              <a:rPr lang="en-US" dirty="0"/>
              <a:t>Distributed operating systems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Network structure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and </a:t>
            </a:r>
            <a:r>
              <a:rPr lang="en-US" dirty="0" smtClean="0"/>
              <a:t>WAN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0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7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67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77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A3AF-F98A-8B4C-B867-0766CD634092}" type="slidenum">
              <a:rPr lang="en-US"/>
              <a:pPr/>
              <a:t>25</a:t>
            </a:fld>
            <a:endParaRPr lang="en-US"/>
          </a:p>
        </p:txBody>
      </p:sp>
      <p:sp>
        <p:nvSpPr>
          <p:cNvPr id="128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Communication structure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Naming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Domain name service (DNS)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Fixed, virtual, dynamic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Contention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CSMA/</a:t>
            </a:r>
            <a:r>
              <a:rPr lang="en-US" dirty="0" smtClean="0"/>
              <a:t>CD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90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20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93A3-AD5B-7B42-A615-670DD01633A9}" type="slidenum">
              <a:rPr lang="en-US"/>
              <a:pPr/>
              <a:t>26</a:t>
            </a:fld>
            <a:endParaRPr lang="en-US"/>
          </a:p>
        </p:txBody>
      </p:sp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Connection strategies</a:t>
            </a:r>
          </a:p>
          <a:p>
            <a:pPr lvl="1">
              <a:lnSpc>
                <a:spcPct val="90000"/>
              </a:lnSpc>
            </a:pPr>
            <a:r>
              <a:rPr lang="en-US"/>
              <a:t>Circuit, message, packet switching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Communications protocols</a:t>
            </a:r>
          </a:p>
          <a:p>
            <a:pPr lvl="1">
              <a:lnSpc>
                <a:spcPct val="90000"/>
              </a:lnSpc>
            </a:pPr>
            <a:r>
              <a:rPr lang="en-US"/>
              <a:t>ISO 7-layer model</a:t>
            </a:r>
          </a:p>
          <a:p>
            <a:pPr lvl="1">
              <a:lnSpc>
                <a:spcPct val="90000"/>
              </a:lnSpc>
            </a:pPr>
            <a:r>
              <a:rPr lang="en-US"/>
              <a:t>TCP/IP protocol layers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Ethernet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Failure detection</a:t>
            </a:r>
          </a:p>
          <a:p>
            <a:pPr lvl="1">
              <a:lnSpc>
                <a:spcPct val="90000"/>
              </a:lnSpc>
            </a:pPr>
            <a:r>
              <a:rPr lang="en-US"/>
              <a:t>Reconfiguration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Network design issues</a:t>
            </a:r>
          </a:p>
        </p:txBody>
      </p:sp>
    </p:spTree>
    <p:extLst>
      <p:ext uri="{BB962C8B-B14F-4D97-AF65-F5344CB8AC3E}">
        <p14:creationId xmlns:p14="http://schemas.microsoft.com/office/powerpoint/2010/main" val="192740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8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8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8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68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87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158-D4FD-DF4B-93DC-A12CDA8C44D5}" type="slidenum">
              <a:rPr lang="en-US"/>
              <a:pPr/>
              <a:t>27</a:t>
            </a:fld>
            <a:endParaRPr lang="en-US"/>
          </a:p>
        </p:txBody>
      </p:sp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Distributed file system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Naming and transparency</a:t>
            </a:r>
          </a:p>
          <a:p>
            <a:pPr lvl="1"/>
            <a:r>
              <a:rPr lang="en-US" dirty="0"/>
              <a:t>Naming schemes</a:t>
            </a:r>
          </a:p>
          <a:p>
            <a:pPr lvl="4"/>
            <a:endParaRPr lang="en-US" dirty="0"/>
          </a:p>
          <a:p>
            <a:r>
              <a:rPr lang="en-US" dirty="0"/>
              <a:t>Remote file access</a:t>
            </a:r>
          </a:p>
          <a:p>
            <a:pPr lvl="4"/>
            <a:endParaRPr lang="en-US" dirty="0"/>
          </a:p>
          <a:p>
            <a:r>
              <a:rPr lang="en-US" dirty="0"/>
              <a:t>Caching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Update policy</a:t>
            </a:r>
          </a:p>
          <a:p>
            <a:pPr lvl="1"/>
            <a:r>
              <a:rPr lang="en-US" dirty="0" smtClean="0"/>
              <a:t>Consistency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7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390F-E3A6-6C46-9459-B80DD19654BD}" type="slidenum">
              <a:rPr lang="en-US"/>
              <a:pPr/>
              <a:t>28</a:t>
            </a:fld>
            <a:endParaRPr lang="en-US"/>
          </a:p>
        </p:txBody>
      </p:sp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</a:t>
            </a:r>
          </a:p>
        </p:txBody>
      </p:sp>
      <p:sp>
        <p:nvSpPr>
          <p:cNvPr id="126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Principle of least privilege</a:t>
            </a:r>
          </a:p>
          <a:p>
            <a:pPr lvl="4"/>
            <a:endParaRPr lang="en-US" dirty="0"/>
          </a:p>
          <a:p>
            <a:r>
              <a:rPr lang="en-US" dirty="0"/>
              <a:t>Granularity</a:t>
            </a:r>
          </a:p>
          <a:p>
            <a:pPr lvl="4"/>
            <a:endParaRPr lang="en-US" dirty="0"/>
          </a:p>
          <a:p>
            <a:r>
              <a:rPr lang="en-US" dirty="0"/>
              <a:t>Domains</a:t>
            </a:r>
          </a:p>
          <a:p>
            <a:pPr lvl="1"/>
            <a:r>
              <a:rPr lang="en-US" dirty="0"/>
              <a:t>UNIX domains</a:t>
            </a:r>
          </a:p>
          <a:p>
            <a:pPr lvl="1"/>
            <a:r>
              <a:rPr lang="en-US" dirty="0"/>
              <a:t>Domain </a:t>
            </a:r>
            <a:r>
              <a:rPr lang="en-US" dirty="0" smtClean="0"/>
              <a:t>switching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3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64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B093-68D7-014D-87A4-3EBBBB573B66}" type="slidenum">
              <a:rPr lang="en-US"/>
              <a:pPr/>
              <a:t>29</a:t>
            </a:fld>
            <a:endParaRPr lang="en-US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8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Access matrix</a:t>
            </a:r>
          </a:p>
          <a:p>
            <a:r>
              <a:rPr lang="en-US" dirty="0"/>
              <a:t>Access control list</a:t>
            </a:r>
          </a:p>
          <a:p>
            <a:r>
              <a:rPr lang="en-US" dirty="0"/>
              <a:t>Capability list</a:t>
            </a:r>
          </a:p>
          <a:p>
            <a:r>
              <a:rPr lang="en-US" dirty="0" smtClean="0"/>
              <a:t>Role</a:t>
            </a:r>
            <a:r>
              <a:rPr lang="en-US" dirty="0"/>
              <a:t>-based access control</a:t>
            </a:r>
          </a:p>
          <a:p>
            <a:pPr lvl="4"/>
            <a:endParaRPr lang="en-US" dirty="0"/>
          </a:p>
          <a:p>
            <a:r>
              <a:rPr lang="en-US" dirty="0"/>
              <a:t>Covert channels</a:t>
            </a:r>
          </a:p>
          <a:p>
            <a:r>
              <a:rPr lang="en-US" dirty="0"/>
              <a:t>Program-level </a:t>
            </a:r>
            <a:r>
              <a:rPr lang="en-US" dirty="0" smtClean="0"/>
              <a:t>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3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Open-source platform for mobile devices</a:t>
            </a:r>
          </a:p>
          <a:p>
            <a:r>
              <a:rPr lang="en-US" dirty="0">
                <a:latin typeface="Arial"/>
                <a:cs typeface="Arial"/>
              </a:rPr>
              <a:t>Support 3</a:t>
            </a:r>
            <a:r>
              <a:rPr lang="en-US" baseline="30000" dirty="0">
                <a:latin typeface="Arial"/>
                <a:cs typeface="Arial"/>
              </a:rPr>
              <a:t>rd</a:t>
            </a:r>
            <a:r>
              <a:rPr lang="en-US" dirty="0">
                <a:latin typeface="Arial"/>
                <a:cs typeface="Arial"/>
              </a:rPr>
              <a:t> party apps with robust, stable API</a:t>
            </a:r>
          </a:p>
          <a:p>
            <a:r>
              <a:rPr lang="en-US" dirty="0">
                <a:latin typeface="Arial"/>
                <a:cs typeface="Arial"/>
              </a:rPr>
              <a:t>3</a:t>
            </a:r>
            <a:r>
              <a:rPr lang="en-US" baseline="30000" dirty="0">
                <a:latin typeface="Arial"/>
                <a:cs typeface="Arial"/>
              </a:rPr>
              <a:t>rd</a:t>
            </a:r>
            <a:r>
              <a:rPr lang="en-US" dirty="0">
                <a:latin typeface="Arial"/>
                <a:cs typeface="Arial"/>
              </a:rPr>
              <a:t> party apps compete on level playing field</a:t>
            </a:r>
          </a:p>
          <a:p>
            <a:r>
              <a:rPr lang="en-US" dirty="0">
                <a:latin typeface="Arial"/>
                <a:cs typeface="Arial"/>
              </a:rPr>
              <a:t>Users need not deeply trust 3</a:t>
            </a:r>
            <a:r>
              <a:rPr lang="en-US" baseline="30000" dirty="0">
                <a:latin typeface="Arial"/>
                <a:cs typeface="Arial"/>
              </a:rPr>
              <a:t>rd</a:t>
            </a:r>
            <a:r>
              <a:rPr lang="en-US" dirty="0">
                <a:latin typeface="Arial"/>
                <a:cs typeface="Arial"/>
              </a:rPr>
              <a:t> party apps</a:t>
            </a:r>
          </a:p>
          <a:p>
            <a:r>
              <a:rPr lang="en-US" dirty="0">
                <a:latin typeface="Arial"/>
                <a:cs typeface="Arial"/>
              </a:rPr>
              <a:t>Support mobile user interaction</a:t>
            </a:r>
          </a:p>
          <a:p>
            <a:r>
              <a:rPr lang="en-US" dirty="0">
                <a:latin typeface="Arial"/>
                <a:cs typeface="Arial"/>
              </a:rPr>
              <a:t>Manage app processes for users</a:t>
            </a:r>
          </a:p>
          <a:p>
            <a:r>
              <a:rPr lang="en-US" dirty="0">
                <a:latin typeface="Arial"/>
                <a:cs typeface="Arial"/>
              </a:rPr>
              <a:t>Encourage apps to interoperate, collaborate</a:t>
            </a:r>
          </a:p>
          <a:p>
            <a:r>
              <a:rPr lang="en-US" dirty="0">
                <a:latin typeface="Arial"/>
                <a:cs typeface="Arial"/>
              </a:rPr>
              <a:t>Full general-purpose OS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9896-6C36-3C46-8B0B-723DAAB8785E}" type="slidenum">
              <a:rPr lang="en-US"/>
              <a:pPr/>
              <a:t>30</a:t>
            </a:fld>
            <a:endParaRPr lang="en-US"/>
          </a:p>
        </p:txBody>
      </p:sp>
      <p:sp>
        <p:nvSpPr>
          <p:cNvPr id="126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</a:t>
            </a:r>
          </a:p>
        </p:txBody>
      </p:sp>
      <p:sp>
        <p:nvSpPr>
          <p:cNvPr id="126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Violations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Methods</a:t>
            </a:r>
          </a:p>
          <a:p>
            <a:pPr lvl="1">
              <a:lnSpc>
                <a:spcPct val="90000"/>
              </a:lnSpc>
            </a:pPr>
            <a:r>
              <a:rPr lang="en-US"/>
              <a:t>Man in the middle</a:t>
            </a:r>
          </a:p>
          <a:p>
            <a:pPr lvl="1">
              <a:lnSpc>
                <a:spcPct val="90000"/>
              </a:lnSpc>
            </a:pPr>
            <a:r>
              <a:rPr lang="en-US"/>
              <a:t>Trojan horse</a:t>
            </a:r>
          </a:p>
          <a:p>
            <a:pPr lvl="1">
              <a:lnSpc>
                <a:spcPct val="90000"/>
              </a:lnSpc>
            </a:pPr>
            <a:r>
              <a:rPr lang="en-US"/>
              <a:t>Trap door</a:t>
            </a:r>
          </a:p>
          <a:p>
            <a:pPr lvl="1">
              <a:lnSpc>
                <a:spcPct val="90000"/>
              </a:lnSpc>
            </a:pPr>
            <a:r>
              <a:rPr lang="en-US"/>
              <a:t>Logic bomb</a:t>
            </a:r>
          </a:p>
          <a:p>
            <a:pPr lvl="1">
              <a:lnSpc>
                <a:spcPct val="90000"/>
              </a:lnSpc>
            </a:pPr>
            <a:r>
              <a:rPr lang="en-US"/>
              <a:t>Stack and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113786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A277-CDC4-D14E-8D46-DC9039777B59}" type="slidenum">
              <a:rPr lang="en-US"/>
              <a:pPr/>
              <a:t>31</a:t>
            </a:fld>
            <a:endParaRPr lang="en-US"/>
          </a:p>
        </p:txBody>
      </p:sp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  <a:r>
              <a:rPr lang="en-US" i="1" dirty="0"/>
              <a:t>, </a:t>
            </a:r>
            <a:r>
              <a:rPr lang="en-US" i="1" dirty="0" smtClean="0"/>
              <a:t>cont'd</a:t>
            </a:r>
            <a:endParaRPr lang="en-US" i="1" dirty="0"/>
          </a:p>
        </p:txBody>
      </p:sp>
      <p:sp>
        <p:nvSpPr>
          <p:cNvPr id="126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Levels</a:t>
            </a:r>
          </a:p>
          <a:p>
            <a:r>
              <a:rPr lang="en-US" dirty="0"/>
              <a:t>Viruses</a:t>
            </a:r>
          </a:p>
          <a:p>
            <a:r>
              <a:rPr lang="en-US" dirty="0"/>
              <a:t>Internet worms</a:t>
            </a:r>
          </a:p>
          <a:p>
            <a:r>
              <a:rPr lang="en-US" dirty="0"/>
              <a:t>Port scanning</a:t>
            </a:r>
          </a:p>
          <a:p>
            <a:r>
              <a:rPr lang="en-US" dirty="0"/>
              <a:t>Denial of service</a:t>
            </a:r>
          </a:p>
          <a:p>
            <a:pPr lvl="4"/>
            <a:endParaRPr lang="en-US" dirty="0"/>
          </a:p>
          <a:p>
            <a:r>
              <a:rPr lang="en-US" dirty="0"/>
              <a:t>User authentication</a:t>
            </a:r>
          </a:p>
          <a:p>
            <a:r>
              <a:rPr lang="en-US" dirty="0"/>
              <a:t>Firewalls</a:t>
            </a:r>
          </a:p>
          <a:p>
            <a:r>
              <a:rPr lang="en-US" dirty="0" smtClean="0"/>
              <a:t>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66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BC31-51B4-794A-9A46-23936E18D500}" type="slidenum">
              <a:rPr lang="en-US"/>
              <a:pPr/>
              <a:t>32</a:t>
            </a:fld>
            <a:endParaRPr lang="en-US"/>
          </a:p>
        </p:txBody>
      </p:sp>
      <p:sp>
        <p:nvSpPr>
          <p:cNvPr id="127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Studies</a:t>
            </a:r>
          </a:p>
        </p:txBody>
      </p:sp>
      <p:sp>
        <p:nvSpPr>
          <p:cNvPr id="127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  <a:p>
            <a:r>
              <a:rPr lang="en-US" dirty="0"/>
              <a:t>Windows 7</a:t>
            </a:r>
          </a:p>
          <a:p>
            <a:r>
              <a:rPr lang="en-US" dirty="0" smtClean="0"/>
              <a:t>Android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7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DD3-9BD1-CE4D-8FC8-0130FE757DA7}" type="slidenum">
              <a:rPr lang="en-US"/>
              <a:pPr/>
              <a:t>33</a:t>
            </a:fld>
            <a:endParaRPr lang="en-US"/>
          </a:p>
        </p:txBody>
      </p:sp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IBM Manual, 1925</a:t>
            </a:r>
            <a:endParaRPr lang="en-US" dirty="0"/>
          </a:p>
        </p:txBody>
      </p:sp>
      <p:sp>
        <p:nvSpPr>
          <p:cNvPr id="1286147" name="Text Box 3"/>
          <p:cNvSpPr txBox="1">
            <a:spLocks noChangeArrowheads="1"/>
          </p:cNvSpPr>
          <p:nvPr/>
        </p:nvSpPr>
        <p:spPr bwMode="auto">
          <a:xfrm>
            <a:off x="377426" y="1325903"/>
            <a:ext cx="8217890" cy="353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All parts should go together without forcing. </a:t>
            </a:r>
          </a:p>
          <a:p>
            <a:r>
              <a:rPr lang="en-US" sz="2800" b="1" dirty="0"/>
              <a:t>You must remember that the parts you are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reassembling were </a:t>
            </a:r>
            <a:r>
              <a:rPr lang="en-US" sz="2800" b="1" dirty="0"/>
              <a:t>disassembled by you. </a:t>
            </a:r>
          </a:p>
          <a:p>
            <a:endParaRPr lang="en-US" sz="2800" b="1" dirty="0"/>
          </a:p>
          <a:p>
            <a:r>
              <a:rPr lang="en-US" sz="2800" b="1" dirty="0"/>
              <a:t>Therefore, if you </a:t>
            </a:r>
            <a:r>
              <a:rPr lang="en-US" sz="2800" b="1" dirty="0" smtClean="0"/>
              <a:t>can</a:t>
            </a:r>
            <a:r>
              <a:rPr lang="en-US" sz="2800" b="1" dirty="0" smtClean="0">
                <a:latin typeface="Arial"/>
              </a:rPr>
              <a:t>’</a:t>
            </a:r>
            <a:r>
              <a:rPr lang="en-US" sz="2800" b="1" dirty="0" smtClean="0"/>
              <a:t>t </a:t>
            </a:r>
            <a:r>
              <a:rPr lang="en-US" sz="2800" b="1" dirty="0"/>
              <a:t>get them together again, </a:t>
            </a:r>
          </a:p>
          <a:p>
            <a:r>
              <a:rPr lang="en-US" sz="2800" b="1" dirty="0"/>
              <a:t>there must be a reason.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By </a:t>
            </a:r>
            <a:r>
              <a:rPr lang="en-US" sz="2800" b="1" dirty="0"/>
              <a:t>all means, </a:t>
            </a:r>
            <a:r>
              <a:rPr lang="en-US" sz="2800" b="1" dirty="0" smtClean="0"/>
              <a:t>do </a:t>
            </a:r>
            <a:r>
              <a:rPr lang="en-US" sz="2800" b="1" dirty="0"/>
              <a:t>not use a hammer. </a:t>
            </a:r>
          </a:p>
        </p:txBody>
      </p:sp>
    </p:spTree>
    <p:extLst>
      <p:ext uri="{BB962C8B-B14F-4D97-AF65-F5344CB8AC3E}">
        <p14:creationId xmlns:p14="http://schemas.microsoft.com/office/powerpoint/2010/main" val="215554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8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341438"/>
            <a:ext cx="6788150" cy="41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26463" y="5989638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20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smtClean="0"/>
              <a:t>Architecture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B23300"/>
                </a:solidFill>
              </a:rPr>
              <a:t>init</a:t>
            </a:r>
            <a:r>
              <a:rPr lang="en-US" dirty="0" smtClean="0">
                <a:solidFill>
                  <a:srgbClr val="B23300"/>
                </a:solidFill>
              </a:rPr>
              <a:t> </a:t>
            </a:r>
            <a:r>
              <a:rPr lang="en-US" dirty="0" smtClean="0"/>
              <a:t>process starts Android daemons.</a:t>
            </a:r>
          </a:p>
          <a:p>
            <a:pPr lvl="1"/>
            <a:r>
              <a:rPr lang="en-US" dirty="0" smtClean="0"/>
              <a:t>Focused on low-level functions such as </a:t>
            </a:r>
            <a:br>
              <a:rPr lang="en-US" dirty="0" smtClean="0"/>
            </a:br>
            <a:r>
              <a:rPr lang="en-US" dirty="0" smtClean="0"/>
              <a:t>managing file systems and hardware access.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Additional layer of processes that run</a:t>
            </a:r>
            <a:br>
              <a:rPr lang="en-US" dirty="0" smtClean="0"/>
            </a:br>
            <a:r>
              <a:rPr lang="en-US" dirty="0" err="1" smtClean="0"/>
              <a:t>Dalvik</a:t>
            </a:r>
            <a:r>
              <a:rPr lang="fr-FR" dirty="0" smtClean="0"/>
              <a:t>'</a:t>
            </a:r>
            <a:r>
              <a:rPr lang="en-US" dirty="0" smtClean="0"/>
              <a:t>s Java language environment.</a:t>
            </a:r>
          </a:p>
          <a:p>
            <a:pPr lvl="1"/>
            <a:r>
              <a:rPr lang="en-US" dirty="0" err="1" smtClean="0">
                <a:solidFill>
                  <a:srgbClr val="B23300"/>
                </a:solidFill>
              </a:rPr>
              <a:t>Dalvik</a:t>
            </a:r>
            <a:r>
              <a:rPr lang="en-US" dirty="0" smtClean="0">
                <a:solidFill>
                  <a:srgbClr val="B23300"/>
                </a:solidFill>
              </a:rPr>
              <a:t> </a:t>
            </a:r>
            <a:r>
              <a:rPr lang="en-US" dirty="0" smtClean="0"/>
              <a:t>is a managed runtime environment.</a:t>
            </a:r>
          </a:p>
          <a:p>
            <a:pPr lvl="1"/>
            <a:r>
              <a:rPr lang="en-US" dirty="0" smtClean="0"/>
              <a:t>Brought up by the </a:t>
            </a:r>
            <a:r>
              <a:rPr lang="en-US" dirty="0" smtClean="0">
                <a:solidFill>
                  <a:srgbClr val="B23300"/>
                </a:solidFill>
              </a:rPr>
              <a:t>zygote</a:t>
            </a:r>
            <a:r>
              <a:rPr lang="en-US" dirty="0" smtClean="0"/>
              <a:t> native daemon.</a:t>
            </a:r>
          </a:p>
          <a:p>
            <a:pPr lvl="1"/>
            <a:r>
              <a:rPr lang="en-US" dirty="0" smtClean="0"/>
              <a:t>JVM </a:t>
            </a:r>
            <a:r>
              <a:rPr lang="en-US" dirty="0" err="1" smtClean="0"/>
              <a:t>bytecode</a:t>
            </a:r>
            <a:r>
              <a:rPr lang="en-US" dirty="0" smtClean="0"/>
              <a:t> is translated to </a:t>
            </a:r>
            <a:r>
              <a:rPr lang="en-US" dirty="0" err="1" smtClean="0"/>
              <a:t>Dalvik</a:t>
            </a:r>
            <a:r>
              <a:rPr lang="en-US" dirty="0" smtClean="0"/>
              <a:t> </a:t>
            </a:r>
            <a:r>
              <a:rPr lang="en-US" dirty="0" err="1" smtClean="0"/>
              <a:t>bytecode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Dalvik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619250"/>
            <a:ext cx="56769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26463" y="5989638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Application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323975"/>
            <a:ext cx="588645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26463" y="5989638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96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Manager Example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The package manager provides a </a:t>
            </a:r>
            <a:r>
              <a:rPr lang="en-US" dirty="0" smtClean="0">
                <a:solidFill>
                  <a:srgbClr val="B23300"/>
                </a:solidFill>
              </a:rPr>
              <a:t>framework API </a:t>
            </a:r>
            <a:r>
              <a:rPr lang="en-US" dirty="0" smtClean="0"/>
              <a:t>for apps to call in their local process.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PackageManager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 connects to the corresponding service in the system server.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PackageManager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makes calls on the service.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Calls are implemented as </a:t>
            </a:r>
            <a:br>
              <a:rPr lang="en-US" dirty="0" smtClean="0"/>
            </a:br>
            <a:r>
              <a:rPr lang="en-US" dirty="0" smtClean="0"/>
              <a:t>interprocess communication.</a:t>
            </a:r>
          </a:p>
          <a:p>
            <a:pPr lvl="1"/>
            <a:r>
              <a:rPr lang="en-US" dirty="0" smtClean="0"/>
              <a:t>Android </a:t>
            </a:r>
            <a:r>
              <a:rPr lang="en-US" dirty="0" smtClean="0">
                <a:solidFill>
                  <a:srgbClr val="B23300"/>
                </a:solidFill>
              </a:rPr>
              <a:t>Binder IPC </a:t>
            </a:r>
            <a:r>
              <a:rPr lang="en-US" dirty="0" smtClean="0"/>
              <a:t>mechanism.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22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Binder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383288" cy="4835525"/>
          </a:xfrm>
        </p:spPr>
        <p:txBody>
          <a:bodyPr/>
          <a:lstStyle/>
          <a:p>
            <a:r>
              <a:rPr lang="en-US" dirty="0" smtClean="0"/>
              <a:t>Relies on remote procedure calls (RPC).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9" y="1208143"/>
            <a:ext cx="4330380" cy="504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1466" y="5404516"/>
            <a:ext cx="1877437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Systems,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ed.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Andrew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and Herbert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Bos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ISBN: 978-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0133591620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5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43656</TotalTime>
  <Words>892</Words>
  <Application>Microsoft Macintosh PowerPoint</Application>
  <PresentationFormat>On-screen Show (4:3)</PresentationFormat>
  <Paragraphs>309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Quadrant</vt:lpstr>
      <vt:lpstr>CS 149: Operating Systems May 12 Class Meeting</vt:lpstr>
      <vt:lpstr>Android</vt:lpstr>
      <vt:lpstr>Android Design Goals</vt:lpstr>
      <vt:lpstr>Android Architecture</vt:lpstr>
      <vt:lpstr>Android Architecture, cont'd</vt:lpstr>
      <vt:lpstr>Dalvik</vt:lpstr>
      <vt:lpstr>Android Application Framework</vt:lpstr>
      <vt:lpstr>Package Manager Example</vt:lpstr>
      <vt:lpstr>Binder IPC</vt:lpstr>
      <vt:lpstr>Launching a New Application Process</vt:lpstr>
      <vt:lpstr>Process Lifecycle</vt:lpstr>
      <vt:lpstr>Postmortem Reports</vt:lpstr>
      <vt:lpstr>Final Exam</vt:lpstr>
      <vt:lpstr>Disk Storage</vt:lpstr>
      <vt:lpstr>Disk Storage, cont'd</vt:lpstr>
      <vt:lpstr>File Systems</vt:lpstr>
      <vt:lpstr>File Systems, cont'd</vt:lpstr>
      <vt:lpstr>File Systems, cont'd</vt:lpstr>
      <vt:lpstr>File Systems, cont'd</vt:lpstr>
      <vt:lpstr>File Systems, cont'd</vt:lpstr>
      <vt:lpstr>File Systems, cont'd</vt:lpstr>
      <vt:lpstr>I/O</vt:lpstr>
      <vt:lpstr>Virtualization</vt:lpstr>
      <vt:lpstr>Distributed Systems</vt:lpstr>
      <vt:lpstr>Distributed Systems, cont'd</vt:lpstr>
      <vt:lpstr>Distributed Systems, cont'd</vt:lpstr>
      <vt:lpstr>Distributed Systems, cont'd</vt:lpstr>
      <vt:lpstr>Protection</vt:lpstr>
      <vt:lpstr>Protection, cont'd</vt:lpstr>
      <vt:lpstr>Security</vt:lpstr>
      <vt:lpstr>Security, cont'd</vt:lpstr>
      <vt:lpstr>Case Studies</vt:lpstr>
      <vt:lpstr>IBM Manual, 1925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826</cp:revision>
  <cp:lastPrinted>2015-02-03T07:34:34Z</cp:lastPrinted>
  <dcterms:created xsi:type="dcterms:W3CDTF">2008-01-12T03:52:55Z</dcterms:created>
  <dcterms:modified xsi:type="dcterms:W3CDTF">2015-05-13T05:14:23Z</dcterms:modified>
</cp:coreProperties>
</file>