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82" r:id="rId2"/>
    <p:sldId id="374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37" r:id="rId14"/>
    <p:sldId id="339" r:id="rId15"/>
    <p:sldId id="340" r:id="rId16"/>
    <p:sldId id="345" r:id="rId17"/>
    <p:sldId id="342" r:id="rId18"/>
    <p:sldId id="343" r:id="rId19"/>
    <p:sldId id="344" r:id="rId20"/>
    <p:sldId id="341" r:id="rId21"/>
    <p:sldId id="35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3" autoAdjust="0"/>
    <p:restoredTop sz="99504" autoAdjust="0"/>
  </p:normalViewPr>
  <p:slideViewPr>
    <p:cSldViewPr>
      <p:cViewPr varScale="1">
        <p:scale>
          <a:sx n="135" d="100"/>
          <a:sy n="135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496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May 7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2015: April 28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BM_1401" TargetMode="External"/><Relationship Id="rId4" Type="http://schemas.openxmlformats.org/officeDocument/2006/relationships/hyperlink" Target="http://www.cs.sjsu.edu/~mak/1401/" TargetMode="External"/><Relationship Id="rId5" Type="http://schemas.openxmlformats.org/officeDocument/2006/relationships/hyperlink" Target="http://ed-thelen.org/1401Project/1401RestorationPag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uterhistory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May 7 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NT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Native NT API calls use </a:t>
            </a:r>
            <a:r>
              <a:rPr lang="en-US" dirty="0" smtClean="0">
                <a:solidFill>
                  <a:srgbClr val="B23300"/>
                </a:solidFill>
              </a:rPr>
              <a:t>handles</a:t>
            </a:r>
            <a:r>
              <a:rPr lang="en-US" dirty="0" smtClean="0"/>
              <a:t> to manipulate objects across process boundaries.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788927"/>
            <a:ext cx="8248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5675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0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Win32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Library procedures that either</a:t>
            </a:r>
          </a:p>
          <a:p>
            <a:pPr lvl="1"/>
            <a:r>
              <a:rPr lang="en-US" dirty="0" smtClean="0"/>
              <a:t>Do the work in user mode.</a:t>
            </a:r>
          </a:p>
          <a:p>
            <a:pPr lvl="1"/>
            <a:r>
              <a:rPr lang="en-US" dirty="0" smtClean="0"/>
              <a:t>Wrap native NT calls that do the work: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36" y="2788927"/>
            <a:ext cx="4152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49414" y="5623536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Windows-on-Windows (WOW)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300"/>
                </a:solidFill>
              </a:rPr>
              <a:t>WOW32</a:t>
            </a:r>
          </a:p>
          <a:p>
            <a:pPr lvl="1"/>
            <a:r>
              <a:rPr lang="en-US" dirty="0" smtClean="0"/>
              <a:t>Used on 32-bit x86 systems.</a:t>
            </a:r>
          </a:p>
          <a:p>
            <a:pPr lvl="1"/>
            <a:r>
              <a:rPr lang="en-US" dirty="0" smtClean="0"/>
              <a:t>Run 16-bit Windows 3.x applications.</a:t>
            </a:r>
          </a:p>
          <a:p>
            <a:pPr lvl="1"/>
            <a:r>
              <a:rPr lang="en-US" dirty="0" smtClean="0"/>
              <a:t>Map system calls and parameters between </a:t>
            </a:r>
            <a:br>
              <a:rPr lang="en-US" dirty="0" smtClean="0"/>
            </a:br>
            <a:r>
              <a:rPr lang="en-US" dirty="0" smtClean="0"/>
              <a:t>the 16-bit and 32-bit worlds.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WOW64</a:t>
            </a:r>
          </a:p>
          <a:p>
            <a:pPr lvl="1"/>
            <a:r>
              <a:rPr lang="en-US" dirty="0" smtClean="0"/>
              <a:t>Allows 32-bit applications to run on x64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vs.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</a:t>
            </a:r>
          </a:p>
          <a:p>
            <a:pPr lvl="1"/>
            <a:r>
              <a:rPr lang="en-US" dirty="0" smtClean="0"/>
              <a:t>Simple OS functions</a:t>
            </a:r>
          </a:p>
          <a:p>
            <a:pPr lvl="1"/>
            <a:r>
              <a:rPr lang="en-US" dirty="0" smtClean="0"/>
              <a:t>Few parameters</a:t>
            </a:r>
          </a:p>
          <a:p>
            <a:pPr lvl="1"/>
            <a:r>
              <a:rPr lang="en-US" dirty="0" smtClean="0"/>
              <a:t>Few examples of multiple ways to do something.</a:t>
            </a:r>
          </a:p>
          <a:p>
            <a:pPr lvl="1"/>
            <a:r>
              <a:rPr lang="en-US" dirty="0" smtClean="0">
                <a:solidFill>
                  <a:srgbClr val="B23300"/>
                </a:solidFill>
              </a:rPr>
              <a:t>Kernel panic </a:t>
            </a:r>
            <a:r>
              <a:rPr lang="en-US" dirty="0" smtClean="0"/>
              <a:t>for a fatal error.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Comprehensive APIs with many parameters.</a:t>
            </a:r>
          </a:p>
          <a:p>
            <a:pPr lvl="1"/>
            <a:r>
              <a:rPr lang="en-US" dirty="0" smtClean="0"/>
              <a:t>Several ways to do the same thing.</a:t>
            </a:r>
          </a:p>
          <a:p>
            <a:pPr lvl="1"/>
            <a:r>
              <a:rPr lang="en-US" dirty="0" smtClean="0"/>
              <a:t>Mixed low-level and high-level functions.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Blue Screen of Death </a:t>
            </a:r>
            <a:r>
              <a:rPr lang="en-US" dirty="0"/>
              <a:t>for a fatal error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>
                <a:solidFill>
                  <a:srgbClr val="B23300"/>
                </a:solidFill>
              </a:rPr>
              <a:t>Registry: </a:t>
            </a:r>
            <a:r>
              <a:rPr lang="en-US" dirty="0" smtClean="0"/>
              <a:t>A special file system to maintain system configuration information.</a:t>
            </a:r>
          </a:p>
          <a:p>
            <a:r>
              <a:rPr lang="en-US" dirty="0" smtClean="0">
                <a:solidFill>
                  <a:srgbClr val="B23300"/>
                </a:solidFill>
              </a:rPr>
              <a:t>Hive: </a:t>
            </a:r>
            <a:r>
              <a:rPr lang="en-US" dirty="0" smtClean="0"/>
              <a:t>A volume of the registry.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847950"/>
            <a:ext cx="8324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7646" y="5806414"/>
            <a:ext cx="312737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HKLM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HKEY LOCAL MACHINE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09341" y="5989292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Kernel-Mode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77269"/>
            <a:ext cx="81057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8976" y="5278724"/>
            <a:ext cx="3123609" cy="984885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ISR </a:t>
            </a:r>
            <a:r>
              <a:rPr lang="en-US" sz="1400" dirty="0" smtClean="0"/>
              <a:t> = </a:t>
            </a:r>
            <a:r>
              <a:rPr lang="en-US" sz="1400" dirty="0"/>
              <a:t>Interrupt Service </a:t>
            </a:r>
            <a:r>
              <a:rPr lang="en-US" sz="1400" dirty="0" smtClean="0"/>
              <a:t>Routine</a:t>
            </a:r>
          </a:p>
          <a:p>
            <a:r>
              <a:rPr lang="en-US" sz="1400" dirty="0" smtClean="0"/>
              <a:t>DPC = Deferred Procedure Call</a:t>
            </a:r>
          </a:p>
          <a:p>
            <a:r>
              <a:rPr lang="en-US" sz="1400" dirty="0" smtClean="0"/>
              <a:t>APC = Asynchronous Procedure Call</a:t>
            </a:r>
          </a:p>
          <a:p>
            <a:r>
              <a:rPr lang="en-US" sz="1400" dirty="0" smtClean="0"/>
              <a:t>LPC = Local Procedure Call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3562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8B50-44D6-BB4B-9552-B26B3ABBB343}" type="slidenum">
              <a:rPr lang="en-US"/>
              <a:pPr/>
              <a:t>16</a:t>
            </a:fld>
            <a:endParaRPr lang="en-US"/>
          </a:p>
        </p:txBody>
      </p:sp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 Objects</a:t>
            </a:r>
            <a:endParaRPr lang="en-US" i="1" dirty="0"/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 smtClean="0"/>
              <a:t>Control dispatching </a:t>
            </a:r>
            <a:r>
              <a:rPr lang="en-US" dirty="0"/>
              <a:t>and </a:t>
            </a:r>
            <a:r>
              <a:rPr lang="en-US" dirty="0" smtClean="0"/>
              <a:t>synchronization:</a:t>
            </a:r>
            <a:endParaRPr lang="en-US" dirty="0"/>
          </a:p>
          <a:p>
            <a:pPr lvl="1"/>
            <a:r>
              <a:rPr lang="en-US" dirty="0" smtClean="0"/>
              <a:t>events</a:t>
            </a:r>
            <a:endParaRPr lang="en-US" dirty="0"/>
          </a:p>
          <a:p>
            <a:pPr lvl="1"/>
            <a:r>
              <a:rPr lang="en-US" dirty="0" err="1"/>
              <a:t>mutexes</a:t>
            </a:r>
            <a:endParaRPr lang="en-US" dirty="0"/>
          </a:p>
          <a:p>
            <a:pPr lvl="1"/>
            <a:r>
              <a:rPr lang="en-US" dirty="0"/>
              <a:t>semaphores</a:t>
            </a:r>
          </a:p>
          <a:p>
            <a:pPr lvl="1"/>
            <a:r>
              <a:rPr lang="en-US" dirty="0"/>
              <a:t>threads</a:t>
            </a:r>
          </a:p>
          <a:p>
            <a:pPr lvl="1"/>
            <a:r>
              <a:rPr lang="en-US" dirty="0" smtClean="0"/>
              <a:t>timers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4156681"/>
            <a:ext cx="7696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3562" y="5989292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9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300"/>
                </a:solidFill>
              </a:rPr>
              <a:t>Object manager</a:t>
            </a:r>
          </a:p>
          <a:p>
            <a:pPr lvl="1"/>
            <a:r>
              <a:rPr lang="en-US" dirty="0" smtClean="0"/>
              <a:t>Manages most kernel-mode objects</a:t>
            </a:r>
          </a:p>
          <a:p>
            <a:pPr lvl="1"/>
            <a:r>
              <a:rPr lang="en-US" dirty="0" smtClean="0"/>
              <a:t>Processes, threads, files, semaphores, I/O devices and drivers, timers, etc.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I/O manager</a:t>
            </a:r>
          </a:p>
          <a:p>
            <a:pPr lvl="1"/>
            <a:r>
              <a:rPr lang="en-US" dirty="0" smtClean="0"/>
              <a:t>Framework for implementing I/O device drivers.</a:t>
            </a:r>
          </a:p>
          <a:p>
            <a:pPr lvl="1"/>
            <a:r>
              <a:rPr lang="en-US" dirty="0" smtClean="0"/>
              <a:t>Executive services to configure, access, and perform operations on devices.</a:t>
            </a:r>
          </a:p>
          <a:p>
            <a:pPr lvl="1"/>
            <a:r>
              <a:rPr lang="en-US" dirty="0" smtClean="0"/>
              <a:t>Plug-and-play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</a:t>
            </a:r>
            <a:r>
              <a:rPr lang="en-US" dirty="0" smtClean="0"/>
              <a:t>Layer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300"/>
                </a:solidFill>
              </a:rPr>
              <a:t>Process manager</a:t>
            </a:r>
          </a:p>
          <a:p>
            <a:pPr lvl="1"/>
            <a:r>
              <a:rPr lang="en-US" dirty="0" smtClean="0"/>
              <a:t>Create and terminate processes and threads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Memory manager</a:t>
            </a:r>
          </a:p>
          <a:p>
            <a:pPr lvl="1"/>
            <a:r>
              <a:rPr lang="en-US" dirty="0" smtClean="0"/>
              <a:t>Demand-paged virtual memory</a:t>
            </a:r>
          </a:p>
          <a:p>
            <a:pPr lvl="1"/>
            <a:r>
              <a:rPr lang="en-US" dirty="0" smtClean="0"/>
              <a:t>Physical page frames</a:t>
            </a:r>
          </a:p>
          <a:p>
            <a:pPr lvl="1"/>
            <a:r>
              <a:rPr lang="en-US" dirty="0" smtClean="0"/>
              <a:t>Disk </a:t>
            </a:r>
            <a:r>
              <a:rPr lang="en-US" dirty="0" err="1" smtClean="0"/>
              <a:t>pagefile</a:t>
            </a:r>
            <a:r>
              <a:rPr lang="en-US" dirty="0" smtClean="0"/>
              <a:t> backing store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Cache manager</a:t>
            </a:r>
          </a:p>
          <a:p>
            <a:pPr lvl="1"/>
            <a:r>
              <a:rPr lang="en-US" dirty="0" smtClean="0"/>
              <a:t>Optimizes I/O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Layer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300"/>
                </a:solidFill>
              </a:rPr>
              <a:t>Security reference monitor</a:t>
            </a:r>
          </a:p>
          <a:p>
            <a:pPr lvl="1"/>
            <a:r>
              <a:rPr lang="en-US" dirty="0" smtClean="0"/>
              <a:t>Enforces Windows security mechanisms</a:t>
            </a:r>
          </a:p>
          <a:p>
            <a:pPr lvl="1"/>
            <a:r>
              <a:rPr lang="en-US" dirty="0" smtClean="0"/>
              <a:t>Supports Common Criteria</a:t>
            </a:r>
          </a:p>
          <a:p>
            <a:pPr lvl="2"/>
            <a:r>
              <a:rPr lang="en-US" dirty="0" smtClean="0"/>
              <a:t>U.S. Department of Defense Orange Book requirements</a:t>
            </a:r>
          </a:p>
          <a:p>
            <a:pPr lvl="7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Configuration manager</a:t>
            </a:r>
          </a:p>
          <a:p>
            <a:pPr lvl="1"/>
            <a:r>
              <a:rPr lang="en-US" dirty="0" smtClean="0"/>
              <a:t>Implements the registry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Advanced local procedure call (ALPC)</a:t>
            </a:r>
          </a:p>
          <a:p>
            <a:pPr lvl="1"/>
            <a:r>
              <a:rPr lang="en-US" dirty="0" smtClean="0"/>
              <a:t>Highly efficient interprocess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BE10-432E-064A-91F9-C806971AAEDF}" type="slidenum">
              <a:rPr lang="en-US"/>
              <a:pPr/>
              <a:t>2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http://www.computerhistory.org/</a:t>
            </a:r>
            <a:endParaRPr lang="en-US" sz="2000" dirty="0"/>
          </a:p>
          <a:p>
            <a:pPr lvl="4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</a:rPr>
              <a:t>Saturday, </a:t>
            </a:r>
            <a:r>
              <a:rPr lang="en-US" sz="2400" b="1" dirty="0" smtClean="0">
                <a:solidFill>
                  <a:srgbClr val="0033CC"/>
                </a:solidFill>
              </a:rPr>
              <a:t>May 9, </a:t>
            </a:r>
            <a:r>
              <a:rPr lang="en-US" sz="2400" b="1" dirty="0">
                <a:solidFill>
                  <a:srgbClr val="0033CC"/>
                </a:solidFill>
              </a:rPr>
              <a:t>11:30 – closing time</a:t>
            </a:r>
          </a:p>
          <a:p>
            <a:pPr lvl="4">
              <a:lnSpc>
                <a:spcPct val="90000"/>
              </a:lnSpc>
            </a:pPr>
            <a:endParaRPr lang="en-US" sz="11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Special free admission.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a self-guided tour of the new </a:t>
            </a:r>
            <a:r>
              <a:rPr lang="en-US" sz="2000" dirty="0">
                <a:solidFill>
                  <a:srgbClr val="B23C00"/>
                </a:solidFill>
              </a:rPr>
              <a:t>Revolution </a:t>
            </a:r>
            <a:r>
              <a:rPr lang="en-US" sz="2000" dirty="0"/>
              <a:t>exhibit.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See a life-size working model of Charles Babbage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</a:t>
            </a:r>
            <a:br>
              <a:rPr lang="en-US" sz="2000" dirty="0"/>
            </a:br>
            <a:r>
              <a:rPr lang="en-US" sz="2000" dirty="0">
                <a:solidFill>
                  <a:srgbClr val="B23C00"/>
                </a:solidFill>
              </a:rPr>
              <a:t>Difference Engine </a:t>
            </a:r>
            <a:r>
              <a:rPr lang="en-US" sz="2000" dirty="0"/>
              <a:t>in operation, a hand-cranked mechanical computer designed in the early 1800s.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Experience a fully restored </a:t>
            </a:r>
            <a:r>
              <a:rPr lang="en-US" sz="2000" dirty="0">
                <a:solidFill>
                  <a:srgbClr val="B23C00"/>
                </a:solidFill>
              </a:rPr>
              <a:t>IBM 1401 </a:t>
            </a:r>
            <a:r>
              <a:rPr lang="en-US" sz="2000" dirty="0"/>
              <a:t>mainframe computer </a:t>
            </a:r>
            <a:br>
              <a:rPr lang="en-US" sz="2000" dirty="0"/>
            </a:br>
            <a:r>
              <a:rPr lang="en-US" sz="2000" dirty="0"/>
              <a:t>from the early 1960s in operation.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General info: </a:t>
            </a:r>
            <a:r>
              <a:rPr lang="en-US" sz="1800" dirty="0">
                <a:hlinkClick r:id="rId3"/>
              </a:rPr>
              <a:t>http://en.wikipedia.org/wiki/IBM_1401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My summer seminar: </a:t>
            </a:r>
            <a:r>
              <a:rPr lang="en-US" sz="1800" dirty="0">
                <a:hlinkClick r:id="rId4"/>
              </a:rPr>
              <a:t>http://www.cs.sjsu.edu/~mak/1401/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Restoration: </a:t>
            </a:r>
            <a:r>
              <a:rPr lang="en-US" sz="1800" dirty="0">
                <a:hlinkClick r:id="rId5"/>
              </a:rPr>
              <a:t>http://ed-thelen.org/1401Project/1401RestorationPage.html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766536" y="1783098"/>
            <a:ext cx="2000543" cy="954107"/>
          </a:xfrm>
          <a:prstGeom prst="rect">
            <a:avLst/>
          </a:prstGeom>
          <a:solidFill>
            <a:srgbClr val="FFFDC7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Extra credit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fun quiz!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Abstraction Layer (HAL)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Hide machine dependencies.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5806" y="488335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24994"/>
            <a:ext cx="77533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3562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0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11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0" y="1325902"/>
            <a:ext cx="6770607" cy="4846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281" y="1261666"/>
            <a:ext cx="2433378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IRP = I/O request packet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00780" y="613602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5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Most important function of the executive.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" y="1874537"/>
            <a:ext cx="7330114" cy="42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5879" y="5623536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127770"/>
          </a:xfrm>
        </p:spPr>
        <p:txBody>
          <a:bodyPr/>
          <a:lstStyle/>
          <a:p>
            <a:r>
              <a:rPr lang="en-US" dirty="0" smtClean="0">
                <a:solidFill>
                  <a:srgbClr val="B23300"/>
                </a:solidFill>
              </a:rPr>
              <a:t>Handles</a:t>
            </a:r>
            <a:r>
              <a:rPr lang="en-US" dirty="0" smtClean="0"/>
              <a:t> refer to kernel-mode objects.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300"/>
                </a:solidFill>
              </a:rPr>
              <a:t>handle table </a:t>
            </a:r>
            <a:r>
              <a:rPr lang="en-US" dirty="0" smtClean="0"/>
              <a:t>translates handles to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423171"/>
            <a:ext cx="66103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A handle table can have </a:t>
            </a:r>
            <a:br>
              <a:rPr lang="en-US" dirty="0" smtClean="0"/>
            </a:br>
            <a:r>
              <a:rPr lang="en-US" dirty="0" smtClean="0"/>
              <a:t>up to 16 million handles.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3742" y="518651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21" y="2423171"/>
            <a:ext cx="7124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4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Supplied when specifying a new object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05015"/>
            <a:ext cx="8524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3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Namespace Directories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342"/>
            <a:ext cx="7467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8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Opening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1325903"/>
            <a:ext cx="8188458" cy="475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463" y="613602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Opening a </a:t>
            </a:r>
            <a:r>
              <a:rPr lang="en-US" dirty="0" smtClean="0"/>
              <a:t>File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Executive component passes Unicode pathname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namespace.</a:t>
            </a:r>
          </a:p>
          <a:p>
            <a:pPr marL="2798763" lvl="5" indent="-514350">
              <a:buFont typeface="+mj-lt"/>
              <a:buAutoNum type="arabicPeriod"/>
              <a:defRPr/>
            </a:pPr>
            <a:endParaRPr lang="en-US" sz="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Object manager searches through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directories and </a:t>
            </a:r>
            <a:r>
              <a:rPr lang="en-US" sz="2400" dirty="0"/>
              <a:t>symbolic </a:t>
            </a:r>
            <a:r>
              <a:rPr lang="en-US" sz="2400" dirty="0" smtClean="0"/>
              <a:t>links.</a:t>
            </a:r>
          </a:p>
          <a:p>
            <a:pPr marL="2798763" lvl="5" indent="-514350">
              <a:buFont typeface="+mj-lt"/>
              <a:buAutoNum type="arabicPeriod"/>
              <a:defRPr/>
            </a:pPr>
            <a:endParaRPr lang="en-US" sz="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Object manager calls the 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Parse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/>
              <a:t>procedure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object </a:t>
            </a:r>
            <a:r>
              <a:rPr lang="en-US" sz="2400" dirty="0" smtClean="0"/>
              <a:t>type.</a:t>
            </a:r>
          </a:p>
          <a:p>
            <a:pPr marL="2798763" lvl="5" indent="-514350">
              <a:buFont typeface="+mj-lt"/>
              <a:buAutoNum type="arabicPeriod"/>
              <a:defRPr/>
            </a:pPr>
            <a:endParaRPr lang="en-US" sz="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I/O manager creates IRP, allocate file object,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send </a:t>
            </a:r>
            <a:r>
              <a:rPr lang="en-US" sz="2400" dirty="0"/>
              <a:t>request to stack of I/O </a:t>
            </a:r>
            <a:r>
              <a:rPr lang="en-US" sz="2400" dirty="0" smtClean="0"/>
              <a:t>devices.</a:t>
            </a:r>
          </a:p>
          <a:p>
            <a:pPr marL="2798763" lvl="5" indent="-514350">
              <a:buFont typeface="+mj-lt"/>
              <a:buAutoNum type="arabicPeriod"/>
              <a:defRPr/>
            </a:pPr>
            <a:endParaRPr lang="en-US" sz="600" dirty="0" smtClean="0"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/>
              <a:t>IRP passed down the I/O stack until it reaches device object representing the file system instance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Opening a File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US" sz="2400" dirty="0"/>
              <a:t>Device objects encountered as the IRP heads toward the file system represent file system filter drivers</a:t>
            </a:r>
            <a:r>
              <a:rPr lang="en-US" sz="2400" dirty="0" smtClean="0"/>
              <a:t>.</a:t>
            </a:r>
          </a:p>
          <a:p>
            <a:pPr marL="2798763" lvl="5" indent="-514350">
              <a:buFont typeface="+mj-lt"/>
              <a:buAutoNum type="arabicPeriod" startAt="6"/>
              <a:defRPr/>
            </a:pPr>
            <a:endParaRPr lang="en-US" sz="600" dirty="0"/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400" dirty="0" smtClean="0"/>
              <a:t>File </a:t>
            </a:r>
            <a:r>
              <a:rPr lang="en-US" sz="2400" dirty="0"/>
              <a:t>system device object has a link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file system driver </a:t>
            </a:r>
            <a:r>
              <a:rPr lang="en-US" sz="2400" dirty="0" smtClean="0"/>
              <a:t>object.</a:t>
            </a:r>
          </a:p>
          <a:p>
            <a:pPr marL="2798763" lvl="5" indent="-514350">
              <a:buFont typeface="+mj-lt"/>
              <a:buAutoNum type="arabicPeriod" startAt="6"/>
              <a:defRPr/>
            </a:pPr>
            <a:endParaRPr lang="en-US" sz="600" dirty="0" smtClean="0"/>
          </a:p>
          <a:p>
            <a:pPr marL="514350" indent="-514350">
              <a:buFont typeface="+mj-lt"/>
              <a:buAutoNum type="arabicPeriod" startAt="8"/>
              <a:defRPr/>
            </a:pPr>
            <a:r>
              <a:rPr lang="en-US" sz="2400" dirty="0"/>
              <a:t>NTFS fills in file object and returns it to I/O manager, which returns back up through all devices on the </a:t>
            </a:r>
            <a:r>
              <a:rPr lang="en-US" sz="2400" dirty="0" smtClean="0"/>
              <a:t>stack.</a:t>
            </a:r>
          </a:p>
          <a:p>
            <a:pPr marL="2798763" lvl="5" indent="-514350">
              <a:buFont typeface="+mj-lt"/>
              <a:buAutoNum type="arabicPeriod" startAt="8"/>
              <a:defRPr/>
            </a:pPr>
            <a:endParaRPr lang="en-US" sz="600" dirty="0"/>
          </a:p>
          <a:p>
            <a:pPr marL="514350" indent="-514350">
              <a:buFont typeface="+mj-lt"/>
              <a:buAutoNum type="arabicPeriod" startAt="8"/>
              <a:defRPr/>
            </a:pPr>
            <a:r>
              <a:rPr lang="en-US" sz="2400" dirty="0"/>
              <a:t>Object manager is finished with its namespace </a:t>
            </a:r>
            <a:r>
              <a:rPr lang="en-US" sz="2400" dirty="0" smtClean="0"/>
              <a:t>lookup.</a:t>
            </a:r>
          </a:p>
          <a:p>
            <a:pPr marL="2798763" lvl="5" indent="-514350">
              <a:buFont typeface="+mj-lt"/>
              <a:buAutoNum type="arabicPeriod" startAt="8"/>
              <a:defRPr/>
            </a:pPr>
            <a:endParaRPr lang="en-US" sz="600" dirty="0"/>
          </a:p>
          <a:p>
            <a:pPr marL="514350" indent="-514350">
              <a:buFont typeface="+mj-lt"/>
              <a:buAutoNum type="arabicPeriod" startAt="8"/>
              <a:defRPr/>
            </a:pPr>
            <a:r>
              <a:rPr lang="en-US" sz="2400" dirty="0"/>
              <a:t>Final step is to return back to the user-mode </a:t>
            </a:r>
            <a:r>
              <a:rPr lang="en-US" sz="2400" dirty="0" smtClean="0"/>
              <a:t>caller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</a:t>
            </a:r>
            <a:r>
              <a:rPr lang="en-US" dirty="0" smtClean="0"/>
              <a:t>Eras </a:t>
            </a:r>
            <a:r>
              <a:rPr lang="en-US" dirty="0"/>
              <a:t>of Microsoft </a:t>
            </a:r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MS-DOS</a:t>
            </a:r>
          </a:p>
          <a:p>
            <a:pPr marL="952500" lvl="1" indent="-514350"/>
            <a:r>
              <a:rPr lang="en-US" dirty="0" smtClean="0"/>
              <a:t>Windows 1.0, 2.0</a:t>
            </a:r>
          </a:p>
          <a:p>
            <a:pPr marL="3255963" lvl="6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MS-DOS-based Windows</a:t>
            </a:r>
          </a:p>
          <a:p>
            <a:pPr marL="952500" lvl="1" indent="-514350"/>
            <a:r>
              <a:rPr lang="en-US" dirty="0" smtClean="0"/>
              <a:t>Windows 3.0, 3.1, 98, ME</a:t>
            </a:r>
          </a:p>
          <a:p>
            <a:pPr marL="3255963" lvl="6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NT-based Windows</a:t>
            </a:r>
          </a:p>
          <a:p>
            <a:pPr marL="952500" lvl="1" indent="-514350"/>
            <a:r>
              <a:rPr lang="en-US" dirty="0" smtClean="0"/>
              <a:t>Windows XP, Vista, 7</a:t>
            </a:r>
          </a:p>
          <a:p>
            <a:pPr marL="3255963" lvl="6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Modern Windows</a:t>
            </a:r>
          </a:p>
          <a:p>
            <a:pPr marL="952500" lvl="1" indent="-514350"/>
            <a:r>
              <a:rPr lang="en-US" dirty="0" smtClean="0"/>
              <a:t>Windows 8, 8.1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Executive Object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22258" y="594032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11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234463"/>
            <a:ext cx="7275827" cy="502914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60684" y="6227467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 smtClean="0"/>
              <a:t>Processes can optionally be grouped into </a:t>
            </a:r>
            <a:r>
              <a:rPr lang="en-US" dirty="0" smtClean="0">
                <a:solidFill>
                  <a:srgbClr val="B23300"/>
                </a:solidFill>
              </a:rPr>
              <a:t>jobs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thread can schedule multiple </a:t>
            </a:r>
            <a:r>
              <a:rPr lang="en-US" dirty="0" smtClean="0">
                <a:solidFill>
                  <a:srgbClr val="B23300"/>
                </a:solidFill>
              </a:rPr>
              <a:t>fibers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fiber assumes the identity of the thread that runs it.</a:t>
            </a:r>
          </a:p>
          <a:p>
            <a:pPr lvl="1"/>
            <a:r>
              <a:rPr lang="en-US" dirty="0" smtClean="0"/>
              <a:t>Lower overhead of switching among threads.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611878"/>
            <a:ext cx="84201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26463" y="5989292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</a:t>
            </a:r>
            <a:r>
              <a:rPr lang="en-US" dirty="0" smtClean="0"/>
              <a:t>Threads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08781"/>
            <a:ext cx="84169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6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Threads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11-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41" y="1234464"/>
            <a:ext cx="5529680" cy="539490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806" y="5349219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565260"/>
            <a:ext cx="84201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</a:t>
            </a:r>
            <a:r>
              <a:rPr lang="en-US" dirty="0" smtClean="0"/>
              <a:t>Priorities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87" y="1325903"/>
            <a:ext cx="5994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Virtual address space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81219"/>
            <a:ext cx="6857925" cy="43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Management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09725"/>
            <a:ext cx="832802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8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8A7-0B2E-7F45-BC4F-4A0E0E9FFE82}" type="slidenum">
              <a:rPr lang="en-US"/>
              <a:pPr/>
              <a:t>38</a:t>
            </a:fld>
            <a:endParaRPr lang="en-US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 Categories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page referenced is not committed.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committed</a:t>
            </a:r>
            <a:r>
              <a:rPr lang="en-US"/>
              <a:t> = the page is mapped to a virtual page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Attempted access to a page that </a:t>
            </a:r>
            <a:br>
              <a:rPr lang="en-US"/>
            </a:br>
            <a:r>
              <a:rPr lang="en-US"/>
              <a:t>is in violation of the permissions.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 shared copy-on-write page </a:t>
            </a:r>
            <a:br>
              <a:rPr lang="en-US"/>
            </a:br>
            <a:r>
              <a:rPr lang="en-US"/>
              <a:t>was about to be modified.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stack needs to grow.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page referenced is committed </a:t>
            </a:r>
            <a:br>
              <a:rPr lang="en-US"/>
            </a:br>
            <a:r>
              <a:rPr lang="en-US"/>
              <a:t>but not currently mapped in.</a:t>
            </a:r>
          </a:p>
        </p:txBody>
      </p:sp>
      <p:sp>
        <p:nvSpPr>
          <p:cNvPr id="1236996" name="Text Box 4"/>
          <p:cNvSpPr txBox="1">
            <a:spLocks noChangeArrowheads="1"/>
          </p:cNvSpPr>
          <p:nvPr/>
        </p:nvSpPr>
        <p:spPr bwMode="auto">
          <a:xfrm>
            <a:off x="6308725" y="2239963"/>
            <a:ext cx="2508250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These first two are due</a:t>
            </a:r>
          </a:p>
          <a:p>
            <a:r>
              <a:rPr lang="en-US" sz="1800">
                <a:solidFill>
                  <a:srgbClr val="FFFF00"/>
                </a:solidFill>
              </a:rPr>
              <a:t>to programming errors.</a:t>
            </a:r>
          </a:p>
        </p:txBody>
      </p:sp>
      <p:sp>
        <p:nvSpPr>
          <p:cNvPr id="1236997" name="Text Box 5"/>
          <p:cNvSpPr txBox="1">
            <a:spLocks noChangeArrowheads="1"/>
          </p:cNvSpPr>
          <p:nvPr/>
        </p:nvSpPr>
        <p:spPr bwMode="auto">
          <a:xfrm>
            <a:off x="6492875" y="3652838"/>
            <a:ext cx="1441450" cy="915987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LRU page </a:t>
            </a:r>
          </a:p>
          <a:p>
            <a:r>
              <a:rPr lang="en-US" sz="1800">
                <a:solidFill>
                  <a:srgbClr val="FFFF00"/>
                </a:solidFill>
              </a:rPr>
              <a:t>replacement</a:t>
            </a:r>
          </a:p>
          <a:p>
            <a:r>
              <a:rPr lang="en-US" sz="1800">
                <a:solidFill>
                  <a:srgbClr val="FFFF00"/>
                </a:solidFill>
              </a:rPr>
              <a:t>algorithm.</a:t>
            </a:r>
          </a:p>
        </p:txBody>
      </p:sp>
    </p:spTree>
    <p:extLst>
      <p:ext uri="{BB962C8B-B14F-4D97-AF65-F5344CB8AC3E}">
        <p14:creationId xmlns:p14="http://schemas.microsoft.com/office/powerpoint/2010/main" val="3510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6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  <p:bldP spid="1236996" grpId="0" animBg="1"/>
      <p:bldP spid="123699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API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84578"/>
            <a:ext cx="81899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6463" y="6044589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transformed itself from a PC software company to a </a:t>
            </a:r>
            <a:r>
              <a:rPr lang="en-US" dirty="0" smtClean="0">
                <a:solidFill>
                  <a:srgbClr val="B23300"/>
                </a:solidFill>
              </a:rPr>
              <a:t>devices and services </a:t>
            </a:r>
            <a:r>
              <a:rPr lang="en-US" dirty="0" smtClean="0"/>
              <a:t>company.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Needed an OS that it could deploy across</a:t>
            </a:r>
          </a:p>
          <a:p>
            <a:pPr lvl="1"/>
            <a:r>
              <a:rPr lang="en-US" dirty="0" smtClean="0"/>
              <a:t>phones</a:t>
            </a:r>
          </a:p>
          <a:p>
            <a:pPr lvl="1"/>
            <a:r>
              <a:rPr lang="en-US" dirty="0" smtClean="0"/>
              <a:t>tablets</a:t>
            </a:r>
          </a:p>
          <a:p>
            <a:pPr lvl="1"/>
            <a:r>
              <a:rPr lang="en-US" dirty="0" smtClean="0"/>
              <a:t>game consoles</a:t>
            </a:r>
          </a:p>
          <a:p>
            <a:pPr lvl="1"/>
            <a:r>
              <a:rPr lang="en-US" dirty="0" smtClean="0"/>
              <a:t>laptops</a:t>
            </a:r>
          </a:p>
          <a:p>
            <a:pPr lvl="1"/>
            <a:r>
              <a:rPr lang="en-US" dirty="0" smtClean="0"/>
              <a:t>desktops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A30-D55C-1243-A9E4-51082B25DAE2}" type="slidenum">
              <a:rPr lang="en-US"/>
              <a:pPr/>
              <a:t>40</a:t>
            </a:fld>
            <a:endParaRPr lang="en-US"/>
          </a:p>
        </p:txBody>
      </p:sp>
      <p:pic>
        <p:nvPicPr>
          <p:cNvPr id="12390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184275"/>
            <a:ext cx="4318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Driver Stacking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65725"/>
            <a:ext cx="8229600" cy="965200"/>
          </a:xfrm>
        </p:spPr>
        <p:txBody>
          <a:bodyPr/>
          <a:lstStyle/>
          <a:p>
            <a:r>
              <a:rPr lang="en-US"/>
              <a:t>Stack device drivers to work with </a:t>
            </a:r>
            <a:br>
              <a:rPr lang="en-US"/>
            </a:br>
            <a:r>
              <a:rPr lang="en-US"/>
              <a:t>a specific instance of a device.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E0C2-BD86-C645-94A9-B9E431B24F7D}" type="slidenum">
              <a:rPr lang="en-US"/>
              <a:pPr/>
              <a:t>41</a:t>
            </a:fld>
            <a:endParaRPr lang="en-US"/>
          </a:p>
        </p:txBody>
      </p:sp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300"/>
                </a:solidFill>
              </a:rPr>
              <a:t>volume </a:t>
            </a:r>
            <a:r>
              <a:rPr lang="en-US" dirty="0"/>
              <a:t>is the fundamental structure of the </a:t>
            </a:r>
            <a:r>
              <a:rPr lang="en-US" dirty="0" smtClean="0"/>
              <a:t>Windows 8.1 </a:t>
            </a:r>
            <a:r>
              <a:rPr lang="en-US" dirty="0"/>
              <a:t>file system (NTFS).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Created by the </a:t>
            </a:r>
            <a:r>
              <a:rPr lang="en-US" dirty="0" smtClean="0"/>
              <a:t>Windows 8.1 </a:t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disk </a:t>
            </a:r>
            <a:r>
              <a:rPr lang="en-US" dirty="0">
                <a:solidFill>
                  <a:srgbClr val="B23300"/>
                </a:solidFill>
              </a:rPr>
              <a:t>administrator </a:t>
            </a:r>
            <a:r>
              <a:rPr lang="en-US" dirty="0" smtClean="0">
                <a:solidFill>
                  <a:srgbClr val="B23300"/>
                </a:solidFill>
              </a:rPr>
              <a:t>utility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Based on a logical disk partition.</a:t>
            </a:r>
          </a:p>
          <a:p>
            <a:pPr lvl="1"/>
            <a:r>
              <a:rPr lang="en-US" dirty="0"/>
              <a:t>May occupy a portions of a disk, an entire disk, </a:t>
            </a:r>
            <a:br>
              <a:rPr lang="en-US" dirty="0"/>
            </a:br>
            <a:r>
              <a:rPr lang="en-US" dirty="0"/>
              <a:t>or span across several disks.</a:t>
            </a:r>
          </a:p>
          <a:p>
            <a:pPr lvl="4"/>
            <a:endParaRPr lang="en-US" dirty="0"/>
          </a:p>
          <a:p>
            <a:r>
              <a:rPr lang="en-US" dirty="0"/>
              <a:t>All </a:t>
            </a:r>
            <a:r>
              <a:rPr lang="en-US" dirty="0">
                <a:solidFill>
                  <a:srgbClr val="B23300"/>
                </a:solidFill>
              </a:rPr>
              <a:t>metadata</a:t>
            </a:r>
            <a:r>
              <a:rPr lang="en-US" dirty="0"/>
              <a:t>, such as information about the volume, is stored in a regular file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5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D3C9-547D-DF41-8817-400A6A958611}" type="slidenum">
              <a:rPr lang="en-US"/>
              <a:pPr/>
              <a:t>42</a:t>
            </a:fld>
            <a:endParaRPr lang="en-US"/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NTFS Clusters</a:t>
            </a:r>
            <a:endParaRPr lang="en-US" i="1"/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300"/>
                </a:solidFill>
              </a:rPr>
              <a:t>cluster </a:t>
            </a:r>
            <a:r>
              <a:rPr lang="en-US" dirty="0"/>
              <a:t>is the underlying unit </a:t>
            </a:r>
            <a:br>
              <a:rPr lang="en-US" dirty="0"/>
            </a:br>
            <a:r>
              <a:rPr lang="en-US" dirty="0"/>
              <a:t>of disk allocation.</a:t>
            </a:r>
          </a:p>
          <a:p>
            <a:pPr lvl="4"/>
            <a:endParaRPr lang="en-US" dirty="0"/>
          </a:p>
          <a:p>
            <a:r>
              <a:rPr lang="en-US" dirty="0"/>
              <a:t>A cluster is a number of disk sectors </a:t>
            </a:r>
            <a:br>
              <a:rPr lang="en-US" dirty="0"/>
            </a:br>
            <a:r>
              <a:rPr lang="en-US" dirty="0"/>
              <a:t>that is a power of 2.</a:t>
            </a:r>
          </a:p>
          <a:p>
            <a:pPr lvl="4"/>
            <a:endParaRPr lang="en-US" dirty="0"/>
          </a:p>
          <a:p>
            <a:r>
              <a:rPr lang="en-US" dirty="0"/>
              <a:t>Because the cluster size is smaller </a:t>
            </a:r>
            <a:br>
              <a:rPr lang="en-US" dirty="0"/>
            </a:br>
            <a:r>
              <a:rPr lang="en-US" dirty="0"/>
              <a:t>than for the </a:t>
            </a:r>
            <a:r>
              <a:rPr lang="en-US" dirty="0">
                <a:solidFill>
                  <a:srgbClr val="B23300"/>
                </a:solidFill>
              </a:rPr>
              <a:t>16-bit FAT file system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amount of internal fragmentation </a:t>
            </a:r>
            <a:br>
              <a:rPr lang="en-US" dirty="0"/>
            </a:br>
            <a:r>
              <a:rPr lang="en-US" dirty="0"/>
              <a:t>is reduced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8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9107-0E56-0649-8FB4-DD8D41C3D226}" type="slidenum">
              <a:rPr lang="en-US"/>
              <a:pPr/>
              <a:t>43</a:t>
            </a:fld>
            <a:endParaRPr lang="en-US"/>
          </a:p>
        </p:txBody>
      </p:sp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Logging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/>
              <a:t>All file system data structure updates are performed inside transactions that are </a:t>
            </a:r>
            <a:r>
              <a:rPr lang="en-US">
                <a:solidFill>
                  <a:schemeClr val="folHlink"/>
                </a:solidFill>
              </a:rPr>
              <a:t>logged</a:t>
            </a:r>
            <a:r>
              <a:rPr lang="en-US"/>
              <a:t>.</a:t>
            </a:r>
          </a:p>
          <a:p>
            <a:pPr lvl="4"/>
            <a:endParaRPr lang="en-US"/>
          </a:p>
          <a:p>
            <a:r>
              <a:rPr lang="en-US"/>
              <a:t>Before a data structure is altered, </a:t>
            </a:r>
            <a:br>
              <a:rPr lang="en-US"/>
            </a:br>
            <a:r>
              <a:rPr lang="en-US"/>
              <a:t>the </a:t>
            </a:r>
            <a:r>
              <a:rPr lang="en-US">
                <a:solidFill>
                  <a:schemeClr val="folHlink"/>
                </a:solidFill>
              </a:rPr>
              <a:t>transaction</a:t>
            </a:r>
            <a:r>
              <a:rPr lang="en-US"/>
              <a:t> writes a log record </a:t>
            </a:r>
            <a:br>
              <a:rPr lang="en-US"/>
            </a:br>
            <a:r>
              <a:rPr lang="en-US"/>
              <a:t>that contains </a:t>
            </a:r>
            <a:r>
              <a:rPr lang="en-US">
                <a:solidFill>
                  <a:schemeClr val="folHlink"/>
                </a:solidFill>
              </a:rPr>
              <a:t>redo and undo</a:t>
            </a:r>
            <a:r>
              <a:rPr lang="en-US"/>
              <a:t> information.</a:t>
            </a:r>
          </a:p>
          <a:p>
            <a:pPr lvl="4"/>
            <a:endParaRPr lang="en-US"/>
          </a:p>
          <a:p>
            <a:r>
              <a:rPr lang="en-US"/>
              <a:t>After the data structure has been changed, </a:t>
            </a:r>
            <a:br>
              <a:rPr lang="en-US"/>
            </a:br>
            <a:r>
              <a:rPr lang="en-US"/>
              <a:t>a </a:t>
            </a:r>
            <a:r>
              <a:rPr lang="en-US">
                <a:solidFill>
                  <a:schemeClr val="folHlink"/>
                </a:solidFill>
              </a:rPr>
              <a:t>commit record</a:t>
            </a:r>
            <a:r>
              <a:rPr lang="en-US"/>
              <a:t> is written to the log </a:t>
            </a:r>
            <a:br>
              <a:rPr lang="en-US"/>
            </a:br>
            <a:r>
              <a:rPr lang="en-US"/>
              <a:t>to signify that the transaction succeeded.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5B2F-67C2-1545-8FC6-0532E6C81AC7}" type="slidenum">
              <a:rPr lang="en-US"/>
              <a:pPr/>
              <a:t>44</a:t>
            </a:fld>
            <a:endParaRPr lang="en-US"/>
          </a:p>
        </p:txBody>
      </p:sp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Recovery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crash, the file system data structures can be restored to a </a:t>
            </a:r>
            <a:r>
              <a:rPr lang="en-US" dirty="0">
                <a:solidFill>
                  <a:srgbClr val="B23300"/>
                </a:solidFill>
              </a:rPr>
              <a:t>consistent state </a:t>
            </a:r>
            <a:r>
              <a:rPr lang="en-US" dirty="0"/>
              <a:t>by processing the log records.</a:t>
            </a:r>
          </a:p>
          <a:p>
            <a:pPr lvl="4"/>
            <a:endParaRPr lang="en-US" dirty="0"/>
          </a:p>
          <a:p>
            <a:r>
              <a:rPr lang="en-US" dirty="0"/>
              <a:t>This scheme does not guarantee that all the user file data can be recovered after a crash.</a:t>
            </a:r>
          </a:p>
          <a:p>
            <a:pPr lvl="4"/>
            <a:endParaRPr lang="en-US" dirty="0"/>
          </a:p>
          <a:p>
            <a:r>
              <a:rPr lang="en-US" dirty="0"/>
              <a:t>It only guarantees that the file system </a:t>
            </a:r>
            <a:br>
              <a:rPr lang="en-US" dirty="0"/>
            </a:br>
            <a:r>
              <a:rPr lang="en-US" dirty="0"/>
              <a:t>data structures (the metadata files) are undamaged and reflect some</a:t>
            </a:r>
            <a:br>
              <a:rPr lang="en-US" dirty="0"/>
            </a:br>
            <a:r>
              <a:rPr lang="en-US" dirty="0"/>
              <a:t>consistent state prior to the crash.</a:t>
            </a:r>
          </a:p>
        </p:txBody>
      </p:sp>
    </p:spTree>
    <p:extLst>
      <p:ext uri="{BB962C8B-B14F-4D97-AF65-F5344CB8AC3E}">
        <p14:creationId xmlns:p14="http://schemas.microsoft.com/office/powerpoint/2010/main" val="90894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Secure login with </a:t>
            </a:r>
            <a:r>
              <a:rPr lang="en-US" dirty="0" smtClean="0">
                <a:solidFill>
                  <a:srgbClr val="B23300"/>
                </a:solidFill>
              </a:rPr>
              <a:t>anti-spoofing </a:t>
            </a:r>
            <a:r>
              <a:rPr lang="en-US" dirty="0" smtClean="0"/>
              <a:t>measures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Discretionary access </a:t>
            </a:r>
            <a:r>
              <a:rPr lang="en-US" dirty="0" smtClean="0"/>
              <a:t>controls</a:t>
            </a:r>
            <a:endParaRPr lang="en-US" dirty="0"/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Privileged access </a:t>
            </a:r>
            <a:r>
              <a:rPr lang="en-US" dirty="0" smtClean="0"/>
              <a:t>controls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Address space protection per </a:t>
            </a:r>
            <a:r>
              <a:rPr lang="en-US" dirty="0" smtClean="0"/>
              <a:t>process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New pages must be zeroed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being mapped </a:t>
            </a:r>
            <a:r>
              <a:rPr lang="en-US" dirty="0" smtClean="0"/>
              <a:t>in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Security </a:t>
            </a:r>
            <a:r>
              <a:rPr lang="en-US" dirty="0" smtClean="0"/>
              <a:t>auditing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Security,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7990"/>
          </a:xfrm>
        </p:spPr>
        <p:txBody>
          <a:bodyPr/>
          <a:lstStyle/>
          <a:p>
            <a:r>
              <a:rPr lang="en-US" dirty="0" smtClean="0"/>
              <a:t>Each user and group identified </a:t>
            </a:r>
            <a:br>
              <a:rPr lang="en-US" dirty="0" smtClean="0"/>
            </a:br>
            <a:r>
              <a:rPr lang="en-US" dirty="0" smtClean="0"/>
              <a:t>by an </a:t>
            </a:r>
            <a:r>
              <a:rPr lang="en-US" dirty="0" smtClean="0">
                <a:solidFill>
                  <a:srgbClr val="B23300"/>
                </a:solidFill>
              </a:rPr>
              <a:t>SID</a:t>
            </a:r>
            <a:r>
              <a:rPr lang="en-US" dirty="0" smtClean="0"/>
              <a:t> (security ID).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Each process has an access token containing:</a:t>
            </a:r>
          </a:p>
          <a:p>
            <a:pPr lvl="1"/>
            <a:r>
              <a:rPr lang="en-US" dirty="0" smtClean="0"/>
              <a:t>a SID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B23300"/>
                </a:solidFill>
              </a:rPr>
              <a:t>DACL</a:t>
            </a:r>
            <a:r>
              <a:rPr lang="en-US" dirty="0" smtClean="0"/>
              <a:t> (default access control list)</a:t>
            </a:r>
          </a:p>
          <a:p>
            <a:pPr lvl="1"/>
            <a:r>
              <a:rPr lang="en-US" dirty="0" smtClean="0"/>
              <a:t>other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6869" y="4526268"/>
            <a:ext cx="8281325" cy="731512"/>
            <a:chOff x="496869" y="4343390"/>
            <a:chExt cx="8281325" cy="731512"/>
          </a:xfrm>
        </p:grpSpPr>
        <p:pic>
          <p:nvPicPr>
            <p:cNvPr id="5" name="Picture 4" descr="11-4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69" y="4343390"/>
              <a:ext cx="8281325" cy="7315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94192" y="4675686"/>
              <a:ext cx="6719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DACL</a:t>
              </a:r>
              <a:endParaRPr lang="en-US" sz="1400" dirty="0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26463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9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MinWin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OS core that can be extended </a:t>
            </a:r>
            <a:br>
              <a:rPr lang="en-US" dirty="0" smtClean="0"/>
            </a:br>
            <a:r>
              <a:rPr lang="en-US" dirty="0" smtClean="0"/>
              <a:t>into different devices.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Extend the core to be the operating systems </a:t>
            </a:r>
            <a:br>
              <a:rPr lang="en-US" dirty="0" smtClean="0"/>
            </a:br>
            <a:r>
              <a:rPr lang="en-US" dirty="0" smtClean="0"/>
              <a:t>for specific devices.</a:t>
            </a:r>
          </a:p>
          <a:p>
            <a:pPr lvl="1"/>
            <a:r>
              <a:rPr lang="en-US" dirty="0" smtClean="0"/>
              <a:t>New user interfaces and features</a:t>
            </a:r>
          </a:p>
          <a:p>
            <a:pPr lvl="1"/>
            <a:r>
              <a:rPr lang="en-US" dirty="0" smtClean="0"/>
              <a:t>Common experience for users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Support new Intel architectures.</a:t>
            </a:r>
          </a:p>
          <a:p>
            <a:r>
              <a:rPr lang="en-US" dirty="0" smtClean="0"/>
              <a:t>Support the ARM architecture.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6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Windows Programming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391892"/>
            <a:ext cx="715486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5675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7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8.1 removed POSIX compliance.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Modern Software Development Kit</a:t>
            </a:r>
          </a:p>
          <a:p>
            <a:pPr lvl="1"/>
            <a:r>
              <a:rPr lang="en-US" dirty="0" smtClean="0"/>
              <a:t>Includes the new </a:t>
            </a:r>
            <a:r>
              <a:rPr lang="en-US" sz="2800" b="1" dirty="0" err="1">
                <a:solidFill>
                  <a:srgbClr val="0033CC"/>
                </a:solidFill>
                <a:latin typeface="Courier New"/>
                <a:cs typeface="Courier New"/>
              </a:rPr>
              <a:t>WinRT</a:t>
            </a:r>
            <a:r>
              <a:rPr lang="en-US" dirty="0" smtClean="0"/>
              <a:t> set of APIs.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Shift programmers away from a threading model to a </a:t>
            </a:r>
            <a:r>
              <a:rPr lang="en-US" dirty="0" smtClean="0">
                <a:solidFill>
                  <a:srgbClr val="B23300"/>
                </a:solidFill>
              </a:rPr>
              <a:t>task model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Separate resource management (priorities, CPUs) from the programming model (concurrent activities).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Modern applications run in an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AppContainer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B23300"/>
                </a:solidFill>
              </a:rPr>
              <a:t>sandbox</a:t>
            </a:r>
            <a:r>
              <a:rPr lang="en-US" dirty="0" smtClean="0"/>
              <a:t> for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to Build NT 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300"/>
                </a:solidFill>
              </a:rPr>
              <a:t>NT kernel </a:t>
            </a:r>
            <a:r>
              <a:rPr lang="en-US" dirty="0" smtClean="0"/>
              <a:t>contains general-purpose facilities for writing OS-specific subsystems.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2" y="2240293"/>
            <a:ext cx="5943535" cy="39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5675" y="613602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0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Kernel-Mode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300"/>
                </a:solidFill>
              </a:rPr>
              <a:t>NTOS executive layer</a:t>
            </a:r>
            <a:r>
              <a:rPr lang="en-US" dirty="0" smtClean="0"/>
              <a:t> running in </a:t>
            </a:r>
            <a:br>
              <a:rPr lang="en-US" dirty="0" smtClean="0"/>
            </a:br>
            <a:r>
              <a:rPr lang="en-US" dirty="0" smtClean="0"/>
              <a:t>kernel mode implements system calls.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Native NT </a:t>
            </a:r>
            <a:r>
              <a:rPr lang="en-US" dirty="0" smtClean="0"/>
              <a:t>system calls operate on </a:t>
            </a:r>
            <a:br>
              <a:rPr lang="en-US" dirty="0" smtClean="0"/>
            </a:br>
            <a:r>
              <a:rPr lang="en-US" dirty="0" smtClean="0"/>
              <a:t>kernel-mode objects: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7"/>
          <a:stretch>
            <a:fillRect/>
          </a:stretch>
        </p:blipFill>
        <p:spPr bwMode="auto">
          <a:xfrm>
            <a:off x="595313" y="3520439"/>
            <a:ext cx="79533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5675" y="5989638"/>
            <a:ext cx="1877437" cy="58477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Systems,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Andrew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and Herbert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Bos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ISBN: 978-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0133591620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3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42204</TotalTime>
  <Words>1531</Words>
  <Application>Microsoft Macintosh PowerPoint</Application>
  <PresentationFormat>On-screen Show (4:3)</PresentationFormat>
  <Paragraphs>408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Quadrant</vt:lpstr>
      <vt:lpstr>CS 149: Operating Systems May 7 Class Meeting</vt:lpstr>
      <vt:lpstr>Unofficial Field Trip</vt:lpstr>
      <vt:lpstr>Four Eras of Microsoft Operating Systems</vt:lpstr>
      <vt:lpstr>Modern Windows</vt:lpstr>
      <vt:lpstr>MinWin Approach</vt:lpstr>
      <vt:lpstr>Modern Windows Programming Layers</vt:lpstr>
      <vt:lpstr>Programming Windows</vt:lpstr>
      <vt:lpstr>Components to Build NT Subsystems</vt:lpstr>
      <vt:lpstr>Kernel-Mode Objects</vt:lpstr>
      <vt:lpstr>Native NT API</vt:lpstr>
      <vt:lpstr>Win32 API</vt:lpstr>
      <vt:lpstr>Windows-on-Windows (WOW)</vt:lpstr>
      <vt:lpstr>Windows vs. Unix</vt:lpstr>
      <vt:lpstr>Windows Registry</vt:lpstr>
      <vt:lpstr>Kernel-Mode Organization</vt:lpstr>
      <vt:lpstr>Dispatcher Objects</vt:lpstr>
      <vt:lpstr>Executive Layer</vt:lpstr>
      <vt:lpstr>Executive Layer, cont’d</vt:lpstr>
      <vt:lpstr>Executive Layer, cont’d</vt:lpstr>
      <vt:lpstr>Hardware Abstraction Layer (HAL)</vt:lpstr>
      <vt:lpstr>Device Stacks</vt:lpstr>
      <vt:lpstr>Object Management</vt:lpstr>
      <vt:lpstr>Object Handles</vt:lpstr>
      <vt:lpstr>Handle Table</vt:lpstr>
      <vt:lpstr>Object Procedures</vt:lpstr>
      <vt:lpstr>Object Namespace Directories</vt:lpstr>
      <vt:lpstr>Creating and Opening a File</vt:lpstr>
      <vt:lpstr>Creating and Opening a File, cont’d</vt:lpstr>
      <vt:lpstr>Creating and Opening a File, cont’d</vt:lpstr>
      <vt:lpstr>Common Executive Object Types</vt:lpstr>
      <vt:lpstr>Processes and Threads</vt:lpstr>
      <vt:lpstr>Processes and Threads, cont’d</vt:lpstr>
      <vt:lpstr>Processes and Threads, cont’d</vt:lpstr>
      <vt:lpstr>Thread Priorities</vt:lpstr>
      <vt:lpstr>Thread Priorities, cont’d</vt:lpstr>
      <vt:lpstr>Memory Management</vt:lpstr>
      <vt:lpstr>Memory Management System Calls</vt:lpstr>
      <vt:lpstr>Page Fault Categories</vt:lpstr>
      <vt:lpstr>I/O API Calls</vt:lpstr>
      <vt:lpstr>Device Driver Stacking</vt:lpstr>
      <vt:lpstr>File System</vt:lpstr>
      <vt:lpstr>NTFS Clusters</vt:lpstr>
      <vt:lpstr>File System Logging</vt:lpstr>
      <vt:lpstr>File System Recovery</vt:lpstr>
      <vt:lpstr>Security</vt:lpstr>
      <vt:lpstr>Security, cont’d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812</cp:revision>
  <cp:lastPrinted>2015-02-03T07:34:34Z</cp:lastPrinted>
  <dcterms:created xsi:type="dcterms:W3CDTF">2008-01-12T03:52:55Z</dcterms:created>
  <dcterms:modified xsi:type="dcterms:W3CDTF">2015-05-13T05:13:07Z</dcterms:modified>
</cp:coreProperties>
</file>