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3" autoAdjust="0"/>
    <p:restoredTop sz="99504" autoAdjust="0"/>
  </p:normalViewPr>
  <p:slideViewPr>
    <p:cSldViewPr>
      <p:cViewPr varScale="1">
        <p:scale>
          <a:sx n="115" d="100"/>
          <a:sy n="115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</a:t>
            </a:r>
            <a:r>
              <a:rPr lang="en-US" sz="1000" baseline="0" dirty="0" smtClean="0"/>
              <a:t>May 5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2014: May 5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venez.com/unix/unix_a4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May 5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67CF-AE66-114A-A0F9-31194C87A06E}" type="slidenum">
              <a:rPr lang="en-US"/>
              <a:pPr/>
              <a:t>10</a:t>
            </a:fld>
            <a:endParaRPr lang="en-US"/>
          </a:p>
        </p:txBody>
      </p:sp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the Linux Kernel</a:t>
            </a:r>
            <a:endParaRPr lang="en-US" i="1"/>
          </a:p>
        </p:txBody>
      </p:sp>
      <p:pic>
        <p:nvPicPr>
          <p:cNvPr id="1168388" name="Picture 4" descr="1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276350"/>
            <a:ext cx="65500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834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076F-C1DD-5C43-8E7E-DC1734BE8944}" type="slidenum">
              <a:rPr lang="en-US"/>
              <a:pPr/>
              <a:t>11</a:t>
            </a:fld>
            <a:endParaRPr lang="en-US"/>
          </a:p>
        </p:txBody>
      </p:sp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Processes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process has an </a:t>
            </a:r>
            <a:r>
              <a:rPr lang="en-US" dirty="0">
                <a:solidFill>
                  <a:srgbClr val="B23300"/>
                </a:solidFill>
              </a:rPr>
              <a:t>environment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that it inherits from its parent in two parts: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300"/>
                </a:solidFill>
              </a:rPr>
              <a:t>Argument vector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Command-line arguments.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300"/>
                </a:solidFill>
              </a:rPr>
              <a:t>Environment vector</a:t>
            </a:r>
            <a:r>
              <a:rPr lang="en-US" dirty="0"/>
              <a:t>: name=value pairs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8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1B719-FB8A-4E47-A3F4-158334B21930}" type="slidenum">
              <a:rPr lang="en-US"/>
              <a:pPr/>
              <a:t>12</a:t>
            </a:fld>
            <a:endParaRPr lang="en-US"/>
          </a:p>
        </p:txBody>
      </p:sp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Processes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r>
              <a:rPr lang="en-US" dirty="0"/>
              <a:t>System call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creates a child process.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child has a copy </a:t>
            </a:r>
            <a:r>
              <a:rPr lang="en-US" dirty="0"/>
              <a:t>of the </a:t>
            </a:r>
            <a:r>
              <a:rPr lang="en-US" dirty="0" smtClean="0"/>
              <a:t>parent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resources.</a:t>
            </a:r>
          </a:p>
          <a:p>
            <a:pPr lvl="1"/>
            <a:r>
              <a:rPr lang="en-US" dirty="0"/>
              <a:t>Recall: </a:t>
            </a:r>
            <a:r>
              <a:rPr lang="en-US" dirty="0">
                <a:solidFill>
                  <a:srgbClr val="B23300"/>
                </a:solidFill>
              </a:rPr>
              <a:t>copy-on-write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exec()</a:t>
            </a:r>
            <a:r>
              <a:rPr lang="en-US" dirty="0"/>
              <a:t> family of system calls </a:t>
            </a:r>
            <a:r>
              <a:rPr lang="en-US" dirty="0">
                <a:solidFill>
                  <a:srgbClr val="B23300"/>
                </a:solidFill>
              </a:rPr>
              <a:t>replace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calling process with a new process.</a:t>
            </a:r>
          </a:p>
        </p:txBody>
      </p:sp>
      <p:sp>
        <p:nvSpPr>
          <p:cNvPr id="1171460" name="Text Box 4"/>
          <p:cNvSpPr txBox="1">
            <a:spLocks noChangeArrowheads="1"/>
          </p:cNvSpPr>
          <p:nvPr/>
        </p:nvSpPr>
        <p:spPr bwMode="auto">
          <a:xfrm>
            <a:off x="1096963" y="3883025"/>
            <a:ext cx="7526332" cy="230832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urier New" charset="0"/>
              </a:rPr>
              <a:t>int</a:t>
            </a:r>
            <a:r>
              <a:rPr lang="en-US" sz="1800" b="1" dirty="0">
                <a:latin typeface="Courier New" charset="0"/>
              </a:rPr>
              <a:t> </a:t>
            </a:r>
            <a:r>
              <a:rPr lang="en-US" sz="1800" b="1" dirty="0" err="1">
                <a:latin typeface="Courier New" charset="0"/>
              </a:rPr>
              <a:t>pid</a:t>
            </a:r>
            <a:r>
              <a:rPr lang="en-US" sz="1800" b="1" dirty="0">
                <a:latin typeface="Courier New" charset="0"/>
              </a:rPr>
              <a:t> = fork();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if (</a:t>
            </a:r>
            <a:r>
              <a:rPr lang="en-US" sz="1800" b="1" dirty="0" err="1">
                <a:latin typeface="Courier New" charset="0"/>
              </a:rPr>
              <a:t>pid</a:t>
            </a:r>
            <a:r>
              <a:rPr lang="en-US" sz="1800" b="1" dirty="0">
                <a:latin typeface="Courier New" charset="0"/>
              </a:rPr>
              <a:t> &gt; 0) {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 err="1">
                <a:latin typeface="Courier New" charset="0"/>
              </a:rPr>
              <a:t>waitpid</a:t>
            </a:r>
            <a:r>
              <a:rPr lang="en-US" sz="1800" b="1" dirty="0">
                <a:latin typeface="Courier New" charset="0"/>
              </a:rPr>
              <a:t>(-1, &amp;status, 0);</a:t>
            </a:r>
          </a:p>
          <a:p>
            <a:r>
              <a:rPr lang="en-US" sz="1800" b="1" dirty="0">
                <a:latin typeface="Courier New" charset="0"/>
              </a:rPr>
              <a:t>}</a:t>
            </a:r>
          </a:p>
          <a:p>
            <a:r>
              <a:rPr lang="en-US" sz="1800" b="1" dirty="0">
                <a:latin typeface="Courier New" charset="0"/>
              </a:rPr>
              <a:t>else {</a:t>
            </a:r>
          </a:p>
          <a:p>
            <a:r>
              <a:rPr lang="en-US" sz="1800" b="1" dirty="0">
                <a:latin typeface="Courier New" charset="0"/>
              </a:rPr>
              <a:t>    </a:t>
            </a:r>
            <a:r>
              <a:rPr lang="en-US" sz="1800" b="1" dirty="0" err="1">
                <a:solidFill>
                  <a:srgbClr val="B23300"/>
                </a:solidFill>
                <a:latin typeface="Courier New" charset="0"/>
              </a:rPr>
              <a:t>execl</a:t>
            </a:r>
            <a:r>
              <a:rPr lang="en-US" sz="1800" b="1" dirty="0">
                <a:latin typeface="Courier New" charset="0"/>
              </a:rPr>
              <a:t>("/bin/</a:t>
            </a:r>
            <a:r>
              <a:rPr lang="en-US" sz="1800" b="1" dirty="0" err="1">
                <a:latin typeface="Courier New" charset="0"/>
              </a:rPr>
              <a:t>ls</a:t>
            </a:r>
            <a:r>
              <a:rPr lang="en-US" sz="1800" b="1" dirty="0">
                <a:latin typeface="Courier New" charset="0"/>
              </a:rPr>
              <a:t>", "</a:t>
            </a:r>
            <a:r>
              <a:rPr lang="en-US" sz="1800" b="1" dirty="0" err="1">
                <a:latin typeface="Courier New" charset="0"/>
              </a:rPr>
              <a:t>ls</a:t>
            </a:r>
            <a:r>
              <a:rPr lang="en-US" sz="1800" b="1" dirty="0">
                <a:latin typeface="Courier New" charset="0"/>
              </a:rPr>
              <a:t>", "-l", "/home/</a:t>
            </a:r>
            <a:r>
              <a:rPr lang="en-US" sz="1800" b="1" dirty="0" err="1">
                <a:latin typeface="Courier New" charset="0"/>
              </a:rPr>
              <a:t>rmak</a:t>
            </a:r>
            <a:r>
              <a:rPr lang="en-US" sz="1800" b="1" dirty="0">
                <a:latin typeface="Courier New" charset="0"/>
              </a:rPr>
              <a:t>", NULL);</a:t>
            </a:r>
          </a:p>
          <a:p>
            <a:r>
              <a:rPr lang="en-US" sz="1800" b="1" dirty="0">
                <a:latin typeface="Courier New" charset="0"/>
              </a:rPr>
              <a:t>}</a:t>
            </a:r>
          </a:p>
        </p:txBody>
      </p:sp>
      <p:sp>
        <p:nvSpPr>
          <p:cNvPr id="1171461" name="Text Box 5"/>
          <p:cNvSpPr txBox="1">
            <a:spLocks noChangeArrowheads="1"/>
          </p:cNvSpPr>
          <p:nvPr/>
        </p:nvSpPr>
        <p:spPr bwMode="auto">
          <a:xfrm>
            <a:off x="6858000" y="6253163"/>
            <a:ext cx="803275" cy="3762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3620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uiExpand="1" build="p"/>
      <p:bldP spid="1171460" grpId="0" animBg="1"/>
      <p:bldP spid="1171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27EC-8D34-D246-A701-11251F7E1A00}" type="slidenum">
              <a:rPr lang="en-US"/>
              <a:pPr/>
              <a:t>13</a:t>
            </a:fld>
            <a:endParaRPr lang="en-US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Processes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pic>
        <p:nvPicPr>
          <p:cNvPr id="1172484" name="Picture 4" descr="10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387475"/>
            <a:ext cx="703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2485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3204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4AB1-2BEF-2442-BC81-C6B5C802C3C7}" type="slidenum">
              <a:rPr lang="en-US"/>
              <a:pPr/>
              <a:t>14</a:t>
            </a:fld>
            <a:endParaRPr lang="en-US"/>
          </a:p>
        </p:txBody>
      </p:sp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Processes and Threads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Linux </a:t>
            </a:r>
            <a:r>
              <a:rPr lang="en-US" dirty="0">
                <a:solidFill>
                  <a:srgbClr val="B23300"/>
                </a:solidFill>
              </a:rPr>
              <a:t>tasks </a:t>
            </a:r>
            <a:r>
              <a:rPr lang="en-US" dirty="0"/>
              <a:t>represent processes and threads.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Same internal </a:t>
            </a:r>
            <a:r>
              <a:rPr lang="en-US" dirty="0">
                <a:solidFill>
                  <a:srgbClr val="B23300"/>
                </a:solidFill>
              </a:rPr>
              <a:t>process descriptor</a:t>
            </a:r>
            <a:r>
              <a:rPr 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Scheduling parameters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image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Signals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Machine registers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System call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File descriptor 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Accounting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Kernel stack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30965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05D5-F799-E146-A511-B8F80B879F94}" type="slidenum">
              <a:rPr lang="en-US"/>
              <a:pPr/>
              <a:t>15</a:t>
            </a:fld>
            <a:endParaRPr lang="en-US"/>
          </a:p>
        </p:txBody>
      </p:sp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clone()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8238"/>
          </a:xfrm>
        </p:spPr>
        <p:txBody>
          <a:bodyPr/>
          <a:lstStyle/>
          <a:p>
            <a:r>
              <a:rPr lang="en-US" dirty="0"/>
              <a:t>Besides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system call, </a:t>
            </a:r>
            <a:br>
              <a:rPr lang="en-US" dirty="0"/>
            </a:br>
            <a:r>
              <a:rPr lang="en-US" dirty="0"/>
              <a:t>Linux also has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clone()</a:t>
            </a:r>
            <a:r>
              <a:rPr lang="en-US" dirty="0"/>
              <a:t> system call.</a:t>
            </a:r>
          </a:p>
          <a:p>
            <a:r>
              <a:rPr lang="en-US" dirty="0">
                <a:solidFill>
                  <a:srgbClr val="B23300"/>
                </a:solidFill>
              </a:rPr>
              <a:t>Creates a new thread.</a:t>
            </a:r>
          </a:p>
          <a:p>
            <a:pPr lvl="1"/>
            <a:r>
              <a:rPr lang="en-US" dirty="0"/>
              <a:t>Either in the current process or in a new process.</a:t>
            </a:r>
          </a:p>
          <a:p>
            <a:pPr lvl="1"/>
            <a:r>
              <a:rPr lang="en-US" dirty="0"/>
              <a:t>Depending on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sharing_flags</a:t>
            </a:r>
            <a:r>
              <a:rPr lang="en-US" dirty="0"/>
              <a:t> bitmap.</a:t>
            </a:r>
          </a:p>
        </p:txBody>
      </p:sp>
      <p:sp>
        <p:nvSpPr>
          <p:cNvPr id="1177604" name="Text Box 4"/>
          <p:cNvSpPr txBox="1">
            <a:spLocks noChangeArrowheads="1"/>
          </p:cNvSpPr>
          <p:nvPr/>
        </p:nvSpPr>
        <p:spPr bwMode="auto">
          <a:xfrm>
            <a:off x="914400" y="3702050"/>
            <a:ext cx="72834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charset="0"/>
              </a:rPr>
              <a:t>pid = clone(function, stack_ptr, sharing_flags, arg)</a:t>
            </a:r>
          </a:p>
        </p:txBody>
      </p:sp>
      <p:pic>
        <p:nvPicPr>
          <p:cNvPr id="1177605" name="Picture 5" descr="10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8763"/>
            <a:ext cx="729138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06" name="Rectangle 6"/>
          <p:cNvSpPr>
            <a:spLocks noChangeArrowheads="1"/>
          </p:cNvSpPr>
          <p:nvPr/>
        </p:nvSpPr>
        <p:spPr bwMode="auto">
          <a:xfrm>
            <a:off x="6035675" y="6172200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779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3432-1B2F-884A-B63B-9E22DFA8A4D7}" type="slidenum">
              <a:rPr lang="en-US"/>
              <a:pPr/>
              <a:t>16</a:t>
            </a:fld>
            <a:endParaRPr lang="en-US"/>
          </a:p>
        </p:txBody>
      </p:sp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Scheduler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87677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Real-time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Priority-based and preemptive.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Priority ranges 0-99.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FCFS and round-robin, as required by POSIX.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Timesharing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Pre-emptive </a:t>
            </a:r>
            <a:r>
              <a:rPr lang="en-US" dirty="0">
                <a:solidFill>
                  <a:srgbClr val="B23300"/>
                </a:solidFill>
              </a:rPr>
              <a:t>Completely Fair Schedule</a:t>
            </a:r>
            <a:r>
              <a:rPr lang="en-US" dirty="0">
                <a:solidFill>
                  <a:schemeClr val="folHlink"/>
                </a:solidFill>
              </a:rPr>
              <a:t>r</a:t>
            </a:r>
            <a:r>
              <a:rPr lang="en-US" dirty="0"/>
              <a:t> (CFS).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Uses a red-black tree as the </a:t>
            </a:r>
            <a:r>
              <a:rPr lang="en-US" dirty="0" err="1" smtClean="0"/>
              <a:t>runqueue</a:t>
            </a:r>
            <a:r>
              <a:rPr lang="en-US" dirty="0" smtClean="0"/>
              <a:t> data structure.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CFS always schedules the task which has </a:t>
            </a:r>
            <a:br>
              <a:rPr lang="en-US" dirty="0" smtClean="0"/>
            </a:br>
            <a:r>
              <a:rPr lang="en-US" dirty="0" smtClean="0"/>
              <a:t>the least amount of time left on the CPU.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Typically the leftmost node in the tree.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nice</a:t>
            </a:r>
            <a:r>
              <a:rPr lang="en-US" dirty="0"/>
              <a:t> command and system call</a:t>
            </a:r>
            <a:br>
              <a:rPr lang="en-US" dirty="0"/>
            </a:br>
            <a:r>
              <a:rPr lang="en-US" dirty="0"/>
              <a:t>can adjust a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priority up or down.</a:t>
            </a:r>
          </a:p>
        </p:txBody>
      </p:sp>
    </p:spTree>
    <p:extLst>
      <p:ext uri="{BB962C8B-B14F-4D97-AF65-F5344CB8AC3E}">
        <p14:creationId xmlns:p14="http://schemas.microsoft.com/office/powerpoint/2010/main" val="124131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4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4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4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8994-309D-0F4A-9235-13717809CBA4}" type="slidenum">
              <a:rPr lang="en-US"/>
              <a:pPr/>
              <a:t>17</a:t>
            </a:fld>
            <a:endParaRPr lang="en-US"/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Scheduler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solidFill>
                  <a:srgbClr val="B23300"/>
                </a:solidFill>
              </a:rPr>
              <a:t>runqueue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is associated with each CPU.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Two arrays,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active </a:t>
            </a:r>
            <a:r>
              <a:rPr lang="en-US" dirty="0"/>
              <a:t>and </a:t>
            </a:r>
            <a:r>
              <a:rPr lang="en-US" dirty="0">
                <a:solidFill>
                  <a:srgbClr val="B23300"/>
                </a:solidFill>
              </a:rPr>
              <a:t>expired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contains </a:t>
            </a:r>
            <a:br>
              <a:rPr lang="en-US" dirty="0"/>
            </a:br>
            <a:r>
              <a:rPr lang="en-US" dirty="0"/>
              <a:t>140 list heads, </a:t>
            </a:r>
            <a:br>
              <a:rPr lang="en-US" dirty="0"/>
            </a:br>
            <a:r>
              <a:rPr lang="en-US" dirty="0"/>
              <a:t>one per priority level.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list head points </a:t>
            </a:r>
            <a:br>
              <a:rPr lang="en-US" dirty="0"/>
            </a:br>
            <a:r>
              <a:rPr lang="en-US" dirty="0"/>
              <a:t>to a list of processes </a:t>
            </a:r>
            <a:br>
              <a:rPr lang="en-US" dirty="0"/>
            </a:br>
            <a:r>
              <a:rPr lang="en-US" dirty="0"/>
              <a:t>at that priority level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75556" name="Picture 4" descr="1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965325"/>
            <a:ext cx="4443412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5557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9585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EF3C-877F-BA45-82F9-8D2E1A0EDB77}" type="slidenum">
              <a:rPr lang="en-US"/>
              <a:pPr/>
              <a:t>18</a:t>
            </a:fld>
            <a:endParaRPr lang="en-US"/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Interprocess Communication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Borrowed from System V </a:t>
            </a:r>
            <a:br>
              <a:rPr lang="en-US" dirty="0"/>
            </a:br>
            <a:r>
              <a:rPr lang="en-US" dirty="0" err="1"/>
              <a:t>interprocess</a:t>
            </a:r>
            <a:r>
              <a:rPr lang="en-US" dirty="0"/>
              <a:t> communication (IPC)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Shared memory</a:t>
            </a:r>
          </a:p>
          <a:p>
            <a:pPr lvl="1"/>
            <a:r>
              <a:rPr lang="en-US" dirty="0"/>
              <a:t>Semaphores</a:t>
            </a:r>
          </a:p>
          <a:p>
            <a:pPr lvl="1"/>
            <a:r>
              <a:rPr lang="en-US" dirty="0"/>
              <a:t>Message queues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Pipes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pipe has a pair of wait queues </a:t>
            </a:r>
            <a:br>
              <a:rPr lang="en-US" dirty="0"/>
            </a:br>
            <a:r>
              <a:rPr lang="en-US" dirty="0"/>
              <a:t>to synchronize the reader and writer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2727-A446-DA46-A5AD-5B39169F2916}" type="slidenum">
              <a:rPr lang="en-US"/>
              <a:pPr/>
              <a:t>19</a:t>
            </a:fld>
            <a:endParaRPr lang="en-US"/>
          </a:p>
        </p:txBody>
      </p:sp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Memory Management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Allocate and free </a:t>
            </a:r>
            <a:r>
              <a:rPr lang="en-US" dirty="0">
                <a:solidFill>
                  <a:srgbClr val="B23300"/>
                </a:solidFill>
              </a:rPr>
              <a:t>physical memory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Pages</a:t>
            </a:r>
          </a:p>
          <a:p>
            <a:pPr lvl="1"/>
            <a:r>
              <a:rPr lang="en-US" dirty="0"/>
              <a:t>Groups of pages.</a:t>
            </a:r>
          </a:p>
          <a:p>
            <a:pPr lvl="1"/>
            <a:r>
              <a:rPr lang="en-US" dirty="0"/>
              <a:t>Small blocks of RAM.</a:t>
            </a:r>
          </a:p>
          <a:p>
            <a:pPr lvl="1"/>
            <a:r>
              <a:rPr lang="en-US" dirty="0"/>
              <a:t>Uses the buddy system.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Virtual memory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Memory-mapped into the address space </a:t>
            </a:r>
            <a:br>
              <a:rPr lang="en-US" dirty="0"/>
            </a:br>
            <a:r>
              <a:rPr lang="en-US" dirty="0"/>
              <a:t>of the running process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5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DB7F-C256-9F44-877A-180B09A88D3E}" type="slidenum">
              <a:rPr lang="en-US"/>
              <a:pPr/>
              <a:t>2</a:t>
            </a:fld>
            <a:endParaRPr lang="en-US"/>
          </a:p>
        </p:txBody>
      </p:sp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The Linux Operating System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Linux as a case study of operating systems should be like a semester review.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ve </a:t>
            </a:r>
            <a:r>
              <a:rPr lang="en-US" dirty="0"/>
              <a:t>pretty much been looking at Linux all along.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Designed by programmers for programmers, </a:t>
            </a:r>
            <a:br>
              <a:rPr lang="en-US" dirty="0"/>
            </a:br>
            <a:r>
              <a:rPr lang="en-US" dirty="0"/>
              <a:t>to be: 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Simple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Elegant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Consistent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Powerful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Flexible</a:t>
            </a:r>
          </a:p>
        </p:txBody>
      </p:sp>
    </p:spTree>
    <p:extLst>
      <p:ext uri="{BB962C8B-B14F-4D97-AF65-F5344CB8AC3E}">
        <p14:creationId xmlns:p14="http://schemas.microsoft.com/office/powerpoint/2010/main" val="271876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D8502-DFBF-3A4E-AE63-2723ABCEE995}" type="slidenum">
              <a:rPr lang="en-US"/>
              <a:pPr/>
              <a:t>20</a:t>
            </a:fld>
            <a:endParaRPr lang="en-US"/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Address Space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Text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Executable code.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Normally read-only.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Data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Process variables, strings, arrays, and other data.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parts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initialized data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uninitialized data (BSS = Block Started by Symbol) or heap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System call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brk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dirty="0"/>
              <a:t> sets the data segment size.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Stack segment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Grows toward lower virtual addresses.</a:t>
            </a:r>
          </a:p>
        </p:txBody>
      </p:sp>
    </p:spTree>
    <p:extLst>
      <p:ext uri="{BB962C8B-B14F-4D97-AF65-F5344CB8AC3E}">
        <p14:creationId xmlns:p14="http://schemas.microsoft.com/office/powerpoint/2010/main" val="205085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76FE-A07A-F243-B459-FFA9013D3C81}" type="slidenum">
              <a:rPr lang="en-US"/>
              <a:pPr/>
              <a:t>21</a:t>
            </a:fld>
            <a:endParaRPr lang="en-US"/>
          </a:p>
        </p:txBody>
      </p:sp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grpSp>
        <p:nvGrpSpPr>
          <p:cNvPr id="1181706" name="Group 10"/>
          <p:cNvGrpSpPr>
            <a:grpSpLocks/>
          </p:cNvGrpSpPr>
          <p:nvPr/>
        </p:nvGrpSpPr>
        <p:grpSpPr bwMode="auto">
          <a:xfrm>
            <a:off x="828675" y="1433513"/>
            <a:ext cx="7813675" cy="4178300"/>
            <a:chOff x="522" y="903"/>
            <a:chExt cx="4922" cy="2632"/>
          </a:xfrm>
        </p:grpSpPr>
        <p:pic>
          <p:nvPicPr>
            <p:cNvPr id="1181700" name="Picture 4" descr="10-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039"/>
              <a:ext cx="4922" cy="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1701" name="Text Box 5"/>
            <p:cNvSpPr txBox="1">
              <a:spLocks noChangeArrowheads="1"/>
            </p:cNvSpPr>
            <p:nvPr/>
          </p:nvSpPr>
          <p:spPr bwMode="auto">
            <a:xfrm>
              <a:off x="1382" y="903"/>
              <a:ext cx="62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Process A</a:t>
              </a:r>
            </a:p>
          </p:txBody>
        </p:sp>
        <p:sp>
          <p:nvSpPr>
            <p:cNvPr id="1181702" name="Text Box 6"/>
            <p:cNvSpPr txBox="1">
              <a:spLocks noChangeArrowheads="1"/>
            </p:cNvSpPr>
            <p:nvPr/>
          </p:nvSpPr>
          <p:spPr bwMode="auto">
            <a:xfrm>
              <a:off x="3921" y="903"/>
              <a:ext cx="62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Process B</a:t>
              </a:r>
            </a:p>
          </p:txBody>
        </p:sp>
        <p:sp>
          <p:nvSpPr>
            <p:cNvPr id="1181703" name="Rectangle 7"/>
            <p:cNvSpPr>
              <a:spLocks noChangeArrowheads="1"/>
            </p:cNvSpPr>
            <p:nvPr/>
          </p:nvSpPr>
          <p:spPr bwMode="auto">
            <a:xfrm>
              <a:off x="1570" y="3430"/>
              <a:ext cx="241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704" name="Rectangle 8"/>
            <p:cNvSpPr>
              <a:spLocks noChangeArrowheads="1"/>
            </p:cNvSpPr>
            <p:nvPr/>
          </p:nvSpPr>
          <p:spPr bwMode="auto">
            <a:xfrm>
              <a:off x="2821" y="3430"/>
              <a:ext cx="241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705" name="Rectangle 9"/>
            <p:cNvSpPr>
              <a:spLocks noChangeArrowheads="1"/>
            </p:cNvSpPr>
            <p:nvPr/>
          </p:nvSpPr>
          <p:spPr bwMode="auto">
            <a:xfrm>
              <a:off x="4114" y="3430"/>
              <a:ext cx="241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1707" name="Rectangle 11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3552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2CF-EE0F-E544-A86C-10E815AC4431}" type="slidenum">
              <a:rPr lang="en-US"/>
              <a:pPr/>
              <a:t>22</a:t>
            </a:fld>
            <a:endParaRPr lang="en-US"/>
          </a:p>
        </p:txBody>
      </p:sp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Four-Level Page Tables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87375"/>
          </a:xfrm>
        </p:spPr>
        <p:txBody>
          <a:bodyPr/>
          <a:lstStyle/>
          <a:p>
            <a:r>
              <a:rPr lang="en-US"/>
              <a:t>Each virtual address consists of five fields.</a:t>
            </a:r>
          </a:p>
        </p:txBody>
      </p:sp>
      <p:pic>
        <p:nvPicPr>
          <p:cNvPr id="1182724" name="Picture 4" descr="10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22438"/>
            <a:ext cx="742315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787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188-5A6C-DE4E-82E6-EC465FB9168A}" type="slidenum">
              <a:rPr lang="en-US"/>
              <a:pPr/>
              <a:t>23</a:t>
            </a:fld>
            <a:endParaRPr lang="en-US"/>
          </a:p>
        </p:txBody>
      </p:sp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File System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/>
              <a:t>A file can be anything capable of </a:t>
            </a:r>
            <a:br>
              <a:rPr lang="en-US"/>
            </a:br>
            <a:r>
              <a:rPr lang="en-US"/>
              <a:t>handling the I/O of a stream of data.</a:t>
            </a:r>
          </a:p>
        </p:txBody>
      </p:sp>
      <p:pic>
        <p:nvPicPr>
          <p:cNvPr id="1183748" name="Picture 4" descr="10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17750"/>
            <a:ext cx="4572000" cy="38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3749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659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A96F-FFEB-0445-ACF9-D6DE2FCDDC80}" type="slidenum">
              <a:rPr lang="en-US"/>
              <a:pPr/>
              <a:t>24</a:t>
            </a:fld>
            <a:endParaRPr lang="en-US"/>
          </a:p>
        </p:txBody>
      </p:sp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ext3 File System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r>
              <a:rPr lang="en-US" dirty="0"/>
              <a:t>Default </a:t>
            </a:r>
            <a:r>
              <a:rPr lang="en-US" dirty="0">
                <a:solidFill>
                  <a:srgbClr val="B23300"/>
                </a:solidFill>
              </a:rPr>
              <a:t>block size </a:t>
            </a:r>
            <a:r>
              <a:rPr lang="en-US" dirty="0"/>
              <a:t>is a function of </a:t>
            </a:r>
            <a:br>
              <a:rPr lang="en-US" dirty="0"/>
            </a:br>
            <a:r>
              <a:rPr lang="en-US" dirty="0"/>
              <a:t>the total size of the file system.</a:t>
            </a:r>
          </a:p>
          <a:p>
            <a:pPr lvl="1"/>
            <a:r>
              <a:rPr lang="en-US" dirty="0"/>
              <a:t>Block sizes of 1, 2, 4, and 8 KB supported.</a:t>
            </a:r>
          </a:p>
          <a:p>
            <a:pPr lvl="4"/>
            <a:endParaRPr lang="en-US" sz="1000" dirty="0"/>
          </a:p>
          <a:p>
            <a:r>
              <a:rPr lang="en-US" dirty="0"/>
              <a:t>To maintain high performance,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cluster </a:t>
            </a:r>
            <a:r>
              <a:rPr lang="en-US" dirty="0"/>
              <a:t>physically adjacent I/O requests.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Journaling file system</a:t>
            </a:r>
          </a:p>
          <a:p>
            <a:pPr lvl="1"/>
            <a:r>
              <a:rPr lang="en-US" dirty="0"/>
              <a:t>Transactions are logged to a journal.</a:t>
            </a:r>
          </a:p>
          <a:p>
            <a:pPr lvl="1"/>
            <a:r>
              <a:rPr lang="en-US" dirty="0"/>
              <a:t>Journal entries are replayed to the actual file system.</a:t>
            </a:r>
          </a:p>
          <a:p>
            <a:pPr lvl="1"/>
            <a:r>
              <a:rPr lang="en-US" dirty="0"/>
              <a:t>Journaling may improve file system performance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E27B-64EA-9048-8289-FD3F6BE3C1E0}" type="slidenum">
              <a:rPr lang="en-US"/>
              <a:pPr/>
              <a:t>25</a:t>
            </a:fld>
            <a:endParaRPr lang="en-US"/>
          </a:p>
        </p:txBody>
      </p:sp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Executable Files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1525"/>
          </a:xfrm>
        </p:spPr>
        <p:txBody>
          <a:bodyPr/>
          <a:lstStyle/>
          <a:p>
            <a:r>
              <a:rPr lang="en-US" dirty="0"/>
              <a:t>Old format: </a:t>
            </a:r>
            <a:r>
              <a:rPr lang="en-US" dirty="0" err="1">
                <a:solidFill>
                  <a:srgbClr val="B23300"/>
                </a:solidFill>
              </a:rPr>
              <a:t>a.out</a:t>
            </a:r>
            <a:endParaRPr lang="en-US" dirty="0">
              <a:solidFill>
                <a:srgbClr val="B23300"/>
              </a:solidFill>
            </a:endParaRPr>
          </a:p>
          <a:p>
            <a:r>
              <a:rPr lang="en-US" dirty="0"/>
              <a:t>New format: </a:t>
            </a:r>
            <a:r>
              <a:rPr lang="en-US" dirty="0">
                <a:solidFill>
                  <a:srgbClr val="B23300"/>
                </a:solidFill>
              </a:rPr>
              <a:t>ELF</a:t>
            </a:r>
          </a:p>
          <a:p>
            <a:pPr lvl="1"/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layout:</a:t>
            </a:r>
          </a:p>
        </p:txBody>
      </p:sp>
      <p:pic>
        <p:nvPicPr>
          <p:cNvPr id="1195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332038"/>
            <a:ext cx="567055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5013" name="Rectangle 5"/>
          <p:cNvSpPr>
            <a:spLocks noChangeArrowheads="1"/>
          </p:cNvSpPr>
          <p:nvPr/>
        </p:nvSpPr>
        <p:spPr bwMode="auto">
          <a:xfrm>
            <a:off x="3475038" y="62642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</p:spTree>
    <p:extLst>
      <p:ext uri="{BB962C8B-B14F-4D97-AF65-F5344CB8AC3E}">
        <p14:creationId xmlns:p14="http://schemas.microsoft.com/office/powerpoint/2010/main" val="326233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F5FF-8947-5D44-9356-690709DCFD43}" type="slidenum">
              <a:rPr lang="en-US"/>
              <a:pPr/>
              <a:t>26</a:t>
            </a:fld>
            <a:endParaRPr lang="en-US"/>
          </a:p>
        </p:txBody>
      </p:sp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File Directories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directories on disk just like normal files.</a:t>
            </a:r>
          </a:p>
          <a:p>
            <a:pPr lvl="4"/>
            <a:endParaRPr lang="en-US" dirty="0"/>
          </a:p>
          <a:p>
            <a:r>
              <a:rPr lang="en-US" dirty="0"/>
              <a:t>Each directory block is a linked list of entries.</a:t>
            </a:r>
          </a:p>
          <a:p>
            <a:pPr lvl="4"/>
            <a:endParaRPr lang="en-US" dirty="0"/>
          </a:p>
          <a:p>
            <a:r>
              <a:rPr lang="en-US" dirty="0"/>
              <a:t>Each entry contains:</a:t>
            </a:r>
          </a:p>
          <a:p>
            <a:pPr lvl="1"/>
            <a:r>
              <a:rPr lang="en-US" dirty="0"/>
              <a:t>entry length</a:t>
            </a:r>
          </a:p>
          <a:p>
            <a:pPr lvl="1"/>
            <a:r>
              <a:rPr lang="en-US" dirty="0"/>
              <a:t>file name</a:t>
            </a:r>
          </a:p>
          <a:p>
            <a:pPr lvl="1"/>
            <a:r>
              <a:rPr lang="en-US" dirty="0"/>
              <a:t>inode </a:t>
            </a:r>
            <a:r>
              <a:rPr lang="en-US" dirty="0" smtClean="0"/>
              <a:t>number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F89F2-66B9-1F43-9182-3DAA23F85839}" type="slidenum">
              <a:rPr lang="en-US"/>
              <a:pPr/>
              <a:t>27</a:t>
            </a:fld>
            <a:endParaRPr lang="en-US"/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 Directories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4800600"/>
            <a:ext cx="8229600" cy="1512888"/>
          </a:xfrm>
        </p:spPr>
        <p:txBody>
          <a:bodyPr/>
          <a:lstStyle/>
          <a:p>
            <a:pPr marL="533400" indent="-533400">
              <a:buFont typeface="Wingdings" charset="0"/>
              <a:buAutoNum type="alphaLcParenR"/>
            </a:pPr>
            <a:r>
              <a:rPr lang="en-US"/>
              <a:t>A Linux directory with three files. </a:t>
            </a:r>
          </a:p>
          <a:p>
            <a:pPr marL="533400" indent="-533400">
              <a:buFont typeface="Wingdings" charset="0"/>
              <a:buAutoNum type="alphaLcParenR"/>
            </a:pPr>
            <a:r>
              <a:rPr lang="en-US"/>
              <a:t>The same directory after the file </a:t>
            </a:r>
            <a:br>
              <a:rPr lang="en-US"/>
            </a:br>
            <a:r>
              <a:rPr lang="ja-JP" altLang="en-US">
                <a:latin typeface="Arial"/>
              </a:rPr>
              <a:t>“</a:t>
            </a:r>
            <a:r>
              <a:rPr lang="en-US"/>
              <a:t>voluminous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has been removed.</a:t>
            </a:r>
          </a:p>
        </p:txBody>
      </p:sp>
      <p:pic>
        <p:nvPicPr>
          <p:cNvPr id="1186820" name="Picture 4" descr="10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235075"/>
            <a:ext cx="6873875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6821" name="Rectangle 5"/>
          <p:cNvSpPr>
            <a:spLocks noChangeArrowheads="1"/>
          </p:cNvSpPr>
          <p:nvPr/>
        </p:nvSpPr>
        <p:spPr bwMode="auto">
          <a:xfrm>
            <a:off x="6035675" y="6172200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reserved00</a:t>
            </a:r>
          </a:p>
        </p:txBody>
      </p:sp>
    </p:spTree>
    <p:extLst>
      <p:ext uri="{BB962C8B-B14F-4D97-AF65-F5344CB8AC3E}">
        <p14:creationId xmlns:p14="http://schemas.microsoft.com/office/powerpoint/2010/main" val="11992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55EC-8595-F64F-BCB5-A0372255AB5D}" type="slidenum">
              <a:rPr lang="en-US"/>
              <a:pPr/>
              <a:t>28</a:t>
            </a:fld>
            <a:endParaRPr lang="en-US"/>
          </a:p>
        </p:txBody>
      </p:sp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Linux Directories</a:t>
            </a:r>
          </a:p>
        </p:txBody>
      </p:sp>
      <p:pic>
        <p:nvPicPr>
          <p:cNvPr id="1192964" name="Picture 4" descr="10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508125"/>
            <a:ext cx="68929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8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ED99-C11B-F044-A72F-86EFDB9293C6}" type="slidenum">
              <a:rPr lang="en-US"/>
              <a:pPr/>
              <a:t>29</a:t>
            </a:fld>
            <a:endParaRPr lang="en-US"/>
          </a:p>
        </p:txBody>
      </p:sp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File Locking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438"/>
          </a:xfrm>
        </p:spPr>
        <p:txBody>
          <a:bodyPr/>
          <a:lstStyle/>
          <a:p>
            <a:r>
              <a:rPr lang="en-US"/>
              <a:t>Shared locks and exclusive locks.</a:t>
            </a:r>
          </a:p>
        </p:txBody>
      </p:sp>
      <p:pic>
        <p:nvPicPr>
          <p:cNvPr id="1190916" name="Picture 4" descr="10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874838"/>
            <a:ext cx="6238875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0917" name="Rectangle 5"/>
          <p:cNvSpPr>
            <a:spLocks noChangeArrowheads="1"/>
          </p:cNvSpPr>
          <p:nvPr/>
        </p:nvSpPr>
        <p:spPr bwMode="auto">
          <a:xfrm>
            <a:off x="6035675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reserved00</a:t>
            </a:r>
          </a:p>
        </p:txBody>
      </p:sp>
    </p:spTree>
    <p:extLst>
      <p:ext uri="{BB962C8B-B14F-4D97-AF65-F5344CB8AC3E}">
        <p14:creationId xmlns:p14="http://schemas.microsoft.com/office/powerpoint/2010/main" val="109659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87A4-5452-E044-812B-E310EBA16255}" type="slidenum">
              <a:rPr lang="en-US"/>
              <a:pPr/>
              <a:t>3</a:t>
            </a:fld>
            <a:endParaRPr lang="en-US"/>
          </a:p>
        </p:txBody>
      </p:sp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History of UNIX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MULTICS</a:t>
            </a:r>
            <a:r>
              <a:rPr lang="en-US" dirty="0"/>
              <a:t>, 1965-1970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Multiplexed Information and Computing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M.I.T. + Bell Labs + General Electric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Ran on the GE 645 mainframe computer.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UNICS</a:t>
            </a:r>
            <a:r>
              <a:rPr lang="en-US" dirty="0"/>
              <a:t>, 1969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Uniplexed</a:t>
            </a:r>
            <a:r>
              <a:rPr lang="en-US" dirty="0"/>
              <a:t> Information and Computing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Ken Thompson at Bell Labs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Initially ran on a PDP-7 minicomputer.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A castrated MULTICS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Renamed to </a:t>
            </a:r>
            <a:r>
              <a:rPr lang="en-US" dirty="0" smtClean="0"/>
              <a:t>UNIX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2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9D8-1FB0-3E41-AF33-3B266FE4EE98}" type="slidenum">
              <a:rPr lang="en-US"/>
              <a:pPr/>
              <a:t>30</a:t>
            </a:fld>
            <a:endParaRPr lang="en-US"/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I/O</a:t>
            </a:r>
          </a:p>
        </p:txBody>
      </p:sp>
      <p:sp>
        <p:nvSpPr>
          <p:cNvPr id="1198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79438"/>
          </a:xfrm>
        </p:spPr>
        <p:txBody>
          <a:bodyPr/>
          <a:lstStyle/>
          <a:p>
            <a:r>
              <a:rPr lang="en-US" dirty="0"/>
              <a:t>Device-driver </a:t>
            </a:r>
            <a:r>
              <a:rPr lang="en-US" dirty="0" smtClean="0"/>
              <a:t>overall structure</a:t>
            </a:r>
            <a:r>
              <a:rPr lang="en-US" dirty="0"/>
              <a:t>.</a:t>
            </a:r>
          </a:p>
        </p:txBody>
      </p:sp>
      <p:grpSp>
        <p:nvGrpSpPr>
          <p:cNvPr id="1198088" name="Group 8"/>
          <p:cNvGrpSpPr>
            <a:grpSpLocks/>
          </p:cNvGrpSpPr>
          <p:nvPr/>
        </p:nvGrpSpPr>
        <p:grpSpPr bwMode="auto">
          <a:xfrm>
            <a:off x="457200" y="1782763"/>
            <a:ext cx="8229600" cy="2854325"/>
            <a:chOff x="288" y="1226"/>
            <a:chExt cx="5184" cy="1798"/>
          </a:xfrm>
        </p:grpSpPr>
        <p:pic>
          <p:nvPicPr>
            <p:cNvPr id="1198084" name="Picture 10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26"/>
              <a:ext cx="5184" cy="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087" name="Rectangle 7"/>
            <p:cNvSpPr>
              <a:spLocks noChangeArrowheads="1"/>
            </p:cNvSpPr>
            <p:nvPr/>
          </p:nvSpPr>
          <p:spPr bwMode="auto">
            <a:xfrm>
              <a:off x="2534" y="1238"/>
              <a:ext cx="109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86390" y="5714975"/>
            <a:ext cx="3251200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Concepts, 9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2013 John Wiley &amp; Sons. All rights reserved. 978-1-118-06333-0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982" y="4709146"/>
            <a:ext cx="1439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 devices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3882" y="4709146"/>
            <a:ext cx="1838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Character devices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49414" y="4709146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0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B8744-8972-6048-A4ED-DDAC8E2E3B71}" type="slidenum">
              <a:rPr lang="en-US"/>
              <a:pPr/>
              <a:t>31</a:t>
            </a:fld>
            <a:endParaRPr lang="en-US"/>
          </a:p>
        </p:txBody>
      </p:sp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I/O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Block devices</a:t>
            </a:r>
          </a:p>
          <a:p>
            <a:pPr lvl="1"/>
            <a:r>
              <a:rPr lang="en-US" dirty="0"/>
              <a:t>Traditionally used C-SCAN disk scheduling </a:t>
            </a:r>
            <a:br>
              <a:rPr lang="en-US" dirty="0"/>
            </a:br>
            <a:r>
              <a:rPr lang="en-US" dirty="0"/>
              <a:t>across all processes.</a:t>
            </a:r>
          </a:p>
          <a:p>
            <a:pPr lvl="1"/>
            <a:r>
              <a:rPr lang="en-US" dirty="0"/>
              <a:t>New algorithm: </a:t>
            </a:r>
            <a:r>
              <a:rPr lang="en-US" dirty="0">
                <a:solidFill>
                  <a:srgbClr val="B23300"/>
                </a:solidFill>
              </a:rPr>
              <a:t>Completely Fair Queuing </a:t>
            </a:r>
            <a:r>
              <a:rPr lang="en-US" dirty="0"/>
              <a:t>(CFQ)</a:t>
            </a:r>
          </a:p>
          <a:p>
            <a:pPr lvl="2"/>
            <a:r>
              <a:rPr lang="en-US" dirty="0"/>
              <a:t>One request list per process.</a:t>
            </a:r>
          </a:p>
          <a:p>
            <a:pPr lvl="2"/>
            <a:r>
              <a:rPr lang="en-US" dirty="0"/>
              <a:t>Each lists maintained according to C-SCAN.</a:t>
            </a:r>
          </a:p>
          <a:p>
            <a:pPr lvl="2"/>
            <a:r>
              <a:rPr lang="en-US" dirty="0"/>
              <a:t>Lists are serviced round-robin.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Character devices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Line discipline </a:t>
            </a:r>
            <a:r>
              <a:rPr lang="en-US" dirty="0"/>
              <a:t>interprets terminal device data.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Network devices</a:t>
            </a:r>
          </a:p>
        </p:txBody>
      </p:sp>
    </p:spTree>
    <p:extLst>
      <p:ext uri="{BB962C8B-B14F-4D97-AF65-F5344CB8AC3E}">
        <p14:creationId xmlns:p14="http://schemas.microsoft.com/office/powerpoint/2010/main" val="158268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9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9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9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9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60B4-3C65-4F43-B8AA-DEF26FE7E8F8}" type="slidenum">
              <a:rPr lang="en-US"/>
              <a:pPr/>
              <a:t>32</a:t>
            </a:fld>
            <a:endParaRPr lang="en-US"/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Networking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Supports standard </a:t>
            </a:r>
            <a:r>
              <a:rPr lang="en-US" dirty="0">
                <a:solidFill>
                  <a:srgbClr val="B23300"/>
                </a:solidFill>
              </a:rPr>
              <a:t>Internet protocols</a:t>
            </a:r>
          </a:p>
          <a:p>
            <a:pPr lvl="1"/>
            <a:r>
              <a:rPr lang="en-US" dirty="0"/>
              <a:t>UNIX-to-UNIX.</a:t>
            </a:r>
          </a:p>
          <a:p>
            <a:pPr lvl="1"/>
            <a:r>
              <a:rPr lang="en-US" dirty="0"/>
              <a:t>Non-UNIX operating systems.</a:t>
            </a:r>
          </a:p>
          <a:p>
            <a:pPr lvl="4"/>
            <a:endParaRPr lang="en-US" dirty="0"/>
          </a:p>
          <a:p>
            <a:r>
              <a:rPr lang="en-US" dirty="0"/>
              <a:t>Three networking layers:</a:t>
            </a:r>
          </a:p>
          <a:p>
            <a:pPr lvl="1"/>
            <a:r>
              <a:rPr lang="en-US" dirty="0"/>
              <a:t>Socket interface</a:t>
            </a:r>
          </a:p>
          <a:p>
            <a:pPr lvl="1"/>
            <a:r>
              <a:rPr lang="en-US" dirty="0"/>
              <a:t>Protocol drivers</a:t>
            </a:r>
          </a:p>
          <a:p>
            <a:pPr lvl="1"/>
            <a:r>
              <a:rPr lang="en-US" dirty="0"/>
              <a:t>Network-device drivers</a:t>
            </a:r>
          </a:p>
          <a:p>
            <a:pPr lvl="4"/>
            <a:endParaRPr lang="en-US" dirty="0"/>
          </a:p>
          <a:p>
            <a:r>
              <a:rPr lang="en-US" dirty="0"/>
              <a:t>User applications perform all networking requests through the </a:t>
            </a:r>
            <a:r>
              <a:rPr lang="en-US" dirty="0">
                <a:solidFill>
                  <a:srgbClr val="B23300"/>
                </a:solidFill>
              </a:rPr>
              <a:t>socket interface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32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E6AA-9591-E940-88EA-D3EE3CCB80FD}" type="slidenum">
              <a:rPr lang="en-US"/>
              <a:pPr/>
              <a:t>33</a:t>
            </a:fld>
            <a:endParaRPr lang="en-US"/>
          </a:p>
        </p:txBody>
      </p:sp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Networking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229600" cy="598488"/>
          </a:xfrm>
        </p:spPr>
        <p:txBody>
          <a:bodyPr/>
          <a:lstStyle/>
          <a:p>
            <a:r>
              <a:rPr lang="en-US"/>
              <a:t>The uses of sockets for networking.</a:t>
            </a:r>
          </a:p>
        </p:txBody>
      </p:sp>
      <p:pic>
        <p:nvPicPr>
          <p:cNvPr id="1189892" name="Picture 4" descr="10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173288"/>
            <a:ext cx="74136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9893" name="Rectangle 5"/>
          <p:cNvSpPr>
            <a:spLocks noChangeArrowheads="1"/>
          </p:cNvSpPr>
          <p:nvPr/>
        </p:nvSpPr>
        <p:spPr bwMode="auto">
          <a:xfrm>
            <a:off x="6035675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reserved00</a:t>
            </a:r>
          </a:p>
        </p:txBody>
      </p:sp>
    </p:spTree>
    <p:extLst>
      <p:ext uri="{BB962C8B-B14F-4D97-AF65-F5344CB8AC3E}">
        <p14:creationId xmlns:p14="http://schemas.microsoft.com/office/powerpoint/2010/main" val="194765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D775-BDBE-E64A-8635-820D57A44924}" type="slidenum">
              <a:rPr lang="en-US"/>
              <a:pPr/>
              <a:t>34</a:t>
            </a:fld>
            <a:endParaRPr lang="en-US"/>
          </a:p>
        </p:txBody>
      </p:sp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TCP/IP Protocol Suite</a:t>
            </a: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IP protocol </a:t>
            </a:r>
            <a:r>
              <a:rPr lang="en-US" dirty="0"/>
              <a:t>implements routing between hosts.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UDP, TCP, and ICMP protocols implemented </a:t>
            </a:r>
            <a:br>
              <a:rPr lang="en-US" dirty="0"/>
            </a:br>
            <a:r>
              <a:rPr lang="en-US" dirty="0"/>
              <a:t>on top of the routing protocol.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UDP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Arbitrary individual datagrams between hosts.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TCP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Reliable connections between hosts.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Guaranteed delivery of packets in order.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Automatic retransmissions of lost packets.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ICMP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Carry error and status messages between hosts.</a:t>
            </a:r>
          </a:p>
        </p:txBody>
      </p:sp>
    </p:spTree>
    <p:extLst>
      <p:ext uri="{BB962C8B-B14F-4D97-AF65-F5344CB8AC3E}">
        <p14:creationId xmlns:p14="http://schemas.microsoft.com/office/powerpoint/2010/main" val="366650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1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1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21CE-6749-4545-8301-0DB72A41E06A}" type="slidenum">
              <a:rPr lang="en-US"/>
              <a:pPr/>
              <a:t>35</a:t>
            </a:fld>
            <a:endParaRPr lang="en-US"/>
          </a:p>
        </p:txBody>
      </p:sp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Mounting</a:t>
            </a:r>
          </a:p>
        </p:txBody>
      </p:sp>
      <p:pic>
        <p:nvPicPr>
          <p:cNvPr id="1193988" name="Picture 4" descr="10-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246188"/>
            <a:ext cx="5918200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3989" name="Rectangle 5"/>
          <p:cNvSpPr>
            <a:spLocks noChangeArrowheads="1"/>
          </p:cNvSpPr>
          <p:nvPr/>
        </p:nvSpPr>
        <p:spPr bwMode="auto">
          <a:xfrm>
            <a:off x="6035675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reserved00</a:t>
            </a:r>
          </a:p>
        </p:txBody>
      </p:sp>
    </p:spTree>
    <p:extLst>
      <p:ext uri="{BB962C8B-B14F-4D97-AF65-F5344CB8AC3E}">
        <p14:creationId xmlns:p14="http://schemas.microsoft.com/office/powerpoint/2010/main" val="109759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B5987-505A-6940-8B46-D04BF1D836A4}" type="slidenum">
              <a:rPr lang="en-US"/>
              <a:pPr/>
              <a:t>36</a:t>
            </a:fld>
            <a:endParaRPr lang="en-US"/>
          </a:p>
        </p:txBody>
      </p:sp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NFS Implementation</a:t>
            </a:r>
          </a:p>
        </p:txBody>
      </p:sp>
      <p:pic>
        <p:nvPicPr>
          <p:cNvPr id="1196036" name="Picture 4" descr="10-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235075"/>
            <a:ext cx="7077075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6037" name="Rectangle 5"/>
          <p:cNvSpPr>
            <a:spLocks noChangeArrowheads="1"/>
          </p:cNvSpPr>
          <p:nvPr/>
        </p:nvSpPr>
        <p:spPr bwMode="auto">
          <a:xfrm>
            <a:off x="6035675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reserved00</a:t>
            </a:r>
          </a:p>
        </p:txBody>
      </p:sp>
    </p:spTree>
    <p:extLst>
      <p:ext uri="{BB962C8B-B14F-4D97-AF65-F5344CB8AC3E}">
        <p14:creationId xmlns:p14="http://schemas.microsoft.com/office/powerpoint/2010/main" val="424696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A596-9DF7-074E-B677-9BF5EBA694A4}" type="slidenum">
              <a:rPr lang="en-US"/>
              <a:pPr/>
              <a:t>37</a:t>
            </a:fld>
            <a:endParaRPr lang="en-US"/>
          </a:p>
        </p:txBody>
      </p:sp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Security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Authentication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 password combined with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salt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value </a:t>
            </a:r>
            <a:br>
              <a:rPr lang="en-US" dirty="0"/>
            </a:br>
            <a:r>
              <a:rPr lang="en-US" dirty="0"/>
              <a:t>in the system password file.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One-way transformation function.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Pluggable authentication modules </a:t>
            </a:r>
            <a:r>
              <a:rPr lang="en-US" dirty="0"/>
              <a:t>(PAM)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Access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 identifier (UID)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Group identifier (GID)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setuid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setgid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dirty="0"/>
              <a:t> system calls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Enable a program to run with privileges different </a:t>
            </a:r>
            <a:br>
              <a:rPr lang="en-US" dirty="0"/>
            </a:br>
            <a:r>
              <a:rPr lang="en-US" dirty="0"/>
              <a:t>from those of the user running the program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1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7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BBDF-AAFA-9F47-99CF-CBA21B9753A1}" type="slidenum">
              <a:rPr lang="en-US"/>
              <a:pPr/>
              <a:t>4</a:t>
            </a:fld>
            <a:endParaRPr lang="en-US"/>
          </a:p>
        </p:txBody>
      </p:sp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History of UNIX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UNIX</a:t>
            </a:r>
          </a:p>
          <a:p>
            <a:pPr lvl="1"/>
            <a:r>
              <a:rPr lang="en-US" dirty="0"/>
              <a:t>Ken Thompson and Dennis Richie at Bell Labs: </a:t>
            </a:r>
            <a:r>
              <a:rPr lang="en-US" dirty="0">
                <a:solidFill>
                  <a:srgbClr val="B23300"/>
                </a:solidFill>
              </a:rPr>
              <a:t>Version 1</a:t>
            </a:r>
            <a:r>
              <a:rPr lang="en-US" dirty="0"/>
              <a:t>, 1971</a:t>
            </a:r>
          </a:p>
          <a:p>
            <a:pPr lvl="1"/>
            <a:r>
              <a:rPr lang="en-US" dirty="0"/>
              <a:t>Invented the </a:t>
            </a:r>
            <a:r>
              <a:rPr lang="en-US" dirty="0">
                <a:solidFill>
                  <a:srgbClr val="B23300"/>
                </a:solidFill>
              </a:rPr>
              <a:t>C language </a:t>
            </a:r>
            <a:r>
              <a:rPr lang="en-US" dirty="0"/>
              <a:t>to write the system code.</a:t>
            </a:r>
          </a:p>
          <a:p>
            <a:pPr lvl="1"/>
            <a:r>
              <a:rPr lang="en-US" dirty="0"/>
              <a:t>Landmark paper published, 1974.</a:t>
            </a:r>
          </a:p>
          <a:p>
            <a:pPr lvl="1"/>
            <a:r>
              <a:rPr lang="en-US" dirty="0"/>
              <a:t>Bell Labs: </a:t>
            </a:r>
            <a:r>
              <a:rPr lang="en-US" dirty="0">
                <a:solidFill>
                  <a:srgbClr val="B23300"/>
                </a:solidFill>
              </a:rPr>
              <a:t>Version 7</a:t>
            </a:r>
            <a:r>
              <a:rPr lang="en-US" dirty="0"/>
              <a:t>, 1979 (</a:t>
            </a:r>
            <a:r>
              <a:rPr lang="en-US" dirty="0"/>
              <a:t>commercial UNIX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U.C. Berkeley: Berkeley Software Distribution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300"/>
                </a:solidFill>
              </a:rPr>
              <a:t>BSD 4.0</a:t>
            </a:r>
            <a:r>
              <a:rPr lang="en-US" dirty="0"/>
              <a:t>), 1980 (</a:t>
            </a:r>
            <a:r>
              <a:rPr lang="en-US" dirty="0">
                <a:solidFill>
                  <a:srgbClr val="000000"/>
                </a:solidFill>
              </a:rPr>
              <a:t>academic and research UNIX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AT&amp;T: UNIX </a:t>
            </a:r>
            <a:r>
              <a:rPr lang="en-US" dirty="0">
                <a:solidFill>
                  <a:srgbClr val="B23300"/>
                </a:solidFill>
              </a:rPr>
              <a:t>System V Release 2 </a:t>
            </a:r>
            <a:r>
              <a:rPr lang="en-US" dirty="0"/>
              <a:t>(SVR2), 1984</a:t>
            </a:r>
          </a:p>
          <a:p>
            <a:pPr lvl="1"/>
            <a:r>
              <a:rPr lang="en-US" dirty="0"/>
              <a:t>Andrew </a:t>
            </a:r>
            <a:r>
              <a:rPr lang="en-US" dirty="0" err="1"/>
              <a:t>Tanenbaum</a:t>
            </a:r>
            <a:r>
              <a:rPr lang="en-US" dirty="0"/>
              <a:t>: </a:t>
            </a:r>
            <a:r>
              <a:rPr lang="en-US" dirty="0">
                <a:solidFill>
                  <a:srgbClr val="B23300"/>
                </a:solidFill>
              </a:rPr>
              <a:t>MINIX</a:t>
            </a:r>
            <a:r>
              <a:rPr lang="en-US" dirty="0"/>
              <a:t>, 1987</a:t>
            </a:r>
          </a:p>
          <a:p>
            <a:pPr lvl="1"/>
            <a:r>
              <a:rPr lang="en-US" dirty="0"/>
              <a:t>Linus Torvalds: </a:t>
            </a:r>
            <a:r>
              <a:rPr lang="en-US" dirty="0">
                <a:solidFill>
                  <a:srgbClr val="B23300"/>
                </a:solidFill>
              </a:rPr>
              <a:t>Linux</a:t>
            </a:r>
            <a:r>
              <a:rPr lang="en-US" dirty="0"/>
              <a:t>, 1991</a:t>
            </a:r>
          </a:p>
        </p:txBody>
      </p:sp>
      <p:sp>
        <p:nvSpPr>
          <p:cNvPr id="1165316" name="Text Box 4"/>
          <p:cNvSpPr txBox="1">
            <a:spLocks noChangeArrowheads="1"/>
          </p:cNvSpPr>
          <p:nvPr/>
        </p:nvSpPr>
        <p:spPr bwMode="auto">
          <a:xfrm>
            <a:off x="5394951" y="5895171"/>
            <a:ext cx="329180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folHlink"/>
                </a:solidFill>
              </a:rPr>
              <a:t>See</a:t>
            </a:r>
            <a:r>
              <a:rPr lang="en-US" sz="1200" dirty="0">
                <a:solidFill>
                  <a:srgbClr val="FFFF00"/>
                </a:solidFill>
              </a:rPr>
              <a:t>: </a:t>
            </a:r>
            <a:r>
              <a:rPr lang="en-US" sz="1200" dirty="0">
                <a:solidFill>
                  <a:srgbClr val="FFFF00"/>
                </a:solidFill>
                <a:hlinkClick r:id="rId2"/>
              </a:rPr>
              <a:t>http://www.levenez.com/unix/unix_a4.pdf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5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5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uiExpand="1" build="p"/>
      <p:bldP spid="1165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13CA-65C5-2747-A2E7-8AB5B1E346D1}" type="slidenum">
              <a:rPr lang="en-US"/>
              <a:pPr/>
              <a:t>5</a:t>
            </a:fld>
            <a:endParaRPr lang="en-US"/>
          </a:p>
        </p:txBody>
      </p:sp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POSIX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>
                <a:solidFill>
                  <a:srgbClr val="B23300"/>
                </a:solidFill>
              </a:rPr>
              <a:t>Portable Operating System </a:t>
            </a:r>
            <a:r>
              <a:rPr lang="en-US" dirty="0"/>
              <a:t>+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ix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IEEE standard to reconcile UNIX versions.</a:t>
            </a:r>
          </a:p>
          <a:p>
            <a:pPr lvl="1"/>
            <a:r>
              <a:rPr lang="en-US" dirty="0"/>
              <a:t>System V</a:t>
            </a:r>
          </a:p>
          <a:p>
            <a:pPr lvl="1"/>
            <a:r>
              <a:rPr lang="en-US" dirty="0"/>
              <a:t>BSD</a:t>
            </a:r>
          </a:p>
          <a:p>
            <a:pPr lvl="4"/>
            <a:endParaRPr lang="en-US" dirty="0"/>
          </a:p>
          <a:p>
            <a:r>
              <a:rPr lang="en-US" dirty="0"/>
              <a:t>Defines a set of library procedures and </a:t>
            </a:r>
            <a:br>
              <a:rPr lang="en-US" dirty="0"/>
            </a:br>
            <a:r>
              <a:rPr lang="en-US" dirty="0"/>
              <a:t>system calls for every conformant system.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open()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read()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</a:p>
          <a:p>
            <a:pPr lvl="4"/>
            <a:endParaRPr lang="en-US" dirty="0"/>
          </a:p>
          <a:p>
            <a:r>
              <a:rPr lang="en-US" dirty="0"/>
              <a:t>Some Linux distributions are </a:t>
            </a:r>
            <a:r>
              <a:rPr lang="en-US" dirty="0">
                <a:solidFill>
                  <a:srgbClr val="B23300"/>
                </a:solidFill>
              </a:rPr>
              <a:t>POSIX certified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9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4BF6-8F39-A44D-A69F-AB0E0D30DECC}" type="slidenum">
              <a:rPr lang="en-US"/>
              <a:pPr/>
              <a:t>6</a:t>
            </a:fld>
            <a:endParaRPr lang="en-US"/>
          </a:p>
        </p:txBody>
      </p:sp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Booting Linux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Master Boot Record </a:t>
            </a:r>
            <a:r>
              <a:rPr lang="en-US" dirty="0"/>
              <a:t>(MBR) in the first sector of the boot disk contains the boot program.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300"/>
                </a:solidFill>
              </a:rPr>
              <a:t>GRUB </a:t>
            </a:r>
            <a:r>
              <a:rPr lang="en-US" dirty="0"/>
              <a:t>(Grand Unified </a:t>
            </a:r>
            <a:r>
              <a:rPr lang="en-US" dirty="0" err="1"/>
              <a:t>Bootloader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can be configured to boot </a:t>
            </a:r>
            <a:br>
              <a:rPr lang="en-US" dirty="0"/>
            </a:br>
            <a:r>
              <a:rPr lang="en-US" dirty="0"/>
              <a:t>a selected OS from a list of choices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B23300"/>
                </a:solidFill>
              </a:rPr>
              <a:t>dual booting </a:t>
            </a:r>
            <a:r>
              <a:rPr lang="en-US" dirty="0"/>
              <a:t>or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>
                <a:solidFill>
                  <a:srgbClr val="B23300"/>
                </a:solidFill>
              </a:rPr>
              <a:t>multi-booting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0A18-316C-2D43-8C39-25D7244D2EEA}" type="slidenum">
              <a:rPr lang="en-US"/>
              <a:pPr/>
              <a:t>7</a:t>
            </a:fld>
            <a:endParaRPr lang="en-US"/>
          </a:p>
        </p:txBody>
      </p:sp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Layers in a Linux System</a:t>
            </a:r>
          </a:p>
        </p:txBody>
      </p:sp>
      <p:pic>
        <p:nvPicPr>
          <p:cNvPr id="1166340" name="Picture 4" descr="10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20825"/>
            <a:ext cx="7391400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6341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311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A62FA-9C2F-064F-9450-F650D4F5E63F}" type="slidenum">
              <a:rPr lang="en-US"/>
              <a:pPr/>
              <a:t>8</a:t>
            </a:fld>
            <a:endParaRPr lang="en-US"/>
          </a:p>
        </p:txBody>
      </p:sp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Linux User Interfaces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Command-line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bash </a:t>
            </a:r>
            <a:r>
              <a:rPr lang="en-US" dirty="0"/>
              <a:t>(Bourne again shell) shell</a:t>
            </a:r>
          </a:p>
          <a:p>
            <a:pPr lvl="4"/>
            <a:endParaRPr lang="en-US" dirty="0"/>
          </a:p>
          <a:p>
            <a:r>
              <a:rPr lang="en-US" dirty="0"/>
              <a:t>GUI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Full desktop environments</a:t>
            </a:r>
          </a:p>
          <a:p>
            <a:pPr lvl="2"/>
            <a:r>
              <a:rPr lang="en-US" dirty="0">
                <a:solidFill>
                  <a:srgbClr val="B23300"/>
                </a:solidFill>
              </a:rPr>
              <a:t>GNOME </a:t>
            </a:r>
            <a:r>
              <a:rPr lang="en-US" dirty="0"/>
              <a:t>(GNU Network Object Model Environment)</a:t>
            </a:r>
          </a:p>
          <a:p>
            <a:pPr lvl="2"/>
            <a:r>
              <a:rPr lang="en-US" dirty="0">
                <a:solidFill>
                  <a:srgbClr val="B23300"/>
                </a:solidFill>
              </a:rPr>
              <a:t>KDE </a:t>
            </a:r>
            <a:r>
              <a:rPr lang="en-US" dirty="0"/>
              <a:t>(K Desktop Environment)</a:t>
            </a:r>
          </a:p>
          <a:p>
            <a:pPr lvl="4"/>
            <a:endParaRPr lang="en-US" dirty="0"/>
          </a:p>
          <a:p>
            <a:pPr lvl="1"/>
            <a:r>
              <a:rPr lang="en-US" dirty="0">
                <a:solidFill>
                  <a:srgbClr val="B23300"/>
                </a:solidFill>
              </a:rPr>
              <a:t>X Windowing System</a:t>
            </a:r>
          </a:p>
          <a:p>
            <a:pPr lvl="2"/>
            <a:r>
              <a:rPr lang="en-US" dirty="0"/>
              <a:t>X window server</a:t>
            </a:r>
          </a:p>
          <a:p>
            <a:pPr lvl="2"/>
            <a:r>
              <a:rPr lang="en-US" dirty="0" err="1">
                <a:solidFill>
                  <a:srgbClr val="B23300"/>
                </a:solidFill>
              </a:rPr>
              <a:t>xlib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library for client applications to interact with the server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7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9F079-B2F7-8B4A-8E8C-A4CF0DFDF63F}" type="slidenum">
              <a:rPr lang="en-US"/>
              <a:pPr/>
              <a:t>9</a:t>
            </a:fld>
            <a:endParaRPr lang="en-US"/>
          </a:p>
        </p:txBody>
      </p:sp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Linux Kernel</a:t>
            </a:r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786312"/>
          </a:xfrm>
        </p:spPr>
        <p:txBody>
          <a:bodyPr/>
          <a:lstStyle/>
          <a:p>
            <a:r>
              <a:rPr lang="en-US" dirty="0"/>
              <a:t>Originally ran only on 80386 chip architecture.</a:t>
            </a:r>
          </a:p>
          <a:p>
            <a:pPr lvl="4"/>
            <a:endParaRPr lang="en-US" dirty="0"/>
          </a:p>
          <a:p>
            <a:r>
              <a:rPr lang="en-US" dirty="0"/>
              <a:t>Kernel completely written from scratch.</a:t>
            </a:r>
          </a:p>
          <a:p>
            <a:pPr lvl="1"/>
            <a:r>
              <a:rPr lang="en-US" dirty="0"/>
              <a:t>Traditional </a:t>
            </a:r>
            <a:r>
              <a:rPr lang="en-US" dirty="0">
                <a:solidFill>
                  <a:srgbClr val="B23300"/>
                </a:solidFill>
              </a:rPr>
              <a:t>non-microkernel </a:t>
            </a:r>
            <a:r>
              <a:rPr lang="en-US" dirty="0"/>
              <a:t>implementation.</a:t>
            </a:r>
          </a:p>
          <a:p>
            <a:pPr lvl="4"/>
            <a:endParaRPr lang="en-US" dirty="0"/>
          </a:p>
          <a:p>
            <a:r>
              <a:rPr lang="en-US" dirty="0"/>
              <a:t>Ported support software and utilities.</a:t>
            </a:r>
          </a:p>
          <a:p>
            <a:pPr lvl="1"/>
            <a:r>
              <a:rPr lang="en-US" dirty="0"/>
              <a:t>Example: GNU C compiler (</a:t>
            </a:r>
            <a:r>
              <a:rPr lang="en-US" dirty="0" err="1">
                <a:solidFill>
                  <a:srgbClr val="B23300"/>
                </a:solidFill>
              </a:rPr>
              <a:t>gcc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1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3" grpId="0" uiExpand="1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40715</TotalTime>
  <Words>1397</Words>
  <Application>Microsoft Macintosh PowerPoint</Application>
  <PresentationFormat>On-screen Show (4:3)</PresentationFormat>
  <Paragraphs>356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Quadrant</vt:lpstr>
      <vt:lpstr>CS 149: Operating Systems May 5 Class Meeting</vt:lpstr>
      <vt:lpstr>Case Study: The Linux Operating System</vt:lpstr>
      <vt:lpstr>A Brief History of UNIX</vt:lpstr>
      <vt:lpstr>A Brief History of UNIX, cont’d</vt:lpstr>
      <vt:lpstr>POSIX</vt:lpstr>
      <vt:lpstr>Booting Linux</vt:lpstr>
      <vt:lpstr>The Layers in a Linux System</vt:lpstr>
      <vt:lpstr>Linux User Interfaces</vt:lpstr>
      <vt:lpstr>The Linux Kernel</vt:lpstr>
      <vt:lpstr>Structure of the Linux Kernel</vt:lpstr>
      <vt:lpstr>Linux Processes</vt:lpstr>
      <vt:lpstr>Linux Processes, cont’d</vt:lpstr>
      <vt:lpstr>Linux Processes, cont’d</vt:lpstr>
      <vt:lpstr>Linux Processes and Threads</vt:lpstr>
      <vt:lpstr>Linux clone()</vt:lpstr>
      <vt:lpstr>Linux Scheduler</vt:lpstr>
      <vt:lpstr>Linux Scheduler, cont’d</vt:lpstr>
      <vt:lpstr>Linux Interprocess Communication</vt:lpstr>
      <vt:lpstr>Linux Memory Management</vt:lpstr>
      <vt:lpstr>Process Address Space</vt:lpstr>
      <vt:lpstr>Process Address Space, cont’d</vt:lpstr>
      <vt:lpstr>Four-Level Page Tables</vt:lpstr>
      <vt:lpstr>Linux File System</vt:lpstr>
      <vt:lpstr>Linux ext3 File System</vt:lpstr>
      <vt:lpstr>Linux Executable Files</vt:lpstr>
      <vt:lpstr>Linux File Directories</vt:lpstr>
      <vt:lpstr>Linux File Directories, cont’d</vt:lpstr>
      <vt:lpstr>Important Linux Directories</vt:lpstr>
      <vt:lpstr>Linux File Locking</vt:lpstr>
      <vt:lpstr>Linux I/O</vt:lpstr>
      <vt:lpstr>Linux I/O, cont’d</vt:lpstr>
      <vt:lpstr>Linux Networking</vt:lpstr>
      <vt:lpstr>Linux Networking, cont’d</vt:lpstr>
      <vt:lpstr>TCP/IP Protocol Suite</vt:lpstr>
      <vt:lpstr>NFS Mounting</vt:lpstr>
      <vt:lpstr>NFS Implementation</vt:lpstr>
      <vt:lpstr>Linux Security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780</cp:revision>
  <cp:lastPrinted>2015-02-03T07:34:34Z</cp:lastPrinted>
  <dcterms:created xsi:type="dcterms:W3CDTF">2008-01-12T03:52:55Z</dcterms:created>
  <dcterms:modified xsi:type="dcterms:W3CDTF">2015-05-06T02:44:29Z</dcterms:modified>
</cp:coreProperties>
</file>