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0" autoAdjust="0"/>
    <p:restoredTop sz="99504" autoAdjust="0"/>
  </p:normalViewPr>
  <p:slideViewPr>
    <p:cSldViewPr>
      <p:cViewPr varScale="1">
        <p:scale>
          <a:sx n="123" d="100"/>
          <a:sy n="123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296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E3E17-4F7A-5F41-8D04-B5C4F1E09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9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23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6F3-74A4-154C-9570-5BF4BCE2ECAC}" type="slidenum">
              <a:rPr lang="en-US"/>
              <a:pPr/>
              <a:t>10</a:t>
            </a:fld>
            <a:endParaRPr lang="en-US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Structure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C00"/>
                </a:solidFill>
              </a:rPr>
              <a:t>Contention</a:t>
            </a:r>
          </a:p>
          <a:p>
            <a:pPr lvl="1"/>
            <a:r>
              <a:rPr lang="en-US" sz="2400" dirty="0"/>
              <a:t>The network is a shared resource.</a:t>
            </a:r>
          </a:p>
          <a:p>
            <a:pPr lvl="1"/>
            <a:r>
              <a:rPr lang="en-US" sz="2400" dirty="0"/>
              <a:t>How do we resolve conflicting demands for its use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7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2B26-D0C2-C84F-8B1F-A92B479CB2B7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and Name Resolution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Systems on the network need to be named.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Locally, each process has an id.</a:t>
            </a:r>
          </a:p>
          <a:p>
            <a:pPr lvl="1"/>
            <a:r>
              <a:rPr lang="en-US" sz="2400" dirty="0"/>
              <a:t>A host on the network has </a:t>
            </a:r>
            <a:r>
              <a:rPr lang="en-US" sz="2400" dirty="0">
                <a:solidFill>
                  <a:schemeClr val="folHlink"/>
                </a:solidFill>
              </a:rPr>
              <a:t>no knowledge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about processes on other hosts.</a:t>
            </a:r>
          </a:p>
          <a:p>
            <a:pPr lvl="4"/>
            <a:endParaRPr lang="en-US" sz="1200" dirty="0"/>
          </a:p>
          <a:p>
            <a:r>
              <a:rPr lang="en-US" sz="2800" dirty="0"/>
              <a:t>Identify processes on remote systems by a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&lt;host-name, identifier&gt;</a:t>
            </a:r>
            <a:r>
              <a:rPr lang="en-US" sz="2800" dirty="0"/>
              <a:t> pair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0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008E-7972-4C47-93D6-679176BD3243}" type="slidenum">
              <a:rPr lang="en-US"/>
              <a:pPr/>
              <a:t>12</a:t>
            </a:fld>
            <a:endParaRPr lang="en-US"/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Service (DNS)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Specifies the </a:t>
            </a:r>
            <a:r>
              <a:rPr lang="en-US" sz="2800" dirty="0">
                <a:solidFill>
                  <a:schemeClr val="folHlink"/>
                </a:solidFill>
              </a:rPr>
              <a:t>naming structure</a:t>
            </a:r>
            <a:r>
              <a:rPr lang="en-US" sz="2800" dirty="0"/>
              <a:t> of the hosts.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Name to address resolution</a:t>
            </a:r>
            <a:r>
              <a:rPr lang="en-US" sz="2800" dirty="0"/>
              <a:t> on the Internet.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Hosts on the Internet are </a:t>
            </a:r>
            <a:r>
              <a:rPr lang="en-US" sz="2400" dirty="0">
                <a:solidFill>
                  <a:schemeClr val="folHlink"/>
                </a:solidFill>
              </a:rPr>
              <a:t>logically addressed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with multipart names known as an </a:t>
            </a:r>
            <a:br>
              <a:rPr lang="en-US" sz="2400" dirty="0"/>
            </a:br>
            <a:r>
              <a:rPr lang="en-US" sz="2400" dirty="0">
                <a:solidFill>
                  <a:schemeClr val="folHlink"/>
                </a:solidFill>
              </a:rPr>
              <a:t>IP (Internet protocol) address</a:t>
            </a:r>
            <a:r>
              <a:rPr lang="en-US" sz="2400" dirty="0"/>
              <a:t>.</a:t>
            </a:r>
          </a:p>
          <a:p>
            <a:pPr lvl="2"/>
            <a:r>
              <a:rPr lang="en-US" sz="2000" dirty="0"/>
              <a:t>Example: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172.7.57.62</a:t>
            </a:r>
          </a:p>
          <a:p>
            <a:pPr lvl="4"/>
            <a:endParaRPr lang="en-US" sz="1200" b="1" dirty="0">
              <a:solidFill>
                <a:srgbClr val="0033CC"/>
              </a:solidFill>
              <a:latin typeface="Courier New" charset="0"/>
            </a:endParaRPr>
          </a:p>
          <a:p>
            <a:pPr lvl="1"/>
            <a:r>
              <a:rPr lang="en-US" sz="2400" dirty="0"/>
              <a:t>Maps domain names such as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sjsu.edu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to their IP addresses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0B10-CC3C-F14B-A09B-C5743F3249E6}" type="slidenum">
              <a:rPr lang="en-US"/>
              <a:pPr/>
              <a:t>13</a:t>
            </a:fld>
            <a:endParaRPr lang="en-US"/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Strategies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How does a process at Site A </a:t>
            </a:r>
            <a:br>
              <a:rPr lang="en-US" sz="2800" dirty="0"/>
            </a:br>
            <a:r>
              <a:rPr lang="en-US" sz="2800" dirty="0"/>
              <a:t>communicate with a process at Site B?</a:t>
            </a:r>
          </a:p>
          <a:p>
            <a:pPr lvl="4"/>
            <a:endParaRPr lang="en-US" sz="1200" dirty="0"/>
          </a:p>
          <a:p>
            <a:r>
              <a:rPr lang="en-US" sz="2800" dirty="0"/>
              <a:t>How is the message routed</a:t>
            </a:r>
            <a:r>
              <a:rPr lang="en-US" sz="2800" dirty="0" smtClean="0"/>
              <a:t>?</a:t>
            </a:r>
            <a:endParaRPr lang="en-US" sz="2800" dirty="0"/>
          </a:p>
          <a:p>
            <a:pPr>
              <a:buFont typeface="Wingdings" charset="0"/>
              <a:buNone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716-6A12-954F-85C3-F200065A5597}" type="slidenum">
              <a:rPr lang="en-US"/>
              <a:pPr/>
              <a:t>14</a:t>
            </a:fld>
            <a:endParaRPr lang="en-US"/>
          </a:p>
        </p:txBody>
      </p:sp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Routing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path from A to B is </a:t>
            </a:r>
            <a:r>
              <a:rPr lang="en-US" sz="2800" dirty="0">
                <a:solidFill>
                  <a:srgbClr val="B23C00"/>
                </a:solidFill>
              </a:rPr>
              <a:t>specified in advance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path changes only if a hardware failure </a:t>
            </a:r>
            <a:br>
              <a:rPr lang="en-US" sz="2400" dirty="0"/>
            </a:br>
            <a:r>
              <a:rPr lang="en-US" sz="2400" dirty="0"/>
              <a:t>disables it.</a:t>
            </a:r>
          </a:p>
          <a:p>
            <a:pPr lvl="4"/>
            <a:endParaRPr lang="en-US" sz="1200" dirty="0"/>
          </a:p>
          <a:p>
            <a:r>
              <a:rPr lang="en-US" sz="2800" dirty="0"/>
              <a:t>Since the shortest path is usually chosen, communication costs are minimized.</a:t>
            </a:r>
          </a:p>
          <a:p>
            <a:pPr lvl="4"/>
            <a:endParaRPr lang="en-US" sz="1200" dirty="0"/>
          </a:p>
          <a:p>
            <a:r>
              <a:rPr lang="en-US" sz="2800" dirty="0"/>
              <a:t>Fixed routing </a:t>
            </a:r>
            <a:r>
              <a:rPr lang="en-US" sz="2800" dirty="0">
                <a:solidFill>
                  <a:srgbClr val="B23C00"/>
                </a:solidFill>
              </a:rPr>
              <a:t>cannot adapt </a:t>
            </a:r>
            <a:r>
              <a:rPr lang="en-US" sz="2800" dirty="0"/>
              <a:t>to load changes.</a:t>
            </a:r>
          </a:p>
          <a:p>
            <a:pPr lvl="4"/>
            <a:endParaRPr lang="en-US" sz="1200" dirty="0"/>
          </a:p>
          <a:p>
            <a:r>
              <a:rPr lang="en-US" sz="2800" dirty="0"/>
              <a:t>Ensures that messages will be delivered </a:t>
            </a:r>
            <a:br>
              <a:rPr lang="en-US" sz="2800" dirty="0"/>
            </a:br>
            <a:r>
              <a:rPr lang="en-US" sz="2800" dirty="0"/>
              <a:t>in the order in which they were sent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595B-9F94-4C4F-90D5-C37D3A9D5526}" type="slidenum">
              <a:rPr lang="en-US"/>
              <a:pPr/>
              <a:t>15</a:t>
            </a:fld>
            <a:endParaRPr lang="en-US"/>
          </a:p>
        </p:txBody>
      </p:sp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Routing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path from A to B is fixed </a:t>
            </a:r>
            <a:br>
              <a:rPr lang="en-US" sz="2800" dirty="0"/>
            </a:br>
            <a:r>
              <a:rPr lang="en-US" sz="2800" dirty="0"/>
              <a:t>for the duration of </a:t>
            </a:r>
            <a:r>
              <a:rPr lang="en-US" sz="2800" dirty="0">
                <a:solidFill>
                  <a:schemeClr val="folHlink"/>
                </a:solidFill>
              </a:rPr>
              <a:t>one session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Different sessions involving messages </a:t>
            </a:r>
            <a:br>
              <a:rPr lang="en-US" sz="2800" dirty="0"/>
            </a:br>
            <a:r>
              <a:rPr lang="en-US" sz="2800" dirty="0"/>
              <a:t>from A to B may have different paths. </a:t>
            </a:r>
          </a:p>
          <a:p>
            <a:pPr lvl="4"/>
            <a:endParaRPr lang="en-US" sz="1200" dirty="0"/>
          </a:p>
          <a:p>
            <a:r>
              <a:rPr lang="en-US" sz="2800" dirty="0"/>
              <a:t>Partial remedy to adapting to load changes.</a:t>
            </a:r>
          </a:p>
          <a:p>
            <a:pPr lvl="4"/>
            <a:endParaRPr lang="en-US" sz="1200" dirty="0"/>
          </a:p>
          <a:p>
            <a:r>
              <a:rPr lang="en-US" sz="2800" dirty="0"/>
              <a:t>Ensures that messages will be delivered </a:t>
            </a:r>
            <a:br>
              <a:rPr lang="en-US" sz="2800" dirty="0"/>
            </a:br>
            <a:r>
              <a:rPr lang="en-US" sz="2800" dirty="0"/>
              <a:t>in the order in which they were sent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ED-BBF6-E347-8627-D64568281E78}" type="slidenum">
              <a:rPr lang="en-US"/>
              <a:pPr/>
              <a:t>16</a:t>
            </a:fld>
            <a:endParaRPr lang="en-US"/>
          </a:p>
        </p:txBody>
      </p:sp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Routing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path used to send a message </a:t>
            </a:r>
            <a:br>
              <a:rPr lang="en-US" sz="2800" dirty="0"/>
            </a:br>
            <a:r>
              <a:rPr lang="en-US" sz="2800" dirty="0"/>
              <a:t>from site A to site B is chosen only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when a message is sent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Usually a site sends a message to another site </a:t>
            </a:r>
            <a:br>
              <a:rPr lang="en-US" sz="2800" dirty="0"/>
            </a:br>
            <a:r>
              <a:rPr lang="en-US" sz="2800" dirty="0"/>
              <a:t>on the </a:t>
            </a:r>
            <a:r>
              <a:rPr lang="en-US" sz="2800" dirty="0">
                <a:solidFill>
                  <a:schemeClr val="folHlink"/>
                </a:solidFill>
              </a:rPr>
              <a:t>link least used</a:t>
            </a:r>
            <a:r>
              <a:rPr lang="en-US" sz="2800" dirty="0"/>
              <a:t> at that particular time.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Adapts to load changes</a:t>
            </a:r>
            <a:r>
              <a:rPr lang="en-US" sz="2800" dirty="0"/>
              <a:t> by avoiding routing messages on heavily used paths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AE01-8C06-DA44-8162-E57CE03F0E81}" type="slidenum">
              <a:rPr lang="en-US"/>
              <a:pPr/>
              <a:t>17</a:t>
            </a:fld>
            <a:endParaRPr 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Routing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Messages may arrive out of order.</a:t>
            </a:r>
          </a:p>
          <a:p>
            <a:pPr lvl="4"/>
            <a:endParaRPr lang="en-US" sz="1200" dirty="0"/>
          </a:p>
          <a:p>
            <a:r>
              <a:rPr lang="en-US" sz="2800" dirty="0"/>
              <a:t>How to remedy this problem?</a:t>
            </a:r>
          </a:p>
          <a:p>
            <a:pPr lvl="1"/>
            <a:r>
              <a:rPr lang="en-US" sz="2400" dirty="0"/>
              <a:t>Append a sequence number to each message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32DC-E423-B348-8043-0DC468E78B34}" type="slidenum">
              <a:rPr lang="en-US"/>
              <a:pPr/>
              <a:t>18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 Strategies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Once routing has been established, </a:t>
            </a:r>
            <a:br>
              <a:rPr lang="en-US" sz="2800" dirty="0"/>
            </a:br>
            <a:r>
              <a:rPr lang="en-US" sz="2800" dirty="0"/>
              <a:t>messages can reach their destinations.</a:t>
            </a:r>
          </a:p>
          <a:p>
            <a:pPr lvl="4"/>
            <a:endParaRPr lang="en-US" sz="1200" dirty="0"/>
          </a:p>
          <a:p>
            <a:r>
              <a:rPr lang="en-US" sz="2800" dirty="0"/>
              <a:t>Processes at different sites that want </a:t>
            </a:r>
            <a:br>
              <a:rPr lang="en-US" sz="2800" dirty="0"/>
            </a:br>
            <a:r>
              <a:rPr lang="en-US" sz="2800" dirty="0"/>
              <a:t>to communicate with each other </a:t>
            </a:r>
            <a:br>
              <a:rPr lang="en-US" sz="2800" dirty="0"/>
            </a:br>
            <a:r>
              <a:rPr lang="en-US" sz="2800" dirty="0"/>
              <a:t>must choose a </a:t>
            </a:r>
            <a:r>
              <a:rPr lang="en-US" sz="2800" dirty="0">
                <a:solidFill>
                  <a:schemeClr val="folHlink"/>
                </a:solidFill>
              </a:rPr>
              <a:t>connection strategy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26E6-E917-DD43-B90B-9F97ECB3956C}" type="slidenum">
              <a:rPr lang="en-US"/>
              <a:pPr/>
              <a:t>19</a:t>
            </a:fld>
            <a:endParaRPr lang="en-US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Strategies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Circuit switching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chemeClr val="folHlink"/>
                </a:solidFill>
              </a:rPr>
              <a:t>permanent physical link</a:t>
            </a:r>
            <a:r>
              <a:rPr lang="en-US" sz="2400" dirty="0"/>
              <a:t> is established </a:t>
            </a:r>
            <a:br>
              <a:rPr lang="en-US" sz="2400" dirty="0"/>
            </a:br>
            <a:r>
              <a:rPr lang="en-US" sz="2400" dirty="0"/>
              <a:t>for the duration of the communication.</a:t>
            </a:r>
          </a:p>
          <a:p>
            <a:pPr lvl="1"/>
            <a:r>
              <a:rPr lang="en-US" sz="2400" dirty="0"/>
              <a:t>Example: telephone system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Message switching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chemeClr val="folHlink"/>
                </a:solidFill>
              </a:rPr>
              <a:t>temporary link</a:t>
            </a:r>
            <a:r>
              <a:rPr lang="en-US" sz="2400" dirty="0"/>
              <a:t> is established </a:t>
            </a:r>
            <a:br>
              <a:rPr lang="en-US" sz="2400" dirty="0"/>
            </a:br>
            <a:r>
              <a:rPr lang="en-US" sz="2400" dirty="0"/>
              <a:t>for the duration of one message transfer.</a:t>
            </a:r>
          </a:p>
          <a:p>
            <a:pPr lvl="1"/>
            <a:r>
              <a:rPr lang="en-US" sz="2400" dirty="0"/>
              <a:t>Example: post-office mailing </a:t>
            </a:r>
            <a:r>
              <a:rPr lang="en-US" sz="2400" dirty="0" smtClean="0"/>
              <a:t>system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7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C2B-BAA7-ED4E-A812-391A92C20363}" type="slidenum">
              <a:rPr lang="en-US"/>
              <a:pPr/>
              <a:t>2</a:t>
            </a:fld>
            <a:endParaRPr 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Structure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Local area network (LAN)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Network nodes are distributed over a small area</a:t>
            </a:r>
          </a:p>
          <a:p>
            <a:pPr lvl="2"/>
            <a:r>
              <a:rPr lang="en-US" sz="2000" dirty="0"/>
              <a:t>one building</a:t>
            </a:r>
          </a:p>
          <a:p>
            <a:pPr lvl="2"/>
            <a:r>
              <a:rPr lang="en-US" sz="2000" dirty="0"/>
              <a:t>adjacent buildings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Wide area network (WAN)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Network node distributed over a large area</a:t>
            </a:r>
          </a:p>
          <a:p>
            <a:pPr lvl="2"/>
            <a:r>
              <a:rPr lang="en-US" sz="2000" dirty="0"/>
              <a:t>entire country</a:t>
            </a:r>
          </a:p>
          <a:p>
            <a:pPr lvl="2"/>
            <a:r>
              <a:rPr lang="en-US" sz="2000" dirty="0"/>
              <a:t>internationally</a:t>
            </a:r>
            <a:br>
              <a:rPr lang="en-US" sz="2000" dirty="0"/>
            </a:br>
            <a:r>
              <a:rPr lang="en-US" sz="2000" dirty="0"/>
              <a:t>_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6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BD6-513B-5D4A-8B18-B7143D444133}" type="slidenum">
              <a:rPr lang="en-US"/>
              <a:pPr/>
              <a:t>20</a:t>
            </a:fld>
            <a:endParaRPr lang="en-US"/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Strategies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Packet switching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Messages of variable length are divided into </a:t>
            </a:r>
            <a:br>
              <a:rPr lang="en-US" sz="2400" dirty="0"/>
            </a:br>
            <a:r>
              <a:rPr lang="en-US" sz="2400" dirty="0">
                <a:solidFill>
                  <a:schemeClr val="folHlink"/>
                </a:solidFill>
              </a:rPr>
              <a:t>fixed-length packets</a:t>
            </a:r>
            <a:r>
              <a:rPr lang="en-US" sz="2400" dirty="0"/>
              <a:t> which are sent to the destination.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Each packet may take a </a:t>
            </a:r>
            <a:r>
              <a:rPr lang="en-US" sz="2400" dirty="0">
                <a:solidFill>
                  <a:schemeClr val="folHlink"/>
                </a:solidFill>
              </a:rPr>
              <a:t>different path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through the network.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chemeClr val="folHlink"/>
                </a:solidFill>
              </a:rPr>
              <a:t>packets must be reassembled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into messages as they arrive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F594-BDA4-BB4A-B9DE-161BC14F72BC}" type="slidenum">
              <a:rPr lang="en-US"/>
              <a:pPr/>
              <a:t>21</a:t>
            </a:fld>
            <a:endParaRPr lang="en-US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Strategies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Circuit switching requires setup time, </a:t>
            </a:r>
            <a:br>
              <a:rPr lang="en-US" sz="2800" dirty="0"/>
            </a:br>
            <a:r>
              <a:rPr lang="en-US" sz="2800" dirty="0"/>
              <a:t>but incurs less overhead for shipping each message, and may waste network bandwidth.</a:t>
            </a:r>
          </a:p>
          <a:p>
            <a:pPr lvl="4"/>
            <a:endParaRPr lang="en-US" sz="1200" dirty="0"/>
          </a:p>
          <a:p>
            <a:r>
              <a:rPr lang="en-US" sz="2800" dirty="0"/>
              <a:t>Message and packet switching require </a:t>
            </a:r>
            <a:br>
              <a:rPr lang="en-US" sz="2800" dirty="0"/>
            </a:br>
            <a:r>
              <a:rPr lang="en-US" sz="2800" dirty="0"/>
              <a:t>less setup time, but incur more overhead </a:t>
            </a:r>
            <a:br>
              <a:rPr lang="en-US" sz="2800" dirty="0"/>
            </a:br>
            <a:r>
              <a:rPr lang="en-US" sz="2800" dirty="0"/>
              <a:t>per message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A39F-9A62-4B40-B4AE-040AAB0C31AD}" type="slidenum">
              <a:rPr lang="en-US"/>
              <a:pPr/>
              <a:t>22</a:t>
            </a:fld>
            <a:endParaRPr lang="en-US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Contention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sz="2800" dirty="0"/>
              <a:t>Several sites may want to transmit information </a:t>
            </a:r>
            <a:br>
              <a:rPr lang="en-US" sz="2800" dirty="0"/>
            </a:br>
            <a:r>
              <a:rPr lang="en-US" sz="2800" dirty="0"/>
              <a:t>over a link simultaneously, causing </a:t>
            </a:r>
            <a:r>
              <a:rPr lang="en-US" sz="2800" dirty="0">
                <a:solidFill>
                  <a:schemeClr val="folHlink"/>
                </a:solidFill>
              </a:rPr>
              <a:t>collisions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CSMA/CD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Carrier sense with multiple access (CSMA)</a:t>
            </a:r>
          </a:p>
          <a:p>
            <a:pPr lvl="1"/>
            <a:r>
              <a:rPr lang="en-US" sz="2400" dirty="0"/>
              <a:t>Collision detection (CD)</a:t>
            </a:r>
          </a:p>
          <a:p>
            <a:pPr lvl="5"/>
            <a:endParaRPr lang="en-US" sz="1150" dirty="0"/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A site determines whether another message is currently being transmitted over that link.</a:t>
            </a:r>
          </a:p>
          <a:p>
            <a:pPr lvl="1"/>
            <a:r>
              <a:rPr lang="en-US" sz="2400" dirty="0"/>
              <a:t>If two or more sites begin transmitting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/>
              <a:t>exactly the </a:t>
            </a:r>
            <a:r>
              <a:rPr lang="en-US" sz="2400" dirty="0" smtClean="0"/>
              <a:t>same </a:t>
            </a:r>
            <a:r>
              <a:rPr lang="en-US" sz="2400" dirty="0"/>
              <a:t>time, they register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CD and will </a:t>
            </a:r>
            <a:r>
              <a:rPr lang="en-US" sz="2400" dirty="0">
                <a:solidFill>
                  <a:schemeClr val="folHlink"/>
                </a:solidFill>
              </a:rPr>
              <a:t>stop transmitting</a:t>
            </a:r>
            <a:r>
              <a:rPr lang="en-US" sz="24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93C-AFE7-A449-8A8A-1139C6AB0663}" type="slidenum">
              <a:rPr lang="en-US"/>
              <a:pPr/>
              <a:t>23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CSMA/CD</a:t>
            </a:r>
            <a:r>
              <a:rPr lang="en-US" sz="2800" i="1" dirty="0"/>
              <a:t>, </a:t>
            </a:r>
            <a:r>
              <a:rPr lang="en-US" sz="2800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sz="2800" i="1" dirty="0" smtClean="0"/>
              <a:t>d</a:t>
            </a:r>
            <a:endParaRPr lang="en-US" sz="2800" i="1" dirty="0"/>
          </a:p>
          <a:p>
            <a:pPr lvl="4"/>
            <a:endParaRPr lang="en-US" sz="1200" i="1" dirty="0"/>
          </a:p>
          <a:p>
            <a:pPr lvl="1"/>
            <a:r>
              <a:rPr lang="en-US" sz="2400" dirty="0"/>
              <a:t>When the system is very busy, </a:t>
            </a:r>
            <a:br>
              <a:rPr lang="en-US" sz="2400" dirty="0"/>
            </a:br>
            <a:r>
              <a:rPr lang="en-US" sz="2400" dirty="0"/>
              <a:t>many collisions may occur.</a:t>
            </a:r>
          </a:p>
          <a:p>
            <a:pPr lvl="2"/>
            <a:r>
              <a:rPr lang="en-US" sz="2000" dirty="0"/>
              <a:t>Performance may be degraded.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CSMA/CD is used successfully </a:t>
            </a:r>
            <a:br>
              <a:rPr lang="en-US" sz="2400" dirty="0"/>
            </a:br>
            <a:r>
              <a:rPr lang="en-US" sz="2400" dirty="0"/>
              <a:t>in the </a:t>
            </a:r>
            <a:r>
              <a:rPr lang="en-US" sz="2400" dirty="0">
                <a:solidFill>
                  <a:schemeClr val="folHlink"/>
                </a:solidFill>
              </a:rPr>
              <a:t>Ethernet system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the most common network system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CABC-4F5E-214C-B3D8-55559778EB4D}" type="slidenum">
              <a:rPr lang="en-US"/>
              <a:pPr/>
              <a:t>24</a:t>
            </a:fld>
            <a:endParaRPr lang="en-US"/>
          </a:p>
        </p:txBody>
      </p:sp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Protocols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folHlink"/>
                </a:solidFill>
              </a:rPr>
              <a:t>ISO</a:t>
            </a:r>
            <a:r>
              <a:rPr lang="en-US" sz="2800" dirty="0"/>
              <a:t> (International Standards Organization)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7-layer model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Layer 1: Physical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Handle the mechanical and electrical details of the physical transmission of a bit stream.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Layer 2: Data-link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Handle the frames, or fixed-length parts of packets.</a:t>
            </a:r>
          </a:p>
          <a:p>
            <a:pPr lvl="1"/>
            <a:r>
              <a:rPr lang="en-US" sz="2400" dirty="0"/>
              <a:t>Error detection and recovery that occurred in the physical layer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24A5-21D6-334F-A8E9-AC28B871606B}" type="slidenum">
              <a:rPr lang="en-US"/>
              <a:pPr/>
              <a:t>25</a:t>
            </a:fld>
            <a:endParaRPr lang="en-US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ISO Network Model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Layer 3: Network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Connect and route packets </a:t>
            </a:r>
            <a:br>
              <a:rPr lang="en-US" sz="2400" dirty="0"/>
            </a:br>
            <a:r>
              <a:rPr lang="en-US" sz="2400" dirty="0"/>
              <a:t>in the communication network. </a:t>
            </a:r>
          </a:p>
          <a:p>
            <a:pPr lvl="1"/>
            <a:r>
              <a:rPr lang="en-US" sz="2400" dirty="0"/>
              <a:t>Handle the address of outgoing packets.</a:t>
            </a:r>
          </a:p>
          <a:p>
            <a:pPr lvl="1"/>
            <a:r>
              <a:rPr lang="en-US" sz="2400" dirty="0"/>
              <a:t>Decode the address of incoming packets. </a:t>
            </a:r>
          </a:p>
          <a:p>
            <a:pPr lvl="1"/>
            <a:r>
              <a:rPr lang="en-US" sz="2400" dirty="0"/>
              <a:t>Maintain routing information for proper response </a:t>
            </a:r>
            <a:br>
              <a:rPr lang="en-US" sz="2400" dirty="0"/>
            </a:br>
            <a:r>
              <a:rPr lang="en-US" sz="2400" dirty="0"/>
              <a:t>to changing load levels.</a:t>
            </a:r>
          </a:p>
          <a:p>
            <a:pPr lvl="1"/>
            <a:r>
              <a:rPr lang="en-US" sz="2400" dirty="0"/>
              <a:t>Routers work at this level</a:t>
            </a:r>
            <a:r>
              <a:rPr lang="en-US" sz="2400" dirty="0" smtClean="0"/>
              <a:t>.</a:t>
            </a:r>
            <a:endParaRPr lang="en-US" sz="2400" dirty="0"/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A228-2D8E-E24C-A4CF-72C5336A9A17}" type="slidenum">
              <a:rPr lang="en-US"/>
              <a:pPr/>
              <a:t>26</a:t>
            </a:fld>
            <a:endParaRPr lang="en-US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ISO Network Model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Layer 4: Transport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Low-level network access and </a:t>
            </a:r>
            <a:br>
              <a:rPr lang="en-US" sz="2400" dirty="0"/>
            </a:br>
            <a:r>
              <a:rPr lang="en-US" sz="2400" dirty="0"/>
              <a:t>for message transfer between clients.</a:t>
            </a:r>
          </a:p>
          <a:p>
            <a:pPr lvl="1"/>
            <a:r>
              <a:rPr lang="en-US" sz="2400" dirty="0"/>
              <a:t>Partition messages into packets.</a:t>
            </a:r>
          </a:p>
          <a:p>
            <a:pPr lvl="1"/>
            <a:r>
              <a:rPr lang="en-US" sz="2400" dirty="0"/>
              <a:t>Maintain packet order.</a:t>
            </a:r>
          </a:p>
          <a:p>
            <a:pPr lvl="1"/>
            <a:r>
              <a:rPr lang="en-US" sz="2400" dirty="0"/>
              <a:t>Control flow.</a:t>
            </a:r>
          </a:p>
          <a:p>
            <a:pPr lvl="1"/>
            <a:r>
              <a:rPr lang="en-US" sz="2400" dirty="0"/>
              <a:t>Generate physical addresses.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AD90-00F7-A94D-980F-91C8DC1A49E1}" type="slidenum">
              <a:rPr lang="en-US"/>
              <a:pPr/>
              <a:t>27</a:t>
            </a:fld>
            <a:endParaRPr lang="en-US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ISO Network Model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Layer 5: Session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Implement </a:t>
            </a:r>
            <a:r>
              <a:rPr lang="en-US" sz="2400" dirty="0">
                <a:solidFill>
                  <a:schemeClr val="folHlink"/>
                </a:solidFill>
              </a:rPr>
              <a:t>sessions</a:t>
            </a:r>
            <a:r>
              <a:rPr lang="en-US" sz="2400" dirty="0"/>
              <a:t>, or process-to-process </a:t>
            </a:r>
            <a:br>
              <a:rPr lang="en-US" sz="2400" dirty="0"/>
            </a:br>
            <a:r>
              <a:rPr lang="en-US" sz="2400" dirty="0"/>
              <a:t>communications protocols.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Layer 6: Presentation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5"/>
            <a:endParaRPr lang="en-US" sz="10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Resolve the differences in formats </a:t>
            </a:r>
            <a:br>
              <a:rPr lang="en-US" sz="2400" dirty="0"/>
            </a:br>
            <a:r>
              <a:rPr lang="en-US" sz="2400" dirty="0"/>
              <a:t>among the various sites in the network</a:t>
            </a:r>
          </a:p>
          <a:p>
            <a:pPr lvl="2"/>
            <a:r>
              <a:rPr lang="en-US" sz="2000" dirty="0"/>
              <a:t>Character conversions</a:t>
            </a:r>
          </a:p>
          <a:p>
            <a:pPr lvl="2"/>
            <a:r>
              <a:rPr lang="en-US" sz="2000" dirty="0"/>
              <a:t>Half duplex/full duplex (echoing</a:t>
            </a:r>
            <a:r>
              <a:rPr lang="en-US" sz="2000" dirty="0" smtClean="0"/>
              <a:t>)</a:t>
            </a:r>
            <a:endParaRPr lang="en-US" sz="2000" dirty="0"/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826A-9FF4-B747-860D-7B4E722DEC4E}" type="slidenum">
              <a:rPr lang="en-US"/>
              <a:pPr/>
              <a:t>28</a:t>
            </a:fld>
            <a:endParaRPr lang="en-US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ISO Network Model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Layer 7: Application </a:t>
            </a:r>
            <a:r>
              <a:rPr lang="en-US" sz="2800" dirty="0" smtClean="0">
                <a:solidFill>
                  <a:schemeClr val="folHlink"/>
                </a:solidFill>
              </a:rPr>
              <a:t>layer</a:t>
            </a:r>
          </a:p>
          <a:p>
            <a:pPr lvl="4"/>
            <a:endParaRPr lang="en-US" sz="105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Interact directly with the users</a:t>
            </a:r>
          </a:p>
          <a:p>
            <a:pPr lvl="1"/>
            <a:r>
              <a:rPr lang="en-US" sz="2400" dirty="0"/>
              <a:t>File transfer</a:t>
            </a:r>
          </a:p>
          <a:p>
            <a:pPr lvl="1"/>
            <a:r>
              <a:rPr lang="en-US" sz="2400" dirty="0"/>
              <a:t>Remote-login protocols </a:t>
            </a:r>
          </a:p>
          <a:p>
            <a:pPr lvl="1"/>
            <a:r>
              <a:rPr lang="en-US" sz="2400" dirty="0"/>
              <a:t>Electronic mail</a:t>
            </a:r>
          </a:p>
          <a:p>
            <a:pPr lvl="1"/>
            <a:r>
              <a:rPr lang="en-US" sz="2400" dirty="0"/>
              <a:t>Schemas for distributed </a:t>
            </a:r>
            <a:r>
              <a:rPr lang="en-US" sz="2400" dirty="0" smtClean="0"/>
              <a:t>databases</a:t>
            </a:r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7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9166-00E1-C94C-B456-4E5A487F594E}" type="slidenum">
              <a:rPr lang="en-US"/>
              <a:pPr/>
              <a:t>29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ISO Network Model</a:t>
            </a:r>
          </a:p>
        </p:txBody>
      </p:sp>
      <p:pic>
        <p:nvPicPr>
          <p:cNvPr id="10608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268413"/>
            <a:ext cx="70485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3475038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07A2-88C5-7F48-8D70-2AC1FC18DF09}" type="slidenum">
              <a:rPr lang="en-US"/>
              <a:pPr/>
              <a:t>3</a:t>
            </a:fld>
            <a:endParaRPr lang="en-US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Area Network (LAN)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Covers a </a:t>
            </a:r>
            <a:r>
              <a:rPr lang="en-US" sz="2800" dirty="0">
                <a:solidFill>
                  <a:schemeClr val="folHlink"/>
                </a:solidFill>
              </a:rPr>
              <a:t>small geographical area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Bus, ring, or star network.</a:t>
            </a:r>
          </a:p>
          <a:p>
            <a:pPr lvl="4"/>
            <a:endParaRPr lang="en-US" sz="1200" dirty="0"/>
          </a:p>
          <a:p>
            <a:r>
              <a:rPr lang="en-US" sz="2800" dirty="0" smtClean="0"/>
              <a:t>Speeds</a:t>
            </a:r>
          </a:p>
          <a:p>
            <a:pPr lvl="4"/>
            <a:endParaRPr lang="en-US" sz="1050" dirty="0"/>
          </a:p>
          <a:p>
            <a:pPr lvl="1"/>
            <a:r>
              <a:rPr lang="en-US" sz="2400" dirty="0">
                <a:sym typeface="Symbol" charset="0"/>
              </a:rPr>
              <a:t>1 megabit/second: AppleTalk, infrared, Bluetooth</a:t>
            </a:r>
          </a:p>
          <a:p>
            <a:pPr lvl="1"/>
            <a:r>
              <a:rPr lang="en-US" sz="2400" dirty="0">
                <a:sym typeface="Symbol" charset="0"/>
              </a:rPr>
              <a:t>10 megabits/second: 10BaseT Ethernet</a:t>
            </a:r>
          </a:p>
          <a:p>
            <a:pPr lvl="1"/>
            <a:r>
              <a:rPr lang="en-US" sz="2400" dirty="0">
                <a:sym typeface="Symbol" charset="0"/>
              </a:rPr>
              <a:t>100 megabits/second: 100BaseT </a:t>
            </a:r>
            <a:r>
              <a:rPr lang="en-US" sz="2400" dirty="0" smtClean="0">
                <a:sym typeface="Symbol" charset="0"/>
              </a:rPr>
              <a:t>Ethernet</a:t>
            </a:r>
            <a:endParaRPr lang="en-US" sz="2400" dirty="0">
              <a:sym typeface="Symbol" charset="0"/>
            </a:endParaRPr>
          </a:p>
          <a:p>
            <a:pPr lvl="4"/>
            <a:endParaRPr lang="en-US" sz="1200" dirty="0"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6624-997A-644C-9612-C895132FED6B}" type="slidenum">
              <a:rPr lang="en-US"/>
              <a:pPr/>
              <a:t>30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4389438" cy="655637"/>
          </a:xfrm>
        </p:spPr>
        <p:txBody>
          <a:bodyPr/>
          <a:lstStyle/>
          <a:p>
            <a:r>
              <a:rPr lang="en-US" sz="2800"/>
              <a:t>The ISO Network Model</a:t>
            </a:r>
          </a:p>
        </p:txBody>
      </p:sp>
      <p:pic>
        <p:nvPicPr>
          <p:cNvPr id="10618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503238"/>
            <a:ext cx="38195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1893" name="Rectangle 5"/>
          <p:cNvSpPr>
            <a:spLocks noChangeArrowheads="1"/>
          </p:cNvSpPr>
          <p:nvPr/>
        </p:nvSpPr>
        <p:spPr bwMode="auto">
          <a:xfrm>
            <a:off x="365125" y="562292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19A-950A-F845-B8C7-A3BF91A126F1}" type="slidenum">
              <a:rPr lang="en-US"/>
              <a:pPr/>
              <a:t>31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TCP/IP Protocol Layers</a:t>
            </a:r>
          </a:p>
        </p:txBody>
      </p:sp>
      <p:pic>
        <p:nvPicPr>
          <p:cNvPr id="1062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77925"/>
            <a:ext cx="5132388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2917" name="Rectangle 5"/>
          <p:cNvSpPr>
            <a:spLocks noChangeArrowheads="1"/>
          </p:cNvSpPr>
          <p:nvPr/>
        </p:nvSpPr>
        <p:spPr bwMode="auto">
          <a:xfrm>
            <a:off x="420687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97C-8016-5047-B6AB-1081EA7EBAB1}" type="slidenum">
              <a:rPr lang="en-US"/>
              <a:pPr/>
              <a:t>32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Packet Transmission 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Every host has a unique </a:t>
            </a:r>
            <a:r>
              <a:rPr lang="en-US" sz="2800" dirty="0">
                <a:solidFill>
                  <a:schemeClr val="folHlink"/>
                </a:solidFill>
              </a:rPr>
              <a:t>IP address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pPr lvl="1"/>
            <a:r>
              <a:rPr lang="en-US" sz="2400" b="1" dirty="0">
                <a:solidFill>
                  <a:schemeClr val="folHlink"/>
                </a:solidFill>
              </a:rPr>
              <a:t>Host:</a:t>
            </a:r>
            <a:r>
              <a:rPr lang="en-US" sz="2400" dirty="0"/>
              <a:t> a computer connected to the network.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chemeClr val="folHlink"/>
                </a:solidFill>
              </a:rPr>
              <a:t>Domain Name Service (DNS)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can be used to acquire IP addresses.</a:t>
            </a:r>
            <a:endParaRPr lang="en-US" sz="1000" dirty="0"/>
          </a:p>
          <a:p>
            <a:pPr lvl="4"/>
            <a:endParaRPr lang="en-US" sz="1200" dirty="0"/>
          </a:p>
          <a:p>
            <a:r>
              <a:rPr lang="en-US" sz="2800" dirty="0"/>
              <a:t>Every Ethernet device has a unique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medium access control (MAC) address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Two devices on a LAN communicate</a:t>
            </a:r>
            <a:br>
              <a:rPr lang="en-US" sz="2400" dirty="0"/>
            </a:br>
            <a:r>
              <a:rPr lang="en-US" sz="2400" dirty="0" smtClean="0"/>
              <a:t>using only </a:t>
            </a:r>
            <a:r>
              <a:rPr lang="en-US" sz="2400" dirty="0"/>
              <a:t>their MAC addresses</a:t>
            </a:r>
            <a:r>
              <a:rPr lang="en-US" sz="2400" dirty="0" smtClean="0"/>
              <a:t>.</a:t>
            </a:r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FBB7-2164-874F-9A6D-D770EFFE7DD2}" type="slidenum">
              <a:rPr lang="en-US"/>
              <a:pPr/>
              <a:t>33</a:t>
            </a:fld>
            <a:endParaRPr lang="en-US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Packet Transmission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Address Resolution Protocol (ARP)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is used to send data to another system.</a:t>
            </a:r>
          </a:p>
          <a:p>
            <a:pPr lvl="3"/>
            <a:endParaRPr lang="en-US" sz="700" dirty="0"/>
          </a:p>
          <a:p>
            <a:r>
              <a:rPr lang="en-US" sz="2800" dirty="0"/>
              <a:t>If the hosts are on the same network, </a:t>
            </a:r>
            <a:br>
              <a:rPr lang="en-US" sz="2800" dirty="0"/>
            </a:br>
            <a:r>
              <a:rPr lang="en-US" sz="2800" dirty="0"/>
              <a:t>ARP can be used.</a:t>
            </a:r>
          </a:p>
          <a:p>
            <a:pPr lvl="4"/>
            <a:endParaRPr lang="en-US" sz="1200" dirty="0"/>
          </a:p>
          <a:p>
            <a:r>
              <a:rPr lang="en-US" sz="2800" dirty="0"/>
              <a:t>If the hosts are on different networks, </a:t>
            </a:r>
            <a:br>
              <a:rPr lang="en-US" sz="2800" dirty="0"/>
            </a:br>
            <a:r>
              <a:rPr lang="en-US" sz="2800" dirty="0"/>
              <a:t>the sending host will send the packet </a:t>
            </a:r>
            <a:br>
              <a:rPr lang="en-US" sz="2800" dirty="0"/>
            </a:br>
            <a:r>
              <a:rPr lang="en-US" sz="2800" dirty="0"/>
              <a:t>to a </a:t>
            </a:r>
            <a:r>
              <a:rPr lang="en-US" sz="2800" dirty="0">
                <a:solidFill>
                  <a:schemeClr val="folHlink"/>
                </a:solidFill>
              </a:rPr>
              <a:t>router</a:t>
            </a:r>
            <a:r>
              <a:rPr lang="en-US" sz="2800" dirty="0"/>
              <a:t>, a device which routes </a:t>
            </a:r>
            <a:br>
              <a:rPr lang="en-US" sz="2800" dirty="0"/>
            </a:br>
            <a:r>
              <a:rPr lang="en-US" sz="2800" dirty="0"/>
              <a:t>the packet to the destination network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3508-1039-504A-A3C9-94B18BE80AD5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Ethernet Packet</a:t>
            </a:r>
          </a:p>
        </p:txBody>
      </p:sp>
      <p:pic>
        <p:nvPicPr>
          <p:cNvPr id="10649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193800"/>
            <a:ext cx="723106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64" name="Rectangle 4"/>
          <p:cNvSpPr>
            <a:spLocks noChangeArrowheads="1"/>
          </p:cNvSpPr>
          <p:nvPr/>
        </p:nvSpPr>
        <p:spPr bwMode="auto">
          <a:xfrm>
            <a:off x="3475038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E9CA-8675-4D4E-BF02-028C4AB9E046}" type="slidenum">
              <a:rPr lang="en-US"/>
              <a:pPr/>
              <a:t>35</a:t>
            </a:fld>
            <a:endParaRPr lang="en-US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Detection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Detecting hardware failure is difficult.</a:t>
            </a:r>
          </a:p>
          <a:p>
            <a:pPr lvl="4"/>
            <a:endParaRPr lang="en-US" sz="500" dirty="0">
              <a:solidFill>
                <a:schemeClr val="folHlink"/>
              </a:solidFill>
            </a:endParaRPr>
          </a:p>
          <a:p>
            <a:r>
              <a:rPr lang="en-US" sz="2800" dirty="0"/>
              <a:t>Use a </a:t>
            </a:r>
            <a:r>
              <a:rPr lang="en-US" sz="2800" dirty="0">
                <a:solidFill>
                  <a:schemeClr val="folHlink"/>
                </a:solidFill>
              </a:rPr>
              <a:t>handshaking protocol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to detect link failure.</a:t>
            </a:r>
          </a:p>
          <a:p>
            <a:pPr lvl="4"/>
            <a:endParaRPr lang="en-US" sz="500" dirty="0"/>
          </a:p>
          <a:p>
            <a:r>
              <a:rPr lang="en-US" sz="2800" dirty="0"/>
              <a:t>Assume Site A and Site B </a:t>
            </a:r>
            <a:br>
              <a:rPr lang="en-US" sz="2800" dirty="0"/>
            </a:br>
            <a:r>
              <a:rPr lang="en-US" sz="2800" dirty="0"/>
              <a:t>have established a link.</a:t>
            </a:r>
          </a:p>
          <a:p>
            <a:pPr lvl="4"/>
            <a:endParaRPr lang="en-US" sz="1200" dirty="0"/>
          </a:p>
          <a:p>
            <a:r>
              <a:rPr lang="en-US" sz="2800" dirty="0"/>
              <a:t>At fixed intervals, sites exchange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I-am-up</a:t>
            </a:r>
            <a:r>
              <a:rPr lang="en-US" sz="2800" dirty="0"/>
              <a:t> messages to indicate that </a:t>
            </a:r>
            <a:br>
              <a:rPr lang="en-US" sz="2800" dirty="0"/>
            </a:br>
            <a:r>
              <a:rPr lang="en-US" sz="2800" dirty="0"/>
              <a:t>they are up and running</a:t>
            </a:r>
            <a:r>
              <a:rPr lang="en-US" sz="2800" dirty="0" smtClean="0"/>
              <a:t>.</a:t>
            </a:r>
            <a:endParaRPr lang="en-US" sz="2800" dirty="0"/>
          </a:p>
          <a:p>
            <a:pPr lvl="4"/>
            <a:endParaRPr lang="en-US" sz="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1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95C7-019B-E048-BC85-8353A5760910}" type="slidenum">
              <a:rPr lang="en-US"/>
              <a:pPr/>
              <a:t>36</a:t>
            </a:fld>
            <a:endParaRPr lang="en-US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Detection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Site A does not receive a message </a:t>
            </a:r>
            <a:br>
              <a:rPr lang="en-US" sz="2800" dirty="0"/>
            </a:br>
            <a:r>
              <a:rPr lang="en-US" sz="2800" dirty="0"/>
              <a:t>within the fixed interval, it assumes either</a:t>
            </a:r>
          </a:p>
          <a:p>
            <a:pPr lvl="1"/>
            <a:r>
              <a:rPr lang="en-US" sz="2400" dirty="0"/>
              <a:t>The other site is not up, or</a:t>
            </a:r>
          </a:p>
          <a:p>
            <a:pPr lvl="1"/>
            <a:r>
              <a:rPr lang="en-US" sz="2400" dirty="0"/>
              <a:t>The message was lost.</a:t>
            </a:r>
          </a:p>
          <a:p>
            <a:pPr lvl="4"/>
            <a:endParaRPr lang="en-US" sz="1200" dirty="0"/>
          </a:p>
          <a:p>
            <a:r>
              <a:rPr lang="en-US" sz="2800" dirty="0"/>
              <a:t>Site A sends an </a:t>
            </a:r>
            <a:r>
              <a:rPr lang="en-US" sz="2800" dirty="0">
                <a:solidFill>
                  <a:schemeClr val="folHlink"/>
                </a:solidFill>
              </a:rPr>
              <a:t>Are-you-up?</a:t>
            </a:r>
            <a:r>
              <a:rPr lang="en-US" sz="2800" dirty="0"/>
              <a:t> message </a:t>
            </a:r>
            <a:br>
              <a:rPr lang="en-US" sz="2800" dirty="0"/>
            </a:br>
            <a:r>
              <a:rPr lang="en-US" sz="2800" dirty="0"/>
              <a:t>to Site B.</a:t>
            </a:r>
          </a:p>
          <a:p>
            <a:pPr lvl="4"/>
            <a:endParaRPr lang="en-US" sz="1200" dirty="0"/>
          </a:p>
          <a:p>
            <a:r>
              <a:rPr lang="en-US" sz="2800" dirty="0"/>
              <a:t>If Site A does not receive a reply, </a:t>
            </a:r>
            <a:br>
              <a:rPr lang="en-US" sz="2800" dirty="0"/>
            </a:br>
            <a:r>
              <a:rPr lang="en-US" sz="2800" dirty="0"/>
              <a:t>it can </a:t>
            </a:r>
            <a:r>
              <a:rPr lang="en-US" sz="2800" dirty="0">
                <a:solidFill>
                  <a:schemeClr val="folHlink"/>
                </a:solidFill>
              </a:rPr>
              <a:t>repeat the message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or try an </a:t>
            </a:r>
            <a:r>
              <a:rPr lang="en-US" sz="2800" dirty="0">
                <a:solidFill>
                  <a:schemeClr val="folHlink"/>
                </a:solidFill>
              </a:rPr>
              <a:t>alternate route</a:t>
            </a:r>
            <a:r>
              <a:rPr lang="en-US" sz="2800" dirty="0"/>
              <a:t> to Site B.</a:t>
            </a:r>
          </a:p>
          <a:p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D0AF-83F8-5A43-97DD-E2E59955BBE0}" type="slidenum">
              <a:rPr lang="en-US"/>
              <a:pPr/>
              <a:t>37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Detection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Site A does not ultimately receive a reply </a:t>
            </a:r>
            <a:br>
              <a:rPr lang="en-US" sz="2800" dirty="0"/>
            </a:br>
            <a:r>
              <a:rPr lang="en-US" sz="2800" dirty="0"/>
              <a:t>from Site B, it concludes some type of failure has occurred.</a:t>
            </a:r>
          </a:p>
          <a:p>
            <a:pPr lvl="4"/>
            <a:endParaRPr lang="en-US" sz="1200" dirty="0"/>
          </a:p>
          <a:p>
            <a:r>
              <a:rPr lang="en-US" sz="2800" dirty="0"/>
              <a:t>Types of failures</a:t>
            </a:r>
            <a:r>
              <a:rPr lang="en-US" sz="2800" dirty="0" smtClean="0"/>
              <a:t>:</a:t>
            </a:r>
          </a:p>
          <a:p>
            <a:pPr lvl="4"/>
            <a:endParaRPr lang="en-US" sz="1050" dirty="0"/>
          </a:p>
          <a:p>
            <a:pPr lvl="1"/>
            <a:r>
              <a:rPr lang="en-US" sz="2400" dirty="0"/>
              <a:t>Site B is down</a:t>
            </a:r>
          </a:p>
          <a:p>
            <a:pPr lvl="1"/>
            <a:r>
              <a:rPr lang="en-US" sz="2400" dirty="0"/>
              <a:t>The direct link between A and B is down</a:t>
            </a:r>
          </a:p>
          <a:p>
            <a:pPr lvl="1"/>
            <a:r>
              <a:rPr lang="en-US" sz="2400" dirty="0"/>
              <a:t>The alternate link from A to B is down</a:t>
            </a:r>
          </a:p>
          <a:p>
            <a:pPr lvl="1"/>
            <a:r>
              <a:rPr lang="en-US" sz="2400" dirty="0"/>
              <a:t>The message has been </a:t>
            </a:r>
            <a:r>
              <a:rPr lang="en-US" sz="2400" dirty="0" smtClean="0"/>
              <a:t>lost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D0E5-8DAA-2548-873B-394C3422678F}" type="slidenum">
              <a:rPr lang="en-US"/>
              <a:pPr/>
              <a:t>38</a:t>
            </a:fld>
            <a:endParaRPr lang="en-US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Detection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However, Site A cannot determine </a:t>
            </a:r>
            <a:br>
              <a:rPr lang="en-US" sz="2800" dirty="0"/>
            </a:br>
            <a:r>
              <a:rPr lang="en-US" sz="2800" dirty="0"/>
              <a:t>exactly why the failure has occurred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4D1E-B9D6-0749-8A78-3ECFD9964EC8}" type="slidenum">
              <a:rPr lang="en-US"/>
              <a:pPr/>
              <a:t>39</a:t>
            </a:fld>
            <a:endParaRPr lang="en-US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Reconfiguration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When Site A determines a failure has occurred, </a:t>
            </a:r>
            <a:br>
              <a:rPr lang="en-US" sz="2800" dirty="0"/>
            </a:br>
            <a:r>
              <a:rPr lang="en-US" sz="2800" dirty="0"/>
              <a:t>it must </a:t>
            </a:r>
            <a:r>
              <a:rPr lang="en-US" sz="2800" dirty="0">
                <a:solidFill>
                  <a:schemeClr val="folHlink"/>
                </a:solidFill>
              </a:rPr>
              <a:t>reconfigure the system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If the </a:t>
            </a:r>
            <a:r>
              <a:rPr lang="en-US" sz="2800" dirty="0">
                <a:solidFill>
                  <a:schemeClr val="folHlink"/>
                </a:solidFill>
              </a:rPr>
              <a:t>link has failed</a:t>
            </a:r>
            <a:r>
              <a:rPr lang="en-US" sz="2800" dirty="0"/>
              <a:t> from A to B, this must be broadcast to every site in the system.</a:t>
            </a:r>
          </a:p>
          <a:p>
            <a:pPr lvl="3"/>
            <a:endParaRPr lang="en-US" sz="1600" dirty="0"/>
          </a:p>
          <a:p>
            <a:r>
              <a:rPr lang="en-US" sz="2800" dirty="0"/>
              <a:t>If a </a:t>
            </a:r>
            <a:r>
              <a:rPr lang="en-US" sz="2800" dirty="0">
                <a:solidFill>
                  <a:schemeClr val="folHlink"/>
                </a:solidFill>
              </a:rPr>
              <a:t>site has failed</a:t>
            </a:r>
            <a:r>
              <a:rPr lang="en-US" sz="2800" dirty="0"/>
              <a:t>, every other site must also be notified that the services offered by the failed site are no longer available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E7E-3297-C348-B99B-FCC023239971}" type="slidenum">
              <a:rPr lang="en-US"/>
              <a:pPr/>
              <a:t>4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Area Network (LAN),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ym typeface="Symbol" charset="0"/>
              </a:rPr>
              <a:t>Broadcast is fast and cheap.</a:t>
            </a:r>
          </a:p>
          <a:p>
            <a:pPr lvl="1"/>
            <a:r>
              <a:rPr lang="en-US" sz="2400" dirty="0">
                <a:sym typeface="Symbol" charset="0"/>
              </a:rPr>
              <a:t>Including </a:t>
            </a:r>
            <a:r>
              <a:rPr lang="en-US" sz="2400" dirty="0" err="1">
                <a:solidFill>
                  <a:schemeClr val="folHlink"/>
                </a:solidFill>
                <a:sym typeface="Symbol" charset="0"/>
              </a:rPr>
              <a:t>wifi</a:t>
            </a:r>
            <a:r>
              <a:rPr lang="en-US" sz="2400" dirty="0">
                <a:sym typeface="Symbol" charset="0"/>
              </a:rPr>
              <a:t>.</a:t>
            </a:r>
          </a:p>
          <a:p>
            <a:pPr lvl="4"/>
            <a:endParaRPr lang="en-US" sz="1200" dirty="0">
              <a:sym typeface="Symbol" charset="0"/>
            </a:endParaRPr>
          </a:p>
          <a:p>
            <a:r>
              <a:rPr lang="en-US" sz="2800" dirty="0">
                <a:sym typeface="Symbol" charset="0"/>
              </a:rPr>
              <a:t>Nodes: </a:t>
            </a:r>
          </a:p>
          <a:p>
            <a:pPr lvl="1"/>
            <a:r>
              <a:rPr lang="en-US" sz="2400" dirty="0"/>
              <a:t>Usually workstations and/or personal computers </a:t>
            </a:r>
          </a:p>
          <a:p>
            <a:pPr lvl="1"/>
            <a:r>
              <a:rPr lang="en-US" sz="2400" dirty="0"/>
              <a:t>A few (usually one or two) mainframes</a:t>
            </a:r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Gateway</a:t>
            </a:r>
            <a:r>
              <a:rPr lang="en-US" sz="2400" dirty="0"/>
              <a:t>: a node that connects to other </a:t>
            </a:r>
            <a:r>
              <a:rPr lang="en-US" sz="2400" dirty="0" smtClean="0"/>
              <a:t>networks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008B-B553-844A-9B24-788C9EDFE80E}" type="slidenum">
              <a:rPr lang="en-US"/>
              <a:pPr/>
              <a:t>40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Reconfiguration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When the link or the site becomes </a:t>
            </a:r>
            <a:br>
              <a:rPr lang="en-US" sz="2800" dirty="0"/>
            </a:br>
            <a:r>
              <a:rPr lang="en-US" sz="2800" dirty="0"/>
              <a:t>available again, this information </a:t>
            </a:r>
            <a:br>
              <a:rPr lang="en-US" sz="2800" dirty="0"/>
            </a:br>
            <a:r>
              <a:rPr lang="en-US" sz="2800" dirty="0"/>
              <a:t>must be broadcast to all other sites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912D-07E7-0E48-A535-042304385CA2}" type="slidenum">
              <a:rPr lang="en-US"/>
              <a:pPr/>
              <a:t>41</a:t>
            </a:fld>
            <a:endParaRPr lang="en-US"/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Design Issues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folHlink"/>
                </a:solidFill>
              </a:rPr>
              <a:t>Transparency</a:t>
            </a:r>
          </a:p>
          <a:p>
            <a:pPr lvl="4"/>
            <a:endParaRPr lang="en-US" sz="1200">
              <a:solidFill>
                <a:schemeClr val="folHlink"/>
              </a:solidFill>
            </a:endParaRPr>
          </a:p>
          <a:p>
            <a:pPr lvl="1"/>
            <a:r>
              <a:rPr lang="en-US" sz="2400"/>
              <a:t>The distributed system should appear as a conventional, centralized system to the user.</a:t>
            </a:r>
          </a:p>
          <a:p>
            <a:pPr lvl="4"/>
            <a:endParaRPr lang="en-US" sz="1200"/>
          </a:p>
          <a:p>
            <a:r>
              <a:rPr lang="en-US" sz="2800">
                <a:solidFill>
                  <a:schemeClr val="folHlink"/>
                </a:solidFill>
              </a:rPr>
              <a:t>Fault tolerance</a:t>
            </a:r>
          </a:p>
          <a:p>
            <a:pPr lvl="4"/>
            <a:endParaRPr lang="en-US" sz="1200">
              <a:solidFill>
                <a:schemeClr val="folHlink"/>
              </a:solidFill>
            </a:endParaRPr>
          </a:p>
          <a:p>
            <a:pPr lvl="1"/>
            <a:r>
              <a:rPr lang="en-US" sz="2400"/>
              <a:t>The distributed system continues to function </a:t>
            </a:r>
            <a:br>
              <a:rPr lang="en-US" sz="2400"/>
            </a:br>
            <a:r>
              <a:rPr lang="en-US" sz="2400"/>
              <a:t>after a failure.</a:t>
            </a:r>
            <a:br>
              <a:rPr lang="en-US" sz="2400"/>
            </a:br>
            <a:r>
              <a:rPr lang="en-US" sz="2400"/>
              <a:t>_</a:t>
            </a:r>
          </a:p>
          <a:p>
            <a:pPr lvl="4"/>
            <a:endParaRPr 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FB5E-E930-CF4F-A0ED-22FB69A2596D}" type="slidenum">
              <a:rPr lang="en-US"/>
              <a:pPr/>
              <a:t>42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Design Issues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Scalability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As demands increase, the system easily accepts </a:t>
            </a:r>
            <a:br>
              <a:rPr lang="en-US" sz="2400" dirty="0"/>
            </a:br>
            <a:r>
              <a:rPr lang="en-US" sz="2400" dirty="0"/>
              <a:t>the addition of new resources to accommodate </a:t>
            </a:r>
            <a:br>
              <a:rPr lang="en-US" sz="2400" dirty="0"/>
            </a:br>
            <a:r>
              <a:rPr lang="en-US" sz="2400" dirty="0"/>
              <a:t>the increased demand.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Clusters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A collection of semi-autonomous machines </a:t>
            </a:r>
            <a:br>
              <a:rPr lang="en-US" sz="2400" dirty="0"/>
            </a:br>
            <a:r>
              <a:rPr lang="en-US" sz="2400" dirty="0"/>
              <a:t>acts as a single system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0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6B7C-046C-E14C-9EAF-F55DEBB8E293}" type="slidenum">
              <a:rPr lang="en-US"/>
              <a:pPr/>
              <a:t>5</a:t>
            </a:fld>
            <a:endParaRPr lang="en-US"/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Area Network (LAN)</a:t>
            </a:r>
          </a:p>
        </p:txBody>
      </p:sp>
      <p:pic>
        <p:nvPicPr>
          <p:cNvPr id="10096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228725"/>
            <a:ext cx="59785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9668" name="Rectangle 4"/>
          <p:cNvSpPr>
            <a:spLocks noChangeArrowheads="1"/>
          </p:cNvSpPr>
          <p:nvPr/>
        </p:nvSpPr>
        <p:spPr bwMode="auto">
          <a:xfrm>
            <a:off x="3475038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1EF-D31C-1244-A4C6-B83B4833CCD5}" type="slidenum">
              <a:rPr lang="en-US"/>
              <a:pPr/>
              <a:t>6</a:t>
            </a:fld>
            <a:endParaRPr lang="en-US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Area Network (WAN)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Links </a:t>
            </a:r>
            <a:r>
              <a:rPr lang="en-US" sz="2800" dirty="0">
                <a:solidFill>
                  <a:schemeClr val="folHlink"/>
                </a:solidFill>
              </a:rPr>
              <a:t>geographically separated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folHlink"/>
                </a:solidFill>
              </a:rPr>
              <a:t>sites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Point-to-point connections over long-haul lines.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Often leased from a phone company.</a:t>
            </a:r>
          </a:p>
          <a:p>
            <a:pPr lvl="1"/>
            <a:r>
              <a:rPr lang="en-US" sz="2400" dirty="0">
                <a:solidFill>
                  <a:schemeClr val="folHlink"/>
                </a:solidFill>
              </a:rPr>
              <a:t>Communication processors</a:t>
            </a:r>
            <a:r>
              <a:rPr lang="en-US" sz="2400" dirty="0"/>
              <a:t> control </a:t>
            </a:r>
            <a:br>
              <a:rPr lang="en-US" sz="2400" dirty="0"/>
            </a:br>
            <a:r>
              <a:rPr lang="en-US" sz="2400" dirty="0"/>
              <a:t>communication links.</a:t>
            </a:r>
          </a:p>
          <a:p>
            <a:pPr lvl="4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7CB8-7B75-B84E-A5AE-1F059DB8EB6F}" type="slidenum">
              <a:rPr lang="en-US"/>
              <a:pPr/>
              <a:t>7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Area Network (WAN)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Speeds</a:t>
            </a:r>
          </a:p>
          <a:p>
            <a:pPr lvl="1"/>
            <a:r>
              <a:rPr lang="en-US" sz="2400" dirty="0">
                <a:sym typeface="Symbol" charset="0"/>
              </a:rPr>
              <a:t>1.544 megabits/second: T1 service</a:t>
            </a:r>
          </a:p>
          <a:p>
            <a:pPr lvl="1"/>
            <a:r>
              <a:rPr lang="en-US" sz="2400" dirty="0">
                <a:sym typeface="Symbol" charset="0"/>
              </a:rPr>
              <a:t>45 megabits/second: T3 service</a:t>
            </a:r>
          </a:p>
          <a:p>
            <a:pPr lvl="1"/>
            <a:r>
              <a:rPr lang="en-US" sz="2400" dirty="0">
                <a:sym typeface="Symbol" charset="0"/>
              </a:rPr>
              <a:t>40 gigabits/second: intercity backbone connections</a:t>
            </a:r>
          </a:p>
          <a:p>
            <a:pPr lvl="4"/>
            <a:endParaRPr lang="en-US" sz="1200" dirty="0">
              <a:sym typeface="Symbol" charset="0"/>
            </a:endParaRPr>
          </a:p>
          <a:p>
            <a:r>
              <a:rPr lang="en-US" sz="2800" dirty="0">
                <a:sym typeface="Symbol" charset="0"/>
              </a:rPr>
              <a:t>Broadcast usually requires multiple messages.</a:t>
            </a:r>
          </a:p>
          <a:p>
            <a:pPr lvl="4"/>
            <a:endParaRPr lang="en-US" sz="1200" dirty="0">
              <a:sym typeface="Symbol" charset="0"/>
            </a:endParaRPr>
          </a:p>
          <a:p>
            <a:r>
              <a:rPr lang="en-US" sz="2800" dirty="0">
                <a:sym typeface="Symbol" charset="0"/>
              </a:rPr>
              <a:t>Nodes: </a:t>
            </a:r>
          </a:p>
          <a:p>
            <a:pPr lvl="1"/>
            <a:r>
              <a:rPr lang="en-US" sz="2400" dirty="0"/>
              <a:t>Usually a high percentage of mainframes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B0B7-6317-2C4E-AECD-D9BC800BE64F}" type="slidenum">
              <a:rPr lang="en-US"/>
              <a:pPr/>
              <a:t>8</a:t>
            </a:fld>
            <a:endParaRPr lang="en-US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Area Network (WAN)</a:t>
            </a:r>
          </a:p>
        </p:txBody>
      </p:sp>
      <p:pic>
        <p:nvPicPr>
          <p:cNvPr id="10117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35088"/>
            <a:ext cx="58642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1716" name="Rectangle 4"/>
          <p:cNvSpPr>
            <a:spLocks noChangeArrowheads="1"/>
          </p:cNvSpPr>
          <p:nvPr/>
        </p:nvSpPr>
        <p:spPr bwMode="auto">
          <a:xfrm>
            <a:off x="5668963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7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51E1-CC60-F74E-80DA-7D9104D26E35}" type="slidenum">
              <a:rPr lang="en-US"/>
              <a:pPr/>
              <a:t>9</a:t>
            </a:fld>
            <a:endParaRPr lang="en-US"/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Structure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Naming and name resolution</a:t>
            </a:r>
          </a:p>
          <a:p>
            <a:pPr lvl="1"/>
            <a:r>
              <a:rPr lang="en-US" sz="2400" dirty="0"/>
              <a:t>How do two processes locate each other to communicate?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Routing strategies</a:t>
            </a:r>
          </a:p>
          <a:p>
            <a:pPr lvl="1"/>
            <a:r>
              <a:rPr lang="en-US" sz="2400" dirty="0"/>
              <a:t>How are messages sent through the network?</a:t>
            </a:r>
          </a:p>
          <a:p>
            <a:pPr lvl="4"/>
            <a:endParaRPr lang="en-US" sz="1200" dirty="0"/>
          </a:p>
          <a:p>
            <a:r>
              <a:rPr lang="en-US" sz="2800" dirty="0">
                <a:solidFill>
                  <a:schemeClr val="folHlink"/>
                </a:solidFill>
              </a:rPr>
              <a:t>Connection strategies</a:t>
            </a:r>
          </a:p>
          <a:p>
            <a:pPr lvl="1"/>
            <a:r>
              <a:rPr lang="en-US" sz="2400" dirty="0"/>
              <a:t>How do two processes send a sequence of messages?</a:t>
            </a:r>
            <a:br>
              <a:rPr lang="en-US" sz="2400" dirty="0"/>
            </a:br>
            <a:r>
              <a:rPr lang="en-US" sz="2400" dirty="0"/>
              <a:t>_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Department of Computer Science Spring 2015: April 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149: Operating Systems</a:t>
            </a:r>
            <a:br>
              <a:rPr lang="en-US" smtClean="0"/>
            </a:br>
            <a:r>
              <a:rPr lang="en-US" smtClean="0">
                <a:cs typeface="Arial" charset="0"/>
              </a:rPr>
              <a:t>© </a:t>
            </a:r>
            <a:r>
              <a:rPr lang="en-US" smtClean="0"/>
              <a:t>R. Mak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41983</TotalTime>
  <Words>1539</Words>
  <Application>Microsoft Macintosh PowerPoint</Application>
  <PresentationFormat>On-screen Show (4:3)</PresentationFormat>
  <Paragraphs>411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Quadrant</vt:lpstr>
      <vt:lpstr>CS 149: Operating Systems April 23 Class Meeting</vt:lpstr>
      <vt:lpstr>Network Structure</vt:lpstr>
      <vt:lpstr>Local Area Network (LAN)</vt:lpstr>
      <vt:lpstr>Local Area Network (LAN), cont’d</vt:lpstr>
      <vt:lpstr>Local Area Network (LAN)</vt:lpstr>
      <vt:lpstr>Wide Area Network (WAN)</vt:lpstr>
      <vt:lpstr>Wide Area Network (WAN)</vt:lpstr>
      <vt:lpstr>Wide Area Network (WAN)</vt:lpstr>
      <vt:lpstr>Communication Structure</vt:lpstr>
      <vt:lpstr>Communication Structure, cont’d</vt:lpstr>
      <vt:lpstr>Naming and Name Resolution</vt:lpstr>
      <vt:lpstr>Domain Name Service (DNS)</vt:lpstr>
      <vt:lpstr>Routing Strategies</vt:lpstr>
      <vt:lpstr>Fixed Routing</vt:lpstr>
      <vt:lpstr>Virtual Routing</vt:lpstr>
      <vt:lpstr>Dynamic Routing</vt:lpstr>
      <vt:lpstr>Dynamic Routing</vt:lpstr>
      <vt:lpstr>Connection Strategies</vt:lpstr>
      <vt:lpstr>Connection Strategies, cont’d</vt:lpstr>
      <vt:lpstr>Connection Strategies, cont’d</vt:lpstr>
      <vt:lpstr>Connection Strategies, cont’d</vt:lpstr>
      <vt:lpstr>Contention</vt:lpstr>
      <vt:lpstr>Contention, cont’d</vt:lpstr>
      <vt:lpstr>Communications Protocols</vt:lpstr>
      <vt:lpstr>The ISO Network Model</vt:lpstr>
      <vt:lpstr>The ISO Network Model</vt:lpstr>
      <vt:lpstr>The ISO Network Model</vt:lpstr>
      <vt:lpstr>The ISO Network Model</vt:lpstr>
      <vt:lpstr>The ISO Network Model</vt:lpstr>
      <vt:lpstr>The ISO Network Model</vt:lpstr>
      <vt:lpstr>TCP/IP Protocol Layers</vt:lpstr>
      <vt:lpstr>Ethernet Packet Transmission </vt:lpstr>
      <vt:lpstr>Ethernet Packet Transmission, cont’d </vt:lpstr>
      <vt:lpstr>An Ethernet Packet</vt:lpstr>
      <vt:lpstr>Failure Detection</vt:lpstr>
      <vt:lpstr>Failure Detection, cont’d</vt:lpstr>
      <vt:lpstr>Failure Detection, cont’d</vt:lpstr>
      <vt:lpstr>Failure Detection, cont’d</vt:lpstr>
      <vt:lpstr>Reconfiguration</vt:lpstr>
      <vt:lpstr>Reconfiguration, cont’d</vt:lpstr>
      <vt:lpstr>Network Design Issues</vt:lpstr>
      <vt:lpstr>Network Design Issues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822</cp:revision>
  <cp:lastPrinted>2015-02-03T07:34:34Z</cp:lastPrinted>
  <dcterms:created xsi:type="dcterms:W3CDTF">2008-01-12T03:52:55Z</dcterms:created>
  <dcterms:modified xsi:type="dcterms:W3CDTF">2015-04-24T04:05:20Z</dcterms:modified>
</cp:coreProperties>
</file>