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0" autoAdjust="0"/>
    <p:restoredTop sz="99504" autoAdjust="0"/>
  </p:normalViewPr>
  <p:slideViewPr>
    <p:cSldViewPr>
      <p:cViewPr varScale="1">
        <p:scale>
          <a:sx n="135" d="100"/>
          <a:sy n="135" d="100"/>
        </p:scale>
        <p:origin x="-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93409-E6C6-564C-90C5-984B288109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1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dirty="0" smtClean="0"/>
              <a:t>Department of Computer Science Spring 2014: April </a:t>
            </a:r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April </a:t>
            </a:r>
            <a:r>
              <a:rPr lang="en-US" sz="2400" dirty="0" smtClean="0"/>
              <a:t>21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8ABB2-42F2-9A46-AD10-B6B4288B74DD}" type="slidenum">
              <a:rPr lang="en-US"/>
              <a:pPr/>
              <a:t>10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 vs. Guest Operating Systems,</a:t>
            </a:r>
            <a:r>
              <a:rPr lang="en-US" i="1" dirty="0"/>
              <a:t>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Guest</a:t>
            </a:r>
            <a:r>
              <a:rPr lang="en-US" sz="2800" dirty="0"/>
              <a:t> operating system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An OS running in a virtual machine </a:t>
            </a:r>
            <a:br>
              <a:rPr lang="en-US" sz="2400" dirty="0"/>
            </a:br>
            <a:r>
              <a:rPr lang="en-US" sz="2400" dirty="0"/>
              <a:t>under control of a VMM.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 smtClean="0"/>
              <a:t>Example: </a:t>
            </a:r>
          </a:p>
          <a:p>
            <a:pPr lvl="2"/>
            <a:r>
              <a:rPr lang="en-US" sz="2000" dirty="0" smtClean="0"/>
              <a:t>Debian </a:t>
            </a:r>
            <a:r>
              <a:rPr lang="en-US" sz="2000" dirty="0"/>
              <a:t>running under VirtualBox on a Mac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If there is enough physical memory and disk space, </a:t>
            </a:r>
            <a:br>
              <a:rPr lang="en-US" sz="2400" dirty="0"/>
            </a:br>
            <a:r>
              <a:rPr lang="en-US" sz="2400" dirty="0"/>
              <a:t>it is possible to </a:t>
            </a:r>
            <a:r>
              <a:rPr lang="en-US" sz="2400" dirty="0">
                <a:solidFill>
                  <a:schemeClr val="folHlink"/>
                </a:solidFill>
              </a:rPr>
              <a:t>run several guest </a:t>
            </a:r>
            <a:r>
              <a:rPr lang="en-US" sz="2400" dirty="0" err="1">
                <a:solidFill>
                  <a:schemeClr val="folHlink"/>
                </a:solidFill>
              </a:rPr>
              <a:t>OSes</a:t>
            </a:r>
            <a:r>
              <a:rPr lang="en-US" sz="2400" dirty="0"/>
              <a:t> (and their applications) simultaneously on a single physical machine</a:t>
            </a:r>
            <a:r>
              <a:rPr lang="en-US" sz="24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31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0D37-B294-3D47-8C93-07AB0D3C62E5}" type="slidenum">
              <a:rPr lang="en-US"/>
              <a:pPr/>
              <a:t>11</a:t>
            </a:fld>
            <a:endParaRPr lang="en-US"/>
          </a:p>
        </p:txBody>
      </p:sp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Virtualization Requirements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Fidelity</a:t>
            </a:r>
          </a:p>
          <a:p>
            <a:pPr lvl="1"/>
            <a:r>
              <a:rPr lang="en-US" sz="2400" dirty="0"/>
              <a:t>A VMM provides an environment for programs that is </a:t>
            </a:r>
            <a:r>
              <a:rPr lang="en-US" sz="2400" dirty="0">
                <a:solidFill>
                  <a:schemeClr val="folHlink"/>
                </a:solidFill>
              </a:rPr>
              <a:t>essentially identical</a:t>
            </a:r>
            <a:r>
              <a:rPr lang="en-US" sz="2400" dirty="0"/>
              <a:t> to the original machine.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Performance</a:t>
            </a:r>
          </a:p>
          <a:p>
            <a:pPr lvl="1"/>
            <a:r>
              <a:rPr lang="en-US" sz="2400" dirty="0"/>
              <a:t>Programs running within that environment have </a:t>
            </a:r>
            <a:br>
              <a:rPr lang="en-US" sz="2400" dirty="0"/>
            </a:br>
            <a:r>
              <a:rPr lang="en-US" sz="2400" dirty="0"/>
              <a:t>only </a:t>
            </a:r>
            <a:r>
              <a:rPr lang="en-US" sz="2400" dirty="0">
                <a:solidFill>
                  <a:schemeClr val="folHlink"/>
                </a:solidFill>
              </a:rPr>
              <a:t>minor performance degradation</a:t>
            </a:r>
            <a:r>
              <a:rPr lang="en-US" sz="2400" dirty="0"/>
              <a:t>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Safety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>
                <a:solidFill>
                  <a:schemeClr val="folHlink"/>
                </a:solidFill>
              </a:rPr>
              <a:t>VMM is in complete control</a:t>
            </a:r>
            <a:r>
              <a:rPr lang="en-US" sz="2400" dirty="0"/>
              <a:t> of system resources </a:t>
            </a:r>
            <a:br>
              <a:rPr lang="en-US" sz="2400" dirty="0"/>
            </a:br>
            <a:r>
              <a:rPr lang="en-US" sz="2400" dirty="0"/>
              <a:t>required by the guest operating systems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2633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0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B864-2A7F-5F4A-A6C1-5FE7951317AC}" type="slidenum">
              <a:rPr lang="en-US"/>
              <a:pPr/>
              <a:t>12</a:t>
            </a:fld>
            <a:endParaRPr lang="en-US"/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Brief History of Virtual Machines</a:t>
            </a:r>
          </a:p>
        </p:txBody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1972</a:t>
            </a:r>
            <a:r>
              <a:rPr lang="en-US" sz="2800" dirty="0"/>
              <a:t>: Virtual machines first appeared commercially.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IBM VM370 on IBM mainframes.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Late 1990s</a:t>
            </a:r>
            <a:r>
              <a:rPr lang="en-US" sz="2800" dirty="0"/>
              <a:t>: Intel 80x86 CPU become popular.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 err="1"/>
              <a:t>Xen</a:t>
            </a:r>
            <a:r>
              <a:rPr lang="en-US" sz="2400" dirty="0"/>
              <a:t> and VMware created VMM technologies </a:t>
            </a:r>
            <a:br>
              <a:rPr lang="en-US" sz="2400" dirty="0"/>
            </a:br>
            <a:r>
              <a:rPr lang="en-US" sz="2400" dirty="0"/>
              <a:t>for that CPU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56018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EF0E-1C6F-2144-8429-D88002F82DAA}" type="slidenum">
              <a:rPr lang="en-US"/>
              <a:pPr/>
              <a:t>13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Virtual Machines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Today</a:t>
            </a:r>
            <a:r>
              <a:rPr lang="en-US" sz="2800" dirty="0"/>
              <a:t>: Commercial and open-source VMMs </a:t>
            </a:r>
            <a:br>
              <a:rPr lang="en-US" sz="2800" dirty="0"/>
            </a:br>
            <a:r>
              <a:rPr lang="en-US" sz="2800" dirty="0"/>
              <a:t>run on all common operating systems.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Example VMM: </a:t>
            </a:r>
            <a:r>
              <a:rPr lang="en-US" sz="2400" dirty="0">
                <a:solidFill>
                  <a:schemeClr val="folHlink"/>
                </a:solidFill>
              </a:rPr>
              <a:t>VirtualBox</a:t>
            </a:r>
            <a:r>
              <a:rPr lang="en-US" sz="2400" dirty="0"/>
              <a:t> runs on Intel x86 and AMD64 CPUs on Windows, Linux, Mac OS X, </a:t>
            </a:r>
            <a:br>
              <a:rPr lang="en-US" sz="2400" dirty="0"/>
            </a:br>
            <a:r>
              <a:rPr lang="en-US" sz="2400" dirty="0"/>
              <a:t>and Solaris.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Example guest </a:t>
            </a:r>
            <a:r>
              <a:rPr lang="en-US" sz="2400" dirty="0" err="1"/>
              <a:t>OSes</a:t>
            </a:r>
            <a:r>
              <a:rPr lang="en-US" sz="2400" dirty="0"/>
              <a:t>: Versions of Windows, Linux, Solaris, BSD, MS-DOS, IBM OS/</a:t>
            </a:r>
            <a:r>
              <a:rPr lang="en-US" sz="2400" dirty="0" smtClean="0"/>
              <a:t>2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3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E094-0CFB-B744-8724-634222CEA16D}" type="slidenum">
              <a:rPr lang="en-US"/>
              <a:pPr/>
              <a:t>14</a:t>
            </a:fld>
            <a:endParaRPr lang="en-US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Virtual Machines</a:t>
            </a:r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Sharing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Different execution environments can share </a:t>
            </a:r>
            <a:br>
              <a:rPr lang="en-US" sz="2400" dirty="0"/>
            </a:br>
            <a:r>
              <a:rPr lang="en-US" sz="2400" dirty="0"/>
              <a:t>the same physical hardware resources.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Security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A virus that infects a guest OS is unlikely to affect </a:t>
            </a:r>
            <a:br>
              <a:rPr lang="en-US" sz="2400" dirty="0"/>
            </a:br>
            <a:r>
              <a:rPr lang="en-US" sz="2400" dirty="0"/>
              <a:t>other guest </a:t>
            </a:r>
            <a:r>
              <a:rPr lang="en-US" sz="2400" dirty="0" err="1"/>
              <a:t>OSes</a:t>
            </a:r>
            <a:r>
              <a:rPr lang="en-US" sz="2400" dirty="0"/>
              <a:t> or the host OS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860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B70-FEA7-0147-BA0E-6DCB35F07949}" type="slidenum">
              <a:rPr lang="en-US"/>
              <a:pPr/>
              <a:t>15</a:t>
            </a:fld>
            <a:endParaRPr lang="en-US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Virtual Machines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Suspend</a:t>
            </a:r>
            <a:r>
              <a:rPr lang="en-US" sz="2800" dirty="0"/>
              <a:t> the running of a guest OS.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Create a </a:t>
            </a:r>
            <a:r>
              <a:rPr lang="en-US" sz="2400" dirty="0">
                <a:solidFill>
                  <a:schemeClr val="folHlink"/>
                </a:solidFill>
              </a:rPr>
              <a:t>snapshot</a:t>
            </a:r>
            <a:r>
              <a:rPr lang="en-US" sz="2400" dirty="0"/>
              <a:t> the state </a:t>
            </a:r>
            <a:br>
              <a:rPr lang="en-US" sz="2400" dirty="0"/>
            </a:br>
            <a:r>
              <a:rPr lang="en-US" sz="2400" dirty="0"/>
              <a:t>of a suspended guest OS.</a:t>
            </a:r>
          </a:p>
          <a:p>
            <a:pPr lvl="4"/>
            <a:endParaRPr lang="en-US" sz="1200" dirty="0"/>
          </a:p>
          <a:p>
            <a:pPr lvl="1"/>
            <a:r>
              <a:rPr lang="en-US" dirty="0"/>
              <a:t>Resume the execution from the snapshot,</a:t>
            </a:r>
            <a:br>
              <a:rPr lang="en-US" dirty="0"/>
            </a:br>
            <a:r>
              <a:rPr lang="en-US" dirty="0"/>
              <a:t>possibly on different hardware.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Live migration</a:t>
            </a:r>
            <a:r>
              <a:rPr lang="en-US" sz="2800" dirty="0"/>
              <a:t>: Move a guest from </a:t>
            </a:r>
            <a:br>
              <a:rPr lang="en-US" sz="2800" dirty="0"/>
            </a:br>
            <a:r>
              <a:rPr lang="en-US" sz="2800" dirty="0"/>
              <a:t>one physical machine to another </a:t>
            </a:r>
            <a:br>
              <a:rPr lang="en-US" sz="2800" dirty="0"/>
            </a:br>
            <a:r>
              <a:rPr lang="en-US" sz="2800" dirty="0"/>
              <a:t>without interrupting its operations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2771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0574-232B-3744-ABAB-7171A880E584}" type="slidenum">
              <a:rPr lang="en-US"/>
              <a:pPr/>
              <a:t>16</a:t>
            </a:fld>
            <a:endParaRPr lang="en-US"/>
          </a:p>
        </p:txBody>
      </p:sp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Virtual Machines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Create a </a:t>
            </a:r>
            <a:r>
              <a:rPr lang="en-US" sz="2800" dirty="0">
                <a:solidFill>
                  <a:schemeClr val="folHlink"/>
                </a:solidFill>
              </a:rPr>
              <a:t>network</a:t>
            </a:r>
            <a:r>
              <a:rPr lang="en-US" sz="2800" dirty="0"/>
              <a:t> of virtual machines.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Communicate over the </a:t>
            </a:r>
            <a:br>
              <a:rPr lang="en-US" sz="2400" dirty="0"/>
            </a:br>
            <a:r>
              <a:rPr lang="en-US" sz="2400" dirty="0">
                <a:solidFill>
                  <a:schemeClr val="folHlink"/>
                </a:solidFill>
              </a:rPr>
              <a:t>virtual communications network</a:t>
            </a:r>
            <a:r>
              <a:rPr lang="en-US" sz="2400" dirty="0"/>
              <a:t>.</a:t>
            </a:r>
          </a:p>
          <a:p>
            <a:pPr lvl="4"/>
            <a:endParaRPr lang="en-US" sz="1200" dirty="0"/>
          </a:p>
          <a:p>
            <a:r>
              <a:rPr lang="en-US" sz="2800" dirty="0"/>
              <a:t>Operating system </a:t>
            </a:r>
            <a:r>
              <a:rPr lang="en-US" sz="2800" dirty="0">
                <a:solidFill>
                  <a:schemeClr val="folHlink"/>
                </a:solidFill>
              </a:rPr>
              <a:t>research and development</a:t>
            </a:r>
            <a:r>
              <a:rPr lang="en-US" sz="2800" dirty="0"/>
              <a:t>.</a:t>
            </a:r>
          </a:p>
          <a:p>
            <a:pPr lvl="4"/>
            <a:endParaRPr lang="en-US" sz="1200" dirty="0"/>
          </a:p>
          <a:p>
            <a:r>
              <a:rPr lang="en-US" sz="2800" dirty="0"/>
              <a:t>Rapid </a:t>
            </a:r>
            <a:r>
              <a:rPr lang="en-US" sz="2800" dirty="0">
                <a:solidFill>
                  <a:schemeClr val="folHlink"/>
                </a:solidFill>
              </a:rPr>
              <a:t>porting</a:t>
            </a:r>
            <a:r>
              <a:rPr lang="en-US" sz="2800" dirty="0"/>
              <a:t> to and </a:t>
            </a:r>
            <a:r>
              <a:rPr lang="en-US" sz="2800" dirty="0">
                <a:solidFill>
                  <a:schemeClr val="folHlink"/>
                </a:solidFill>
              </a:rPr>
              <a:t>testing</a:t>
            </a:r>
            <a:r>
              <a:rPr lang="en-US" sz="2800" dirty="0"/>
              <a:t> of applications </a:t>
            </a:r>
            <a:br>
              <a:rPr lang="en-US" sz="2800" dirty="0"/>
            </a:br>
            <a:r>
              <a:rPr lang="en-US" sz="2800" dirty="0"/>
              <a:t>on different environments</a:t>
            </a:r>
            <a:r>
              <a:rPr lang="en-US" sz="2800" dirty="0" smtClean="0"/>
              <a:t>.</a:t>
            </a:r>
            <a:endParaRPr lang="en-US" sz="28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4426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0E27-D9BA-E44A-8E1C-026579D12480}" type="slidenum">
              <a:rPr lang="en-US"/>
              <a:pPr/>
              <a:t>17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Virtual Machines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Resource optimization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An organization can support multiple environments </a:t>
            </a:r>
            <a:br>
              <a:rPr lang="en-US" sz="2400" dirty="0"/>
            </a:br>
            <a:r>
              <a:rPr lang="en-US" sz="2400" dirty="0"/>
              <a:t>without the hardware investment.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Cloud computing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Made possible by virtualization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862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6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7E036-7CE4-3847-826F-F627FCAE8E51}" type="slidenum">
              <a:rPr lang="en-US"/>
              <a:pPr/>
              <a:t>18</a:t>
            </a:fld>
            <a:endParaRPr lang="en-US"/>
          </a:p>
        </p:txBody>
      </p:sp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of Virtual Machines</a:t>
            </a:r>
          </a:p>
        </p:txBody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Virtual CPU (VCPU) </a:t>
            </a:r>
            <a:r>
              <a:rPr lang="en-US" sz="2800" dirty="0"/>
              <a:t>implementation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Does not execute code.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Represents the </a:t>
            </a:r>
            <a:r>
              <a:rPr lang="en-US" sz="2400" dirty="0">
                <a:solidFill>
                  <a:schemeClr val="folHlink"/>
                </a:solidFill>
              </a:rPr>
              <a:t>state of the CPU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as the guest believes it to be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7101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533E0-F637-4248-BE1E-DE76DC6990ED}" type="slidenum">
              <a:rPr lang="en-US"/>
              <a:pPr/>
              <a:t>19</a:t>
            </a:fld>
            <a:endParaRPr lang="en-US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Virtual Machines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Trap-and-emulate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The guest kernel attempts to execute </a:t>
            </a:r>
            <a:br>
              <a:rPr lang="en-US" sz="2400" dirty="0"/>
            </a:br>
            <a:r>
              <a:rPr lang="en-US" sz="2400" dirty="0"/>
              <a:t>a privileged instruction.</a:t>
            </a:r>
          </a:p>
          <a:p>
            <a:pPr lvl="2"/>
            <a:r>
              <a:rPr lang="en-US" sz="2000" dirty="0"/>
              <a:t>Mainly to do I/O.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Causes a </a:t>
            </a:r>
            <a:r>
              <a:rPr lang="en-US" sz="2400" dirty="0">
                <a:solidFill>
                  <a:schemeClr val="folHlink"/>
                </a:solidFill>
              </a:rPr>
              <a:t>trap to the VMM</a:t>
            </a:r>
            <a:r>
              <a:rPr lang="en-US" sz="2400" dirty="0"/>
              <a:t> in the real machine.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VMM </a:t>
            </a:r>
            <a:r>
              <a:rPr lang="en-US" sz="2400" dirty="0">
                <a:solidFill>
                  <a:schemeClr val="folHlink"/>
                </a:solidFill>
              </a:rPr>
              <a:t>emulates the privileged operation</a:t>
            </a:r>
            <a:r>
              <a:rPr lang="en-US" sz="2400" dirty="0"/>
              <a:t>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Therefore, privileged instructions </a:t>
            </a:r>
            <a:br>
              <a:rPr lang="en-US" sz="2400" dirty="0"/>
            </a:br>
            <a:r>
              <a:rPr lang="en-US" sz="2400" dirty="0"/>
              <a:t>create extra overhead.</a:t>
            </a:r>
          </a:p>
          <a:p>
            <a:pPr lvl="2"/>
            <a:r>
              <a:rPr lang="en-US" sz="2000" dirty="0"/>
              <a:t>The guest will run more slowly.</a:t>
            </a:r>
          </a:p>
        </p:txBody>
      </p:sp>
    </p:spTree>
    <p:extLst>
      <p:ext uri="{BB962C8B-B14F-4D97-AF65-F5344CB8AC3E}">
        <p14:creationId xmlns:p14="http://schemas.microsoft.com/office/powerpoint/2010/main" val="177411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7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47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2174-CCB8-D143-ACCA-D9451FBA6CE5}" type="slidenum">
              <a:rPr lang="en-US"/>
              <a:pPr/>
              <a:t>2</a:t>
            </a:fld>
            <a:endParaRPr lang="en-US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Machines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 dirty="0">
                <a:solidFill>
                  <a:srgbClr val="B23C00"/>
                </a:solidFill>
              </a:rPr>
              <a:t>Abstract the hardware </a:t>
            </a:r>
            <a:r>
              <a:rPr lang="en-US" sz="2800" dirty="0"/>
              <a:t>of a </a:t>
            </a:r>
            <a:br>
              <a:rPr lang="en-US" sz="2800" dirty="0"/>
            </a:br>
            <a:r>
              <a:rPr lang="en-US" sz="2800" dirty="0"/>
              <a:t>single computer system.</a:t>
            </a:r>
          </a:p>
          <a:p>
            <a:pPr lvl="4"/>
            <a:endParaRPr lang="en-US" sz="1200" dirty="0"/>
          </a:p>
          <a:p>
            <a:r>
              <a:rPr lang="en-US" sz="2800" dirty="0"/>
              <a:t>Create several different </a:t>
            </a:r>
            <a:br>
              <a:rPr lang="en-US" sz="2800" dirty="0"/>
            </a:br>
            <a:r>
              <a:rPr lang="en-US" sz="2800" dirty="0">
                <a:solidFill>
                  <a:srgbClr val="B23C00"/>
                </a:solidFill>
              </a:rPr>
              <a:t>execution environments</a:t>
            </a:r>
            <a:r>
              <a:rPr lang="en-US" sz="2800" dirty="0"/>
              <a:t>.</a:t>
            </a:r>
          </a:p>
          <a:p>
            <a:pPr lvl="3"/>
            <a:endParaRPr lang="en-US" sz="1750" dirty="0"/>
          </a:p>
          <a:p>
            <a:r>
              <a:rPr lang="en-US" sz="2800" dirty="0"/>
              <a:t>Each environment can have </a:t>
            </a:r>
            <a:br>
              <a:rPr lang="en-US" sz="2800" dirty="0"/>
            </a:br>
            <a:r>
              <a:rPr lang="en-US" sz="2800" dirty="0"/>
              <a:t>its own operating system.</a:t>
            </a:r>
          </a:p>
          <a:p>
            <a:pPr lvl="3"/>
            <a:endParaRPr lang="en-US" sz="1750" dirty="0"/>
          </a:p>
          <a:p>
            <a:r>
              <a:rPr lang="en-US" sz="2800" dirty="0"/>
              <a:t>Each environment believes it has </a:t>
            </a:r>
            <a:br>
              <a:rPr lang="en-US" sz="2800" dirty="0"/>
            </a:br>
            <a:r>
              <a:rPr lang="en-US" sz="2800" dirty="0"/>
              <a:t>the entire physical system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pSp>
        <p:nvGrpSpPr>
          <p:cNvPr id="1025028" name="Group 4"/>
          <p:cNvGrpSpPr>
            <a:grpSpLocks/>
          </p:cNvGrpSpPr>
          <p:nvPr/>
        </p:nvGrpSpPr>
        <p:grpSpPr bwMode="auto">
          <a:xfrm>
            <a:off x="5943600" y="1416050"/>
            <a:ext cx="2538413" cy="2652713"/>
            <a:chOff x="3777" y="2275"/>
            <a:chExt cx="1599" cy="1671"/>
          </a:xfrm>
        </p:grpSpPr>
        <p:sp>
          <p:nvSpPr>
            <p:cNvPr id="1025029" name="Rectangle 5"/>
            <p:cNvSpPr>
              <a:spLocks noChangeArrowheads="1"/>
            </p:cNvSpPr>
            <p:nvPr/>
          </p:nvSpPr>
          <p:spPr bwMode="auto">
            <a:xfrm>
              <a:off x="3802" y="3773"/>
              <a:ext cx="1555" cy="171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0" name="Rectangle 6"/>
            <p:cNvSpPr>
              <a:spLocks noChangeArrowheads="1"/>
            </p:cNvSpPr>
            <p:nvPr/>
          </p:nvSpPr>
          <p:spPr bwMode="auto">
            <a:xfrm>
              <a:off x="3802" y="2275"/>
              <a:ext cx="518" cy="80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1" name="Rectangle 7"/>
            <p:cNvSpPr>
              <a:spLocks noChangeArrowheads="1"/>
            </p:cNvSpPr>
            <p:nvPr/>
          </p:nvSpPr>
          <p:spPr bwMode="auto">
            <a:xfrm>
              <a:off x="3802" y="3083"/>
              <a:ext cx="518" cy="17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2" name="Rectangle 8"/>
            <p:cNvSpPr>
              <a:spLocks noChangeArrowheads="1"/>
            </p:cNvSpPr>
            <p:nvPr/>
          </p:nvSpPr>
          <p:spPr bwMode="auto">
            <a:xfrm>
              <a:off x="3802" y="3256"/>
              <a:ext cx="518" cy="17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3" name="Rectangle 9"/>
            <p:cNvSpPr>
              <a:spLocks noChangeArrowheads="1"/>
            </p:cNvSpPr>
            <p:nvPr/>
          </p:nvSpPr>
          <p:spPr bwMode="auto">
            <a:xfrm>
              <a:off x="3802" y="3430"/>
              <a:ext cx="1555" cy="171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4" name="Rectangle 10"/>
            <p:cNvSpPr>
              <a:spLocks noChangeArrowheads="1"/>
            </p:cNvSpPr>
            <p:nvPr/>
          </p:nvSpPr>
          <p:spPr bwMode="auto">
            <a:xfrm>
              <a:off x="3802" y="3602"/>
              <a:ext cx="1555" cy="17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5" name="Text Box 11"/>
            <p:cNvSpPr txBox="1">
              <a:spLocks noChangeArrowheads="1"/>
            </p:cNvSpPr>
            <p:nvPr/>
          </p:nvSpPr>
          <p:spPr bwMode="auto">
            <a:xfrm>
              <a:off x="3777" y="2563"/>
              <a:ext cx="5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Processes</a:t>
              </a:r>
            </a:p>
          </p:txBody>
        </p:sp>
        <p:sp>
          <p:nvSpPr>
            <p:cNvPr id="1025036" name="Rectangle 12"/>
            <p:cNvSpPr>
              <a:spLocks noChangeArrowheads="1"/>
            </p:cNvSpPr>
            <p:nvPr/>
          </p:nvSpPr>
          <p:spPr bwMode="auto">
            <a:xfrm>
              <a:off x="4320" y="2275"/>
              <a:ext cx="518" cy="80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7" name="Rectangle 13"/>
            <p:cNvSpPr>
              <a:spLocks noChangeArrowheads="1"/>
            </p:cNvSpPr>
            <p:nvPr/>
          </p:nvSpPr>
          <p:spPr bwMode="auto">
            <a:xfrm>
              <a:off x="4838" y="2275"/>
              <a:ext cx="518" cy="80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8" name="Rectangle 14"/>
            <p:cNvSpPr>
              <a:spLocks noChangeArrowheads="1"/>
            </p:cNvSpPr>
            <p:nvPr/>
          </p:nvSpPr>
          <p:spPr bwMode="auto">
            <a:xfrm>
              <a:off x="4320" y="3083"/>
              <a:ext cx="518" cy="17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39" name="Rectangle 15"/>
            <p:cNvSpPr>
              <a:spLocks noChangeArrowheads="1"/>
            </p:cNvSpPr>
            <p:nvPr/>
          </p:nvSpPr>
          <p:spPr bwMode="auto">
            <a:xfrm>
              <a:off x="4320" y="3256"/>
              <a:ext cx="518" cy="17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40" name="Rectangle 16"/>
            <p:cNvSpPr>
              <a:spLocks noChangeArrowheads="1"/>
            </p:cNvSpPr>
            <p:nvPr/>
          </p:nvSpPr>
          <p:spPr bwMode="auto">
            <a:xfrm>
              <a:off x="4838" y="3083"/>
              <a:ext cx="518" cy="17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41" name="Rectangle 17"/>
            <p:cNvSpPr>
              <a:spLocks noChangeArrowheads="1"/>
            </p:cNvSpPr>
            <p:nvPr/>
          </p:nvSpPr>
          <p:spPr bwMode="auto">
            <a:xfrm>
              <a:off x="4838" y="3256"/>
              <a:ext cx="518" cy="17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42" name="Text Box 18"/>
            <p:cNvSpPr txBox="1">
              <a:spLocks noChangeArrowheads="1"/>
            </p:cNvSpPr>
            <p:nvPr/>
          </p:nvSpPr>
          <p:spPr bwMode="auto">
            <a:xfrm>
              <a:off x="4295" y="2563"/>
              <a:ext cx="5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Processes</a:t>
              </a:r>
            </a:p>
          </p:txBody>
        </p:sp>
        <p:sp>
          <p:nvSpPr>
            <p:cNvPr id="1025043" name="Text Box 19"/>
            <p:cNvSpPr txBox="1">
              <a:spLocks noChangeArrowheads="1"/>
            </p:cNvSpPr>
            <p:nvPr/>
          </p:nvSpPr>
          <p:spPr bwMode="auto">
            <a:xfrm>
              <a:off x="4813" y="2563"/>
              <a:ext cx="5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Processes</a:t>
              </a:r>
            </a:p>
          </p:txBody>
        </p:sp>
        <p:sp>
          <p:nvSpPr>
            <p:cNvPr id="1025044" name="Text Box 20"/>
            <p:cNvSpPr txBox="1">
              <a:spLocks noChangeArrowheads="1"/>
            </p:cNvSpPr>
            <p:nvPr/>
          </p:nvSpPr>
          <p:spPr bwMode="auto">
            <a:xfrm>
              <a:off x="3877" y="3079"/>
              <a:ext cx="39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Kernel</a:t>
              </a:r>
            </a:p>
          </p:txBody>
        </p:sp>
        <p:sp>
          <p:nvSpPr>
            <p:cNvPr id="1025045" name="Text Box 21"/>
            <p:cNvSpPr txBox="1">
              <a:spLocks noChangeArrowheads="1"/>
            </p:cNvSpPr>
            <p:nvPr/>
          </p:nvSpPr>
          <p:spPr bwMode="auto">
            <a:xfrm>
              <a:off x="4388" y="3079"/>
              <a:ext cx="39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Kernel</a:t>
              </a:r>
            </a:p>
          </p:txBody>
        </p:sp>
        <p:sp>
          <p:nvSpPr>
            <p:cNvPr id="1025046" name="Text Box 22"/>
            <p:cNvSpPr txBox="1">
              <a:spLocks noChangeArrowheads="1"/>
            </p:cNvSpPr>
            <p:nvPr/>
          </p:nvSpPr>
          <p:spPr bwMode="auto">
            <a:xfrm>
              <a:off x="4899" y="3079"/>
              <a:ext cx="39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Kernel</a:t>
              </a:r>
            </a:p>
          </p:txBody>
        </p:sp>
        <p:sp>
          <p:nvSpPr>
            <p:cNvPr id="1025047" name="Text Box 23"/>
            <p:cNvSpPr txBox="1">
              <a:spLocks noChangeArrowheads="1"/>
            </p:cNvSpPr>
            <p:nvPr/>
          </p:nvSpPr>
          <p:spPr bwMode="auto">
            <a:xfrm>
              <a:off x="3912" y="3259"/>
              <a:ext cx="3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VM1</a:t>
              </a:r>
            </a:p>
          </p:txBody>
        </p:sp>
        <p:sp>
          <p:nvSpPr>
            <p:cNvPr id="1025048" name="Text Box 24"/>
            <p:cNvSpPr txBox="1">
              <a:spLocks noChangeArrowheads="1"/>
            </p:cNvSpPr>
            <p:nvPr/>
          </p:nvSpPr>
          <p:spPr bwMode="auto">
            <a:xfrm>
              <a:off x="4428" y="3259"/>
              <a:ext cx="3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VM2</a:t>
              </a:r>
            </a:p>
          </p:txBody>
        </p:sp>
        <p:sp>
          <p:nvSpPr>
            <p:cNvPr id="1025049" name="Text Box 25"/>
            <p:cNvSpPr txBox="1">
              <a:spLocks noChangeArrowheads="1"/>
            </p:cNvSpPr>
            <p:nvPr/>
          </p:nvSpPr>
          <p:spPr bwMode="auto">
            <a:xfrm>
              <a:off x="4934" y="3259"/>
              <a:ext cx="3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VM3</a:t>
              </a:r>
            </a:p>
          </p:txBody>
        </p:sp>
        <p:sp>
          <p:nvSpPr>
            <p:cNvPr id="1025050" name="Text Box 26"/>
            <p:cNvSpPr txBox="1">
              <a:spLocks noChangeArrowheads="1"/>
            </p:cNvSpPr>
            <p:nvPr/>
          </p:nvSpPr>
          <p:spPr bwMode="auto">
            <a:xfrm>
              <a:off x="4002" y="3424"/>
              <a:ext cx="117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Virtual Machine Manager</a:t>
              </a:r>
            </a:p>
          </p:txBody>
        </p:sp>
        <p:sp>
          <p:nvSpPr>
            <p:cNvPr id="1025051" name="Text Box 27"/>
            <p:cNvSpPr txBox="1">
              <a:spLocks noChangeArrowheads="1"/>
            </p:cNvSpPr>
            <p:nvPr/>
          </p:nvSpPr>
          <p:spPr bwMode="auto">
            <a:xfrm>
              <a:off x="4147" y="3773"/>
              <a:ext cx="8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/>
                  </a:solidFill>
                </a:rPr>
                <a:t>Physical Machine</a:t>
              </a:r>
            </a:p>
          </p:txBody>
        </p:sp>
        <p:sp>
          <p:nvSpPr>
            <p:cNvPr id="1025052" name="Text Box 28"/>
            <p:cNvSpPr txBox="1">
              <a:spLocks noChangeArrowheads="1"/>
            </p:cNvSpPr>
            <p:nvPr/>
          </p:nvSpPr>
          <p:spPr bwMode="auto">
            <a:xfrm>
              <a:off x="4032" y="3600"/>
              <a:ext cx="11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Host Operating System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003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FBCB-51BE-0547-B214-7A423102EB1A}" type="slidenum">
              <a:rPr lang="en-US"/>
              <a:pPr/>
              <a:t>20</a:t>
            </a:fld>
            <a:endParaRPr lang="en-US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Virtual Machines</a:t>
            </a:r>
            <a:r>
              <a:rPr lang="en-US" i="1" dirty="0"/>
              <a:t>, cont’d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Binary translation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Some x86 instructions (</a:t>
            </a:r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special instructions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/>
              <a:t>) behave differently in user mode vs. kernel mode.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VMM </a:t>
            </a:r>
            <a:r>
              <a:rPr lang="en-US" sz="2400" dirty="0">
                <a:solidFill>
                  <a:schemeClr val="folHlink"/>
                </a:solidFill>
              </a:rPr>
              <a:t>translates special instructions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in the guest kernel into a new set of </a:t>
            </a:r>
            <a:br>
              <a:rPr lang="en-US" sz="2400" dirty="0"/>
            </a:br>
            <a:r>
              <a:rPr lang="en-US" sz="2400" dirty="0"/>
              <a:t>native instructions that accomplish the operations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8101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D543D-D917-A14A-A66C-E75E58DA8B5A}" type="slidenum">
              <a:rPr lang="en-US"/>
              <a:pPr/>
              <a:t>21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Virtual Machines</a:t>
            </a:r>
            <a:r>
              <a:rPr lang="en-US" i="1" dirty="0"/>
              <a:t>, cont’d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Binary translation</a:t>
            </a:r>
            <a:r>
              <a:rPr lang="en-US" sz="2800" i="1" dirty="0"/>
              <a:t>, </a:t>
            </a:r>
            <a:r>
              <a:rPr lang="en-US" sz="2800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sz="2800" i="1" dirty="0" smtClean="0"/>
              <a:t>d</a:t>
            </a:r>
            <a:endParaRPr lang="en-US" sz="2800" i="1" dirty="0"/>
          </a:p>
          <a:p>
            <a:pPr lvl="4"/>
            <a:endParaRPr lang="en-US" sz="1200" i="1" dirty="0"/>
          </a:p>
          <a:p>
            <a:pPr lvl="1"/>
            <a:r>
              <a:rPr lang="en-US" sz="2400" dirty="0"/>
              <a:t>The new set of instructions can be </a:t>
            </a:r>
            <a:r>
              <a:rPr lang="en-US" sz="2400" dirty="0">
                <a:solidFill>
                  <a:schemeClr val="folHlink"/>
                </a:solidFill>
              </a:rPr>
              <a:t>cached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to improve performance.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VMM must also intercept memory paging requests by the guest kernel.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VMM maintains </a:t>
            </a:r>
            <a:r>
              <a:rPr lang="en-US" sz="2400" dirty="0">
                <a:solidFill>
                  <a:schemeClr val="folHlink"/>
                </a:solidFill>
              </a:rPr>
              <a:t>nested page tables</a:t>
            </a:r>
            <a:r>
              <a:rPr lang="en-US" sz="2400" dirty="0"/>
              <a:t> (</a:t>
            </a:r>
            <a:r>
              <a:rPr lang="en-US" sz="2400" dirty="0">
                <a:solidFill>
                  <a:schemeClr val="folHlink"/>
                </a:solidFill>
              </a:rPr>
              <a:t>NPTs</a:t>
            </a:r>
            <a:r>
              <a:rPr lang="en-US" sz="2400" dirty="0"/>
              <a:t>) </a:t>
            </a:r>
            <a:br>
              <a:rPr lang="en-US" sz="2400" dirty="0"/>
            </a:br>
            <a:r>
              <a:rPr lang="en-US" sz="2400" dirty="0"/>
              <a:t>to map guest paging operations </a:t>
            </a:r>
            <a:br>
              <a:rPr lang="en-US" sz="2400" dirty="0"/>
            </a:br>
            <a:r>
              <a:rPr lang="en-US" sz="2400" dirty="0"/>
              <a:t>to physical page table operations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2400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8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7A5BB-F4B3-DD49-9019-0FB6FE9B9FE1}" type="slidenum">
              <a:rPr lang="en-US"/>
              <a:pPr/>
              <a:t>22</a:t>
            </a:fld>
            <a:endParaRPr lang="en-US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Virtual Machines</a:t>
            </a:r>
            <a:r>
              <a:rPr lang="en-US" i="1" dirty="0"/>
              <a:t>, cont’d</a:t>
            </a:r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Hardware assistance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Newest CPU chips provide more support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for </a:t>
            </a:r>
            <a:r>
              <a:rPr lang="en-US" sz="2400" dirty="0"/>
              <a:t>virtualization.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2005: Intel x86 CPU family add </a:t>
            </a:r>
            <a:r>
              <a:rPr lang="en-US" sz="2400" dirty="0">
                <a:solidFill>
                  <a:schemeClr val="folHlink"/>
                </a:solidFill>
              </a:rPr>
              <a:t>VT-x instructions</a:t>
            </a:r>
            <a:r>
              <a:rPr lang="en-US" sz="2400" dirty="0"/>
              <a:t>.</a:t>
            </a:r>
          </a:p>
          <a:p>
            <a:pPr lvl="2"/>
            <a:r>
              <a:rPr lang="en-US" sz="2000" dirty="0"/>
              <a:t>Binary translation and NPTs no longer needed.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2006: AMD processors support </a:t>
            </a:r>
            <a:r>
              <a:rPr lang="en-US" sz="2400" dirty="0">
                <a:solidFill>
                  <a:schemeClr val="folHlink"/>
                </a:solidFill>
              </a:rPr>
              <a:t>AMD-V technology</a:t>
            </a:r>
            <a:r>
              <a:rPr lang="en-US" sz="2400" dirty="0"/>
              <a:t>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CPUs with virtualization hardware assistance can </a:t>
            </a:r>
            <a:br>
              <a:rPr lang="en-US" sz="2400" dirty="0"/>
            </a:br>
            <a:r>
              <a:rPr lang="en-US" sz="2400" dirty="0">
                <a:solidFill>
                  <a:schemeClr val="folHlink"/>
                </a:solidFill>
              </a:rPr>
              <a:t>automatically deliver an interrupt</a:t>
            </a:r>
            <a:r>
              <a:rPr lang="en-US" sz="2400" dirty="0"/>
              <a:t> destined for a guest to a core that is running a thread of the guest.</a:t>
            </a:r>
          </a:p>
        </p:txBody>
      </p:sp>
    </p:spTree>
    <p:extLst>
      <p:ext uri="{BB962C8B-B14F-4D97-AF65-F5344CB8AC3E}">
        <p14:creationId xmlns:p14="http://schemas.microsoft.com/office/powerpoint/2010/main" val="3660726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B14E-8ABB-E14B-A5E3-94EB55B6B906}" type="slidenum">
              <a:rPr lang="en-US"/>
              <a:pPr/>
              <a:t>23</a:t>
            </a:fld>
            <a:endParaRPr lang="en-US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2 Hypervisor</a:t>
            </a:r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Example: </a:t>
            </a:r>
            <a:r>
              <a:rPr lang="en-US" sz="2800" dirty="0">
                <a:solidFill>
                  <a:schemeClr val="folHlink"/>
                </a:solidFill>
              </a:rPr>
              <a:t>VirtualBox</a:t>
            </a:r>
          </a:p>
          <a:p>
            <a:pPr lvl="4"/>
            <a:endParaRPr lang="en-US" sz="1200" dirty="0"/>
          </a:p>
          <a:p>
            <a:r>
              <a:rPr lang="en-US" sz="2800" dirty="0"/>
              <a:t>The VMM is </a:t>
            </a:r>
            <a:r>
              <a:rPr lang="en-US" sz="2800" dirty="0">
                <a:solidFill>
                  <a:schemeClr val="folHlink"/>
                </a:solidFill>
              </a:rPr>
              <a:t>just another process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running on the host.</a:t>
            </a:r>
          </a:p>
          <a:p>
            <a:pPr lvl="4"/>
            <a:endParaRPr lang="en-US" sz="1200" dirty="0"/>
          </a:p>
          <a:p>
            <a:r>
              <a:rPr lang="en-US" sz="2800" dirty="0"/>
              <a:t>The host OS </a:t>
            </a:r>
            <a:r>
              <a:rPr lang="en-US" sz="2800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sz="2800" dirty="0" smtClean="0"/>
              <a:t>t </a:t>
            </a:r>
            <a:r>
              <a:rPr lang="en-US" sz="2800" dirty="0">
                <a:solidFill>
                  <a:schemeClr val="folHlink"/>
                </a:solidFill>
              </a:rPr>
              <a:t>even know</a:t>
            </a:r>
            <a:r>
              <a:rPr lang="en-US" sz="2800" dirty="0"/>
              <a:t> that </a:t>
            </a:r>
            <a:br>
              <a:rPr lang="en-US" sz="2800" dirty="0"/>
            </a:br>
            <a:r>
              <a:rPr lang="en-US" sz="2800" dirty="0"/>
              <a:t>virtualization is taking place</a:t>
            </a:r>
            <a:r>
              <a:rPr lang="en-US" sz="2800" dirty="0" smtClean="0"/>
              <a:t>.</a:t>
            </a:r>
            <a:endParaRPr lang="en-US" sz="28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0133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E628-8467-BE44-ABB4-9AC37B18D692}" type="slidenum">
              <a:rPr lang="en-US"/>
              <a:pPr/>
              <a:t>24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 Hypervisor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VMM may run as a </a:t>
            </a:r>
            <a:r>
              <a:rPr lang="en-US" sz="2800" dirty="0">
                <a:solidFill>
                  <a:schemeClr val="folHlink"/>
                </a:solidFill>
              </a:rPr>
              <a:t>user application</a:t>
            </a:r>
            <a:r>
              <a:rPr lang="en-US" sz="2800" dirty="0"/>
              <a:t>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It might not have the administrative privileges </a:t>
            </a:r>
            <a:br>
              <a:rPr lang="en-US" sz="2400" dirty="0"/>
            </a:br>
            <a:r>
              <a:rPr lang="en-US" sz="2400" dirty="0"/>
              <a:t>to access the hardware assistance features </a:t>
            </a:r>
            <a:br>
              <a:rPr lang="en-US" sz="2400" dirty="0"/>
            </a:br>
            <a:r>
              <a:rPr lang="en-US" sz="2400" dirty="0"/>
              <a:t>of modern CPUs.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Therefore, type 2 hypervisors can have </a:t>
            </a:r>
            <a:br>
              <a:rPr lang="en-US" sz="2400" dirty="0"/>
            </a:br>
            <a:r>
              <a:rPr lang="en-US" sz="2400" dirty="0"/>
              <a:t>poorer performance than type 0 or type 1.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No changes are required </a:t>
            </a:r>
            <a:br>
              <a:rPr lang="en-US" sz="2800" dirty="0">
                <a:solidFill>
                  <a:schemeClr val="folHlink"/>
                </a:solidFill>
              </a:rPr>
            </a:br>
            <a:r>
              <a:rPr lang="en-US" sz="2800" dirty="0">
                <a:solidFill>
                  <a:schemeClr val="folHlink"/>
                </a:solidFill>
              </a:rPr>
              <a:t>to the host operating system.</a:t>
            </a:r>
          </a:p>
          <a:p>
            <a:pPr lvl="4">
              <a:lnSpc>
                <a:spcPct val="90000"/>
              </a:lnSpc>
            </a:pPr>
            <a:endParaRPr lang="en-US" sz="1200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Any student can run VirtualBox to experiment </a:t>
            </a:r>
            <a:br>
              <a:rPr lang="en-US" sz="2400" dirty="0"/>
            </a:br>
            <a:r>
              <a:rPr lang="en-US" sz="2400" dirty="0"/>
              <a:t>and learn from different guest operating systems.</a:t>
            </a:r>
          </a:p>
        </p:txBody>
      </p:sp>
    </p:spTree>
    <p:extLst>
      <p:ext uri="{BB962C8B-B14F-4D97-AF65-F5344CB8AC3E}">
        <p14:creationId xmlns:p14="http://schemas.microsoft.com/office/powerpoint/2010/main" val="1481079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9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9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81167-1A95-A947-BA3F-37BD476FC6CC}" type="slidenum">
              <a:rPr lang="en-US"/>
              <a:pPr/>
              <a:t>25</a:t>
            </a:fld>
            <a:endParaRPr lang="en-US"/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Virtualization Components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CPU scheduling</a:t>
            </a:r>
            <a:endParaRPr lang="en-US" sz="2800" dirty="0"/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There may be more virtual CPUs </a:t>
            </a:r>
            <a:br>
              <a:rPr lang="en-US" sz="2400" dirty="0"/>
            </a:br>
            <a:r>
              <a:rPr lang="en-US" sz="2400" dirty="0"/>
              <a:t>than physical CPUs.</a:t>
            </a:r>
          </a:p>
          <a:p>
            <a:pPr lvl="2"/>
            <a:r>
              <a:rPr lang="en-US" sz="2000" dirty="0" err="1">
                <a:solidFill>
                  <a:schemeClr val="folHlink"/>
                </a:solidFill>
              </a:rPr>
              <a:t>Overcommitment</a:t>
            </a:r>
            <a:endParaRPr lang="en-US" sz="2000" dirty="0">
              <a:solidFill>
                <a:schemeClr val="folHlink"/>
              </a:solidFill>
            </a:endParaRPr>
          </a:p>
          <a:p>
            <a:pPr lvl="4"/>
            <a:endParaRPr lang="en-US" sz="1200" dirty="0">
              <a:solidFill>
                <a:srgbClr val="0033CC"/>
              </a:solidFill>
            </a:endParaRPr>
          </a:p>
          <a:p>
            <a:pPr lvl="1"/>
            <a:r>
              <a:rPr lang="en-US" sz="2400" dirty="0"/>
              <a:t>The VMM must share the available </a:t>
            </a:r>
            <a:br>
              <a:rPr lang="en-US" sz="2400" dirty="0"/>
            </a:br>
            <a:r>
              <a:rPr lang="en-US" sz="2400" dirty="0"/>
              <a:t>physical CPUs among the guests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047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8743-80E6-C546-B7C5-6C35B4449EB3}" type="slidenum">
              <a:rPr lang="en-US"/>
              <a:pPr/>
              <a:t>26</a:t>
            </a:fld>
            <a:endParaRPr lang="en-US"/>
          </a:p>
        </p:txBody>
      </p:sp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Components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Memory management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The VMM may overcommit memory </a:t>
            </a:r>
            <a:br>
              <a:rPr lang="en-US" sz="2400" dirty="0"/>
            </a:br>
            <a:r>
              <a:rPr lang="en-US" sz="2400" dirty="0"/>
              <a:t>among the guests.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VMM determines how much real memory </a:t>
            </a:r>
            <a:br>
              <a:rPr lang="en-US" sz="2400" dirty="0"/>
            </a:br>
            <a:r>
              <a:rPr lang="en-US" sz="2400" dirty="0"/>
              <a:t>each guest can use.</a:t>
            </a:r>
          </a:p>
          <a:p>
            <a:pPr lvl="2"/>
            <a:r>
              <a:rPr lang="en-US" sz="2000" dirty="0"/>
              <a:t>Each guest has the illusion that it has </a:t>
            </a:r>
            <a:br>
              <a:rPr lang="en-US" sz="2000" dirty="0"/>
            </a:br>
            <a:r>
              <a:rPr lang="en-US" sz="2000" dirty="0"/>
              <a:t>all the memory it wants.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VMM does its own memory page allocation.</a:t>
            </a:r>
          </a:p>
          <a:p>
            <a:pPr lvl="2"/>
            <a:r>
              <a:rPr lang="en-US" sz="2000" dirty="0"/>
              <a:t>It works with the host </a:t>
            </a:r>
            <a:r>
              <a:rPr lang="en-US" sz="2000" dirty="0" smtClean="0"/>
              <a:t>system</a:t>
            </a:r>
            <a:r>
              <a:rPr lang="en-US" dirty="0" smtClean="0">
                <a:latin typeface="Arial"/>
              </a:rPr>
              <a:t>’</a:t>
            </a:r>
            <a:r>
              <a:rPr lang="en-US" sz="2000" dirty="0" smtClean="0"/>
              <a:t>s </a:t>
            </a:r>
            <a:r>
              <a:rPr lang="en-US" sz="2000" dirty="0"/>
              <a:t>memory management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615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4414D-CBCF-FB4F-9945-33905775D0F7}" type="slidenum">
              <a:rPr lang="en-US"/>
              <a:pPr/>
              <a:t>27</a:t>
            </a:fld>
            <a:endParaRPr lang="en-US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Components</a:t>
            </a:r>
            <a:r>
              <a:rPr lang="en-US" i="1" dirty="0"/>
              <a:t>, cont’d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I/O management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The VMM can </a:t>
            </a:r>
            <a:r>
              <a:rPr lang="en-US" sz="2400" dirty="0">
                <a:solidFill>
                  <a:schemeClr val="folHlink"/>
                </a:solidFill>
              </a:rPr>
              <a:t>dedicate physical I/O devices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to guests.</a:t>
            </a:r>
          </a:p>
          <a:p>
            <a:pPr lvl="4"/>
            <a:endParaRPr lang="en-US" sz="1200" dirty="0"/>
          </a:p>
          <a:p>
            <a:pPr lvl="2"/>
            <a:r>
              <a:rPr lang="en-US" sz="2000" dirty="0"/>
              <a:t>Example: Assign a physical CD ROM drive to a guest.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VMM can provide </a:t>
            </a:r>
            <a:r>
              <a:rPr lang="en-US" sz="2400" dirty="0">
                <a:solidFill>
                  <a:schemeClr val="folHlink"/>
                </a:solidFill>
              </a:rPr>
              <a:t>idealized device drivers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to guests.</a:t>
            </a:r>
          </a:p>
          <a:p>
            <a:pPr lvl="4"/>
            <a:endParaRPr lang="en-US" sz="1200" dirty="0"/>
          </a:p>
          <a:p>
            <a:pPr lvl="2"/>
            <a:r>
              <a:rPr lang="en-US" sz="2000" dirty="0"/>
              <a:t>The VMM maps guest I/O requests to a device </a:t>
            </a:r>
            <a:br>
              <a:rPr lang="en-US" sz="2000" dirty="0"/>
            </a:br>
            <a:r>
              <a:rPr lang="en-US" sz="2000" dirty="0"/>
              <a:t>to the actual device driver</a:t>
            </a:r>
            <a:r>
              <a:rPr lang="en-US" sz="2000" dirty="0" smtClean="0"/>
              <a:t>.</a:t>
            </a:r>
            <a:endParaRPr lang="en-US" sz="20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8116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9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4FDB-0E0C-0140-9E03-854A5603DAF3}" type="slidenum">
              <a:rPr lang="en-US"/>
              <a:pPr/>
              <a:t>28</a:t>
            </a:fld>
            <a:endParaRPr lang="en-US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Components</a:t>
            </a:r>
            <a:r>
              <a:rPr lang="en-US" i="1" dirty="0"/>
              <a:t>, cont’d</a:t>
            </a:r>
          </a:p>
        </p:txBody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Storage management</a:t>
            </a:r>
          </a:p>
          <a:p>
            <a:pPr lvl="4">
              <a:lnSpc>
                <a:spcPct val="90000"/>
              </a:lnSpc>
            </a:pPr>
            <a:endParaRPr lang="en-US" sz="1200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The VMM ensures that each guest can only access </a:t>
            </a:r>
            <a:br>
              <a:rPr lang="en-US" sz="2400" dirty="0"/>
            </a:br>
            <a:r>
              <a:rPr lang="en-US" sz="2400" dirty="0"/>
              <a:t>the disk blocks allocated to it.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Networking</a:t>
            </a:r>
          </a:p>
          <a:p>
            <a:pPr lvl="4">
              <a:lnSpc>
                <a:spcPct val="90000"/>
              </a:lnSpc>
            </a:pPr>
            <a:endParaRPr lang="en-US" sz="1200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The VMM provides each guest </a:t>
            </a:r>
            <a:br>
              <a:rPr lang="en-US" sz="2400" dirty="0"/>
            </a:br>
            <a:r>
              <a:rPr lang="en-US" sz="2400" dirty="0"/>
              <a:t>with at least one IP address.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VMM provides routing </a:t>
            </a:r>
            <a:br>
              <a:rPr lang="en-US" sz="2400" dirty="0"/>
            </a:br>
            <a:r>
              <a:rPr lang="en-US" sz="2400" dirty="0"/>
              <a:t>between the guest and the network.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VMM provides </a:t>
            </a:r>
            <a:r>
              <a:rPr lang="en-US" sz="2400" dirty="0">
                <a:solidFill>
                  <a:schemeClr val="folHlink"/>
                </a:solidFill>
              </a:rPr>
              <a:t>network address translation</a:t>
            </a:r>
            <a:r>
              <a:rPr lang="en-US" sz="2400" dirty="0"/>
              <a:t> (</a:t>
            </a:r>
            <a:r>
              <a:rPr lang="en-US" sz="2400" dirty="0">
                <a:solidFill>
                  <a:schemeClr val="folHlink"/>
                </a:solidFill>
              </a:rPr>
              <a:t>NAT</a:t>
            </a:r>
            <a:r>
              <a:rPr lang="en-US" sz="2400" dirty="0"/>
              <a:t>)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082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0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0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50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771C-9C8E-0A40-9523-00210D18821F}" type="slidenum">
              <a:rPr lang="en-US"/>
              <a:pPr/>
              <a:t>29</a:t>
            </a:fld>
            <a:endParaRPr lang="en-US"/>
          </a:p>
        </p:txBody>
      </p:sp>
      <p:sp>
        <p:nvSpPr>
          <p:cNvPr id="99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Systems</a:t>
            </a:r>
          </a:p>
        </p:txBody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sz="2800" dirty="0"/>
              <a:t>A </a:t>
            </a:r>
            <a:r>
              <a:rPr lang="en-US" sz="2800" dirty="0">
                <a:solidFill>
                  <a:schemeClr val="folHlink"/>
                </a:solidFill>
              </a:rPr>
              <a:t>distributed system</a:t>
            </a:r>
            <a:r>
              <a:rPr lang="en-US" sz="2800" dirty="0"/>
              <a:t> is </a:t>
            </a:r>
          </a:p>
          <a:p>
            <a:pPr lvl="1"/>
            <a:r>
              <a:rPr lang="en-US" sz="2400" dirty="0"/>
              <a:t>A collection of </a:t>
            </a:r>
            <a:r>
              <a:rPr lang="en-US" sz="2400" dirty="0">
                <a:solidFill>
                  <a:schemeClr val="folHlink"/>
                </a:solidFill>
              </a:rPr>
              <a:t>loosely coupled processors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Interconnected by a </a:t>
            </a:r>
            <a:r>
              <a:rPr lang="en-US" sz="2400" dirty="0">
                <a:solidFill>
                  <a:schemeClr val="folHlink"/>
                </a:solidFill>
              </a:rPr>
              <a:t>communications network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Site</a:t>
            </a:r>
            <a:r>
              <a:rPr lang="en-US" sz="2800" dirty="0"/>
              <a:t>: The physical location of a machine.</a:t>
            </a:r>
          </a:p>
          <a:p>
            <a:r>
              <a:rPr lang="en-US" sz="2800" dirty="0">
                <a:solidFill>
                  <a:schemeClr val="folHlink"/>
                </a:solidFill>
              </a:rPr>
              <a:t>Node</a:t>
            </a:r>
            <a:r>
              <a:rPr lang="en-US" sz="2800" dirty="0"/>
              <a:t>: The machine or system located at a site.</a:t>
            </a:r>
          </a:p>
          <a:p>
            <a:pPr lvl="1"/>
            <a:r>
              <a:rPr lang="en-US" sz="2400" dirty="0"/>
              <a:t>AKA: </a:t>
            </a:r>
            <a:r>
              <a:rPr lang="en-US" sz="2400" dirty="0">
                <a:solidFill>
                  <a:schemeClr val="folHlink"/>
                </a:solidFill>
              </a:rPr>
              <a:t>host</a:t>
            </a:r>
          </a:p>
          <a:p>
            <a:r>
              <a:rPr lang="en-US" sz="2800" dirty="0">
                <a:solidFill>
                  <a:schemeClr val="folHlink"/>
                </a:solidFill>
              </a:rPr>
              <a:t>Server</a:t>
            </a:r>
            <a:r>
              <a:rPr lang="en-US" sz="2800" dirty="0"/>
              <a:t>: A node that provides resources </a:t>
            </a:r>
            <a:br>
              <a:rPr lang="en-US" sz="2800" dirty="0"/>
            </a:br>
            <a:r>
              <a:rPr lang="en-US" sz="2800" dirty="0"/>
              <a:t>to other nodes.</a:t>
            </a:r>
          </a:p>
          <a:p>
            <a:r>
              <a:rPr lang="en-US" sz="2800" dirty="0">
                <a:solidFill>
                  <a:schemeClr val="folHlink"/>
                </a:solidFill>
              </a:rPr>
              <a:t>Client</a:t>
            </a:r>
            <a:r>
              <a:rPr lang="en-US" sz="2800" dirty="0"/>
              <a:t>: A node that consumes resources </a:t>
            </a:r>
            <a:br>
              <a:rPr lang="en-US" sz="2800" dirty="0"/>
            </a:br>
            <a:r>
              <a:rPr lang="en-US" sz="2800" dirty="0"/>
              <a:t>from a server.</a:t>
            </a:r>
          </a:p>
        </p:txBody>
      </p:sp>
    </p:spTree>
    <p:extLst>
      <p:ext uri="{BB962C8B-B14F-4D97-AF65-F5344CB8AC3E}">
        <p14:creationId xmlns:p14="http://schemas.microsoft.com/office/powerpoint/2010/main" val="212436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9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9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AB92-AEBE-A746-BDC1-25B7AAACF3B3}" type="slidenum">
              <a:rPr lang="en-US"/>
              <a:pPr/>
              <a:t>3</a:t>
            </a:fld>
            <a:endParaRPr lang="en-US"/>
          </a:p>
        </p:txBody>
      </p:sp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</a:t>
            </a:r>
            <a:r>
              <a:rPr lang="en-US" sz="2800" dirty="0">
                <a:solidFill>
                  <a:srgbClr val="B23C00"/>
                </a:solidFill>
              </a:rPr>
              <a:t>virtual machine manager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B23C00"/>
                </a:solidFill>
              </a:rPr>
              <a:t>VMM</a:t>
            </a:r>
            <a:r>
              <a:rPr lang="en-US" sz="2800" dirty="0"/>
              <a:t>) </a:t>
            </a:r>
            <a:br>
              <a:rPr lang="en-US" sz="2800" dirty="0"/>
            </a:br>
            <a:r>
              <a:rPr lang="en-US" sz="2800" dirty="0"/>
              <a:t>creates and controls the virtual machines.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AKA </a:t>
            </a:r>
            <a:r>
              <a:rPr lang="en-US" sz="2400" dirty="0">
                <a:solidFill>
                  <a:srgbClr val="B23C00"/>
                </a:solidFill>
              </a:rPr>
              <a:t>hypervisor</a:t>
            </a:r>
          </a:p>
          <a:p>
            <a:pPr lvl="1"/>
            <a:r>
              <a:rPr lang="en-US" sz="2400" dirty="0"/>
              <a:t>Example: </a:t>
            </a:r>
            <a:endParaRPr lang="en-US" sz="2400" dirty="0" smtClean="0"/>
          </a:p>
          <a:p>
            <a:pPr lvl="2"/>
            <a:r>
              <a:rPr lang="en-US" sz="2000" dirty="0" smtClean="0"/>
              <a:t>VirtualBox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33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26E4-F564-9448-A780-CEE96E412D8A}" type="slidenum">
              <a:rPr lang="en-US"/>
              <a:pPr/>
              <a:t>30</a:t>
            </a:fld>
            <a:endParaRPr lang="en-US"/>
          </a:p>
        </p:txBody>
      </p:sp>
      <p:sp>
        <p:nvSpPr>
          <p:cNvPr id="100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Distributed Systems</a:t>
            </a:r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Resource sharing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Share and print files at remote sites.</a:t>
            </a:r>
          </a:p>
          <a:p>
            <a:pPr lvl="1"/>
            <a:r>
              <a:rPr lang="en-US" sz="2400" dirty="0"/>
              <a:t>Process information in a distributed database.</a:t>
            </a:r>
          </a:p>
          <a:p>
            <a:pPr lvl="1"/>
            <a:r>
              <a:rPr lang="en-US" sz="2400" dirty="0"/>
              <a:t>Use remote specialized hardware devices.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Load sharing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Computation speedup.</a:t>
            </a:r>
          </a:p>
          <a:p>
            <a:pPr lvl="1"/>
            <a:r>
              <a:rPr lang="en-US" sz="2400" dirty="0"/>
              <a:t>Load balancing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7960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0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0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ECF2E-1EDE-644D-8042-DBC95B97BAB5}" type="slidenum">
              <a:rPr lang="en-US"/>
              <a:pPr/>
              <a:t>31</a:t>
            </a:fld>
            <a:endParaRPr lang="en-US"/>
          </a:p>
        </p:txBody>
      </p:sp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Distributed Systems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Reliability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Detect and recover from a site failure.</a:t>
            </a:r>
          </a:p>
          <a:p>
            <a:pPr lvl="1"/>
            <a:r>
              <a:rPr lang="en-US" sz="2400" dirty="0"/>
              <a:t>Transfer functions from a failed site. </a:t>
            </a:r>
          </a:p>
          <a:p>
            <a:pPr lvl="1"/>
            <a:r>
              <a:rPr lang="en-US" sz="2400" dirty="0"/>
              <a:t>Reintegrate a failed site.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Communication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Message passing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143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1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4D85-89D0-414F-B206-5462DCE97A53}" type="slidenum">
              <a:rPr lang="en-US"/>
              <a:pPr/>
              <a:t>32</a:t>
            </a:fld>
            <a:endParaRPr 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Distributed Systems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Flexibility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Replace mainframes with networks of workstations.</a:t>
            </a:r>
          </a:p>
          <a:p>
            <a:pPr lvl="1"/>
            <a:r>
              <a:rPr lang="en-US" sz="2400" dirty="0"/>
              <a:t>More cost effective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052676" name="Text Box 4"/>
          <p:cNvSpPr txBox="1">
            <a:spLocks noChangeArrowheads="1"/>
          </p:cNvSpPr>
          <p:nvPr/>
        </p:nvSpPr>
        <p:spPr bwMode="auto">
          <a:xfrm>
            <a:off x="2377464" y="3336925"/>
            <a:ext cx="434733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CS 158A and B: Computer Networks</a:t>
            </a:r>
          </a:p>
        </p:txBody>
      </p:sp>
    </p:spTree>
    <p:extLst>
      <p:ext uri="{BB962C8B-B14F-4D97-AF65-F5344CB8AC3E}">
        <p14:creationId xmlns:p14="http://schemas.microsoft.com/office/powerpoint/2010/main" val="2841784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2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67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A9A4-3F38-C440-9624-A5D96D4A66DB}" type="slidenum">
              <a:rPr lang="en-US"/>
              <a:pPr/>
              <a:t>33</a:t>
            </a:fld>
            <a:endParaRPr lang="en-US"/>
          </a:p>
        </p:txBody>
      </p:sp>
      <p:sp>
        <p:nvSpPr>
          <p:cNvPr id="100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Operating Systems</a:t>
            </a:r>
          </a:p>
        </p:txBody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Users are aware </a:t>
            </a:r>
            <a:r>
              <a:rPr lang="en-US" sz="2800" dirty="0"/>
              <a:t>of the network </a:t>
            </a:r>
            <a:br>
              <a:rPr lang="en-US" sz="2800" dirty="0"/>
            </a:br>
            <a:r>
              <a:rPr lang="en-US" sz="2800" dirty="0"/>
              <a:t>and its multiplicity of machines.</a:t>
            </a:r>
          </a:p>
          <a:p>
            <a:pPr lvl="4"/>
            <a:endParaRPr lang="en-US" sz="1200" dirty="0"/>
          </a:p>
          <a:p>
            <a:r>
              <a:rPr lang="en-US" sz="2800" dirty="0"/>
              <a:t>Users issue commands </a:t>
            </a:r>
            <a:br>
              <a:rPr lang="en-US" sz="2800" dirty="0"/>
            </a:br>
            <a:r>
              <a:rPr lang="en-US" sz="2800" dirty="0"/>
              <a:t>to log into remote machines</a:t>
            </a:r>
          </a:p>
          <a:p>
            <a:pPr lvl="1"/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telnet</a:t>
            </a:r>
          </a:p>
          <a:p>
            <a:pPr lvl="1"/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ssh</a:t>
            </a:r>
            <a:endParaRPr lang="en-US" sz="2400" b="1" dirty="0">
              <a:solidFill>
                <a:srgbClr val="0033CC"/>
              </a:solidFill>
              <a:latin typeface="Courier New" charset="0"/>
            </a:endParaRPr>
          </a:p>
          <a:p>
            <a:pPr lvl="4"/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2800" dirty="0"/>
              <a:t>Remote desktop</a:t>
            </a:r>
          </a:p>
          <a:p>
            <a:pPr lvl="1"/>
            <a:r>
              <a:rPr lang="en-US" sz="2400" dirty="0"/>
              <a:t>Users get a virtual view of a remote </a:t>
            </a:r>
            <a:r>
              <a:rPr lang="en-US" sz="2400" dirty="0" smtClean="0"/>
              <a:t>machine’s </a:t>
            </a:r>
            <a:r>
              <a:rPr lang="en-US" sz="2400" dirty="0"/>
              <a:t>desktop on their local workstation screens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5441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753-12F4-9241-AC1C-17EEECA78CD9}" type="slidenum">
              <a:rPr lang="en-US"/>
              <a:pPr/>
              <a:t>34</a:t>
            </a:fld>
            <a:endParaRPr lang="en-US"/>
          </a:p>
        </p:txBody>
      </p:sp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Operating Systems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800" dirty="0"/>
              <a:t>Remote file transfer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File transfer protocol (FTP)</a:t>
            </a:r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Secure FTP (SFTP)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get</a:t>
            </a:r>
            <a:r>
              <a:rPr lang="en-US" sz="2400" dirty="0"/>
              <a:t>: Transfer a file from a </a:t>
            </a:r>
            <a:br>
              <a:rPr lang="en-US" sz="2400" dirty="0"/>
            </a:br>
            <a:r>
              <a:rPr lang="en-US" sz="2400" dirty="0"/>
              <a:t>remote to the local machine.</a:t>
            </a:r>
          </a:p>
          <a:p>
            <a:pPr lvl="1"/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put</a:t>
            </a:r>
            <a:r>
              <a:rPr lang="en-US" sz="2400" dirty="0"/>
              <a:t>: Transfer a file from the </a:t>
            </a:r>
            <a:br>
              <a:rPr lang="en-US" sz="2400" dirty="0"/>
            </a:br>
            <a:r>
              <a:rPr lang="en-US" sz="2400" dirty="0"/>
              <a:t>local to a remote machine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871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7D10F-4C0B-E64F-9CFE-0272FACB3D2C}" type="slidenum">
              <a:rPr lang="en-US"/>
              <a:pPr/>
              <a:t>35</a:t>
            </a:fld>
            <a:endParaRPr lang="en-US"/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Operating Systems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All general-purpose operating systems today are network operating systems.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Linux</a:t>
            </a:r>
          </a:p>
          <a:p>
            <a:pPr lvl="1"/>
            <a:r>
              <a:rPr lang="en-US" sz="2400" dirty="0"/>
              <a:t>iOS</a:t>
            </a:r>
          </a:p>
          <a:p>
            <a:pPr lvl="1"/>
            <a:r>
              <a:rPr lang="en-US" sz="2400" dirty="0" smtClean="0"/>
              <a:t>Android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9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52F3B-772D-CD4B-A7DC-1374D3E17E6C}" type="slidenum">
              <a:rPr lang="en-US"/>
              <a:pPr/>
              <a:t>36</a:t>
            </a:fld>
            <a:endParaRPr lang="en-US"/>
          </a:p>
        </p:txBody>
      </p:sp>
      <p:sp>
        <p:nvSpPr>
          <p:cNvPr id="100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Operating Systems</a:t>
            </a:r>
          </a:p>
        </p:txBody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Users are not aware </a:t>
            </a:r>
            <a:r>
              <a:rPr lang="en-US" sz="2800" dirty="0"/>
              <a:t>that they are on a network.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Access to remote resources is similar to </a:t>
            </a:r>
            <a:br>
              <a:rPr lang="en-US" sz="2400" dirty="0"/>
            </a:br>
            <a:r>
              <a:rPr lang="en-US" sz="2400" dirty="0"/>
              <a:t>access to local resources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6515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903B-0E2F-F544-8484-313D2552D9AF}" type="slidenum">
              <a:rPr lang="en-US"/>
              <a:pPr/>
              <a:t>37</a:t>
            </a:fld>
            <a:endParaRPr lang="en-US"/>
          </a:p>
        </p:txBody>
      </p:sp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Operating Systems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Data migration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When a user wants to access a file at a remote site, </a:t>
            </a:r>
            <a:br>
              <a:rPr lang="en-US" sz="2400" dirty="0"/>
            </a:br>
            <a:r>
              <a:rPr lang="en-US" sz="2400" dirty="0"/>
              <a:t>the file is transferred to the </a:t>
            </a:r>
            <a:r>
              <a:rPr lang="en-US" sz="2400" dirty="0" smtClean="0"/>
              <a:t>user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local machine.</a:t>
            </a:r>
          </a:p>
          <a:p>
            <a:pPr lvl="2"/>
            <a:r>
              <a:rPr lang="en-US" sz="2000" dirty="0">
                <a:solidFill>
                  <a:schemeClr val="folHlink"/>
                </a:solidFill>
              </a:rPr>
              <a:t>From then on, all file accesses are local.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After the user closes the file, it is transferred back </a:t>
            </a:r>
            <a:br>
              <a:rPr lang="en-US" sz="2400" dirty="0"/>
            </a:br>
            <a:r>
              <a:rPr lang="en-US" sz="2400" dirty="0"/>
              <a:t>to the remote site.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Another approach: Only transfer portions of the file </a:t>
            </a:r>
            <a:br>
              <a:rPr lang="en-US" sz="2400" dirty="0"/>
            </a:br>
            <a:r>
              <a:rPr lang="en-US" sz="2400" dirty="0"/>
              <a:t>that the user needs to perform a task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394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1F36-46CA-5E49-9F2C-4BA8D9FA97DE}" type="slidenum">
              <a:rPr lang="en-US"/>
              <a:pPr/>
              <a:t>38</a:t>
            </a:fld>
            <a:endParaRPr lang="en-US"/>
          </a:p>
        </p:txBody>
      </p:sp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Operating Systems</a:t>
            </a:r>
            <a:r>
              <a:rPr lang="en-US" i="1" dirty="0"/>
              <a:t>, cont’d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Computation migration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Instead of running a job locally, </a:t>
            </a:r>
            <a:br>
              <a:rPr lang="en-US" sz="2400" dirty="0"/>
            </a:br>
            <a:r>
              <a:rPr lang="en-US" sz="2400" dirty="0"/>
              <a:t>run it on a remote machine.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Then the program can </a:t>
            </a:r>
            <a:r>
              <a:rPr lang="en-US" sz="2400" dirty="0">
                <a:solidFill>
                  <a:schemeClr val="folHlink"/>
                </a:solidFill>
              </a:rPr>
              <a:t>access the files locally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on that machine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518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D8E-B298-6043-8657-E310D3DCBF58}" type="slidenum">
              <a:rPr lang="en-US"/>
              <a:pPr/>
              <a:t>39</a:t>
            </a:fld>
            <a:endParaRPr lang="en-US"/>
          </a:p>
        </p:txBody>
      </p:sp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Operating Systems</a:t>
            </a:r>
            <a:r>
              <a:rPr lang="en-US" i="1" dirty="0"/>
              <a:t>, cont’d</a:t>
            </a:r>
          </a:p>
        </p:txBody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Process migration</a:t>
            </a:r>
          </a:p>
          <a:p>
            <a:pPr lvl="4"/>
            <a:endParaRPr lang="en-US" sz="1200" dirty="0" smtClean="0"/>
          </a:p>
          <a:p>
            <a:pPr lvl="1"/>
            <a:r>
              <a:rPr lang="en-US" sz="2400" dirty="0" smtClean="0"/>
              <a:t>Execute </a:t>
            </a:r>
            <a:r>
              <a:rPr lang="en-US" sz="2400" dirty="0"/>
              <a:t>an entire process, or parts of it, </a:t>
            </a:r>
            <a:br>
              <a:rPr lang="en-US" sz="2400" dirty="0"/>
            </a:br>
            <a:r>
              <a:rPr lang="en-US" sz="2400" dirty="0"/>
              <a:t>at a remote site.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Load balancing</a:t>
            </a:r>
          </a:p>
          <a:p>
            <a:pPr lvl="2"/>
            <a:r>
              <a:rPr lang="en-US" sz="2000" dirty="0"/>
              <a:t>Distribute processes across network to even the workload.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Computation speedup</a:t>
            </a:r>
          </a:p>
          <a:p>
            <a:pPr lvl="2"/>
            <a:r>
              <a:rPr lang="en-US" sz="2000" dirty="0"/>
              <a:t>Child processes can run concurrently on different sites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080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6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A9597-94EA-9E4E-A518-666E963CF39A}" type="slidenum">
              <a:rPr lang="en-US"/>
              <a:pPr/>
              <a:t>4</a:t>
            </a:fld>
            <a:endParaRPr lang="en-US"/>
          </a:p>
        </p:txBody>
      </p:sp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Virtual Machine Managers</a:t>
            </a:r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Type 0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Hardware-based</a:t>
            </a:r>
            <a:r>
              <a:rPr lang="en-US" sz="2400" dirty="0"/>
              <a:t> solution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Commonly found in mainframe computers.</a:t>
            </a:r>
          </a:p>
          <a:p>
            <a:pPr lvl="4"/>
            <a:endParaRPr lang="en-US" sz="1200" dirty="0"/>
          </a:p>
          <a:p>
            <a:pPr lvl="2"/>
            <a:r>
              <a:rPr lang="en-US" sz="2000" dirty="0"/>
              <a:t>Examples: IBM LPARs, Oracle </a:t>
            </a:r>
            <a:r>
              <a:rPr lang="en-US" sz="2000" dirty="0" smtClean="0"/>
              <a:t>LDOMs</a:t>
            </a:r>
            <a:endParaRPr lang="en-US" sz="20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9811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A647-D398-DA44-9075-15343457B189}" type="slidenum">
              <a:rPr lang="en-US"/>
              <a:pPr/>
              <a:t>40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Operating Systems</a:t>
            </a:r>
            <a:r>
              <a:rPr lang="en-US" i="1" dirty="0"/>
              <a:t>, cont’d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Process migration</a:t>
            </a:r>
            <a:r>
              <a:rPr lang="en-US" sz="2800" i="1" dirty="0"/>
              <a:t>, </a:t>
            </a:r>
            <a:r>
              <a:rPr lang="en-US" sz="2800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sz="2800" i="1" dirty="0" smtClean="0"/>
              <a:t>d</a:t>
            </a:r>
            <a:endParaRPr lang="en-US" sz="2800" i="1" dirty="0"/>
          </a:p>
          <a:p>
            <a:pPr lvl="4"/>
            <a:endParaRPr lang="en-US" sz="1200" i="1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Hardware preference</a:t>
            </a:r>
          </a:p>
          <a:p>
            <a:pPr lvl="2"/>
            <a:r>
              <a:rPr lang="en-US" sz="2000" dirty="0"/>
              <a:t>Process execution may require specialized processor.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Software preference</a:t>
            </a:r>
          </a:p>
          <a:p>
            <a:pPr lvl="2"/>
            <a:r>
              <a:rPr lang="en-US" sz="2000" dirty="0"/>
              <a:t>Required software may be </a:t>
            </a:r>
            <a:r>
              <a:rPr lang="en-US" sz="2000" dirty="0" smtClean="0"/>
              <a:t>available</a:t>
            </a:r>
            <a:br>
              <a:rPr lang="en-US" sz="2000" dirty="0" smtClean="0"/>
            </a:br>
            <a:r>
              <a:rPr lang="en-US" sz="2000" dirty="0" smtClean="0"/>
              <a:t>at </a:t>
            </a:r>
            <a:r>
              <a:rPr lang="en-US" sz="2000" dirty="0"/>
              <a:t>only a particular site.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Data access</a:t>
            </a:r>
          </a:p>
          <a:p>
            <a:pPr lvl="2"/>
            <a:r>
              <a:rPr lang="en-US" sz="2000" dirty="0"/>
              <a:t>Run process remotely, rather than transfer all data locally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925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5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9C61A-BC31-F143-A18E-50E236311079}" type="slidenum">
              <a:rPr lang="en-US"/>
              <a:pPr/>
              <a:t>5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Virtual Machine Managers</a:t>
            </a:r>
            <a:r>
              <a:rPr lang="en-US" i="1" dirty="0"/>
              <a:t>, cont’d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Type 1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Operating-system-like software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provides virtualization</a:t>
            </a:r>
          </a:p>
          <a:p>
            <a:pPr lvl="4"/>
            <a:endParaRPr lang="en-US" sz="1200" dirty="0"/>
          </a:p>
          <a:p>
            <a:pPr lvl="2"/>
            <a:r>
              <a:rPr lang="en-US" sz="2000" dirty="0"/>
              <a:t>Examples: VMware ESX, </a:t>
            </a:r>
            <a:r>
              <a:rPr lang="en-US" sz="2000" dirty="0" err="1"/>
              <a:t>Joyent</a:t>
            </a:r>
            <a:r>
              <a:rPr lang="en-US" sz="2000" dirty="0"/>
              <a:t> </a:t>
            </a:r>
            <a:r>
              <a:rPr lang="en-US" sz="2000" dirty="0" err="1"/>
              <a:t>SmartOS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Citrix </a:t>
            </a:r>
            <a:r>
              <a:rPr lang="en-US" sz="2000" dirty="0" err="1"/>
              <a:t>XenServer</a:t>
            </a:r>
            <a:endParaRPr lang="en-US" sz="2000" dirty="0"/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General-purpose </a:t>
            </a:r>
            <a:r>
              <a:rPr lang="en-US" sz="2400" dirty="0" err="1" smtClean="0">
                <a:solidFill>
                  <a:schemeClr val="folHlink"/>
                </a:solidFill>
              </a:rPr>
              <a:t>OSes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that </a:t>
            </a:r>
            <a:r>
              <a:rPr lang="en-US" sz="2400" dirty="0"/>
              <a:t>provide VMM functions</a:t>
            </a:r>
          </a:p>
          <a:p>
            <a:pPr lvl="4"/>
            <a:endParaRPr lang="en-US" sz="1200" dirty="0"/>
          </a:p>
          <a:p>
            <a:pPr lvl="2"/>
            <a:r>
              <a:rPr lang="en-US" sz="2000" dirty="0"/>
              <a:t>Examples: Microsoft Windows Server with </a:t>
            </a:r>
            <a:r>
              <a:rPr lang="en-US" sz="2000" dirty="0" err="1"/>
              <a:t>HyperV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/>
              <a:t>Red Hat Linux with KVM </a:t>
            </a:r>
            <a:r>
              <a:rPr lang="en-US" sz="2000" dirty="0" smtClean="0"/>
              <a:t>feature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46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1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13CF-EDA3-8F4A-86B9-E8B244F5A630}" type="slidenum">
              <a:rPr lang="en-US"/>
              <a:pPr/>
              <a:t>6</a:t>
            </a:fld>
            <a:endParaRPr lang="en-US"/>
          </a:p>
        </p:txBody>
      </p:sp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Virtual Machine Managers</a:t>
            </a:r>
            <a:r>
              <a:rPr lang="en-US" i="1" dirty="0"/>
              <a:t>, cont’d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835525"/>
          </a:xfrm>
        </p:spPr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Type 2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Applications</a:t>
            </a:r>
            <a:r>
              <a:rPr lang="en-US" sz="2400" dirty="0"/>
              <a:t> that run on standard </a:t>
            </a:r>
            <a:r>
              <a:rPr lang="en-US" sz="2400" dirty="0" err="1"/>
              <a:t>OSes</a:t>
            </a:r>
            <a:r>
              <a:rPr lang="en-US" sz="2400" dirty="0"/>
              <a:t> to provide VMM functionality to guest operating systems.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 smtClean="0"/>
              <a:t>Examples: </a:t>
            </a:r>
          </a:p>
          <a:p>
            <a:pPr lvl="2"/>
            <a:r>
              <a:rPr lang="en-US" sz="2000" dirty="0" smtClean="0"/>
              <a:t>VMware </a:t>
            </a:r>
            <a:r>
              <a:rPr lang="en-US" sz="2000" dirty="0"/>
              <a:t>Workstation and Fusion, </a:t>
            </a:r>
            <a:br>
              <a:rPr lang="en-US" sz="2000" dirty="0"/>
            </a:br>
            <a:r>
              <a:rPr lang="en-US" sz="2000" dirty="0"/>
              <a:t>Parallels Desktop, </a:t>
            </a:r>
            <a:r>
              <a:rPr lang="en-US" sz="2000" dirty="0">
                <a:solidFill>
                  <a:schemeClr val="folHlink"/>
                </a:solidFill>
              </a:rPr>
              <a:t>Oracle Virtual Box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2134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A6B8-E0B3-5749-A8E2-9F22DE324DF8}" type="slidenum">
              <a:rPr lang="en-US"/>
              <a:pPr/>
              <a:t>7</a:t>
            </a:fld>
            <a:endParaRPr lang="en-US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Virtual Machine Managers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2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sz="2800" dirty="0" err="1">
                <a:solidFill>
                  <a:schemeClr val="folHlink"/>
                </a:solidFill>
              </a:rPr>
              <a:t>Paravirtualization</a:t>
            </a:r>
            <a:endParaRPr lang="en-US" sz="2800" dirty="0">
              <a:solidFill>
                <a:schemeClr val="folHlink"/>
              </a:solidFill>
            </a:endParaRP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Modify a guest operating system to work with a VMM.</a:t>
            </a:r>
          </a:p>
          <a:p>
            <a:endParaRPr lang="en-US" sz="2800" dirty="0"/>
          </a:p>
          <a:p>
            <a:r>
              <a:rPr lang="en-US" sz="2800" dirty="0">
                <a:solidFill>
                  <a:schemeClr val="folHlink"/>
                </a:solidFill>
              </a:rPr>
              <a:t>Programming-environment virtualization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VMMs create an optimized virtual system.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 smtClean="0"/>
              <a:t>Examples: </a:t>
            </a:r>
          </a:p>
          <a:p>
            <a:pPr lvl="2"/>
            <a:r>
              <a:rPr lang="en-US" sz="2000" dirty="0" smtClean="0">
                <a:solidFill>
                  <a:schemeClr val="folHlink"/>
                </a:solidFill>
              </a:rPr>
              <a:t>Java </a:t>
            </a:r>
            <a:r>
              <a:rPr lang="en-US" sz="2000" dirty="0">
                <a:solidFill>
                  <a:schemeClr val="folHlink"/>
                </a:solidFill>
              </a:rPr>
              <a:t>Virtual Machine (JVM)</a:t>
            </a:r>
            <a:r>
              <a:rPr lang="en-US" sz="2000" dirty="0"/>
              <a:t>, Microsoft </a:t>
            </a:r>
            <a:r>
              <a:rPr lang="en-US" sz="2000" dirty="0" err="1"/>
              <a:t>.</a:t>
            </a:r>
            <a:r>
              <a:rPr lang="en-US" sz="2000" dirty="0" err="1" smtClean="0"/>
              <a:t>Net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071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8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8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D1ED-DCD9-0142-BAAE-AAE8F4DEEB1D}" type="slidenum">
              <a:rPr lang="en-US"/>
              <a:pPr/>
              <a:t>8</a:t>
            </a:fld>
            <a:endParaRPr lang="en-US"/>
          </a:p>
        </p:txBody>
      </p:sp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Virtual Machine Managers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Emulators</a:t>
            </a:r>
          </a:p>
          <a:p>
            <a:pPr lvl="4">
              <a:lnSpc>
                <a:spcPct val="90000"/>
              </a:lnSpc>
            </a:pPr>
            <a:endParaRPr lang="en-US" sz="1200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Applications written for one hardware environment (one type of CPU) can run on a very different hardware environment (another type of CPU).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Application containment</a:t>
            </a:r>
          </a:p>
          <a:p>
            <a:pPr lvl="4">
              <a:lnSpc>
                <a:spcPct val="90000"/>
              </a:lnSpc>
            </a:pPr>
            <a:endParaRPr lang="en-US" sz="1200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Not really virtualization, but segregate applications </a:t>
            </a:r>
            <a:br>
              <a:rPr lang="en-US" sz="2400" dirty="0"/>
            </a:br>
            <a:r>
              <a:rPr lang="en-US" sz="2400" dirty="0"/>
              <a:t>from the host operating system.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Examples: Oracle Solaris Zones, BSD Jails, </a:t>
            </a:r>
            <a:br>
              <a:rPr lang="en-US" sz="2400" dirty="0"/>
            </a:br>
            <a:r>
              <a:rPr lang="en-US" sz="2400" dirty="0"/>
              <a:t>IBM AIX </a:t>
            </a:r>
            <a:r>
              <a:rPr lang="en-US" sz="2400" dirty="0" smtClean="0"/>
              <a:t>WPARs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275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Department of Computer Science</a:t>
            </a:r>
          </a:p>
          <a:p>
            <a:r>
              <a:rPr lang="en-US"/>
              <a:t>Spring 2014: April 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0AEB3-CB7C-1841-BA94-F44828A9E0A8}" type="slidenum">
              <a:rPr lang="en-US"/>
              <a:pPr/>
              <a:t>9</a:t>
            </a:fld>
            <a:endParaRPr lang="en-US"/>
          </a:p>
        </p:txBody>
      </p:sp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Host vs. Guest Operating Systems</a:t>
            </a:r>
          </a:p>
        </p:txBody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1675" cy="4835525"/>
          </a:xfrm>
        </p:spPr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Host</a:t>
            </a:r>
            <a:r>
              <a:rPr lang="en-US" sz="2800" dirty="0"/>
              <a:t> operating system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OS running on the physical machine that supports (among its other tasks) a VMM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Examples: </a:t>
            </a:r>
            <a:endParaRPr lang="en-US" sz="2400" dirty="0" smtClean="0"/>
          </a:p>
          <a:p>
            <a:pPr lvl="2"/>
            <a:r>
              <a:rPr lang="en-US" sz="2000" dirty="0" smtClean="0"/>
              <a:t>Linux</a:t>
            </a:r>
            <a:r>
              <a:rPr lang="en-US" sz="2000" dirty="0"/>
              <a:t>, Windows, Mac OS </a:t>
            </a:r>
            <a:r>
              <a:rPr lang="en-US" sz="2000" dirty="0" smtClean="0"/>
              <a:t>X</a:t>
            </a:r>
            <a:endParaRPr lang="en-US" sz="2000" dirty="0"/>
          </a:p>
          <a:p>
            <a:pPr lvl="4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88449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41691</TotalTime>
  <Words>1450</Words>
  <Application>Microsoft Macintosh PowerPoint</Application>
  <PresentationFormat>On-screen Show (4:3)</PresentationFormat>
  <Paragraphs>498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Quadrant</vt:lpstr>
      <vt:lpstr>CS 149: Operating Systems April 21 Class Meeting</vt:lpstr>
      <vt:lpstr>Virtual Machines</vt:lpstr>
      <vt:lpstr>Virtual Machines, cont’d</vt:lpstr>
      <vt:lpstr>Types of Virtual Machine Managers</vt:lpstr>
      <vt:lpstr>Types of Virtual Machine Managers, cont’d</vt:lpstr>
      <vt:lpstr>Types of Virtual Machine Managers, cont’d</vt:lpstr>
      <vt:lpstr>Types of Virtual Machine Managers, cont’d</vt:lpstr>
      <vt:lpstr>Types of Virtual Machine Managers, cont’d</vt:lpstr>
      <vt:lpstr>Host vs. Guest Operating Systems</vt:lpstr>
      <vt:lpstr>Host vs. Guest Operating Systems, cont’d</vt:lpstr>
      <vt:lpstr>Virtualization Requirements</vt:lpstr>
      <vt:lpstr>Brief History of Virtual Machines</vt:lpstr>
      <vt:lpstr>Brief History of Virtual Machines, cont’d</vt:lpstr>
      <vt:lpstr>Benefits of Virtual Machines</vt:lpstr>
      <vt:lpstr>Benefits of Virtual Machines, cont’d</vt:lpstr>
      <vt:lpstr>Benefits of Virtual Machines, cont’d</vt:lpstr>
      <vt:lpstr>Benefits of Virtual Machines, cont’d</vt:lpstr>
      <vt:lpstr>Implementation of Virtual Machines</vt:lpstr>
      <vt:lpstr>Implementation of Virtual Machines, cont’d</vt:lpstr>
      <vt:lpstr>Implementation of Virtual Machines, cont’d</vt:lpstr>
      <vt:lpstr>Implementation of Virtual Machines, cont’d</vt:lpstr>
      <vt:lpstr>Implementation of Virtual Machines, cont’d</vt:lpstr>
      <vt:lpstr>Type 2 Hypervisor</vt:lpstr>
      <vt:lpstr>Type 2 Hypervisor, cont’d</vt:lpstr>
      <vt:lpstr>Virtualization Components</vt:lpstr>
      <vt:lpstr>Virtualization Components, cont’d</vt:lpstr>
      <vt:lpstr>Virtualization Components, cont’d</vt:lpstr>
      <vt:lpstr>Virtualization Components, cont’d</vt:lpstr>
      <vt:lpstr>Distributed Systems</vt:lpstr>
      <vt:lpstr>Advantages of Distributed Systems</vt:lpstr>
      <vt:lpstr>Advantages of Distributed Systems, cont’d</vt:lpstr>
      <vt:lpstr>Advantages of Distributed Systems, cont’d</vt:lpstr>
      <vt:lpstr>Network Operating Systems</vt:lpstr>
      <vt:lpstr>Network Operating Systems, cont’d</vt:lpstr>
      <vt:lpstr>Network Operating Systems, cont’d</vt:lpstr>
      <vt:lpstr>Distributed Operating Systems</vt:lpstr>
      <vt:lpstr>Distributed Operating Systems, cont’d</vt:lpstr>
      <vt:lpstr>Distributed Operating Systems, cont’d</vt:lpstr>
      <vt:lpstr>Distributed Operating Systems, cont’d</vt:lpstr>
      <vt:lpstr>Distributed Operating Systems, cont’d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810</cp:revision>
  <cp:lastPrinted>2015-02-03T07:34:34Z</cp:lastPrinted>
  <dcterms:created xsi:type="dcterms:W3CDTF">2008-01-12T03:52:55Z</dcterms:created>
  <dcterms:modified xsi:type="dcterms:W3CDTF">2015-04-21T15:46:37Z</dcterms:modified>
</cp:coreProperties>
</file>