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82" r:id="rId2"/>
    <p:sldId id="283" r:id="rId3"/>
    <p:sldId id="312" r:id="rId4"/>
    <p:sldId id="284" r:id="rId5"/>
    <p:sldId id="313" r:id="rId6"/>
    <p:sldId id="286" r:id="rId7"/>
    <p:sldId id="287" r:id="rId8"/>
    <p:sldId id="288" r:id="rId9"/>
    <p:sldId id="314" r:id="rId10"/>
    <p:sldId id="289" r:id="rId11"/>
    <p:sldId id="301" r:id="rId12"/>
    <p:sldId id="316" r:id="rId13"/>
    <p:sldId id="302" r:id="rId14"/>
    <p:sldId id="303" r:id="rId15"/>
    <p:sldId id="290" r:id="rId16"/>
    <p:sldId id="315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23300"/>
    <a:srgbClr val="006600"/>
    <a:srgbClr val="D60093"/>
    <a:srgbClr val="FFFF00"/>
    <a:srgbClr val="EAEAEA"/>
    <a:srgbClr val="0033CC"/>
    <a:srgbClr val="CCFFFF"/>
    <a:srgbClr val="5F5F5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0" autoAdjust="0"/>
    <p:restoredTop sz="99504" autoAdjust="0"/>
  </p:normalViewPr>
  <p:slideViewPr>
    <p:cSldViewPr>
      <p:cViewPr varScale="1">
        <p:scale>
          <a:sx n="138" d="100"/>
          <a:sy n="138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632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06F63C-3D3B-3649-90F7-26A44BADE3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6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F3E7694-D114-4B4C-A050-9BFCAFAB8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37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8C3D-1D40-5842-8926-8321D93EF0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97318" y="6263609"/>
            <a:ext cx="1638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</a:t>
            </a:r>
            <a:r>
              <a:rPr lang="en-US" sz="1000" baseline="0" dirty="0" smtClean="0"/>
              <a:t>16</a:t>
            </a:r>
            <a:endParaRPr lang="en-US" sz="10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7157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6475" y="6248400"/>
            <a:ext cx="210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r>
              <a:rPr lang="en-US" smtClean="0"/>
              <a:t>Department of Computer Science Spring 2014: April 16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2963" y="62484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smtClean="0"/>
              <a:t>CS 149: Operating Systems © R. Mak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03E17C-55C6-CC4E-AD90-98713021E87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</a:t>
            </a:r>
            <a:r>
              <a:rPr lang="en-US" sz="2400" dirty="0" smtClean="0"/>
              <a:t>16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4298-3637-9D4F-85A0-C37B4339477A}" type="slidenum">
              <a:rPr lang="en-US"/>
              <a:pPr/>
              <a:t>10</a:t>
            </a:fld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Application-Level Interrupt </a:t>
            </a:r>
            <a:r>
              <a:rPr lang="en-US" dirty="0" smtClean="0"/>
              <a:t>Handlers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1096963" y="1219200"/>
            <a:ext cx="7387810" cy="507831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void 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INThandler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(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);</a:t>
            </a: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 smtClean="0">
                <a:latin typeface="Courier New" charset="0"/>
              </a:rPr>
              <a:t>...</a:t>
            </a:r>
            <a:endParaRPr lang="en-US" sz="1800" b="1" dirty="0">
              <a:latin typeface="Courier New" charset="0"/>
            </a:endParaRPr>
          </a:p>
          <a:p>
            <a:endParaRPr lang="en-US" sz="1800" b="1" dirty="0">
              <a:latin typeface="Courier New" charset="0"/>
            </a:endParaRPr>
          </a:p>
          <a:p>
            <a:r>
              <a:rPr lang="en-US" sz="1800" b="1" dirty="0">
                <a:latin typeface="Courier New" charset="0"/>
              </a:rPr>
              <a:t>void 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INThandler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(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 sig)</a:t>
            </a:r>
          </a:p>
          <a:p>
            <a:r>
              <a:rPr lang="en-US" sz="1800" b="1" dirty="0">
                <a:latin typeface="Courier New" charset="0"/>
              </a:rPr>
              <a:t>{</a:t>
            </a:r>
          </a:p>
          <a:p>
            <a:r>
              <a:rPr lang="en-US" sz="1800" b="1" dirty="0">
                <a:latin typeface="Courier New" charset="0"/>
              </a:rPr>
              <a:t>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signal(sig, SIG_IGN);</a:t>
            </a:r>
          </a:p>
          <a:p>
            <a:r>
              <a:rPr lang="en-US" sz="1800" b="1" dirty="0">
                <a:latin typeface="Courier New" charset="0"/>
              </a:rPr>
              <a:t>     </a:t>
            </a:r>
            <a:r>
              <a:rPr lang="en-US" sz="1800" b="1" dirty="0" err="1">
                <a:latin typeface="Courier New" charset="0"/>
              </a:rPr>
              <a:t>printf</a:t>
            </a:r>
            <a:r>
              <a:rPr lang="en-US" sz="1800" b="1" dirty="0">
                <a:latin typeface="Courier New" charset="0"/>
              </a:rPr>
              <a:t>("\</a:t>
            </a:r>
            <a:r>
              <a:rPr lang="en-US" sz="1800" b="1" dirty="0" err="1">
                <a:latin typeface="Courier New" charset="0"/>
              </a:rPr>
              <a:t>nDo</a:t>
            </a:r>
            <a:r>
              <a:rPr lang="en-US" sz="1800" b="1" dirty="0">
                <a:latin typeface="Courier New" charset="0"/>
              </a:rPr>
              <a:t> you really want to quit? [y/n] ");</a:t>
            </a:r>
          </a:p>
          <a:p>
            <a:r>
              <a:rPr lang="en-US" sz="1800" b="1" dirty="0">
                <a:latin typeface="Courier New" charset="0"/>
              </a:rPr>
              <a:t>     </a:t>
            </a:r>
          </a:p>
          <a:p>
            <a:r>
              <a:rPr lang="en-US" sz="1800" b="1" dirty="0">
                <a:latin typeface="Courier New" charset="0"/>
              </a:rPr>
              <a:t>     </a:t>
            </a:r>
            <a:r>
              <a:rPr lang="en-US" sz="1800" b="1" dirty="0" err="1">
                <a:latin typeface="Courier New" charset="0"/>
              </a:rPr>
              <a:t>int</a:t>
            </a:r>
            <a:r>
              <a:rPr lang="en-US" sz="1800" b="1" dirty="0">
                <a:latin typeface="Courier New" charset="0"/>
              </a:rPr>
              <a:t> c = </a:t>
            </a:r>
            <a:r>
              <a:rPr lang="en-US" sz="1800" b="1" dirty="0" err="1">
                <a:latin typeface="Courier New" charset="0"/>
              </a:rPr>
              <a:t>getchar</a:t>
            </a:r>
            <a:r>
              <a:rPr lang="en-US" sz="1800" b="1" dirty="0">
                <a:latin typeface="Courier New" charset="0"/>
              </a:rPr>
              <a:t>();</a:t>
            </a:r>
          </a:p>
          <a:p>
            <a:r>
              <a:rPr lang="en-US" sz="1800" b="1" dirty="0">
                <a:latin typeface="Courier New" charset="0"/>
              </a:rPr>
              <a:t>     if (c == 'y' || c == 'Y') {</a:t>
            </a:r>
          </a:p>
          <a:p>
            <a:r>
              <a:rPr lang="en-US" sz="1800" b="1" dirty="0">
                <a:latin typeface="Courier New" charset="0"/>
              </a:rPr>
              <a:t>         exit(0);</a:t>
            </a:r>
          </a:p>
          <a:p>
            <a:r>
              <a:rPr lang="en-US" sz="1800" b="1" dirty="0">
                <a:latin typeface="Courier New" charset="0"/>
              </a:rPr>
              <a:t>     }</a:t>
            </a:r>
          </a:p>
          <a:p>
            <a:r>
              <a:rPr lang="en-US" sz="1800" b="1" dirty="0">
                <a:latin typeface="Courier New" charset="0"/>
              </a:rPr>
              <a:t>     else {</a:t>
            </a:r>
          </a:p>
          <a:p>
            <a:r>
              <a:rPr lang="en-US" sz="1800" b="1" dirty="0">
                <a:latin typeface="Courier New" charset="0"/>
              </a:rPr>
              <a:t>        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signal(SIGINT, 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INThandler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);</a:t>
            </a:r>
          </a:p>
          <a:p>
            <a:r>
              <a:rPr lang="en-US" sz="1800" b="1" dirty="0">
                <a:latin typeface="Courier New" charset="0"/>
              </a:rPr>
              <a:t>         </a:t>
            </a:r>
            <a:r>
              <a:rPr lang="en-US" sz="1800" b="1" dirty="0" err="1">
                <a:latin typeface="Courier New" charset="0"/>
              </a:rPr>
              <a:t>getchar</a:t>
            </a:r>
            <a:r>
              <a:rPr lang="en-US" sz="1800" b="1" dirty="0">
                <a:latin typeface="Courier New" charset="0"/>
              </a:rPr>
              <a:t>();</a:t>
            </a:r>
          </a:p>
          <a:p>
            <a:r>
              <a:rPr lang="en-US" sz="1800" b="1" dirty="0">
                <a:latin typeface="Courier New" charset="0"/>
              </a:rPr>
              <a:t>     }</a:t>
            </a:r>
          </a:p>
          <a:p>
            <a:r>
              <a:rPr lang="en-US" sz="1800" b="1" dirty="0">
                <a:latin typeface="Courier New" charset="0"/>
              </a:rPr>
              <a:t>}</a:t>
            </a:r>
          </a:p>
        </p:txBody>
      </p:sp>
      <p:sp>
        <p:nvSpPr>
          <p:cNvPr id="969732" name="Text Box 4"/>
          <p:cNvSpPr txBox="1">
            <a:spLocks noChangeArrowheads="1"/>
          </p:cNvSpPr>
          <p:nvPr/>
        </p:nvSpPr>
        <p:spPr bwMode="auto">
          <a:xfrm>
            <a:off x="7315200" y="6355048"/>
            <a:ext cx="666750" cy="314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32292" y="1325903"/>
            <a:ext cx="12110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interrupt2.c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19D29-AE6E-1B4C-BE0A-87D5D1A62443}" type="slidenum">
              <a:rPr lang="en-US"/>
              <a:pPr/>
              <a:t>11</a:t>
            </a:fld>
            <a:endParaRPr lang="en-US"/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Clocks and Timers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Provide </a:t>
            </a:r>
            <a:r>
              <a:rPr lang="en-US" sz="2800" dirty="0">
                <a:solidFill>
                  <a:schemeClr val="folHlink"/>
                </a:solidFill>
              </a:rPr>
              <a:t>current time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folHlink"/>
                </a:solidFill>
              </a:rPr>
              <a:t>elapsed time.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r>
              <a:rPr lang="en-US" sz="2800" dirty="0">
                <a:solidFill>
                  <a:schemeClr val="folHlink"/>
                </a:solidFill>
              </a:rPr>
              <a:t>Programmable interval timer</a:t>
            </a:r>
            <a:r>
              <a:rPr lang="en-US" sz="2800" dirty="0"/>
              <a:t> 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Provide a timer to trigger operation </a:t>
            </a:r>
            <a:r>
              <a:rPr lang="en-US" sz="2400" i="1" dirty="0"/>
              <a:t>X</a:t>
            </a:r>
            <a:r>
              <a:rPr lang="en-US" sz="2400" dirty="0"/>
              <a:t> at time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Used for timings</a:t>
            </a:r>
          </a:p>
          <a:p>
            <a:pPr lvl="1"/>
            <a:r>
              <a:rPr lang="en-US" sz="2400" dirty="0"/>
              <a:t>Generate periodic interrupts</a:t>
            </a:r>
          </a:p>
          <a:p>
            <a:pPr lvl="4"/>
            <a:endParaRPr lang="en-US" sz="1200" dirty="0"/>
          </a:p>
          <a:p>
            <a:r>
              <a:rPr lang="en-US" sz="2800" dirty="0"/>
              <a:t>The UNIX </a:t>
            </a:r>
            <a:r>
              <a:rPr lang="en-US" sz="2800" b="1" dirty="0" err="1">
                <a:solidFill>
                  <a:srgbClr val="0033CC"/>
                </a:solidFill>
                <a:latin typeface="Courier New" charset="0"/>
              </a:rPr>
              <a:t>ioctl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</a:rPr>
              <a:t>()</a:t>
            </a:r>
            <a:r>
              <a:rPr lang="en-US" sz="2800" dirty="0"/>
              <a:t> system call </a:t>
            </a:r>
          </a:p>
          <a:p>
            <a:pPr lvl="1"/>
            <a:r>
              <a:rPr lang="en-US" sz="2400" dirty="0"/>
              <a:t>Covers odd aspects of I/O </a:t>
            </a:r>
            <a:br>
              <a:rPr lang="en-US" sz="2400" dirty="0"/>
            </a:br>
            <a:r>
              <a:rPr lang="en-US" sz="2400" dirty="0"/>
              <a:t>such as clocks and timers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53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2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512-E985-194E-B1C8-3F8975987CC9}" type="slidenum">
              <a:rPr lang="en-US"/>
              <a:pPr/>
              <a:t>12</a:t>
            </a:fld>
            <a:endParaRPr lang="en-US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 Example</a:t>
            </a:r>
          </a:p>
        </p:txBody>
      </p:sp>
      <p:sp>
        <p:nvSpPr>
          <p:cNvPr id="983043" name="Text Box 3"/>
          <p:cNvSpPr txBox="1">
            <a:spLocks noChangeArrowheads="1"/>
          </p:cNvSpPr>
          <p:nvPr/>
        </p:nvSpPr>
        <p:spPr bwMode="auto">
          <a:xfrm>
            <a:off x="365125" y="1204913"/>
            <a:ext cx="7041484" cy="403187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stdio.h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stdlib.h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assert.h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signal.h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time.h</a:t>
            </a:r>
            <a:r>
              <a:rPr lang="en-US" b="1" dirty="0">
                <a:latin typeface="Courier New" charset="0"/>
              </a:rPr>
              <a:t>&gt;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 err="1">
                <a:latin typeface="Courier New" charset="0"/>
              </a:rPr>
              <a:t>timedout</a:t>
            </a:r>
            <a:r>
              <a:rPr lang="en-US" b="1" dirty="0">
                <a:latin typeface="Courier New" charset="0"/>
              </a:rPr>
              <a:t> = 0;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// The SIGALRM interrupt handler.</a:t>
            </a:r>
          </a:p>
          <a:p>
            <a:r>
              <a:rPr lang="en-US" b="1" dirty="0">
                <a:latin typeface="Courier New" charset="0"/>
              </a:rPr>
              <a:t>void </a:t>
            </a:r>
            <a:r>
              <a:rPr lang="en-US" b="1" dirty="0" err="1">
                <a:solidFill>
                  <a:srgbClr val="B23300"/>
                </a:solidFill>
                <a:latin typeface="Courier New" charset="0"/>
              </a:rPr>
              <a:t>SIGALRM_handler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 err="1">
                <a:latin typeface="Courier New" charset="0"/>
              </a:rPr>
              <a:t>signo</a:t>
            </a:r>
            <a:r>
              <a:rPr lang="en-US" b="1" dirty="0">
                <a:latin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assert(</a:t>
            </a:r>
            <a:r>
              <a:rPr lang="en-US" b="1" dirty="0" err="1">
                <a:latin typeface="Courier New" charset="0"/>
              </a:rPr>
              <a:t>signo</a:t>
            </a:r>
            <a:r>
              <a:rPr lang="en-US" b="1" dirty="0">
                <a:latin typeface="Courier New" charset="0"/>
              </a:rPr>
              <a:t> == SIGALRM);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printf</a:t>
            </a:r>
            <a:r>
              <a:rPr lang="en-US" b="1" dirty="0">
                <a:latin typeface="Courier New" charset="0"/>
              </a:rPr>
              <a:t>("\</a:t>
            </a:r>
            <a:r>
              <a:rPr lang="en-US" b="1" dirty="0" err="1">
                <a:latin typeface="Courier New" charset="0"/>
              </a:rPr>
              <a:t>nTime's</a:t>
            </a:r>
            <a:r>
              <a:rPr lang="en-US" b="1" dirty="0">
                <a:latin typeface="Courier New" charset="0"/>
              </a:rPr>
              <a:t> up!\</a:t>
            </a:r>
            <a:r>
              <a:rPr lang="en-US" b="1" dirty="0" err="1">
                <a:latin typeface="Courier New" charset="0"/>
              </a:rPr>
              <a:t>nPress</a:t>
            </a:r>
            <a:r>
              <a:rPr lang="en-US" b="1" dirty="0">
                <a:latin typeface="Courier New" charset="0"/>
              </a:rPr>
              <a:t> return for another.\n");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timedout</a:t>
            </a:r>
            <a:r>
              <a:rPr lang="en-US" b="1" dirty="0">
                <a:latin typeface="Courier New" charset="0"/>
              </a:rPr>
              <a:t> = 1;</a:t>
            </a:r>
          </a:p>
          <a:p>
            <a:r>
              <a:rPr lang="en-US" b="1" dirty="0" smtClean="0">
                <a:latin typeface="Courier New" charset="0"/>
              </a:rPr>
              <a:t>}</a:t>
            </a:r>
            <a:endParaRPr lang="en-US" b="1" dirty="0">
              <a:latin typeface="Courier New" charset="0"/>
            </a:endParaRPr>
          </a:p>
        </p:txBody>
      </p:sp>
      <p:sp>
        <p:nvSpPr>
          <p:cNvPr id="983044" name="Text Box 4"/>
          <p:cNvSpPr txBox="1">
            <a:spLocks noChangeArrowheads="1"/>
          </p:cNvSpPr>
          <p:nvPr/>
        </p:nvSpPr>
        <p:spPr bwMode="auto">
          <a:xfrm>
            <a:off x="6400780" y="1325903"/>
            <a:ext cx="896937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timers.c</a:t>
            </a:r>
          </a:p>
        </p:txBody>
      </p:sp>
    </p:spTree>
    <p:extLst>
      <p:ext uri="{BB962C8B-B14F-4D97-AF65-F5344CB8AC3E}">
        <p14:creationId xmlns:p14="http://schemas.microsoft.com/office/powerpoint/2010/main" val="25095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3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30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B512-E985-194E-B1C8-3F8975987CC9}" type="slidenum">
              <a:rPr lang="en-US"/>
              <a:pPr/>
              <a:t>13</a:t>
            </a:fld>
            <a:endParaRPr lang="en-US"/>
          </a:p>
        </p:txBody>
      </p:sp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Timer Example</a:t>
            </a:r>
          </a:p>
        </p:txBody>
      </p:sp>
      <p:sp>
        <p:nvSpPr>
          <p:cNvPr id="983043" name="Text Box 3"/>
          <p:cNvSpPr txBox="1">
            <a:spLocks noChangeArrowheads="1"/>
          </p:cNvSpPr>
          <p:nvPr/>
        </p:nvSpPr>
        <p:spPr bwMode="auto">
          <a:xfrm>
            <a:off x="1005198" y="1423089"/>
            <a:ext cx="7041484" cy="255454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urier New" charset="0"/>
              </a:rPr>
              <a:t>int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main(void)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struct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 err="1">
                <a:latin typeface="Courier New" charset="0"/>
              </a:rPr>
              <a:t>itimerval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 err="1">
                <a:latin typeface="Courier New" charset="0"/>
              </a:rPr>
              <a:t>tval</a:t>
            </a:r>
            <a:r>
              <a:rPr lang="en-US" b="1" dirty="0">
                <a:latin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</a:rPr>
              <a:t>    char string[BUFSIZ];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timerclear</a:t>
            </a:r>
            <a:r>
              <a:rPr lang="en-US" b="1" dirty="0">
                <a:latin typeface="Courier New" charset="0"/>
              </a:rPr>
              <a:t>(&amp; </a:t>
            </a:r>
            <a:r>
              <a:rPr lang="en-US" b="1" dirty="0" err="1">
                <a:latin typeface="Courier New" charset="0"/>
              </a:rPr>
              <a:t>tval.it_interval</a:t>
            </a:r>
            <a:r>
              <a:rPr lang="en-US" b="1" dirty="0"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timerclear</a:t>
            </a:r>
            <a:r>
              <a:rPr lang="en-US" b="1" dirty="0">
                <a:latin typeface="Courier New" charset="0"/>
              </a:rPr>
              <a:t>(&amp; </a:t>
            </a:r>
            <a:r>
              <a:rPr lang="en-US" b="1" dirty="0" err="1">
                <a:latin typeface="Courier New" charset="0"/>
              </a:rPr>
              <a:t>tval.it_value</a:t>
            </a:r>
            <a:r>
              <a:rPr lang="en-US" b="1" dirty="0"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tval.it_value.tv_sec</a:t>
            </a:r>
            <a:r>
              <a:rPr lang="en-US" b="1" dirty="0">
                <a:latin typeface="Courier New" charset="0"/>
              </a:rPr>
              <a:t> = 3;    // 3 second </a:t>
            </a:r>
            <a:r>
              <a:rPr lang="en-US" b="1" dirty="0" smtClean="0">
                <a:latin typeface="Courier New" charset="0"/>
              </a:rPr>
              <a:t>timeout</a:t>
            </a:r>
          </a:p>
          <a:p>
            <a:endParaRPr lang="en-US" b="1" dirty="0" smtClean="0">
              <a:latin typeface="Courier New" charset="0"/>
            </a:endParaRP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   </a:t>
            </a:r>
            <a:r>
              <a:rPr lang="en-US" b="1" dirty="0" smtClean="0">
                <a:latin typeface="Courier New" charset="0"/>
              </a:rPr>
              <a:t>(</a:t>
            </a:r>
            <a:r>
              <a:rPr lang="en-US" b="1" dirty="0">
                <a:latin typeface="Courier New" charset="0"/>
              </a:rPr>
              <a:t>void) signal(SIGALRM, </a:t>
            </a:r>
            <a:r>
              <a:rPr lang="en-US" b="1" dirty="0" err="1">
                <a:solidFill>
                  <a:srgbClr val="B23300"/>
                </a:solidFill>
                <a:latin typeface="Courier New" charset="0"/>
              </a:rPr>
              <a:t>SIGALRM_handler</a:t>
            </a:r>
            <a:r>
              <a:rPr lang="en-US" b="1" dirty="0">
                <a:latin typeface="Courier New" charset="0"/>
              </a:rPr>
              <a:t>)</a:t>
            </a:r>
            <a:r>
              <a:rPr lang="en-US" b="1" dirty="0" smtClean="0">
                <a:latin typeface="Courier New" charset="0"/>
              </a:rPr>
              <a:t>;</a:t>
            </a:r>
            <a:endParaRPr lang="en-US" b="1" dirty="0">
              <a:latin typeface="Courier New" charset="0"/>
            </a:endParaRPr>
          </a:p>
        </p:txBody>
      </p:sp>
      <p:sp>
        <p:nvSpPr>
          <p:cNvPr id="983044" name="Text Box 4"/>
          <p:cNvSpPr txBox="1">
            <a:spLocks noChangeArrowheads="1"/>
          </p:cNvSpPr>
          <p:nvPr/>
        </p:nvSpPr>
        <p:spPr bwMode="auto">
          <a:xfrm>
            <a:off x="7223731" y="1234464"/>
            <a:ext cx="896937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timers.c</a:t>
            </a:r>
          </a:p>
        </p:txBody>
      </p:sp>
    </p:spTree>
    <p:extLst>
      <p:ext uri="{BB962C8B-B14F-4D97-AF65-F5344CB8AC3E}">
        <p14:creationId xmlns:p14="http://schemas.microsoft.com/office/powerpoint/2010/main" val="9896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E766-8708-E343-B274-04C52B9E70C3}" type="slidenum">
              <a:rPr lang="en-US"/>
              <a:pPr/>
              <a:t>14</a:t>
            </a:fld>
            <a:endParaRPr lang="en-US"/>
          </a:p>
        </p:txBody>
      </p:sp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Timer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84067" name="Text Box 3"/>
          <p:cNvSpPr txBox="1">
            <a:spLocks noChangeArrowheads="1"/>
          </p:cNvSpPr>
          <p:nvPr/>
        </p:nvSpPr>
        <p:spPr bwMode="auto">
          <a:xfrm>
            <a:off x="91489" y="1306513"/>
            <a:ext cx="8961022" cy="501675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</a:rPr>
              <a:t>    for </a:t>
            </a:r>
            <a:r>
              <a:rPr lang="en-US" b="1" dirty="0">
                <a:latin typeface="Courier New" charset="0"/>
              </a:rPr>
              <a:t>(;;) {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= rand()%10;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j = rand()%10;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("Solve %d+%d=",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j);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 err="1">
                <a:latin typeface="Courier New" charset="0"/>
              </a:rPr>
              <a:t>timedout</a:t>
            </a:r>
            <a:r>
              <a:rPr lang="en-US" b="1" dirty="0">
                <a:latin typeface="Courier New" charset="0"/>
              </a:rPr>
              <a:t> = 0;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setitimer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(ITIMER_REAL, &amp;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tval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, NULL)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;</a:t>
            </a:r>
            <a:endParaRPr lang="en-US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</a:t>
            </a:r>
          </a:p>
          <a:p>
            <a:r>
              <a:rPr lang="en-US" b="1" dirty="0">
                <a:latin typeface="Courier New" charset="0"/>
              </a:rPr>
              <a:t>        if (</a:t>
            </a:r>
            <a:r>
              <a:rPr lang="en-US" b="1" dirty="0" err="1">
                <a:latin typeface="Courier New" charset="0"/>
              </a:rPr>
              <a:t>fgets</a:t>
            </a:r>
            <a:r>
              <a:rPr lang="en-US" b="1" dirty="0">
                <a:latin typeface="Courier New" charset="0"/>
              </a:rPr>
              <a:t>(string, </a:t>
            </a:r>
            <a:r>
              <a:rPr lang="en-US" b="1" dirty="0" err="1">
                <a:latin typeface="Courier New" charset="0"/>
              </a:rPr>
              <a:t>sizeof</a:t>
            </a:r>
            <a:r>
              <a:rPr lang="en-US" b="1" dirty="0">
                <a:latin typeface="Courier New" charset="0"/>
              </a:rPr>
              <a:t> string, </a:t>
            </a:r>
            <a:r>
              <a:rPr lang="en-US" b="1" dirty="0" err="1">
                <a:latin typeface="Courier New" charset="0"/>
              </a:rPr>
              <a:t>stdin</a:t>
            </a:r>
            <a:r>
              <a:rPr lang="en-US" b="1" dirty="0">
                <a:latin typeface="Courier New" charset="0"/>
              </a:rPr>
              <a:t>) != NULL) {</a:t>
            </a:r>
          </a:p>
          <a:p>
            <a:r>
              <a:rPr lang="en-US" b="1" dirty="0">
                <a:latin typeface="Courier New" charset="0"/>
              </a:rPr>
              <a:t>            if (!</a:t>
            </a:r>
            <a:r>
              <a:rPr lang="en-US" b="1" dirty="0" err="1">
                <a:latin typeface="Courier New" charset="0"/>
              </a:rPr>
              <a:t>timedout</a:t>
            </a:r>
            <a:r>
              <a:rPr lang="en-US" b="1" dirty="0">
                <a:latin typeface="Courier New" charset="0"/>
              </a:rPr>
              <a:t>) {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    (void)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setitimer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(ITIMER_REAL, NULL, NULL)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;</a:t>
            </a:r>
            <a:endParaRPr lang="en-US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            </a:t>
            </a:r>
            <a:r>
              <a:rPr lang="en-US" b="1" dirty="0" err="1">
                <a:latin typeface="Courier New" charset="0"/>
              </a:rPr>
              <a:t>printf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atoi</a:t>
            </a:r>
            <a:r>
              <a:rPr lang="en-US" b="1" dirty="0">
                <a:latin typeface="Courier New" charset="0"/>
              </a:rPr>
              <a:t>(string) == </a:t>
            </a:r>
            <a:r>
              <a:rPr lang="en-US" b="1" dirty="0" err="1">
                <a:latin typeface="Courier New" charset="0"/>
              </a:rPr>
              <a:t>i+j</a:t>
            </a:r>
            <a:r>
              <a:rPr lang="en-US" b="1" dirty="0">
                <a:latin typeface="Courier New" charset="0"/>
              </a:rPr>
              <a:t> ? "Correct!\n" : "Wrong!\n");</a:t>
            </a:r>
          </a:p>
          <a:p>
            <a:r>
              <a:rPr lang="en-US" b="1" dirty="0">
                <a:latin typeface="Courier New" charset="0"/>
              </a:rPr>
              <a:t>            }</a:t>
            </a:r>
          </a:p>
          <a:p>
            <a:r>
              <a:rPr lang="en-US" b="1" dirty="0">
                <a:latin typeface="Courier New" charset="0"/>
              </a:rPr>
              <a:t>        } </a:t>
            </a:r>
          </a:p>
          <a:p>
            <a:r>
              <a:rPr lang="en-US" b="1" dirty="0">
                <a:latin typeface="Courier New" charset="0"/>
              </a:rPr>
              <a:t>        else {</a:t>
            </a:r>
          </a:p>
          <a:p>
            <a:r>
              <a:rPr lang="en-US" b="1" dirty="0">
                <a:latin typeface="Courier New" charset="0"/>
              </a:rPr>
              <a:t>            </a:t>
            </a:r>
            <a:r>
              <a:rPr lang="en-US" b="1" dirty="0" err="1">
                <a:latin typeface="Courier New" charset="0"/>
              </a:rPr>
              <a:t>printf</a:t>
            </a:r>
            <a:r>
              <a:rPr lang="en-US" b="1" dirty="0">
                <a:latin typeface="Courier New" charset="0"/>
              </a:rPr>
              <a:t>("\</a:t>
            </a:r>
            <a:r>
              <a:rPr lang="en-US" b="1" dirty="0" err="1">
                <a:latin typeface="Courier New" charset="0"/>
              </a:rPr>
              <a:t>nGiving</a:t>
            </a:r>
            <a:r>
              <a:rPr lang="en-US" b="1" dirty="0">
                <a:latin typeface="Courier New" charset="0"/>
              </a:rPr>
              <a:t> up?\n");</a:t>
            </a:r>
          </a:p>
          <a:p>
            <a:r>
              <a:rPr lang="en-US" b="1" dirty="0">
                <a:latin typeface="Courier New" charset="0"/>
              </a:rPr>
              <a:t>            exit(0);</a:t>
            </a:r>
          </a:p>
          <a:p>
            <a:r>
              <a:rPr lang="en-US" b="1" dirty="0">
                <a:latin typeface="Courier New" charset="0"/>
              </a:rPr>
              <a:t>        }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6171" y="1627422"/>
            <a:ext cx="3674804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Generate and display a math problem.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268" y="2788927"/>
            <a:ext cx="1393531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300"/>
                </a:solidFill>
              </a:rPr>
              <a:t>Set the timer.</a:t>
            </a:r>
            <a:endParaRPr lang="en-US" dirty="0">
              <a:solidFill>
                <a:srgbClr val="B2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170" y="3703317"/>
            <a:ext cx="1781257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300"/>
                </a:solidFill>
              </a:rPr>
              <a:t>Turn off the timer.</a:t>
            </a:r>
            <a:endParaRPr lang="en-US" dirty="0">
              <a:solidFill>
                <a:srgbClr val="B2330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46682" y="1417342"/>
            <a:ext cx="896937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timers.c</a:t>
            </a:r>
          </a:p>
        </p:txBody>
      </p:sp>
    </p:spTree>
    <p:extLst>
      <p:ext uri="{BB962C8B-B14F-4D97-AF65-F5344CB8AC3E}">
        <p14:creationId xmlns:p14="http://schemas.microsoft.com/office/powerpoint/2010/main" val="325140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4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4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4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40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40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40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40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40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40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406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406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40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D112B-7CF6-CD42-A4E1-D4E8099E20B1}" type="slidenum">
              <a:rPr lang="en-US"/>
              <a:pPr/>
              <a:t>15</a:t>
            </a:fld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</a:t>
            </a:r>
            <a:r>
              <a:rPr lang="en-US">
                <a:latin typeface="Courier New" charset="0"/>
              </a:rPr>
              <a:t>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/>
              <a:t> System Call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Manage a set of file descriptors.</a:t>
            </a:r>
          </a:p>
          <a:p>
            <a:pPr lvl="4"/>
            <a:endParaRPr lang="en-US" sz="1200" dirty="0"/>
          </a:p>
          <a:p>
            <a:r>
              <a:rPr lang="en-US" sz="2800" dirty="0"/>
              <a:t>Returns information about the file descriptors.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Which have data waiting to be read.</a:t>
            </a:r>
          </a:p>
          <a:p>
            <a:pPr lvl="1"/>
            <a:r>
              <a:rPr lang="en-US" sz="2400" dirty="0"/>
              <a:t>Which can accept data to be written.</a:t>
            </a:r>
          </a:p>
          <a:p>
            <a:pPr lvl="4"/>
            <a:endParaRPr lang="en-US" sz="1200" dirty="0"/>
          </a:p>
          <a:p>
            <a:r>
              <a:rPr lang="en-US" dirty="0"/>
              <a:t>Eliminates the need for polling.</a:t>
            </a:r>
          </a:p>
        </p:txBody>
      </p:sp>
    </p:spTree>
    <p:extLst>
      <p:ext uri="{BB962C8B-B14F-4D97-AF65-F5344CB8AC3E}">
        <p14:creationId xmlns:p14="http://schemas.microsoft.com/office/powerpoint/2010/main" val="333188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2CD-4351-2242-90DF-CAAC77445A9B}" type="slidenum">
              <a:rPr lang="en-US"/>
              <a:pPr/>
              <a:t>16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System Call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7561"/>
            <a:ext cx="8229600" cy="2793364"/>
          </a:xfrm>
        </p:spPr>
        <p:txBody>
          <a:bodyPr/>
          <a:lstStyle/>
          <a:p>
            <a:r>
              <a:rPr lang="en-US" dirty="0"/>
              <a:t>Return the number of ready file descriptors, </a:t>
            </a:r>
            <a:br>
              <a:rPr lang="en-US" dirty="0"/>
            </a:br>
            <a:r>
              <a:rPr lang="en-US" dirty="0"/>
              <a:t>0 on timeout, or </a:t>
            </a:r>
            <a:r>
              <a:rPr lang="en-US" dirty="0" smtClean="0"/>
              <a:t> -</a:t>
            </a:r>
            <a:r>
              <a:rPr lang="en-US" dirty="0"/>
              <a:t>1 on error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Block while waiting for at least one file descriptor to become ready or until timeout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90212" name="Text Box 4"/>
          <p:cNvSpPr txBox="1">
            <a:spLocks noChangeArrowheads="1"/>
          </p:cNvSpPr>
          <p:nvPr/>
        </p:nvSpPr>
        <p:spPr bwMode="auto">
          <a:xfrm>
            <a:off x="274367" y="1432028"/>
            <a:ext cx="8649899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latin typeface="Courier New" charset="0"/>
              </a:rPr>
              <a:t>#include &lt;sys/</a:t>
            </a:r>
            <a:r>
              <a:rPr lang="en-US" sz="2000" b="1" dirty="0" err="1">
                <a:latin typeface="Courier New" charset="0"/>
              </a:rPr>
              <a:t>time.h</a:t>
            </a:r>
            <a:r>
              <a:rPr lang="en-US" sz="2000" b="1" dirty="0">
                <a:latin typeface="Courier New" charset="0"/>
              </a:rPr>
              <a:t>&gt;</a:t>
            </a:r>
          </a:p>
          <a:p>
            <a:r>
              <a:rPr lang="en-US" sz="2000" b="1" dirty="0">
                <a:latin typeface="Courier New" charset="0"/>
              </a:rPr>
              <a:t>#include &lt;sys/</a:t>
            </a:r>
            <a:r>
              <a:rPr lang="en-US" sz="2000" b="1" dirty="0" err="1">
                <a:latin typeface="Courier New" charset="0"/>
              </a:rPr>
              <a:t>select.h</a:t>
            </a:r>
            <a:r>
              <a:rPr lang="en-US" sz="2000" b="1" dirty="0">
                <a:latin typeface="Courier New" charset="0"/>
              </a:rPr>
              <a:t>&gt;</a:t>
            </a:r>
          </a:p>
          <a:p>
            <a:endParaRPr lang="en-US" sz="2000" b="1" dirty="0">
              <a:latin typeface="Courier New" charset="0"/>
            </a:endParaRPr>
          </a:p>
          <a:p>
            <a:r>
              <a:rPr lang="en-US" sz="2000" b="1" dirty="0" err="1">
                <a:latin typeface="Courier New" charset="0"/>
              </a:rPr>
              <a:t>int</a:t>
            </a:r>
            <a:r>
              <a:rPr lang="en-US" sz="2000" b="1" dirty="0">
                <a:latin typeface="Courier New" charset="0"/>
              </a:rPr>
              <a:t> select(</a:t>
            </a:r>
            <a:r>
              <a:rPr lang="en-US" sz="2000" b="1" dirty="0" err="1">
                <a:latin typeface="Courier New" charset="0"/>
              </a:rPr>
              <a:t>int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err="1">
                <a:latin typeface="Courier New" charset="0"/>
              </a:rPr>
              <a:t>nfds</a:t>
            </a:r>
            <a:r>
              <a:rPr lang="en-US" sz="2000" b="1" dirty="0">
                <a:latin typeface="Courier New" charset="0"/>
              </a:rPr>
              <a:t>, </a:t>
            </a:r>
            <a:r>
              <a:rPr lang="en-US" sz="2000" b="1" dirty="0" err="1">
                <a:latin typeface="Courier New" charset="0"/>
              </a:rPr>
              <a:t>fd_set</a:t>
            </a:r>
            <a:r>
              <a:rPr lang="en-US" sz="2000" b="1" dirty="0">
                <a:latin typeface="Courier New" charset="0"/>
              </a:rPr>
              <a:t> *</a:t>
            </a:r>
            <a:r>
              <a:rPr lang="en-US" sz="2000" b="1" dirty="0" err="1">
                <a:latin typeface="Courier New" charset="0"/>
              </a:rPr>
              <a:t>readfds</a:t>
            </a:r>
            <a:r>
              <a:rPr lang="en-US" sz="2000" b="1" dirty="0">
                <a:latin typeface="Courier New" charset="0"/>
              </a:rPr>
              <a:t>, </a:t>
            </a:r>
            <a:r>
              <a:rPr lang="en-US" sz="2000" b="1" dirty="0" err="1">
                <a:latin typeface="Courier New" charset="0"/>
              </a:rPr>
              <a:t>fd_set</a:t>
            </a:r>
            <a:r>
              <a:rPr lang="en-US" sz="2000" b="1" dirty="0">
                <a:latin typeface="Courier New" charset="0"/>
              </a:rPr>
              <a:t> *</a:t>
            </a:r>
            <a:r>
              <a:rPr lang="en-US" sz="2000" b="1" dirty="0" err="1">
                <a:latin typeface="Courier New" charset="0"/>
              </a:rPr>
              <a:t>writefds</a:t>
            </a:r>
            <a:r>
              <a:rPr lang="en-US" sz="2000" b="1" dirty="0">
                <a:latin typeface="Courier New" charset="0"/>
              </a:rPr>
              <a:t>, </a:t>
            </a:r>
          </a:p>
          <a:p>
            <a:r>
              <a:rPr lang="en-US" sz="2000" b="1" dirty="0">
                <a:latin typeface="Courier New" charset="0"/>
              </a:rPr>
              <a:t>           </a:t>
            </a:r>
            <a:r>
              <a:rPr lang="en-US" sz="2000" b="1" dirty="0" err="1">
                <a:latin typeface="Courier New" charset="0"/>
              </a:rPr>
              <a:t>fd_set</a:t>
            </a:r>
            <a:r>
              <a:rPr lang="en-US" sz="2000" b="1" dirty="0">
                <a:latin typeface="Courier New" charset="0"/>
              </a:rPr>
              <a:t> *</a:t>
            </a:r>
            <a:r>
              <a:rPr lang="en-US" sz="2000" b="1" dirty="0" err="1">
                <a:latin typeface="Courier New" charset="0"/>
              </a:rPr>
              <a:t>exceptfds</a:t>
            </a:r>
            <a:r>
              <a:rPr lang="en-US" sz="2000" b="1" dirty="0">
                <a:latin typeface="Courier New" charset="0"/>
              </a:rPr>
              <a:t>, </a:t>
            </a:r>
            <a:r>
              <a:rPr lang="en-US" sz="2000" b="1" dirty="0" err="1">
                <a:latin typeface="Courier New" charset="0"/>
              </a:rPr>
              <a:t>struct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b="1" dirty="0" err="1">
                <a:latin typeface="Courier New" charset="0"/>
              </a:rPr>
              <a:t>timeval</a:t>
            </a:r>
            <a:r>
              <a:rPr lang="en-US" sz="2000" b="1" dirty="0">
                <a:latin typeface="Courier New" charset="0"/>
              </a:rPr>
              <a:t> *timeout);</a:t>
            </a:r>
          </a:p>
        </p:txBody>
      </p:sp>
    </p:spTree>
    <p:extLst>
      <p:ext uri="{BB962C8B-B14F-4D97-AF65-F5344CB8AC3E}">
        <p14:creationId xmlns:p14="http://schemas.microsoft.com/office/powerpoint/2010/main" val="110541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762CD-4351-2242-90DF-CAAC77445A9B}" type="slidenum">
              <a:rPr lang="en-US"/>
              <a:pPr/>
              <a:t>17</a:t>
            </a:fld>
            <a:endParaRPr lang="en-US"/>
          </a:p>
        </p:txBody>
      </p:sp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System Call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904"/>
            <a:ext cx="8229600" cy="4805022"/>
          </a:xfrm>
        </p:spPr>
        <p:txBody>
          <a:bodyPr/>
          <a:lstStyle/>
          <a:p>
            <a:r>
              <a:rPr lang="en-US" dirty="0" smtClean="0"/>
              <a:t>Macros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FD_ZERO()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FD_SET()</a:t>
            </a:r>
            <a:r>
              <a:rPr lang="en-US" dirty="0"/>
              <a:t>, and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FD_CLEAR()</a:t>
            </a:r>
            <a:r>
              <a:rPr lang="en-US" dirty="0"/>
              <a:t> manipulate file descriptor sets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Macro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FD_ISSET()</a:t>
            </a:r>
            <a:r>
              <a:rPr lang="en-US" dirty="0"/>
              <a:t> tests whether a file descriptor is in a set. </a:t>
            </a:r>
          </a:p>
        </p:txBody>
      </p:sp>
    </p:spTree>
    <p:extLst>
      <p:ext uri="{BB962C8B-B14F-4D97-AF65-F5344CB8AC3E}">
        <p14:creationId xmlns:p14="http://schemas.microsoft.com/office/powerpoint/2010/main" val="2341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E530D-8894-6245-8B39-B982A88A0B6D}" type="slidenum">
              <a:rPr lang="en-US"/>
              <a:pPr/>
              <a:t>18</a:t>
            </a:fld>
            <a:endParaRPr lang="en-US"/>
          </a:p>
        </p:txBody>
      </p:sp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 Example</a:t>
            </a:r>
          </a:p>
        </p:txBody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1097318" y="1366385"/>
            <a:ext cx="7772315" cy="52629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stdio.h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stdlib.h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fcntl.h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unistd.h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types.h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time.h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ioctl.h</a:t>
            </a:r>
            <a:r>
              <a:rPr lang="en-US" b="1" dirty="0">
                <a:latin typeface="Courier New" charset="0"/>
              </a:rPr>
              <a:t>&gt;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main()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char buffer[128];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result, </a:t>
            </a:r>
            <a:r>
              <a:rPr lang="en-US" b="1" dirty="0" err="1">
                <a:latin typeface="Courier New" charset="0"/>
              </a:rPr>
              <a:t>nread</a:t>
            </a:r>
            <a:r>
              <a:rPr lang="en-US" b="1" dirty="0">
                <a:latin typeface="Courier New" charset="0"/>
              </a:rPr>
              <a:t>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fd_set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inputs,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inputfds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;  // sets of file descriptors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timeval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timeout;</a:t>
            </a:r>
          </a:p>
          <a:p>
            <a:endParaRPr lang="en-US" b="1" dirty="0">
              <a:solidFill>
                <a:srgbClr val="006600"/>
              </a:solidFill>
              <a:latin typeface="Courier New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FD_ZERO(&amp;inputs);    // initialize inputs to the empty set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FD_SET(0, &amp;inputs);  // set file descriptor 0 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stdin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</a:t>
            </a:r>
          </a:p>
          <a:p>
            <a:endParaRPr lang="en-US" b="1" dirty="0">
              <a:solidFill>
                <a:srgbClr val="006600"/>
              </a:solidFill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87140" name="Text Box 4"/>
          <p:cNvSpPr txBox="1">
            <a:spLocks noChangeArrowheads="1"/>
          </p:cNvSpPr>
          <p:nvPr/>
        </p:nvSpPr>
        <p:spPr bwMode="auto">
          <a:xfrm>
            <a:off x="7863804" y="1508781"/>
            <a:ext cx="873125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select.c</a:t>
            </a:r>
          </a:p>
        </p:txBody>
      </p:sp>
    </p:spTree>
    <p:extLst>
      <p:ext uri="{BB962C8B-B14F-4D97-AF65-F5344CB8AC3E}">
        <p14:creationId xmlns:p14="http://schemas.microsoft.com/office/powerpoint/2010/main" val="174002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7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7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71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F0FE-83D0-F84C-8A8C-04175174611E}" type="slidenum">
              <a:rPr lang="en-US"/>
              <a:pPr/>
              <a:t>19</a:t>
            </a:fld>
            <a:endParaRPr lang="en-US"/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 dirty="0"/>
              <a:t>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88163" name="Text Box 3"/>
          <p:cNvSpPr txBox="1">
            <a:spLocks noChangeArrowheads="1"/>
          </p:cNvSpPr>
          <p:nvPr/>
        </p:nvSpPr>
        <p:spPr bwMode="auto">
          <a:xfrm>
            <a:off x="457245" y="1219200"/>
            <a:ext cx="7818767" cy="526298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charset="0"/>
              </a:rPr>
              <a:t>    for </a:t>
            </a:r>
            <a:r>
              <a:rPr lang="en-US" b="1" dirty="0">
                <a:latin typeface="Courier New" charset="0"/>
              </a:rPr>
              <a:t>(;;)  {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 err="1">
                <a:latin typeface="Courier New" charset="0"/>
              </a:rPr>
              <a:t>inputfds</a:t>
            </a:r>
            <a:r>
              <a:rPr lang="en-US" b="1" dirty="0">
                <a:latin typeface="Courier New" charset="0"/>
              </a:rPr>
              <a:t> = inputs;  // restore input </a:t>
            </a:r>
            <a:r>
              <a:rPr lang="en-US" b="1" dirty="0" err="1">
                <a:latin typeface="Courier New" charset="0"/>
              </a:rPr>
              <a:t>fd</a:t>
            </a:r>
            <a:r>
              <a:rPr lang="en-US" b="1" dirty="0">
                <a:latin typeface="Courier New" charset="0"/>
              </a:rPr>
              <a:t> set</a:t>
            </a:r>
          </a:p>
          <a:p>
            <a:r>
              <a:rPr lang="en-US" b="1" dirty="0">
                <a:latin typeface="Courier New" charset="0"/>
              </a:rPr>
              <a:t>        </a:t>
            </a:r>
          </a:p>
          <a:p>
            <a:r>
              <a:rPr lang="en-US" b="1" dirty="0" smtClean="0">
                <a:latin typeface="Courier New" charset="0"/>
              </a:rPr>
              <a:t>        </a:t>
            </a:r>
            <a:r>
              <a:rPr lang="en-US" b="1" dirty="0" err="1" smtClean="0">
                <a:latin typeface="Courier New" charset="0"/>
              </a:rPr>
              <a:t>timeout.tv_sec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>
                <a:latin typeface="Courier New" charset="0"/>
              </a:rPr>
              <a:t>= 2;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 err="1">
                <a:latin typeface="Courier New" charset="0"/>
              </a:rPr>
              <a:t>timeout.tv_usec</a:t>
            </a:r>
            <a:r>
              <a:rPr lang="en-US" b="1" dirty="0">
                <a:latin typeface="Courier New" charset="0"/>
              </a:rPr>
              <a:t> = 500000;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        result 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= select(FD_SETSIZE, &amp;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inputfds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    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fd_set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*) 0, 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fd_set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*) 0, &amp;timeout);</a:t>
            </a:r>
          </a:p>
          <a:p>
            <a:endParaRPr lang="en-US" b="1" dirty="0">
              <a:solidFill>
                <a:srgbClr val="006600"/>
              </a:solidFill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        </a:t>
            </a:r>
            <a:r>
              <a:rPr lang="en-US" b="1" dirty="0">
                <a:latin typeface="Courier New" charset="0"/>
              </a:rPr>
              <a:t>switch(result) {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case 0: {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("@");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fflush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stdout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    break;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}</a:t>
            </a:r>
          </a:p>
          <a:p>
            <a:r>
              <a:rPr lang="en-US" b="1" dirty="0">
                <a:latin typeface="Courier New" charset="0"/>
              </a:rPr>
              <a:t>            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case -1: {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 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perror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("select");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    exit(1);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    }</a:t>
            </a:r>
          </a:p>
          <a:p>
            <a:endParaRPr lang="en-US" b="1" dirty="0">
              <a:solidFill>
                <a:schemeClr val="folHlink"/>
              </a:solidFill>
              <a:latin typeface="Courier New" charset="0"/>
            </a:endParaRPr>
          </a:p>
        </p:txBody>
      </p:sp>
      <p:sp>
        <p:nvSpPr>
          <p:cNvPr id="988164" name="Text Box 4"/>
          <p:cNvSpPr txBox="1">
            <a:spLocks noChangeArrowheads="1"/>
          </p:cNvSpPr>
          <p:nvPr/>
        </p:nvSpPr>
        <p:spPr bwMode="auto">
          <a:xfrm>
            <a:off x="4754878" y="4069073"/>
            <a:ext cx="1006475" cy="346075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33CC"/>
                </a:solidFill>
              </a:rPr>
              <a:t>No input.</a:t>
            </a:r>
          </a:p>
        </p:txBody>
      </p:sp>
      <p:sp>
        <p:nvSpPr>
          <p:cNvPr id="988165" name="Text Box 5"/>
          <p:cNvSpPr txBox="1">
            <a:spLocks noChangeArrowheads="1"/>
          </p:cNvSpPr>
          <p:nvPr/>
        </p:nvSpPr>
        <p:spPr bwMode="auto">
          <a:xfrm>
            <a:off x="4754878" y="5349219"/>
            <a:ext cx="646113" cy="346075"/>
          </a:xfrm>
          <a:prstGeom prst="rect">
            <a:avLst/>
          </a:prstGeom>
          <a:solidFill>
            <a:srgbClr val="FFFFC2"/>
          </a:solidFill>
          <a:ln w="9525">
            <a:solidFill>
              <a:srgbClr val="B2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B23300"/>
                </a:solidFill>
              </a:rPr>
              <a:t>Error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54878" y="1929834"/>
            <a:ext cx="2693566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300"/>
                </a:solidFill>
                <a:latin typeface="+mn-lt"/>
              </a:rPr>
              <a:t>Wait for input on </a:t>
            </a:r>
            <a:r>
              <a:rPr lang="en-US" dirty="0" err="1">
                <a:solidFill>
                  <a:srgbClr val="B23300"/>
                </a:solidFill>
                <a:latin typeface="+mn-lt"/>
              </a:rPr>
              <a:t>stdin</a:t>
            </a:r>
            <a:r>
              <a:rPr lang="en-US" dirty="0">
                <a:solidFill>
                  <a:srgbClr val="B23300"/>
                </a:solidFill>
                <a:latin typeface="+mn-lt"/>
              </a:rPr>
              <a:t> for </a:t>
            </a:r>
            <a:endParaRPr lang="en-US" dirty="0" smtClean="0">
              <a:solidFill>
                <a:srgbClr val="B23300"/>
              </a:solidFill>
              <a:latin typeface="+mn-lt"/>
            </a:endParaRPr>
          </a:p>
          <a:p>
            <a:r>
              <a:rPr lang="en-US" dirty="0" smtClean="0">
                <a:solidFill>
                  <a:srgbClr val="B23300"/>
                </a:solidFill>
                <a:latin typeface="+mn-lt"/>
              </a:rPr>
              <a:t>a </a:t>
            </a:r>
            <a:r>
              <a:rPr lang="en-US" dirty="0">
                <a:solidFill>
                  <a:srgbClr val="B23300"/>
                </a:solidFill>
                <a:latin typeface="+mn-lt"/>
              </a:rPr>
              <a:t>maximum of 2.5 seconds. </a:t>
            </a:r>
          </a:p>
        </p:txBody>
      </p:sp>
    </p:spTree>
    <p:extLst>
      <p:ext uri="{BB962C8B-B14F-4D97-AF65-F5344CB8AC3E}">
        <p14:creationId xmlns:p14="http://schemas.microsoft.com/office/powerpoint/2010/main" val="100308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8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81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81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81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81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81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4" grpId="0" animBg="1"/>
      <p:bldP spid="988165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DCBD0-E682-2946-8345-1C24996D4D7D}" type="slidenum">
              <a:rPr lang="en-US"/>
              <a:pPr/>
              <a:t>2</a:t>
            </a:fld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Polling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800" dirty="0"/>
              <a:t>Producer-consumer relationship.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sz="2800" dirty="0"/>
              <a:t>The OS and the device controller share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>
                <a:solidFill>
                  <a:schemeClr val="folHlink"/>
                </a:solidFill>
              </a:rPr>
              <a:t>handshaking protocol</a:t>
            </a:r>
            <a:r>
              <a:rPr lang="en-US" sz="2800" dirty="0"/>
              <a:t>.</a:t>
            </a:r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controller sets a </a:t>
            </a:r>
            <a:r>
              <a:rPr lang="en-US" dirty="0">
                <a:solidFill>
                  <a:schemeClr val="folHlink"/>
                </a:solidFill>
              </a:rPr>
              <a:t>busy bit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its </a:t>
            </a:r>
            <a:r>
              <a:rPr lang="en-US" dirty="0" smtClean="0">
                <a:solidFill>
                  <a:schemeClr val="folHlink"/>
                </a:solidFill>
              </a:rPr>
              <a:t>status register</a:t>
            </a:r>
            <a:r>
              <a:rPr lang="en-US" dirty="0" smtClean="0"/>
              <a:t> to indicate </a:t>
            </a:r>
            <a:br>
              <a:rPr lang="en-US" dirty="0" smtClean="0"/>
            </a:br>
            <a:r>
              <a:rPr lang="en-US" dirty="0" smtClean="0"/>
              <a:t>that it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busy </a:t>
            </a:r>
            <a:r>
              <a:rPr lang="en-US" dirty="0" smtClean="0"/>
              <a:t>working.</a:t>
            </a:r>
            <a:endParaRPr lang="en-US" dirty="0"/>
          </a:p>
          <a:p>
            <a:pPr lvl="4">
              <a:lnSpc>
                <a:spcPct val="90000"/>
              </a:lnSpc>
            </a:pPr>
            <a:endParaRPr lang="en-US" sz="12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OS sets a </a:t>
            </a:r>
            <a:r>
              <a:rPr lang="en-US" dirty="0">
                <a:solidFill>
                  <a:schemeClr val="folHlink"/>
                </a:solidFill>
              </a:rPr>
              <a:t>command-ready</a:t>
            </a:r>
            <a:r>
              <a:rPr lang="en-US" dirty="0"/>
              <a:t> bit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controller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>
                <a:solidFill>
                  <a:schemeClr val="folHlink"/>
                </a:solidFill>
              </a:rPr>
              <a:t>command </a:t>
            </a:r>
            <a:r>
              <a:rPr lang="en-US" dirty="0" smtClean="0">
                <a:solidFill>
                  <a:schemeClr val="folHlink"/>
                </a:solidFill>
              </a:rPr>
              <a:t>register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indicate that it has </a:t>
            </a:r>
            <a:r>
              <a:rPr lang="en-US" dirty="0"/>
              <a:t>a command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the controller </a:t>
            </a:r>
            <a:r>
              <a:rPr lang="en-US" dirty="0" smtClean="0"/>
              <a:t>to </a:t>
            </a:r>
            <a:r>
              <a:rPr lang="en-US" dirty="0"/>
              <a:t>execute.</a:t>
            </a:r>
          </a:p>
        </p:txBody>
      </p:sp>
    </p:spTree>
    <p:extLst>
      <p:ext uri="{BB962C8B-B14F-4D97-AF65-F5344CB8AC3E}">
        <p14:creationId xmlns:p14="http://schemas.microsoft.com/office/powerpoint/2010/main" val="355694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4CFEE-A7F0-0E46-88CC-E4412D3E7F06}" type="slidenum">
              <a:rPr lang="en-US"/>
              <a:pPr/>
              <a:t>20</a:t>
            </a:fld>
            <a:endParaRPr lang="en-US"/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select()</a:t>
            </a:r>
            <a:r>
              <a:rPr lang="en-US"/>
              <a:t> Example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989187" name="Text Box 3"/>
          <p:cNvSpPr txBox="1">
            <a:spLocks noChangeArrowheads="1"/>
          </p:cNvSpPr>
          <p:nvPr/>
        </p:nvSpPr>
        <p:spPr bwMode="auto">
          <a:xfrm>
            <a:off x="182928" y="1308100"/>
            <a:ext cx="8803812" cy="47705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            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default: {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if (FD_ISSET(0, &amp;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inputfds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)) {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ioctl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(0</a:t>
            </a:r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, FIONREAD, &amp;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nread);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if 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nread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== 0) {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("Keyboard input done.\n");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    exit(0);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}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nread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= read(0</a:t>
            </a:r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, buffer, </a:t>
            </a:r>
            <a:r>
              <a:rPr lang="en-US" b="1" dirty="0" err="1" smtClean="0">
                <a:solidFill>
                  <a:srgbClr val="006600"/>
                </a:solidFill>
                <a:latin typeface="Courier New" charset="0"/>
              </a:rPr>
              <a:t>nread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buffer[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nread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] = 0;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("Read %d characters from the keyboard: %s",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   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nread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buffer);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}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    break;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    }</a:t>
            </a:r>
          </a:p>
          <a:p>
            <a:r>
              <a:rPr lang="en-US" b="1" dirty="0">
                <a:latin typeface="Courier New" charset="0"/>
              </a:rPr>
              <a:t>        }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89188" name="Text Box 4"/>
          <p:cNvSpPr txBox="1">
            <a:spLocks noChangeArrowheads="1"/>
          </p:cNvSpPr>
          <p:nvPr/>
        </p:nvSpPr>
        <p:spPr bwMode="auto">
          <a:xfrm>
            <a:off x="6035024" y="1691659"/>
            <a:ext cx="2647981" cy="584776"/>
          </a:xfrm>
          <a:prstGeom prst="rect">
            <a:avLst/>
          </a:prstGeom>
          <a:solidFill>
            <a:srgbClr val="FFFFC2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600"/>
                </a:solidFill>
              </a:rPr>
              <a:t>Got input</a:t>
            </a:r>
            <a:r>
              <a:rPr lang="en-US" sz="1600" dirty="0" smtClean="0">
                <a:solidFill>
                  <a:srgbClr val="006600"/>
                </a:solidFill>
              </a:rPr>
              <a:t>! </a:t>
            </a:r>
            <a:r>
              <a:rPr lang="en-US" dirty="0" smtClean="0">
                <a:solidFill>
                  <a:srgbClr val="006600"/>
                </a:solidFill>
              </a:rPr>
              <a:t>How many bytes </a:t>
            </a:r>
          </a:p>
          <a:p>
            <a:r>
              <a:rPr lang="en-US" dirty="0" smtClean="0">
                <a:solidFill>
                  <a:srgbClr val="006600"/>
                </a:solidFill>
              </a:rPr>
              <a:t>are available to read?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989189" name="Text Box 5"/>
          <p:cNvSpPr txBox="1">
            <a:spLocks noChangeArrowheads="1"/>
          </p:cNvSpPr>
          <p:nvPr/>
        </p:nvSpPr>
        <p:spPr bwMode="auto">
          <a:xfrm>
            <a:off x="5943585" y="6263609"/>
            <a:ext cx="666750" cy="314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08387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9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88" grpId="0" animBg="1"/>
      <p:bldP spid="9891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E0C4F-3F1A-2644-85BA-1185EE2AC61F}" type="slidenum">
              <a:rPr lang="en-US"/>
              <a:pPr/>
              <a:t>21</a:t>
            </a:fld>
            <a:endParaRPr lang="en-US"/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Network </a:t>
            </a:r>
            <a:r>
              <a:rPr lang="en-US" sz="2800" dirty="0">
                <a:solidFill>
                  <a:srgbClr val="B23300"/>
                </a:solidFill>
              </a:rPr>
              <a:t>socket </a:t>
            </a:r>
            <a:r>
              <a:rPr lang="en-US" sz="2800" dirty="0"/>
              <a:t>interface.</a:t>
            </a:r>
          </a:p>
          <a:p>
            <a:pPr lvl="4"/>
            <a:endParaRPr lang="en-US" sz="1200" dirty="0"/>
          </a:p>
          <a:p>
            <a:r>
              <a:rPr lang="en-US" sz="2800" dirty="0"/>
              <a:t>An application creates a software socket.</a:t>
            </a:r>
          </a:p>
          <a:p>
            <a:pPr lvl="4"/>
            <a:endParaRPr lang="en-US" sz="1200" dirty="0"/>
          </a:p>
          <a:p>
            <a:r>
              <a:rPr lang="en-US" dirty="0"/>
              <a:t>Connects a local socket to a remote address.</a:t>
            </a:r>
          </a:p>
          <a:p>
            <a:pPr lvl="1"/>
            <a:r>
              <a:rPr lang="en-US" sz="2400" dirty="0"/>
              <a:t>The socket plugs the application into </a:t>
            </a:r>
            <a:br>
              <a:rPr lang="en-US" sz="2400" dirty="0"/>
            </a:br>
            <a:r>
              <a:rPr lang="en-US" sz="2400" dirty="0"/>
              <a:t>a socket created by another application.</a:t>
            </a:r>
          </a:p>
          <a:p>
            <a:pPr lvl="4"/>
            <a:endParaRPr lang="en-US" sz="1200" dirty="0"/>
          </a:p>
          <a:p>
            <a:r>
              <a:rPr lang="en-US" dirty="0">
                <a:solidFill>
                  <a:srgbClr val="B23300"/>
                </a:solidFill>
              </a:rPr>
              <a:t>Listen for data packets </a:t>
            </a:r>
            <a:r>
              <a:rPr lang="en-US" dirty="0"/>
              <a:t>over the connection</a:t>
            </a:r>
            <a:r>
              <a:rPr lang="en-US" dirty="0" smtClean="0"/>
              <a:t>.</a:t>
            </a:r>
            <a:endParaRPr lang="en-US" sz="28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BB8D-5A1F-3944-B27C-A6BC63813B7B}" type="slidenum">
              <a:rPr lang="en-US"/>
              <a:pPr/>
              <a:t>22</a:t>
            </a:fld>
            <a:endParaRPr lang="en-US"/>
          </a:p>
        </p:txBody>
      </p:sp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 Example</a:t>
            </a:r>
          </a:p>
        </p:txBody>
      </p:sp>
      <p:sp>
        <p:nvSpPr>
          <p:cNvPr id="973827" name="Text Box 3"/>
          <p:cNvSpPr txBox="1">
            <a:spLocks noChangeArrowheads="1"/>
          </p:cNvSpPr>
          <p:nvPr/>
        </p:nvSpPr>
        <p:spPr bwMode="auto">
          <a:xfrm>
            <a:off x="1093465" y="1234464"/>
            <a:ext cx="6587461" cy="550920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stdio.h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unistd.h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stdlib.h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types.h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socket.h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un.h</a:t>
            </a:r>
            <a:r>
              <a:rPr lang="en-US" b="1" dirty="0">
                <a:latin typeface="Courier New" charset="0"/>
              </a:rPr>
              <a:t>&gt;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#include "</a:t>
            </a:r>
            <a:r>
              <a:rPr lang="en-US" b="1" dirty="0" err="1">
                <a:latin typeface="Courier New" charset="0"/>
              </a:rPr>
              <a:t>socket_name.h</a:t>
            </a:r>
            <a:r>
              <a:rPr lang="en-US" b="1" dirty="0">
                <a:latin typeface="Courier New" charset="0"/>
              </a:rPr>
              <a:t>"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main()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server_sockfd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int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server_len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client_len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sockaddr_un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server_address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sockaddr_un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client_address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;</a:t>
            </a:r>
          </a:p>
          <a:p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    unlink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(SOCKET_NAME);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server_sockfd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= socket(AF_UNIX, SOCK_STREAM, 0);</a:t>
            </a:r>
          </a:p>
          <a:p>
            <a:endParaRPr lang="en-US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 smtClean="0">
                <a:latin typeface="Courier New" charset="0"/>
              </a:rPr>
              <a:t>}</a:t>
            </a:r>
          </a:p>
          <a:p>
            <a:endParaRPr lang="en-US" b="1" dirty="0">
              <a:latin typeface="Courier New" charset="0"/>
            </a:endParaRPr>
          </a:p>
        </p:txBody>
      </p:sp>
      <p:sp>
        <p:nvSpPr>
          <p:cNvPr id="973828" name="Text Box 4"/>
          <p:cNvSpPr txBox="1">
            <a:spLocks noChangeArrowheads="1"/>
          </p:cNvSpPr>
          <p:nvPr/>
        </p:nvSpPr>
        <p:spPr bwMode="auto">
          <a:xfrm>
            <a:off x="6949414" y="1325903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3366" y="5798368"/>
            <a:ext cx="3002144" cy="830997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23300"/>
                </a:solidFill>
                <a:latin typeface="+mn-lt"/>
              </a:rPr>
              <a:t>Remove any old socket </a:t>
            </a:r>
            <a:endParaRPr lang="en-US" dirty="0" smtClean="0">
              <a:solidFill>
                <a:srgbClr val="B23300"/>
              </a:solidFill>
              <a:latin typeface="+mn-lt"/>
            </a:endParaRPr>
          </a:p>
          <a:p>
            <a:r>
              <a:rPr lang="en-US" dirty="0" smtClean="0">
                <a:solidFill>
                  <a:srgbClr val="B23300"/>
                </a:solidFill>
                <a:latin typeface="+mn-lt"/>
              </a:rPr>
              <a:t>and </a:t>
            </a:r>
            <a:r>
              <a:rPr lang="en-US" dirty="0">
                <a:solidFill>
                  <a:srgbClr val="B23300"/>
                </a:solidFill>
                <a:latin typeface="+mn-lt"/>
              </a:rPr>
              <a:t>create an unnamed socket </a:t>
            </a:r>
            <a:endParaRPr lang="en-US" dirty="0" smtClean="0">
              <a:solidFill>
                <a:srgbClr val="B23300"/>
              </a:solidFill>
              <a:latin typeface="+mn-lt"/>
            </a:endParaRPr>
          </a:p>
          <a:p>
            <a:r>
              <a:rPr lang="en-US" dirty="0" smtClean="0">
                <a:solidFill>
                  <a:srgbClr val="B23300"/>
                </a:solidFill>
                <a:latin typeface="+mn-lt"/>
              </a:rPr>
              <a:t>for </a:t>
            </a:r>
            <a:r>
              <a:rPr lang="en-US" dirty="0">
                <a:solidFill>
                  <a:srgbClr val="B23300"/>
                </a:solidFill>
                <a:latin typeface="+mn-lt"/>
              </a:rPr>
              <a:t>the server.</a:t>
            </a:r>
          </a:p>
        </p:txBody>
      </p:sp>
    </p:spTree>
    <p:extLst>
      <p:ext uri="{BB962C8B-B14F-4D97-AF65-F5344CB8AC3E}">
        <p14:creationId xmlns:p14="http://schemas.microsoft.com/office/powerpoint/2010/main" val="99288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3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3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38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38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9029-E98A-5543-B3BE-2B517F6E16E6}" type="slidenum">
              <a:rPr lang="en-US"/>
              <a:pPr/>
              <a:t>23</a:t>
            </a:fld>
            <a:endParaRPr lang="en-US"/>
          </a:p>
        </p:txBody>
      </p:sp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93876" y="1401633"/>
            <a:ext cx="8958635" cy="47705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</a:rPr>
              <a:t>main</a:t>
            </a:r>
            <a:r>
              <a:rPr lang="en-US" b="1" dirty="0">
                <a:latin typeface="Courier New" charset="0"/>
              </a:rPr>
              <a:t>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server_address.sun_family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= AF_UNIX;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server_address.sun_path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SOCKET_NAME);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server_len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=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sizeof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server_address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bind(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server_sockfd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sockaddr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*)&amp;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server_address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server_len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);</a:t>
            </a:r>
          </a:p>
          <a:p>
            <a:endParaRPr lang="en-US" b="1" dirty="0">
              <a:solidFill>
                <a:srgbClr val="006600"/>
              </a:solidFill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smtClean="0">
                <a:latin typeface="Courier New" charset="0"/>
              </a:rPr>
              <a:t>listen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server_sockfd</a:t>
            </a:r>
            <a:r>
              <a:rPr lang="en-US" b="1" dirty="0">
                <a:latin typeface="Courier New" charset="0"/>
              </a:rPr>
              <a:t>, 5);</a:t>
            </a:r>
          </a:p>
          <a:p>
            <a:r>
              <a:rPr lang="en-US" b="1" dirty="0">
                <a:latin typeface="Courier New" charset="0"/>
              </a:rPr>
              <a:t>    for (;;) {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 err="1">
                <a:latin typeface="Courier New" charset="0"/>
              </a:rPr>
              <a:t>printf</a:t>
            </a:r>
            <a:r>
              <a:rPr lang="en-US" b="1" dirty="0">
                <a:latin typeface="Courier New" charset="0"/>
              </a:rPr>
              <a:t>("Server waiting.\n");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 err="1" smtClean="0">
                <a:solidFill>
                  <a:srgbClr val="0033CC"/>
                </a:solidFill>
                <a:latin typeface="Courier New" charset="0"/>
              </a:rPr>
              <a:t>client_len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=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sizeof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client_address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= accept(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server_sockfd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                  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sockaddr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*) &amp;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client_address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                      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socklen_t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*)</a:t>
            </a:r>
            <a:r>
              <a:rPr lang="en-US" dirty="0">
                <a:latin typeface="Courier New" charset="0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&amp;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client_len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    ...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74852" name="Text Box 4"/>
          <p:cNvSpPr txBox="1">
            <a:spLocks noChangeArrowheads="1"/>
          </p:cNvSpPr>
          <p:nvPr/>
        </p:nvSpPr>
        <p:spPr bwMode="auto">
          <a:xfrm>
            <a:off x="2377464" y="1261666"/>
            <a:ext cx="4389071" cy="33855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>
                <a:latin typeface="Courier New" charset="0"/>
              </a:rPr>
              <a:t>#define SOCKET_NAME "CS149_socket"</a:t>
            </a: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8046682" y="1234464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5212073" y="1629426"/>
            <a:ext cx="1562100" cy="33655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socket_name.h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7902" y="2423171"/>
            <a:ext cx="1781257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Name the socket.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9049" y="3301419"/>
            <a:ext cx="2648682" cy="584776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Create a connection queue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wait for clients.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64325" y="4462031"/>
            <a:ext cx="2739552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+mj-lt"/>
              </a:rPr>
              <a:t>Accept a socket connection</a:t>
            </a:r>
            <a:r>
              <a:rPr lang="en-US" dirty="0" smtClean="0">
                <a:solidFill>
                  <a:srgbClr val="0033CC"/>
                </a:solidFill>
                <a:latin typeface="+mj-lt"/>
              </a:rPr>
              <a:t>.</a:t>
            </a:r>
            <a:endParaRPr lang="en-US" dirty="0">
              <a:solidFill>
                <a:srgbClr val="0033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32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48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48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4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4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2" grpId="0" animBg="1"/>
      <p:bldP spid="974854" grpId="0" animBg="1"/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DCA7-7E86-6046-9258-0A412DB67C2C}" type="slidenum">
              <a:rPr lang="en-US"/>
              <a:pPr/>
              <a:t>24</a:t>
            </a:fld>
            <a:endParaRPr lang="en-US"/>
          </a:p>
        </p:txBody>
      </p:sp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365806" y="1310194"/>
            <a:ext cx="5971807" cy="4524316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charset="0"/>
              </a:rPr>
              <a:t>main</a:t>
            </a:r>
            <a:r>
              <a:rPr lang="en-US" b="1" dirty="0">
                <a:latin typeface="Courier New" charset="0"/>
              </a:rPr>
              <a:t>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    for (;;) {</a:t>
            </a:r>
          </a:p>
          <a:p>
            <a:r>
              <a:rPr lang="en-US" b="1" dirty="0">
                <a:latin typeface="Courier New" charset="0"/>
              </a:rPr>
              <a:t>        ...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 char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read(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, &amp;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, 1);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("Read character '%c'\n",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 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++;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("Writing character '%c'\n",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    write(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&amp;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1);</a:t>
            </a:r>
          </a:p>
          <a:p>
            <a:r>
              <a:rPr lang="en-US" b="1" dirty="0">
                <a:latin typeface="Courier New" charset="0"/>
              </a:rPr>
              <a:t>        </a:t>
            </a:r>
          </a:p>
          <a:p>
            <a:r>
              <a:rPr lang="en-US" b="1" dirty="0">
                <a:latin typeface="Courier New" charset="0"/>
              </a:rPr>
              <a:t>        // Close the socket.</a:t>
            </a:r>
          </a:p>
          <a:p>
            <a:r>
              <a:rPr lang="en-US" b="1" dirty="0">
                <a:latin typeface="Courier New" charset="0"/>
              </a:rPr>
              <a:t>        close(</a:t>
            </a:r>
            <a:r>
              <a:rPr lang="en-US" b="1" dirty="0" err="1">
                <a:latin typeface="Courier New" charset="0"/>
              </a:rPr>
              <a:t>client_sockfd</a:t>
            </a:r>
            <a:r>
              <a:rPr lang="en-US" b="1" dirty="0"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}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5577829" y="1234464"/>
            <a:ext cx="908050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server.c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0634" y="2971805"/>
            <a:ext cx="3275256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+mj-lt"/>
              </a:rPr>
              <a:t>Read a character from the socket</a:t>
            </a:r>
            <a:r>
              <a:rPr lang="en-US" dirty="0" smtClean="0">
                <a:solidFill>
                  <a:schemeClr val="folHlink"/>
                </a:solidFill>
                <a:latin typeface="+mj-lt"/>
              </a:rPr>
              <a:t>.</a:t>
            </a:r>
            <a:endParaRPr lang="en-US" dirty="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20634" y="4434829"/>
            <a:ext cx="2944636" cy="584776"/>
          </a:xfrm>
          <a:prstGeom prst="rect">
            <a:avLst/>
          </a:prstGeom>
          <a:solidFill>
            <a:srgbClr val="FFFFC2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+mj-lt"/>
              </a:rPr>
              <a:t>Increment the character </a:t>
            </a:r>
            <a:endParaRPr lang="en-US" dirty="0" smtClean="0">
              <a:solidFill>
                <a:srgbClr val="006600"/>
              </a:solidFill>
              <a:latin typeface="+mj-lt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+mj-lt"/>
              </a:rPr>
              <a:t>and </a:t>
            </a:r>
            <a:r>
              <a:rPr lang="en-US" dirty="0">
                <a:solidFill>
                  <a:srgbClr val="006600"/>
                </a:solidFill>
                <a:latin typeface="+mj-lt"/>
              </a:rPr>
              <a:t>write it back to the socket</a:t>
            </a:r>
            <a:r>
              <a:rPr lang="en-US" dirty="0" smtClean="0">
                <a:solidFill>
                  <a:srgbClr val="006600"/>
                </a:solidFill>
                <a:latin typeface="+mj-lt"/>
              </a:rPr>
              <a:t>.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88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5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5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58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7C1A7-BEF5-8440-9D74-50240BB4FD40}" type="slidenum">
              <a:rPr lang="en-US"/>
              <a:pPr/>
              <a:t>25</a:t>
            </a:fld>
            <a:endParaRPr lang="en-US"/>
          </a:p>
        </p:txBody>
      </p:sp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1184904" y="1234464"/>
            <a:ext cx="6587461" cy="5509201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stdio.h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unistd.h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</a:t>
            </a:r>
            <a:r>
              <a:rPr lang="en-US" b="1" dirty="0" err="1">
                <a:latin typeface="Courier New" charset="0"/>
              </a:rPr>
              <a:t>stdlib.h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types.h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socket.h</a:t>
            </a:r>
            <a:r>
              <a:rPr lang="en-US" b="1" dirty="0">
                <a:latin typeface="Courier New" charset="0"/>
              </a:rPr>
              <a:t>&gt;</a:t>
            </a:r>
          </a:p>
          <a:p>
            <a:r>
              <a:rPr lang="en-US" b="1" dirty="0">
                <a:latin typeface="Courier New" charset="0"/>
              </a:rPr>
              <a:t>#include &lt;sys/</a:t>
            </a:r>
            <a:r>
              <a:rPr lang="en-US" b="1" dirty="0" err="1">
                <a:latin typeface="Courier New" charset="0"/>
              </a:rPr>
              <a:t>un.h</a:t>
            </a:r>
            <a:r>
              <a:rPr lang="en-US" b="1" dirty="0">
                <a:latin typeface="Courier New" charset="0"/>
              </a:rPr>
              <a:t>&gt;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#include "</a:t>
            </a:r>
            <a:r>
              <a:rPr lang="en-US" b="1" dirty="0" err="1">
                <a:latin typeface="Courier New" charset="0"/>
              </a:rPr>
              <a:t>socket_name.h</a:t>
            </a:r>
            <a:r>
              <a:rPr lang="en-US" b="1" dirty="0">
                <a:latin typeface="Courier New" charset="0"/>
              </a:rPr>
              <a:t>"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main()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 err="1" smtClean="0">
                <a:latin typeface="Courier New" charset="0"/>
              </a:rPr>
              <a:t>client_sockfd</a:t>
            </a:r>
            <a:r>
              <a:rPr lang="en-US" b="1" dirty="0" smtClean="0">
                <a:latin typeface="Courier New" charset="0"/>
              </a:rPr>
              <a:t>, </a:t>
            </a:r>
            <a:r>
              <a:rPr lang="en-US" b="1" dirty="0" err="1" smtClean="0">
                <a:latin typeface="Courier New" charset="0"/>
              </a:rPr>
              <a:t>len</a:t>
            </a:r>
            <a:r>
              <a:rPr lang="en-US" b="1" dirty="0" smtClean="0">
                <a:latin typeface="Courier New" charset="0"/>
              </a:rPr>
              <a:t>, result;</a:t>
            </a:r>
            <a:endParaRPr lang="en-US" b="1" dirty="0">
              <a:latin typeface="Courier New" charset="0"/>
            </a:endParaRPr>
          </a:p>
          <a:p>
            <a:r>
              <a:rPr lang="en-US" b="1" dirty="0" smtClean="0">
                <a:latin typeface="Courier New" charset="0"/>
              </a:rPr>
              <a:t>    </a:t>
            </a:r>
            <a:r>
              <a:rPr lang="en-US" b="1" dirty="0" err="1" smtClean="0">
                <a:latin typeface="Courier New" charset="0"/>
              </a:rPr>
              <a:t>struct</a:t>
            </a:r>
            <a:r>
              <a:rPr lang="en-US" b="1" dirty="0" smtClean="0">
                <a:latin typeface="Courier New" charset="0"/>
              </a:rPr>
              <a:t> </a:t>
            </a:r>
            <a:r>
              <a:rPr lang="en-US" b="1" dirty="0" err="1">
                <a:latin typeface="Courier New" charset="0"/>
              </a:rPr>
              <a:t>sockaddr_un</a:t>
            </a:r>
            <a:r>
              <a:rPr lang="en-US" b="1" dirty="0">
                <a:latin typeface="Courier New" charset="0"/>
              </a:rPr>
              <a:t> address;</a:t>
            </a:r>
          </a:p>
          <a:p>
            <a:r>
              <a:rPr lang="en-US" b="1" dirty="0" smtClean="0">
                <a:latin typeface="Courier New" charset="0"/>
              </a:rPr>
              <a:t>    char </a:t>
            </a:r>
            <a:r>
              <a:rPr lang="en-US" b="1" dirty="0" err="1">
                <a:latin typeface="Courier New" charset="0"/>
              </a:rPr>
              <a:t>ch</a:t>
            </a:r>
            <a:r>
              <a:rPr lang="en-US" b="1" dirty="0">
                <a:latin typeface="Courier New" charset="0"/>
              </a:rPr>
              <a:t> = 'A';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b="1" dirty="0" err="1" smtClean="0">
                <a:solidFill>
                  <a:schemeClr val="folHlink"/>
                </a:solidFill>
                <a:latin typeface="Courier New" charset="0"/>
              </a:rPr>
              <a:t>client_sockfd</a:t>
            </a:r>
            <a:r>
              <a:rPr lang="en-US" b="1" dirty="0" smtClean="0">
                <a:solidFill>
                  <a:schemeClr val="folHlink"/>
                </a:solidFill>
                <a:latin typeface="Courier New" charset="0"/>
              </a:rPr>
              <a:t>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= socket(AF_UNIX, SOCK_STREAM, 0);</a:t>
            </a:r>
          </a:p>
          <a:p>
            <a:endParaRPr lang="en-US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 smtClean="0">
                <a:solidFill>
                  <a:srgbClr val="006600"/>
                </a:solidFill>
                <a:latin typeface="Courier New" charset="0"/>
              </a:rPr>
              <a:t>address.sun_family</a:t>
            </a:r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 = AF_UNIX;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strcpy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address.sun_path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SOCKET_NAME);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len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=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sizeof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(address);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76900" name="Text Box 4"/>
          <p:cNvSpPr txBox="1">
            <a:spLocks noChangeArrowheads="1"/>
          </p:cNvSpPr>
          <p:nvPr/>
        </p:nvSpPr>
        <p:spPr bwMode="auto">
          <a:xfrm>
            <a:off x="7132292" y="1325903"/>
            <a:ext cx="815975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client.c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4617707"/>
            <a:ext cx="2853365" cy="338554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+mj-lt"/>
              </a:rPr>
              <a:t>Create a socket for the client</a:t>
            </a:r>
            <a:r>
              <a:rPr lang="en-US" dirty="0" smtClean="0">
                <a:solidFill>
                  <a:schemeClr val="folHlink"/>
                </a:solidFill>
                <a:latin typeface="+mj-lt"/>
              </a:rPr>
              <a:t>.</a:t>
            </a:r>
            <a:endParaRPr lang="en-US" dirty="0">
              <a:solidFill>
                <a:schemeClr val="folHlink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2219" y="5623536"/>
            <a:ext cx="1781257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+mj-lt"/>
              </a:rPr>
              <a:t>Name the socket</a:t>
            </a:r>
            <a:r>
              <a:rPr lang="en-US" dirty="0" smtClean="0">
                <a:solidFill>
                  <a:srgbClr val="006600"/>
                </a:solidFill>
                <a:latin typeface="+mj-lt"/>
              </a:rPr>
              <a:t>.</a:t>
            </a:r>
            <a:endParaRPr lang="en-US" dirty="0">
              <a:solidFill>
                <a:srgbClr val="0066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060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68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68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68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68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22B5-B1FC-0A49-85CC-E542B78184F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Example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182928" y="1235075"/>
            <a:ext cx="8778144" cy="47705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 New" charset="0"/>
              </a:rPr>
              <a:t>main</a:t>
            </a:r>
            <a:r>
              <a:rPr lang="en-US" b="1" dirty="0">
                <a:latin typeface="Courier New" charset="0"/>
              </a:rPr>
              <a:t>()</a:t>
            </a:r>
          </a:p>
          <a:p>
            <a:r>
              <a:rPr lang="en-US" b="1" dirty="0">
                <a:latin typeface="Courier New" charset="0"/>
              </a:rPr>
              <a:t>{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result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= connect(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(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struct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sockaddr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*)&amp;address,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len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if (result == -1) {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perror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("Error: </a:t>
            </a:r>
            <a:r>
              <a:rPr lang="en-US" b="1" dirty="0" smtClean="0">
                <a:solidFill>
                  <a:srgbClr val="0033CC"/>
                </a:solidFill>
                <a:latin typeface="Courier New" charset="0"/>
              </a:rPr>
              <a:t>client"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    exit(1);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    }</a:t>
            </a:r>
          </a:p>
          <a:p>
            <a:endParaRPr lang="en-US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b="1" dirty="0" err="1" smtClean="0">
                <a:solidFill>
                  <a:schemeClr val="folHlink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("Writing '%c' to the socket.\n", 'A');</a:t>
            </a:r>
          </a:p>
          <a:p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    write(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, &amp;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, 1);</a:t>
            </a:r>
          </a:p>
          <a:p>
            <a:r>
              <a:rPr lang="en-US" b="1" dirty="0">
                <a:latin typeface="Courier New" charset="0"/>
              </a:rPr>
              <a:t>    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smtClean="0">
                <a:solidFill>
                  <a:srgbClr val="006600"/>
                </a:solidFill>
                <a:latin typeface="Courier New" charset="0"/>
              </a:rPr>
              <a:t>read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client_sockfd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&amp;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, 1);</a:t>
            </a:r>
          </a:p>
          <a:p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   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printf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("Read '%c' from the server.\n", </a:t>
            </a:r>
            <a:r>
              <a:rPr lang="en-US" b="1" dirty="0" err="1">
                <a:solidFill>
                  <a:srgbClr val="006600"/>
                </a:solidFill>
                <a:latin typeface="Courier New" charset="0"/>
              </a:rPr>
              <a:t>ch</a:t>
            </a:r>
            <a:r>
              <a:rPr lang="en-US" b="1" dirty="0">
                <a:solidFill>
                  <a:srgbClr val="006600"/>
                </a:solidFill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</a:t>
            </a:r>
          </a:p>
          <a:p>
            <a:r>
              <a:rPr lang="en-US" b="1" dirty="0">
                <a:latin typeface="Courier New" charset="0"/>
              </a:rPr>
              <a:t>    close(</a:t>
            </a:r>
            <a:r>
              <a:rPr lang="en-US" b="1" dirty="0" err="1">
                <a:latin typeface="Courier New" charset="0"/>
              </a:rPr>
              <a:t>client_sockfd</a:t>
            </a:r>
            <a:r>
              <a:rPr lang="en-US" b="1" dirty="0"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exit(0);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  <p:sp>
        <p:nvSpPr>
          <p:cNvPr id="977924" name="Text Box 4"/>
          <p:cNvSpPr txBox="1">
            <a:spLocks noChangeArrowheads="1"/>
          </p:cNvSpPr>
          <p:nvPr/>
        </p:nvSpPr>
        <p:spPr bwMode="auto">
          <a:xfrm>
            <a:off x="8053658" y="1325563"/>
            <a:ext cx="815975" cy="33655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client.c</a:t>
            </a:r>
          </a:p>
        </p:txBody>
      </p:sp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7223125" y="6315075"/>
            <a:ext cx="666750" cy="3143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Demo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9122" y="2697488"/>
            <a:ext cx="3998711" cy="338554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+mn-lt"/>
              </a:rPr>
              <a:t>Connect our socket to the server's socket.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780" y="3703317"/>
            <a:ext cx="1949773" cy="584776"/>
          </a:xfrm>
          <a:prstGeom prst="rect">
            <a:avLst/>
          </a:prstGeom>
          <a:solidFill>
            <a:srgbClr val="FFFFC2"/>
          </a:solidFill>
          <a:ln>
            <a:solidFill>
              <a:srgbClr val="B233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folHlink"/>
                </a:solidFill>
                <a:latin typeface="+mj-lt"/>
              </a:rPr>
              <a:t>Write</a:t>
            </a:r>
            <a:r>
              <a:rPr lang="en-US" b="1" dirty="0">
                <a:solidFill>
                  <a:schemeClr val="folHlink"/>
                </a:solidFill>
                <a:latin typeface="Courier New"/>
                <a:cs typeface="Courier New"/>
              </a:rPr>
              <a:t> 'A' </a:t>
            </a:r>
            <a:r>
              <a:rPr lang="en-US" dirty="0">
                <a:solidFill>
                  <a:schemeClr val="folHlink"/>
                </a:solidFill>
                <a:latin typeface="+mj-lt"/>
              </a:rPr>
              <a:t>to the </a:t>
            </a:r>
            <a:endParaRPr lang="en-US" dirty="0" smtClean="0">
              <a:solidFill>
                <a:schemeClr val="folHlink"/>
              </a:solidFill>
              <a:latin typeface="+mj-lt"/>
            </a:endParaRPr>
          </a:p>
          <a:p>
            <a:r>
              <a:rPr lang="en-US" dirty="0" smtClean="0">
                <a:solidFill>
                  <a:schemeClr val="folHlink"/>
                </a:solidFill>
                <a:latin typeface="+mj-lt"/>
              </a:rPr>
              <a:t>socket </a:t>
            </a:r>
            <a:r>
              <a:rPr lang="en-US" dirty="0">
                <a:solidFill>
                  <a:schemeClr val="folHlink"/>
                </a:solidFill>
                <a:latin typeface="+mj-lt"/>
              </a:rPr>
              <a:t>via </a:t>
            </a:r>
            <a:r>
              <a:rPr lang="en-US" b="1" dirty="0" err="1">
                <a:solidFill>
                  <a:schemeClr val="folHlink"/>
                </a:solidFill>
                <a:latin typeface="Courier New"/>
                <a:cs typeface="Courier New"/>
              </a:rPr>
              <a:t>sockfd</a:t>
            </a:r>
            <a:r>
              <a:rPr lang="en-US" dirty="0">
                <a:solidFill>
                  <a:schemeClr val="folHlink"/>
                </a:solidFill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780" y="4526268"/>
            <a:ext cx="1746993" cy="584776"/>
          </a:xfrm>
          <a:prstGeom prst="rect">
            <a:avLst/>
          </a:prstGeom>
          <a:solidFill>
            <a:srgbClr val="FFFFC2"/>
          </a:solidFill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  <a:latin typeface="+mn-lt"/>
              </a:rPr>
              <a:t>Read what the </a:t>
            </a:r>
            <a:endParaRPr lang="en-US" dirty="0" smtClean="0">
              <a:solidFill>
                <a:srgbClr val="00660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6600"/>
                </a:solidFill>
                <a:latin typeface="+mn-lt"/>
              </a:rPr>
              <a:t>server </a:t>
            </a:r>
            <a:r>
              <a:rPr lang="en-US" dirty="0">
                <a:solidFill>
                  <a:srgbClr val="006600"/>
                </a:solidFill>
                <a:latin typeface="+mn-lt"/>
              </a:rPr>
              <a:t>sent back.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702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79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79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5" grpId="0" animBg="1"/>
      <p:bldP spid="2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6D4BA-F7C9-FA4A-A94D-141800813D26}" type="slidenum">
              <a:rPr lang="en-US"/>
              <a:pPr/>
              <a:t>27</a:t>
            </a:fld>
            <a:endParaRPr lang="en-US"/>
          </a:p>
        </p:txBody>
      </p:sp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Fast?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sz="2800" dirty="0"/>
              <a:t>Speed of an electrical signal: </a:t>
            </a:r>
            <a:br>
              <a:rPr lang="en-US" sz="2800" dirty="0"/>
            </a:br>
            <a:r>
              <a:rPr lang="en-US" sz="2800" dirty="0"/>
              <a:t>~20 cm/</a:t>
            </a:r>
            <a:r>
              <a:rPr lang="en-US" sz="2800" dirty="0" err="1"/>
              <a:t>nsec</a:t>
            </a:r>
            <a:r>
              <a:rPr lang="en-US" sz="2800" dirty="0"/>
              <a:t> in a copper wire or optical fiber.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Heat dissipation</a:t>
            </a:r>
          </a:p>
          <a:p>
            <a:pPr lvl="1"/>
            <a:r>
              <a:rPr lang="en-US" sz="2400" dirty="0"/>
              <a:t>Faster clock </a:t>
            </a:r>
            <a:r>
              <a:rPr lang="en-US" sz="2400" dirty="0">
                <a:sym typeface="Wingdings" charset="0"/>
              </a:rPr>
              <a:t> more heat</a:t>
            </a:r>
          </a:p>
          <a:p>
            <a:pPr lvl="1"/>
            <a:r>
              <a:rPr lang="en-US" sz="2400" dirty="0">
                <a:sym typeface="Wingdings" charset="0"/>
              </a:rPr>
              <a:t>Smaller component  harder to dissipate </a:t>
            </a:r>
            <a:r>
              <a:rPr lang="en-US" sz="2400" dirty="0" smtClean="0">
                <a:sym typeface="Wingdings" charset="0"/>
              </a:rPr>
              <a:t>heat</a:t>
            </a:r>
            <a:endParaRPr lang="en-US" sz="2400" dirty="0"/>
          </a:p>
        </p:txBody>
      </p:sp>
      <p:graphicFrame>
        <p:nvGraphicFramePr>
          <p:cNvPr id="991259" name="Group 27"/>
          <p:cNvGraphicFramePr>
            <a:graphicFrameLocks noGrp="1"/>
          </p:cNvGraphicFramePr>
          <p:nvPr/>
        </p:nvGraphicFramePr>
        <p:xfrm>
          <a:off x="2378075" y="2424113"/>
          <a:ext cx="4419600" cy="1644650"/>
        </p:xfrm>
        <a:graphic>
          <a:graphicData uri="http://schemas.openxmlformats.org/drawingml/2006/table">
            <a:tbl>
              <a:tblPr/>
              <a:tblGrid>
                <a:gridCol w="1600200"/>
                <a:gridCol w="2819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Clock speed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Max distance per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C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 THz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 microns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66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614C-8507-B74E-9EC7-B0FD46185C20}" type="slidenum">
              <a:rPr lang="en-US"/>
              <a:pPr/>
              <a:t>28</a:t>
            </a:fld>
            <a:endParaRPr lang="en-US"/>
          </a:p>
        </p:txBody>
      </p:sp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Multiprocessor Systems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r>
              <a:rPr lang="en-US" sz="2800" dirty="0"/>
              <a:t>Physical limits to how fast and how small </a:t>
            </a:r>
            <a:br>
              <a:rPr lang="en-US" sz="2800" dirty="0"/>
            </a:br>
            <a:r>
              <a:rPr lang="en-US" sz="2800" dirty="0"/>
              <a:t>it is possible to make the CPU.</a:t>
            </a:r>
          </a:p>
          <a:p>
            <a:pPr lvl="4"/>
            <a:endParaRPr lang="en-US" sz="1200" dirty="0"/>
          </a:p>
          <a:p>
            <a:r>
              <a:rPr lang="en-US" sz="2800" dirty="0"/>
              <a:t>Solution: Computers with multiple CPUs.</a:t>
            </a:r>
          </a:p>
          <a:p>
            <a:pPr lvl="1"/>
            <a:r>
              <a:rPr lang="en-US" sz="2400" dirty="0"/>
              <a:t>Massively parallel computers</a:t>
            </a:r>
          </a:p>
        </p:txBody>
      </p:sp>
      <p:grpSp>
        <p:nvGrpSpPr>
          <p:cNvPr id="992265" name="Group 9"/>
          <p:cNvGrpSpPr>
            <a:grpSpLocks/>
          </p:cNvGrpSpPr>
          <p:nvPr/>
        </p:nvGrpSpPr>
        <p:grpSpPr bwMode="auto">
          <a:xfrm>
            <a:off x="1554163" y="3429000"/>
            <a:ext cx="5945187" cy="2682875"/>
            <a:chOff x="979" y="2160"/>
            <a:chExt cx="3745" cy="1690"/>
          </a:xfrm>
        </p:grpSpPr>
        <p:pic>
          <p:nvPicPr>
            <p:cNvPr id="992260" name="Picture 4" descr="08-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" y="2160"/>
              <a:ext cx="3687" cy="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2261" name="Text Box 5"/>
            <p:cNvSpPr txBox="1">
              <a:spLocks noChangeArrowheads="1"/>
            </p:cNvSpPr>
            <p:nvPr/>
          </p:nvSpPr>
          <p:spPr bwMode="auto">
            <a:xfrm>
              <a:off x="979" y="3658"/>
              <a:ext cx="9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Shared memory</a:t>
              </a:r>
            </a:p>
          </p:txBody>
        </p:sp>
        <p:sp>
          <p:nvSpPr>
            <p:cNvPr id="992262" name="Text Box 6"/>
            <p:cNvSpPr txBox="1">
              <a:spLocks noChangeArrowheads="1"/>
            </p:cNvSpPr>
            <p:nvPr/>
          </p:nvSpPr>
          <p:spPr bwMode="auto">
            <a:xfrm>
              <a:off x="2465" y="3658"/>
              <a:ext cx="99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Message-passing</a:t>
              </a:r>
            </a:p>
          </p:txBody>
        </p:sp>
        <p:sp>
          <p:nvSpPr>
            <p:cNvPr id="992263" name="Text Box 7"/>
            <p:cNvSpPr txBox="1">
              <a:spLocks noChangeArrowheads="1"/>
            </p:cNvSpPr>
            <p:nvPr/>
          </p:nvSpPr>
          <p:spPr bwMode="auto">
            <a:xfrm>
              <a:off x="3917" y="3658"/>
              <a:ext cx="65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Distributed</a:t>
              </a:r>
            </a:p>
          </p:txBody>
        </p:sp>
      </p:grpSp>
      <p:sp>
        <p:nvSpPr>
          <p:cNvPr id="992264" name="Rectangle 8"/>
          <p:cNvSpPr>
            <a:spLocks noChangeArrowheads="1"/>
          </p:cNvSpPr>
          <p:nvPr/>
        </p:nvSpPr>
        <p:spPr bwMode="auto">
          <a:xfrm>
            <a:off x="6035675" y="614045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428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4D935-3E4F-C844-BBDF-13413F80134F}" type="slidenum">
              <a:rPr lang="en-US"/>
              <a:pPr/>
              <a:t>29</a:t>
            </a:fld>
            <a:endParaRPr lang="en-US"/>
          </a:p>
        </p:txBody>
      </p:sp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Multiprocessor Operating Systems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036638"/>
          </a:xfrm>
        </p:spPr>
        <p:txBody>
          <a:bodyPr/>
          <a:lstStyle/>
          <a:p>
            <a:r>
              <a:rPr lang="en-US" sz="2800" dirty="0"/>
              <a:t>Each CPU has its own operating system.</a:t>
            </a:r>
          </a:p>
          <a:p>
            <a:pPr lvl="1"/>
            <a:r>
              <a:rPr lang="en-US" sz="2400" dirty="0"/>
              <a:t>Memory is partitioned.</a:t>
            </a:r>
          </a:p>
        </p:txBody>
      </p:sp>
      <p:pic>
        <p:nvPicPr>
          <p:cNvPr id="993284" name="Picture 4" descr="08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" y="2606339"/>
            <a:ext cx="7964913" cy="356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285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268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8B38-FC90-9F49-B457-E9C6F28D276B}" type="slidenum">
              <a:rPr lang="en-US"/>
              <a:pPr/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Polling Cycle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repeatedly checks the busy bit.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Polling (busy waiting</a:t>
            </a:r>
            <a:r>
              <a:rPr lang="en-US" dirty="0" smtClean="0"/>
              <a:t>)</a:t>
            </a:r>
          </a:p>
          <a:p>
            <a:pPr lvl="6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sets the </a:t>
            </a:r>
            <a:r>
              <a:rPr lang="en-US" dirty="0">
                <a:solidFill>
                  <a:schemeClr val="folHlink"/>
                </a:solidFill>
              </a:rPr>
              <a:t>write bit</a:t>
            </a:r>
            <a:r>
              <a:rPr lang="en-US" dirty="0"/>
              <a:t> in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command </a:t>
            </a:r>
            <a:r>
              <a:rPr lang="en-US" dirty="0"/>
              <a:t>register </a:t>
            </a:r>
            <a:r>
              <a:rPr lang="en-US" dirty="0" smtClean="0"/>
              <a:t>and </a:t>
            </a:r>
            <a:r>
              <a:rPr lang="en-US" dirty="0"/>
              <a:t>writes a byte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dirty="0"/>
              <a:t>the </a:t>
            </a:r>
            <a:r>
              <a:rPr lang="en-US" dirty="0">
                <a:solidFill>
                  <a:schemeClr val="folHlink"/>
                </a:solidFill>
              </a:rPr>
              <a:t>data-out register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OS sets the command-ready bit</a:t>
            </a:r>
            <a:r>
              <a:rPr lang="en-US" dirty="0" smtClean="0"/>
              <a:t>.</a:t>
            </a:r>
          </a:p>
          <a:p>
            <a:pPr lvl="5">
              <a:lnSpc>
                <a:spcPct val="90000"/>
              </a:lnSpc>
              <a:buFont typeface="Wingdings" charset="0"/>
              <a:buAutoNum type="arabicPeriod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/>
            </a:pPr>
            <a:r>
              <a:rPr lang="en-US" dirty="0"/>
              <a:t>The controller sees the command-ready bit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set and </a:t>
            </a:r>
            <a:r>
              <a:rPr lang="en-US" dirty="0"/>
              <a:t>sets the busy bit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5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246D8-A74E-954D-BCD5-AC682EFE2BAB}" type="slidenum">
              <a:rPr lang="en-US"/>
              <a:pPr/>
              <a:t>30</a:t>
            </a:fld>
            <a:endParaRPr lang="en-US"/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Operating Systems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1675" cy="1493838"/>
          </a:xfrm>
        </p:spPr>
        <p:txBody>
          <a:bodyPr/>
          <a:lstStyle/>
          <a:p>
            <a:r>
              <a:rPr lang="en-US" sz="2800"/>
              <a:t>Master-slave multiprocessors</a:t>
            </a:r>
          </a:p>
          <a:p>
            <a:pPr lvl="1"/>
            <a:r>
              <a:rPr lang="en-US" sz="2400"/>
              <a:t>One copy of the OS runs on the master CPU.</a:t>
            </a:r>
          </a:p>
          <a:p>
            <a:pPr lvl="1"/>
            <a:r>
              <a:rPr lang="en-US" sz="2400"/>
              <a:t>Slave CPUs redirect system calls to the master CPU.</a:t>
            </a:r>
          </a:p>
        </p:txBody>
      </p:sp>
      <p:pic>
        <p:nvPicPr>
          <p:cNvPr id="9943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2971805"/>
            <a:ext cx="77597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4312" name="Rectangle 8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08988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9B035-5413-A44A-827F-748E64374B42}" type="slidenum">
              <a:rPr lang="en-US"/>
              <a:pPr/>
              <a:t>31</a:t>
            </a:fld>
            <a:endParaRPr lang="en-US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Multiprocessor Operating Systems</a:t>
            </a:r>
            <a:r>
              <a:rPr lang="en-US" i="1" dirty="0"/>
              <a:t>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951038"/>
          </a:xfrm>
        </p:spPr>
        <p:txBody>
          <a:bodyPr/>
          <a:lstStyle/>
          <a:p>
            <a:r>
              <a:rPr lang="en-US" sz="2800"/>
              <a:t>Symmetric multiprocessor (SMP)</a:t>
            </a:r>
          </a:p>
          <a:p>
            <a:pPr lvl="1"/>
            <a:r>
              <a:rPr lang="en-US" sz="2400"/>
              <a:t>One copy of the OS.</a:t>
            </a:r>
          </a:p>
          <a:p>
            <a:pPr lvl="1"/>
            <a:r>
              <a:rPr lang="en-US" sz="2400"/>
              <a:t>Any CPU can run the OS.</a:t>
            </a:r>
          </a:p>
          <a:p>
            <a:pPr lvl="1"/>
            <a:r>
              <a:rPr lang="en-US" sz="2400"/>
              <a:t>First acquire a mutex lock.</a:t>
            </a:r>
          </a:p>
        </p:txBody>
      </p:sp>
      <p:pic>
        <p:nvPicPr>
          <p:cNvPr id="995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246438"/>
            <a:ext cx="76628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5333" name="Rectangle 5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1128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63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1235075"/>
            <a:ext cx="6360121" cy="308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6247-4122-F442-B47E-74A9EFD1C732}" type="slidenum">
              <a:rPr lang="en-US"/>
              <a:pPr/>
              <a:t>32</a:t>
            </a:fld>
            <a:endParaRPr lang="en-US"/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Remote Procedure Call (RPC)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36006"/>
            <a:ext cx="8229600" cy="2244725"/>
          </a:xfrm>
        </p:spPr>
        <p:txBody>
          <a:bodyPr/>
          <a:lstStyle/>
          <a:p>
            <a:pPr>
              <a:buFont typeface="Wingdings" charset="0"/>
              <a:buAutoNum type="arabicPeriod"/>
            </a:pPr>
            <a:r>
              <a:rPr lang="en-US" sz="2400" dirty="0"/>
              <a:t>Client calls stub.</a:t>
            </a:r>
          </a:p>
          <a:p>
            <a:pPr>
              <a:buFont typeface="Wingdings" charset="0"/>
              <a:buAutoNum type="arabicPeriod"/>
            </a:pPr>
            <a:r>
              <a:rPr lang="en-US" sz="2400" dirty="0"/>
              <a:t>Stub packages (</a:t>
            </a:r>
            <a:r>
              <a:rPr lang="en-US" sz="2400" dirty="0">
                <a:solidFill>
                  <a:schemeClr val="folHlink"/>
                </a:solidFill>
              </a:rPr>
              <a:t>marshals</a:t>
            </a:r>
            <a:r>
              <a:rPr lang="en-US" sz="2400" dirty="0"/>
              <a:t>) data into a message.</a:t>
            </a:r>
          </a:p>
          <a:p>
            <a:pPr>
              <a:buFont typeface="Wingdings" charset="0"/>
              <a:buAutoNum type="arabicPeriod"/>
            </a:pPr>
            <a:r>
              <a:rPr lang="en-US" sz="2400" dirty="0"/>
              <a:t>Kernel sends message to the server CPU.</a:t>
            </a:r>
          </a:p>
          <a:p>
            <a:pPr>
              <a:buFont typeface="Wingdings" charset="0"/>
              <a:buAutoNum type="arabicPeriod"/>
            </a:pPr>
            <a:r>
              <a:rPr lang="en-US" sz="2400" dirty="0"/>
              <a:t>Server stub receives message and </a:t>
            </a:r>
            <a:r>
              <a:rPr lang="en-US" sz="2400" dirty="0" err="1">
                <a:solidFill>
                  <a:schemeClr val="folHlink"/>
                </a:solidFill>
              </a:rPr>
              <a:t>unmarshals</a:t>
            </a:r>
            <a:r>
              <a:rPr lang="en-US" sz="2400" dirty="0"/>
              <a:t> data.</a:t>
            </a:r>
          </a:p>
          <a:p>
            <a:pPr>
              <a:buFont typeface="Wingdings" charset="0"/>
              <a:buAutoNum type="arabicPeriod"/>
            </a:pPr>
            <a:r>
              <a:rPr lang="en-US" sz="2400" dirty="0"/>
              <a:t>Server stub calls the server procedure.</a:t>
            </a: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6035675" y="6140450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077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F12-1603-D242-8C66-13FF12EA3FBA}" type="slidenum">
              <a:rPr lang="en-US"/>
              <a:pPr/>
              <a:t>33</a:t>
            </a:fld>
            <a:endParaRPr lang="en-US"/>
          </a:p>
        </p:txBody>
      </p:sp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Shared Memory (DSM)</a:t>
            </a:r>
          </a:p>
        </p:txBody>
      </p:sp>
      <p:pic>
        <p:nvPicPr>
          <p:cNvPr id="997380" name="Picture 4" descr="08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1325563"/>
            <a:ext cx="5851525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381" name="Text Box 5"/>
          <p:cNvSpPr txBox="1">
            <a:spLocks noChangeArrowheads="1"/>
          </p:cNvSpPr>
          <p:nvPr/>
        </p:nvSpPr>
        <p:spPr bwMode="auto">
          <a:xfrm>
            <a:off x="2011363" y="5440363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Hardware</a:t>
            </a:r>
          </a:p>
        </p:txBody>
      </p:sp>
      <p:sp>
        <p:nvSpPr>
          <p:cNvPr id="997382" name="Text Box 6"/>
          <p:cNvSpPr txBox="1">
            <a:spLocks noChangeArrowheads="1"/>
          </p:cNvSpPr>
          <p:nvPr/>
        </p:nvSpPr>
        <p:spPr bwMode="auto">
          <a:xfrm>
            <a:off x="3749675" y="5440363"/>
            <a:ext cx="1573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Operating system</a:t>
            </a:r>
          </a:p>
        </p:txBody>
      </p:sp>
      <p:sp>
        <p:nvSpPr>
          <p:cNvPr id="997383" name="Text Box 7"/>
          <p:cNvSpPr txBox="1">
            <a:spLocks noChangeArrowheads="1"/>
          </p:cNvSpPr>
          <p:nvPr/>
        </p:nvSpPr>
        <p:spPr bwMode="auto">
          <a:xfrm>
            <a:off x="6149975" y="5440363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User-level</a:t>
            </a:r>
          </a:p>
        </p:txBody>
      </p:sp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6035675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3255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404" name="Picture 4" descr="08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1" y="1234464"/>
            <a:ext cx="4724074" cy="55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B604-6F65-8E43-B9A2-6A8492D9D45E}" type="slidenum">
              <a:rPr lang="en-US"/>
              <a:pPr/>
              <a:t>34</a:t>
            </a:fld>
            <a:endParaRPr lang="en-US"/>
          </a:p>
        </p:txBody>
      </p:sp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Shared Memory (DSM), </a:t>
            </a:r>
            <a:r>
              <a:rPr lang="en-US" i="1" dirty="0" smtClean="0"/>
              <a:t>cont</a:t>
            </a:r>
            <a:r>
              <a:rPr lang="en-US" i="1" dirty="0" smtClean="0">
                <a:latin typeface="Arial"/>
              </a:rPr>
              <a:t>’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8225" y="1325563"/>
            <a:ext cx="3930650" cy="457229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/>
              <a:t>Pages of the address space are distributed among four CPUs. </a:t>
            </a:r>
            <a:br>
              <a:rPr lang="en-US" sz="2400" dirty="0"/>
            </a:br>
            <a:r>
              <a:rPr lang="en-US" sz="2400" dirty="0"/>
              <a:t>Page 10 is mapped to CPU 1</a:t>
            </a:r>
            <a:r>
              <a:rPr lang="en-US" sz="2400" dirty="0" smtClean="0"/>
              <a:t>.</a:t>
            </a:r>
          </a:p>
          <a:p>
            <a:pPr lvl="4">
              <a:lnSpc>
                <a:spcPct val="90000"/>
              </a:lnSpc>
              <a:buFont typeface="Wingdings" charset="0"/>
              <a:buAutoNum type="alphaLcParenR"/>
            </a:pPr>
            <a:endParaRPr lang="en-US" sz="650" dirty="0"/>
          </a:p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 smtClean="0"/>
              <a:t>CPU </a:t>
            </a:r>
            <a:r>
              <a:rPr lang="en-US" sz="2400" dirty="0"/>
              <a:t>0 references </a:t>
            </a:r>
            <a:br>
              <a:rPr lang="en-US" sz="2400" dirty="0"/>
            </a:br>
            <a:r>
              <a:rPr lang="en-US" sz="2400" dirty="0"/>
              <a:t>Page 10. It must wait for CPU 1 to release </a:t>
            </a:r>
            <a:br>
              <a:rPr lang="en-US" sz="2400" dirty="0"/>
            </a:br>
            <a:r>
              <a:rPr lang="en-US" sz="2400" dirty="0"/>
              <a:t>the page</a:t>
            </a:r>
            <a:r>
              <a:rPr lang="en-US" sz="2400" dirty="0" smtClean="0"/>
              <a:t>.</a:t>
            </a:r>
          </a:p>
          <a:p>
            <a:pPr lvl="4">
              <a:lnSpc>
                <a:spcPct val="90000"/>
              </a:lnSpc>
              <a:buFont typeface="Wingdings" charset="0"/>
              <a:buAutoNum type="alphaLcParenR"/>
            </a:pPr>
            <a:endParaRPr lang="en-US" sz="650" dirty="0"/>
          </a:p>
          <a:p>
            <a:pPr>
              <a:lnSpc>
                <a:spcPct val="90000"/>
              </a:lnSpc>
              <a:buFont typeface="Wingdings" charset="0"/>
              <a:buAutoNum type="alphaLcParenR"/>
            </a:pPr>
            <a:r>
              <a:rPr lang="en-US" sz="2400" dirty="0" smtClean="0"/>
              <a:t>If </a:t>
            </a:r>
            <a:r>
              <a:rPr lang="en-US" sz="2400" dirty="0"/>
              <a:t>Page 10 is read-only, it can be mapped to both CPU 0 and CPU 1.</a:t>
            </a:r>
          </a:p>
        </p:txBody>
      </p:sp>
      <p:sp>
        <p:nvSpPr>
          <p:cNvPr id="998405" name="Rectangle 5"/>
          <p:cNvSpPr>
            <a:spLocks noChangeArrowheads="1"/>
          </p:cNvSpPr>
          <p:nvPr/>
        </p:nvSpPr>
        <p:spPr bwMode="auto">
          <a:xfrm>
            <a:off x="4754878" y="5989638"/>
            <a:ext cx="2120900" cy="5810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>
                <a:solidFill>
                  <a:srgbClr val="969696"/>
                </a:solidFill>
              </a:rPr>
              <a:t>Modern Operating Systems, 3</a:t>
            </a:r>
            <a:r>
              <a:rPr lang="en-US" sz="800" b="1" baseline="30000">
                <a:solidFill>
                  <a:srgbClr val="969696"/>
                </a:solidFill>
              </a:rPr>
              <a:t>rd</a:t>
            </a:r>
            <a:r>
              <a:rPr lang="en-US" sz="800" b="1">
                <a:solidFill>
                  <a:srgbClr val="969696"/>
                </a:solidFill>
              </a:rPr>
              <a:t> ed.</a:t>
            </a:r>
            <a:endParaRPr lang="en-US" sz="800">
              <a:solidFill>
                <a:srgbClr val="969696"/>
              </a:solidFill>
            </a:endParaRPr>
          </a:p>
          <a:p>
            <a:r>
              <a:rPr lang="en-US" sz="800">
                <a:solidFill>
                  <a:srgbClr val="969696"/>
                </a:solidFill>
              </a:rPr>
              <a:t>Andrew Tanenbaum</a:t>
            </a:r>
          </a:p>
          <a:p>
            <a:r>
              <a:rPr lang="en-US" sz="800">
                <a:solidFill>
                  <a:srgbClr val="969696"/>
                </a:solidFill>
              </a:rPr>
              <a:t>(c) 2008 Prentice-Hall, Inc.. 0-13-600663-9</a:t>
            </a:r>
          </a:p>
          <a:p>
            <a:r>
              <a:rPr lang="en-US" sz="800">
                <a:solidFill>
                  <a:srgbClr val="969696"/>
                </a:solidFill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5805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8B38-FC90-9F49-B457-E9C6F28D276B}" type="slidenum">
              <a:rPr lang="en-US"/>
              <a:pPr/>
              <a:t>4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Polling </a:t>
            </a:r>
            <a:r>
              <a:rPr lang="en-US" dirty="0" smtClean="0"/>
              <a:t>Cycle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/>
              <a:t>controller sees the write bit is set in the command register, reads the byte in the data-out register, and performs the I/O operation</a:t>
            </a:r>
            <a:r>
              <a:rPr lang="en-US" dirty="0" smtClean="0"/>
              <a:t>.</a:t>
            </a:r>
          </a:p>
          <a:p>
            <a:pPr marL="2341563" lvl="4" indent="-514350">
              <a:lnSpc>
                <a:spcPct val="90000"/>
              </a:lnSpc>
              <a:buFont typeface="+mj-lt"/>
              <a:buAutoNum type="arabicPeriod" startAt="5"/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AutoNum type="arabicPeriod" startAt="5"/>
            </a:pPr>
            <a:r>
              <a:rPr lang="en-US" dirty="0"/>
              <a:t>The controller clears the command-ready bit, clears the </a:t>
            </a:r>
            <a:r>
              <a:rPr lang="en-US" dirty="0">
                <a:solidFill>
                  <a:schemeClr val="folHlink"/>
                </a:solidFill>
              </a:rPr>
              <a:t>error bit</a:t>
            </a:r>
            <a:r>
              <a:rPr lang="en-US" dirty="0"/>
              <a:t> in the </a:t>
            </a:r>
            <a:r>
              <a:rPr lang="en-US" dirty="0">
                <a:solidFill>
                  <a:schemeClr val="folHlink"/>
                </a:solidFill>
              </a:rPr>
              <a:t>status register</a:t>
            </a:r>
            <a:r>
              <a:rPr lang="en-US" dirty="0"/>
              <a:t>, clears the write bit, and clears the busy bit.</a:t>
            </a:r>
          </a:p>
        </p:txBody>
      </p:sp>
    </p:spTree>
    <p:extLst>
      <p:ext uri="{BB962C8B-B14F-4D97-AF65-F5344CB8AC3E}">
        <p14:creationId xmlns:p14="http://schemas.microsoft.com/office/powerpoint/2010/main" val="48793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5239-F3FC-1148-9E3D-2ED4F84D934F}" type="slidenum">
              <a:rPr lang="en-US"/>
              <a:pPr/>
              <a:t>5</a:t>
            </a:fld>
            <a:endParaRPr lang="en-US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I/O Interrupts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An I/O device triggers the </a:t>
            </a:r>
            <a:br>
              <a:rPr lang="en-US" sz="2800" dirty="0"/>
            </a:br>
            <a:r>
              <a:rPr lang="en-US" sz="2800" dirty="0" smtClean="0"/>
              <a:t>CPU</a:t>
            </a:r>
            <a:r>
              <a:rPr lang="en-US" dirty="0" smtClean="0">
                <a:latin typeface="Arial"/>
              </a:rPr>
              <a:t>’</a:t>
            </a:r>
            <a:r>
              <a:rPr lang="en-US" sz="2800" dirty="0" smtClean="0"/>
              <a:t>s </a:t>
            </a:r>
            <a:r>
              <a:rPr lang="en-US" sz="2800" dirty="0">
                <a:solidFill>
                  <a:srgbClr val="B23300"/>
                </a:solidFill>
              </a:rPr>
              <a:t>interrupt-request line</a:t>
            </a:r>
            <a:r>
              <a:rPr lang="en-US" sz="2800" dirty="0" smtClean="0"/>
              <a:t>.</a:t>
            </a:r>
          </a:p>
          <a:p>
            <a:pPr lvl="5"/>
            <a:endParaRPr lang="en-US" sz="1000" dirty="0"/>
          </a:p>
          <a:p>
            <a:pPr lvl="1"/>
            <a:r>
              <a:rPr lang="en-US" sz="2400" dirty="0"/>
              <a:t>An interrupt handler receives interrupts.</a:t>
            </a:r>
          </a:p>
          <a:p>
            <a:pPr lvl="1"/>
            <a:r>
              <a:rPr lang="en-US" sz="2400" dirty="0"/>
              <a:t>Some interrupts can are </a:t>
            </a:r>
            <a:r>
              <a:rPr lang="en-US" sz="2400" dirty="0" err="1">
                <a:solidFill>
                  <a:srgbClr val="B23300"/>
                </a:solidFill>
              </a:rPr>
              <a:t>maskable</a:t>
            </a:r>
            <a:r>
              <a:rPr lang="en-US" sz="2400" dirty="0">
                <a:solidFill>
                  <a:srgbClr val="B23300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to ignore or delay the interrupts.</a:t>
            </a:r>
          </a:p>
          <a:p>
            <a:pPr lvl="1"/>
            <a:r>
              <a:rPr lang="en-US" sz="2550" dirty="0" smtClean="0"/>
              <a:t>Other interrupts </a:t>
            </a:r>
            <a:r>
              <a:rPr lang="en-US" sz="2550" dirty="0"/>
              <a:t>are </a:t>
            </a:r>
            <a:r>
              <a:rPr lang="en-US" sz="2550" dirty="0" err="1">
                <a:solidFill>
                  <a:srgbClr val="B23300"/>
                </a:solidFill>
              </a:rPr>
              <a:t>nonmaskable</a:t>
            </a:r>
            <a:r>
              <a:rPr lang="en-US" sz="2550" dirty="0"/>
              <a:t>.</a:t>
            </a:r>
          </a:p>
          <a:p>
            <a:pPr lvl="4"/>
            <a:endParaRPr lang="en-US" sz="1200" dirty="0"/>
          </a:p>
          <a:p>
            <a:r>
              <a:rPr lang="en-US" sz="2800" dirty="0"/>
              <a:t>An interrupt vector dispatches the interrupt </a:t>
            </a:r>
            <a:br>
              <a:rPr lang="en-US" sz="2800" dirty="0"/>
            </a:br>
            <a:r>
              <a:rPr lang="en-US" sz="2800" dirty="0"/>
              <a:t>to the correct </a:t>
            </a:r>
            <a:r>
              <a:rPr lang="en-US" sz="2800" dirty="0">
                <a:solidFill>
                  <a:srgbClr val="B23300"/>
                </a:solidFill>
              </a:rPr>
              <a:t>interrupt handler</a:t>
            </a:r>
            <a:r>
              <a:rPr lang="en-US" sz="2800" dirty="0" smtClean="0"/>
              <a:t>.</a:t>
            </a:r>
            <a:endParaRPr lang="en-US" sz="1000" dirty="0"/>
          </a:p>
          <a:p>
            <a:pPr lvl="1"/>
            <a:r>
              <a:rPr lang="en-US" sz="2400" dirty="0"/>
              <a:t>Based on priority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767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3EA6-05AA-7944-BFDD-4D0330306701}" type="slidenum">
              <a:rPr lang="en-US"/>
              <a:pPr/>
              <a:t>6</a:t>
            </a:fld>
            <a:endParaRPr lang="en-US"/>
          </a:p>
        </p:txBody>
      </p:sp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OS-Level Interrupt Handlers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23300"/>
                </a:solidFill>
              </a:rPr>
              <a:t>Interrupt priority levels</a:t>
            </a:r>
          </a:p>
          <a:p>
            <a:pPr lvl="4"/>
            <a:endParaRPr lang="en-US" sz="1200" dirty="0">
              <a:solidFill>
                <a:schemeClr val="folHlink"/>
              </a:solidFill>
            </a:endParaRPr>
          </a:p>
          <a:p>
            <a:pPr lvl="1"/>
            <a:r>
              <a:rPr lang="en-US" sz="2400" dirty="0"/>
              <a:t>A high-priority interrupt can preempt </a:t>
            </a:r>
            <a:br>
              <a:rPr lang="en-US" sz="2400" dirty="0"/>
            </a:br>
            <a:r>
              <a:rPr lang="en-US" sz="2400" dirty="0"/>
              <a:t>a low-priority interrupt.</a:t>
            </a:r>
          </a:p>
          <a:p>
            <a:pPr lvl="4"/>
            <a:endParaRPr lang="en-US" sz="1200" dirty="0"/>
          </a:p>
          <a:p>
            <a:r>
              <a:rPr lang="en-US" sz="2800" dirty="0"/>
              <a:t>Used to handle </a:t>
            </a:r>
            <a:r>
              <a:rPr lang="en-US" sz="2800" dirty="0">
                <a:solidFill>
                  <a:srgbClr val="B23300"/>
                </a:solidFill>
              </a:rPr>
              <a:t>system exceptions </a:t>
            </a:r>
            <a:r>
              <a:rPr lang="en-US" sz="2800" dirty="0"/>
              <a:t>(errors).</a:t>
            </a:r>
          </a:p>
          <a:p>
            <a:pPr lvl="4"/>
            <a:endParaRPr lang="en-US" sz="1200" dirty="0"/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000" dirty="0"/>
              <a:t>divide by zero</a:t>
            </a:r>
          </a:p>
          <a:p>
            <a:pPr lvl="2"/>
            <a:r>
              <a:rPr lang="en-US" sz="2000" dirty="0"/>
              <a:t>accessing a protected or nonexistent memory address</a:t>
            </a:r>
          </a:p>
          <a:p>
            <a:pPr lvl="2"/>
            <a:r>
              <a:rPr lang="en-US" sz="2000" dirty="0"/>
              <a:t>executing a privileged instruction in user </a:t>
            </a:r>
            <a:r>
              <a:rPr lang="en-US" sz="2000" dirty="0" smtClean="0"/>
              <a:t>mode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295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6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6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6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6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D8D8-9020-484B-8D58-D8079BEA9004}" type="slidenum">
              <a:rPr lang="en-US"/>
              <a:pPr/>
              <a:t>7</a:t>
            </a:fld>
            <a:endParaRPr lang="en-US"/>
          </a:p>
        </p:txBody>
      </p:sp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 Pentium Processor Event Vector Table</a:t>
            </a:r>
          </a:p>
        </p:txBody>
      </p:sp>
      <p:pic>
        <p:nvPicPr>
          <p:cNvPr id="967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1268413"/>
            <a:ext cx="6107113" cy="490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9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D013-F2E9-0F42-919A-60EF9265229B}" type="slidenum">
              <a:rPr lang="en-US"/>
              <a:pPr/>
              <a:t>8</a:t>
            </a:fld>
            <a:endParaRPr lang="en-US"/>
          </a:p>
        </p:txBody>
      </p:sp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Application-Level Interrupt Handlers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folHlink"/>
                </a:solidFill>
              </a:rPr>
              <a:t>Software interrupt</a:t>
            </a:r>
            <a:r>
              <a:rPr lang="en-US" sz="2800" dirty="0"/>
              <a:t> (AKA </a:t>
            </a:r>
            <a:r>
              <a:rPr lang="en-US" sz="2800" dirty="0">
                <a:solidFill>
                  <a:schemeClr val="folHlink"/>
                </a:solidFill>
              </a:rPr>
              <a:t>trap</a:t>
            </a:r>
            <a:r>
              <a:rPr lang="en-US" sz="2800" dirty="0"/>
              <a:t>)</a:t>
            </a:r>
          </a:p>
          <a:p>
            <a:pPr lvl="4"/>
            <a:endParaRPr lang="en-US" sz="1200" dirty="0"/>
          </a:p>
          <a:p>
            <a:r>
              <a:rPr lang="en-US" sz="2800" dirty="0"/>
              <a:t>A special instruction executed </a:t>
            </a:r>
            <a:br>
              <a:rPr lang="en-US" sz="2800" dirty="0"/>
            </a:br>
            <a:r>
              <a:rPr lang="en-US" sz="2800" dirty="0"/>
              <a:t>by a system call from a user application </a:t>
            </a:r>
            <a:br>
              <a:rPr lang="en-US" sz="2800" dirty="0"/>
            </a:br>
            <a:r>
              <a:rPr lang="en-US" sz="2800" dirty="0"/>
              <a:t>to request a kernel service.</a:t>
            </a:r>
          </a:p>
          <a:p>
            <a:pPr lvl="4"/>
            <a:endParaRPr lang="en-US" sz="1200" dirty="0"/>
          </a:p>
          <a:p>
            <a:r>
              <a:rPr lang="en-US" sz="2800" dirty="0"/>
              <a:t>User programs can include </a:t>
            </a:r>
            <a:br>
              <a:rPr lang="en-US" sz="2800" dirty="0"/>
            </a:br>
            <a:r>
              <a:rPr lang="en-US" sz="2800" dirty="0">
                <a:solidFill>
                  <a:schemeClr val="folHlink"/>
                </a:solidFill>
              </a:rPr>
              <a:t>application-level interrupt handlers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Font typeface="Wingdings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99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4298-3637-9D4F-85A0-C37B4339477A}" type="slidenum">
              <a:rPr lang="en-US"/>
              <a:pPr/>
              <a:t>9</a:t>
            </a:fld>
            <a:endParaRPr lang="en-US"/>
          </a:p>
        </p:txBody>
      </p:sp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Application-Level Interrupt Handlers</a:t>
            </a:r>
          </a:p>
        </p:txBody>
      </p:sp>
      <p:sp>
        <p:nvSpPr>
          <p:cNvPr id="969731" name="Text Box 3"/>
          <p:cNvSpPr txBox="1">
            <a:spLocks noChangeArrowheads="1"/>
          </p:cNvSpPr>
          <p:nvPr/>
        </p:nvSpPr>
        <p:spPr bwMode="auto">
          <a:xfrm>
            <a:off x="2011708" y="1234464"/>
            <a:ext cx="4955979" cy="501675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void </a:t>
            </a: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INThandler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(</a:t>
            </a: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);</a:t>
            </a:r>
          </a:p>
          <a:p>
            <a:endParaRPr lang="en-US" sz="2000" b="1" dirty="0">
              <a:latin typeface="Courier New" charset="0"/>
            </a:endParaRPr>
          </a:p>
          <a:p>
            <a:r>
              <a:rPr lang="en-US" sz="2000" b="1" dirty="0">
                <a:latin typeface="Courier New" charset="0"/>
              </a:rPr>
              <a:t>main()</a:t>
            </a:r>
          </a:p>
          <a:p>
            <a:r>
              <a:rPr lang="en-US" sz="2000" b="1" dirty="0">
                <a:latin typeface="Courier New" charset="0"/>
              </a:rPr>
              <a:t>{</a:t>
            </a:r>
          </a:p>
          <a:p>
            <a:r>
              <a:rPr lang="en-US" sz="2000" b="1" dirty="0">
                <a:latin typeface="Courier New" charset="0"/>
              </a:rPr>
              <a:t>    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signal(SIGINT, </a:t>
            </a: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INThandler</a:t>
            </a: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);</a:t>
            </a:r>
          </a:p>
          <a:p>
            <a:r>
              <a:rPr lang="en-US" sz="2000" b="1" dirty="0">
                <a:latin typeface="Courier New" charset="0"/>
              </a:rPr>
              <a:t>    </a:t>
            </a:r>
          </a:p>
          <a:p>
            <a:r>
              <a:rPr lang="en-US" sz="2000" b="1" dirty="0">
                <a:latin typeface="Courier New" charset="0"/>
              </a:rPr>
              <a:t>    </a:t>
            </a:r>
            <a:r>
              <a:rPr lang="en-US" sz="2000" b="1" dirty="0" err="1">
                <a:latin typeface="Courier New" charset="0"/>
              </a:rPr>
              <a:t>printf</a:t>
            </a:r>
            <a:r>
              <a:rPr lang="en-US" sz="2000" b="1" dirty="0">
                <a:latin typeface="Courier New" charset="0"/>
              </a:rPr>
              <a:t>("Sleep #1\n");</a:t>
            </a:r>
          </a:p>
          <a:p>
            <a:r>
              <a:rPr lang="en-US" sz="2000" b="1" dirty="0">
                <a:latin typeface="Courier New" charset="0"/>
              </a:rPr>
              <a:t>    sleep(1);</a:t>
            </a:r>
          </a:p>
          <a:p>
            <a:r>
              <a:rPr lang="en-US" sz="2000" b="1" dirty="0">
                <a:latin typeface="Courier New" charset="0"/>
              </a:rPr>
              <a:t> </a:t>
            </a:r>
          </a:p>
          <a:p>
            <a:r>
              <a:rPr lang="en-US" sz="2000" b="1" dirty="0">
                <a:latin typeface="Courier New" charset="0"/>
              </a:rPr>
              <a:t>    </a:t>
            </a:r>
            <a:r>
              <a:rPr lang="en-US" sz="2000" b="1" dirty="0" err="1">
                <a:latin typeface="Courier New" charset="0"/>
              </a:rPr>
              <a:t>printf</a:t>
            </a:r>
            <a:r>
              <a:rPr lang="en-US" sz="2000" b="1" dirty="0">
                <a:latin typeface="Courier New" charset="0"/>
              </a:rPr>
              <a:t>("Sleep </a:t>
            </a:r>
            <a:r>
              <a:rPr lang="en-US" sz="2000" b="1" dirty="0" smtClean="0">
                <a:latin typeface="Courier New" charset="0"/>
              </a:rPr>
              <a:t>#2\</a:t>
            </a:r>
            <a:r>
              <a:rPr lang="en-US" sz="2000" b="1" dirty="0">
                <a:latin typeface="Courier New" charset="0"/>
              </a:rPr>
              <a:t>n");</a:t>
            </a:r>
          </a:p>
          <a:p>
            <a:r>
              <a:rPr lang="en-US" sz="2000" b="1" dirty="0">
                <a:latin typeface="Courier New" charset="0"/>
              </a:rPr>
              <a:t>    sleep(1)</a:t>
            </a:r>
            <a:r>
              <a:rPr lang="en-US" sz="2000" b="1" dirty="0" smtClean="0">
                <a:latin typeface="Courier New" charset="0"/>
              </a:rPr>
              <a:t>;</a:t>
            </a:r>
            <a:r>
              <a:rPr lang="en-US" sz="2000" b="1" dirty="0">
                <a:latin typeface="Courier New" charset="0"/>
              </a:rPr>
              <a:t> </a:t>
            </a:r>
            <a:endParaRPr lang="en-US" sz="2000" b="1" dirty="0" smtClean="0">
              <a:latin typeface="Courier New" charset="0"/>
            </a:endParaRPr>
          </a:p>
          <a:p>
            <a:endParaRPr lang="en-US" sz="2000" b="1" dirty="0">
              <a:latin typeface="Courier New" charset="0"/>
            </a:endParaRPr>
          </a:p>
          <a:p>
            <a:r>
              <a:rPr lang="en-US" sz="2000" b="1" dirty="0">
                <a:latin typeface="Courier New" charset="0"/>
              </a:rPr>
              <a:t>    </a:t>
            </a:r>
            <a:r>
              <a:rPr lang="en-US" sz="2000" b="1" dirty="0" err="1">
                <a:latin typeface="Courier New" charset="0"/>
              </a:rPr>
              <a:t>printf</a:t>
            </a:r>
            <a:r>
              <a:rPr lang="en-US" sz="2000" b="1" dirty="0">
                <a:latin typeface="Courier New" charset="0"/>
              </a:rPr>
              <a:t>("Sleep </a:t>
            </a:r>
            <a:r>
              <a:rPr lang="en-US" sz="2000" b="1" dirty="0" smtClean="0">
                <a:latin typeface="Courier New" charset="0"/>
              </a:rPr>
              <a:t>#3\</a:t>
            </a:r>
            <a:r>
              <a:rPr lang="en-US" sz="2000" b="1" dirty="0">
                <a:latin typeface="Courier New" charset="0"/>
              </a:rPr>
              <a:t>n");</a:t>
            </a:r>
          </a:p>
          <a:p>
            <a:r>
              <a:rPr lang="en-US" sz="2000" b="1" dirty="0">
                <a:latin typeface="Courier New" charset="0"/>
              </a:rPr>
              <a:t>    sleep(1)</a:t>
            </a:r>
            <a:r>
              <a:rPr lang="en-US" sz="2000" b="1" dirty="0" smtClean="0">
                <a:latin typeface="Courier New" charset="0"/>
              </a:rPr>
              <a:t>;</a:t>
            </a:r>
          </a:p>
          <a:p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>
                <a:latin typeface="Courier New" charset="0"/>
              </a:rPr>
              <a:t>...</a:t>
            </a:r>
          </a:p>
          <a:p>
            <a:r>
              <a:rPr lang="en-US" sz="2000" b="1" dirty="0" smtClean="0">
                <a:latin typeface="Courier New" charset="0"/>
              </a:rPr>
              <a:t>}</a:t>
            </a:r>
            <a:endParaRPr lang="en-US" sz="2000" b="1" dirty="0">
              <a:latin typeface="Courier Ne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585" y="1325903"/>
            <a:ext cx="121108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interrupt2.c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7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41287</TotalTime>
  <Words>2353</Words>
  <Application>Microsoft Macintosh PowerPoint</Application>
  <PresentationFormat>On-screen Show (4:3)</PresentationFormat>
  <Paragraphs>501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Quadrant</vt:lpstr>
      <vt:lpstr>CS 149: Operating Systems April 16 Class Meeting</vt:lpstr>
      <vt:lpstr>Polling</vt:lpstr>
      <vt:lpstr>The Polling Cycle</vt:lpstr>
      <vt:lpstr>The Polling Cycle, cont’d</vt:lpstr>
      <vt:lpstr>I/O Interrupts</vt:lpstr>
      <vt:lpstr>OS-Level Interrupt Handlers</vt:lpstr>
      <vt:lpstr>Intel Pentium Processor Event Vector Table</vt:lpstr>
      <vt:lpstr>Application-Level Interrupt Handlers</vt:lpstr>
      <vt:lpstr>Application-Level Interrupt Handlers</vt:lpstr>
      <vt:lpstr>Application-Level Interrupt Handlers, cont’d</vt:lpstr>
      <vt:lpstr>Clocks and Timers</vt:lpstr>
      <vt:lpstr>Timer Example</vt:lpstr>
      <vt:lpstr>Timer Example</vt:lpstr>
      <vt:lpstr>Timer Example, cont’d</vt:lpstr>
      <vt:lpstr>The select() System Call</vt:lpstr>
      <vt:lpstr>The select() System Call, cont’d</vt:lpstr>
      <vt:lpstr>The select() System Call, cont’d</vt:lpstr>
      <vt:lpstr>Select Example</vt:lpstr>
      <vt:lpstr>select() Example, cont’d</vt:lpstr>
      <vt:lpstr>select() Example, cont’d</vt:lpstr>
      <vt:lpstr>Sockets</vt:lpstr>
      <vt:lpstr>Socket Example</vt:lpstr>
      <vt:lpstr>Socket Example, cont’d</vt:lpstr>
      <vt:lpstr>Socket Example, cont’d</vt:lpstr>
      <vt:lpstr>Socket Example, cont’d</vt:lpstr>
      <vt:lpstr>Socket Example, cont’d</vt:lpstr>
      <vt:lpstr>How Fast?</vt:lpstr>
      <vt:lpstr>Multiprocessor Systems</vt:lpstr>
      <vt:lpstr>Multiprocessor Operating Systems</vt:lpstr>
      <vt:lpstr>Multiprocessor Operating Systems, cont’d</vt:lpstr>
      <vt:lpstr>Multiprocessor Operating Systems, cont’d</vt:lpstr>
      <vt:lpstr>Remote Procedure Call (RPC)</vt:lpstr>
      <vt:lpstr>Distributed Shared Memory (DSM)</vt:lpstr>
      <vt:lpstr>Distributed Shared Memory (DSM), cont’d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802</cp:revision>
  <cp:lastPrinted>2015-02-03T07:34:34Z</cp:lastPrinted>
  <dcterms:created xsi:type="dcterms:W3CDTF">2008-01-12T03:52:55Z</dcterms:created>
  <dcterms:modified xsi:type="dcterms:W3CDTF">2015-04-16T17:28:30Z</dcterms:modified>
</cp:coreProperties>
</file>