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52"/>
  </p:notesMasterIdLst>
  <p:handoutMasterIdLst>
    <p:handoutMasterId r:id="rId53"/>
  </p:handout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332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7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3300"/>
    <a:srgbClr val="006600"/>
    <a:srgbClr val="D60093"/>
    <a:srgbClr val="FFFF00"/>
    <a:srgbClr val="EAEAEA"/>
    <a:srgbClr val="0033CC"/>
    <a:srgbClr val="CCFFFF"/>
    <a:srgbClr val="5F5F5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3" autoAdjust="0"/>
    <p:restoredTop sz="99504" autoAdjust="0"/>
  </p:normalViewPr>
  <p:slideViewPr>
    <p:cSldViewPr>
      <p:cViewPr varScale="1">
        <p:scale>
          <a:sx n="79" d="100"/>
          <a:sy n="79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264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06F63C-3D3B-3649-90F7-26A44BADE3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6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3E7694-D114-4B4C-A050-9BFCAFAB8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37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C8C3D-1D40-5842-8926-8321D93EF0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97318" y="6263609"/>
            <a:ext cx="16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April 14</a:t>
            </a:r>
            <a:endParaRPr lang="en-US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23921" y="6263609"/>
            <a:ext cx="1774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149: Operating Systems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157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6475" y="6248400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r>
              <a:rPr lang="en-US" smtClean="0"/>
              <a:t>Department of Computer Science Spring 2014: April 14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8400"/>
            <a:ext cx="329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 smtClean="0"/>
              <a:t>CS 149: Operating Systems © R. Mak</a:t>
            </a: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03E17C-55C6-CC4E-AD90-98713021E87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5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n.mak@sjsu.ed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CS 149: Operating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April 14 Class </a:t>
            </a:r>
            <a:r>
              <a:rPr lang="en-US" sz="2400" dirty="0"/>
              <a:t>Meeting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>Spring </a:t>
            </a:r>
            <a:r>
              <a:rPr lang="en-US" dirty="0" smtClean="0"/>
              <a:t>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/>
            <a:r>
              <a:rPr lang="en-US" dirty="0">
                <a:hlinkClick r:id="rId2"/>
              </a:rPr>
              <a:t>www.cs.sjsu.edu/~mak</a:t>
            </a:r>
            <a:r>
              <a:rPr lang="en-US" dirty="0"/>
              <a:t> </a:t>
            </a:r>
          </a:p>
        </p:txBody>
      </p:sp>
      <p:pic>
        <p:nvPicPr>
          <p:cNvPr id="313348" name="Picture 4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234464"/>
            <a:ext cx="6332537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602D-3736-BC44-B1FC-09EC512C824C}" type="slidenum">
              <a:rPr lang="en-US"/>
              <a:pPr/>
              <a:t>10</a:t>
            </a:fld>
            <a:endParaRPr lang="en-US"/>
          </a:p>
        </p:txBody>
      </p:sp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File System (NFS)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928" y="5349219"/>
            <a:ext cx="3566121" cy="915001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/>
              <a:t>Schematic view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NFS architecture.</a:t>
            </a:r>
          </a:p>
        </p:txBody>
      </p:sp>
      <p:sp>
        <p:nvSpPr>
          <p:cNvPr id="917510" name="Rectangle 6"/>
          <p:cNvSpPr>
            <a:spLocks noChangeArrowheads="1"/>
          </p:cNvSpPr>
          <p:nvPr/>
        </p:nvSpPr>
        <p:spPr bwMode="auto">
          <a:xfrm>
            <a:off x="5577829" y="57149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138088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4D79-74E3-674F-9C2E-A7A6D1BD07A2}" type="slidenum">
              <a:rPr lang="en-US"/>
              <a:pPr/>
              <a:t>11</a:t>
            </a:fld>
            <a:endParaRPr lang="en-US"/>
          </a:p>
        </p:txBody>
      </p:sp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 #6: UNIX I/O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694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purpose of this assignment is to practice making </a:t>
            </a:r>
            <a:r>
              <a:rPr lang="en-US" sz="2800" dirty="0">
                <a:solidFill>
                  <a:srgbClr val="B23C00"/>
                </a:solidFill>
              </a:rPr>
              <a:t>UNIX I/O system calls </a:t>
            </a:r>
            <a:r>
              <a:rPr lang="en-US" sz="2800" dirty="0"/>
              <a:t>in C.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In a </a:t>
            </a:r>
            <a:r>
              <a:rPr lang="en-US" sz="2800" dirty="0">
                <a:solidFill>
                  <a:srgbClr val="B23C00"/>
                </a:solidFill>
              </a:rPr>
              <a:t>multiplexed </a:t>
            </a:r>
            <a:r>
              <a:rPr lang="en-US" sz="2800" dirty="0"/>
              <a:t>manner, your main process will 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</a:t>
            </a:r>
            <a:r>
              <a:rPr lang="en-US" sz="2400" dirty="0"/>
              <a:t>from </a:t>
            </a:r>
            <a:r>
              <a:rPr lang="en-US" sz="2400" dirty="0">
                <a:solidFill>
                  <a:srgbClr val="B23C00"/>
                </a:solidFill>
              </a:rPr>
              <a:t>multiple </a:t>
            </a:r>
            <a:r>
              <a:rPr lang="en-US" sz="2400" dirty="0" smtClean="0">
                <a:solidFill>
                  <a:srgbClr val="B23C00"/>
                </a:solidFill>
              </a:rPr>
              <a:t>files</a:t>
            </a:r>
            <a:r>
              <a:rPr lang="en-US" dirty="0"/>
              <a:t>, </a:t>
            </a:r>
            <a:r>
              <a:rPr lang="en-US" sz="2400" dirty="0" smtClean="0"/>
              <a:t>and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from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B23C00"/>
                </a:solidFill>
              </a:rPr>
              <a:t>standard input </a:t>
            </a:r>
            <a:r>
              <a:rPr lang="en-US" sz="2400" dirty="0"/>
              <a:t>(the terminal).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Create </a:t>
            </a:r>
            <a:r>
              <a:rPr lang="en-US" sz="2800" dirty="0">
                <a:solidFill>
                  <a:srgbClr val="B23C00"/>
                </a:solidFill>
              </a:rPr>
              <a:t>five pipes </a:t>
            </a:r>
            <a:r>
              <a:rPr lang="en-US" sz="2800" dirty="0"/>
              <a:t>and spawn </a:t>
            </a:r>
            <a:br>
              <a:rPr lang="en-US" sz="2800" dirty="0"/>
            </a:br>
            <a:r>
              <a:rPr lang="en-US" sz="2800" dirty="0">
                <a:solidFill>
                  <a:srgbClr val="B23C00"/>
                </a:solidFill>
              </a:rPr>
              <a:t>five child processes</a:t>
            </a:r>
            <a:r>
              <a:rPr lang="en-US" sz="28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Connect a pipe to each child process.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Each child process should write to its </a:t>
            </a:r>
            <a:r>
              <a:rPr lang="en-US" sz="2400" dirty="0" smtClean="0"/>
              <a:t>pipe.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parent process should read from all the pipes.</a:t>
            </a:r>
          </a:p>
        </p:txBody>
      </p:sp>
    </p:spTree>
    <p:extLst>
      <p:ext uri="{BB962C8B-B14F-4D97-AF65-F5344CB8AC3E}">
        <p14:creationId xmlns:p14="http://schemas.microsoft.com/office/powerpoint/2010/main" val="289760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F77D-3814-FF49-AB6F-541B9854FDD0}" type="slidenum">
              <a:rPr lang="en-US"/>
              <a:pPr/>
              <a:t>12</a:t>
            </a:fld>
            <a:endParaRPr lang="en-US"/>
          </a:p>
        </p:txBody>
      </p:sp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Each of the first four child processes should generate </a:t>
            </a:r>
            <a:r>
              <a:rPr lang="en-US" sz="2800" dirty="0">
                <a:solidFill>
                  <a:srgbClr val="B23C00"/>
                </a:solidFill>
              </a:rPr>
              <a:t>time stamped messages </a:t>
            </a:r>
            <a:r>
              <a:rPr lang="en-US" sz="2800" dirty="0"/>
              <a:t>to the nearest 1000</a:t>
            </a:r>
            <a:r>
              <a:rPr lang="en-US" sz="2800" baseline="30000" dirty="0"/>
              <a:t>th</a:t>
            </a:r>
            <a:r>
              <a:rPr lang="en-US" sz="2800" dirty="0"/>
              <a:t> of a second (time starts at 0):</a:t>
            </a:r>
            <a:br>
              <a:rPr lang="en-US" sz="2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2800" dirty="0">
                <a:latin typeface="Courier New" charset="0"/>
              </a:rPr>
              <a:t>  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0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:00.123: Child 1 message 1</a:t>
            </a:r>
            <a:br>
              <a:rPr lang="en-US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0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:02.456: Child 1 message 2</a:t>
            </a:r>
            <a:br>
              <a:rPr lang="en-US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</a:t>
            </a:r>
            <a:r>
              <a:rPr lang="en-US" i="1" dirty="0" smtClean="0"/>
              <a:t>etc</a:t>
            </a:r>
            <a:r>
              <a:rPr lang="en-US" i="1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2800" dirty="0"/>
              <a:t>and write the messages one at a time </a:t>
            </a:r>
            <a:br>
              <a:rPr lang="en-US" sz="2800" dirty="0"/>
            </a:br>
            <a:r>
              <a:rPr lang="en-US" sz="2800" dirty="0"/>
              <a:t>to its pipe.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Sleep for a random time of 0, 1, or 2 seconds between messages.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Terminate the process after 30 seconds.</a:t>
            </a:r>
          </a:p>
        </p:txBody>
      </p:sp>
    </p:spTree>
    <p:extLst>
      <p:ext uri="{BB962C8B-B14F-4D97-AF65-F5344CB8AC3E}">
        <p14:creationId xmlns:p14="http://schemas.microsoft.com/office/powerpoint/2010/main" val="263383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E311-D47C-E347-A433-D1B4BFCC11C5}" type="slidenum">
              <a:rPr lang="en-US"/>
              <a:pPr/>
              <a:t>13</a:t>
            </a:fld>
            <a:endParaRPr lang="en-US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Meanwhile, the fifth child process should repeatedly </a:t>
            </a:r>
            <a:r>
              <a:rPr lang="en-US" sz="2800" dirty="0">
                <a:solidFill>
                  <a:srgbClr val="B23C00"/>
                </a:solidFill>
              </a:rPr>
              <a:t>prompt at the terminal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(standard out) and read one line of input (standard in) typed by the user.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Write the message (with time stamp) to its pipe.</a:t>
            </a:r>
          </a:p>
          <a:p>
            <a:pPr lvl="1"/>
            <a:r>
              <a:rPr lang="en-US" sz="2400" dirty="0"/>
              <a:t>Immediately prompt for the next message.</a:t>
            </a:r>
          </a:p>
          <a:p>
            <a:pPr lvl="1"/>
            <a:r>
              <a:rPr lang="en-US" sz="2400" dirty="0"/>
              <a:t>Terminate the process after 30 seconds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426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F0AC-C8BC-0540-A01E-ECF9A3709B98}" type="slidenum">
              <a:rPr lang="en-US"/>
              <a:pPr/>
              <a:t>14</a:t>
            </a:fld>
            <a:endParaRPr lang="en-US"/>
          </a:p>
        </p:txBody>
      </p:sp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After spawning the child processes, the parent process should repeatedly read lines from the pipes</a:t>
            </a:r>
            <a:r>
              <a:rPr lang="en-US" sz="2800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sz="2800" dirty="0"/>
              <a:t>Use the </a:t>
            </a:r>
            <a:r>
              <a:rPr lang="en-US" sz="2800" b="1" dirty="0">
                <a:solidFill>
                  <a:srgbClr val="0033CC"/>
                </a:solidFill>
                <a:latin typeface="Courier New" charset="0"/>
              </a:rPr>
              <a:t>select()</a:t>
            </a:r>
            <a:r>
              <a:rPr lang="en-US" sz="2800" dirty="0"/>
              <a:t> system call to determine whether any of the pipes has any input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57444" name="Text Box 4"/>
          <p:cNvSpPr txBox="1">
            <a:spLocks noChangeArrowheads="1"/>
          </p:cNvSpPr>
          <p:nvPr/>
        </p:nvSpPr>
        <p:spPr bwMode="auto">
          <a:xfrm>
            <a:off x="2011708" y="3703317"/>
            <a:ext cx="498052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B23C00"/>
                </a:solidFill>
              </a:rPr>
              <a:t>Read the </a:t>
            </a:r>
            <a:r>
              <a:rPr lang="ja-JP" altLang="en-US" sz="2000" dirty="0">
                <a:solidFill>
                  <a:srgbClr val="B23C00"/>
                </a:solidFill>
                <a:latin typeface="Arial"/>
              </a:rPr>
              <a:t>“</a:t>
            </a:r>
            <a:r>
              <a:rPr lang="en-US" sz="2000" dirty="0">
                <a:solidFill>
                  <a:srgbClr val="B23C00"/>
                </a:solidFill>
              </a:rPr>
              <a:t>man</a:t>
            </a:r>
            <a:r>
              <a:rPr lang="ja-JP" altLang="en-US" sz="2000" dirty="0">
                <a:solidFill>
                  <a:srgbClr val="B23C00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B23C00"/>
                </a:solidFill>
              </a:rPr>
              <a:t> pages about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select()</a:t>
            </a:r>
            <a:r>
              <a:rPr lang="en-US" sz="2000" dirty="0">
                <a:solidFill>
                  <a:srgbClr val="B23C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65716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F0AC-C8BC-0540-A01E-ECF9A3709B98}" type="slidenum">
              <a:rPr lang="en-US"/>
              <a:pPr/>
              <a:t>15</a:t>
            </a:fld>
            <a:endParaRPr lang="en-US"/>
          </a:p>
        </p:txBody>
      </p:sp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Write </a:t>
            </a:r>
            <a:r>
              <a:rPr lang="en-US" sz="2800" dirty="0"/>
              <a:t>the lines to an output file </a:t>
            </a:r>
            <a:r>
              <a:rPr lang="en-US" sz="2800" b="1" dirty="0" err="1">
                <a:solidFill>
                  <a:srgbClr val="0033CC"/>
                </a:solidFill>
                <a:latin typeface="Courier New" charset="0"/>
              </a:rPr>
              <a:t>output.txt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/>
              <a:t>the order that they were read</a:t>
            </a:r>
            <a:r>
              <a:rPr lang="en-US" sz="2800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sz="2800" dirty="0"/>
              <a:t>Prepend each line with a time stamp to the nearest 1000</a:t>
            </a:r>
            <a:r>
              <a:rPr lang="en-US" sz="2800" baseline="30000" dirty="0"/>
              <a:t>th</a:t>
            </a:r>
            <a:r>
              <a:rPr lang="en-US" sz="2800" dirty="0"/>
              <a:t> of a second</a:t>
            </a:r>
            <a:r>
              <a:rPr lang="en-US" sz="2800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sz="105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Therefore, e</a:t>
            </a:r>
            <a:r>
              <a:rPr lang="en-US" sz="2400" dirty="0" smtClean="0"/>
              <a:t>ach </a:t>
            </a:r>
            <a:r>
              <a:rPr lang="en-US" sz="2400" dirty="0"/>
              <a:t>line with have two time stamps.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first time stamp from the parent process.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Followed by the child </a:t>
            </a:r>
            <a:r>
              <a:rPr lang="en-US" sz="2400" dirty="0" smtClean="0"/>
              <a:t>process</a:t>
            </a:r>
            <a:r>
              <a:rPr lang="en-US" dirty="0" smtClean="0">
                <a:latin typeface="Arial"/>
              </a:rPr>
              <a:t>’</a:t>
            </a:r>
            <a:r>
              <a:rPr lang="en-US" sz="2400" dirty="0" smtClean="0"/>
              <a:t>s </a:t>
            </a:r>
            <a:r>
              <a:rPr lang="en-US" sz="2400" dirty="0"/>
              <a:t>time stamp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323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DE6D-E999-494E-876A-E52F3A4C01EE}" type="slidenum">
              <a:rPr lang="en-US"/>
              <a:pPr/>
              <a:t>16</a:t>
            </a:fld>
            <a:endParaRPr lang="en-US"/>
          </a:p>
        </p:txBody>
      </p:sp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File </a:t>
            </a:r>
            <a:r>
              <a:rPr lang="en-US" sz="2800" b="1" dirty="0" err="1">
                <a:solidFill>
                  <a:srgbClr val="0033CC"/>
                </a:solidFill>
                <a:latin typeface="Courier New" charset="0"/>
              </a:rPr>
              <a:t>output.txt</a:t>
            </a:r>
            <a:r>
              <a:rPr lang="en-US" sz="2800" dirty="0"/>
              <a:t> will contain </a:t>
            </a:r>
            <a:r>
              <a:rPr lang="en-US" sz="2800" dirty="0" smtClean="0"/>
              <a:t>a </a:t>
            </a:r>
            <a:r>
              <a:rPr lang="en-US" sz="2800" dirty="0"/>
              <a:t>mixture of lines from the child processes.</a:t>
            </a:r>
          </a:p>
          <a:p>
            <a:pPr lvl="4"/>
            <a:endParaRPr lang="en-US" sz="1200" dirty="0"/>
          </a:p>
          <a:p>
            <a:r>
              <a:rPr lang="en-US" sz="2800" dirty="0"/>
              <a:t>Terminate the main process after all the</a:t>
            </a:r>
            <a:br>
              <a:rPr lang="en-US" sz="2800" dirty="0"/>
            </a:br>
            <a:r>
              <a:rPr lang="en-US" sz="2800" dirty="0"/>
              <a:t>child processes have terminated</a:t>
            </a:r>
            <a:r>
              <a:rPr lang="en-US" sz="28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455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6E2C-5C71-924C-80E7-37988AD5E14C}" type="slidenum">
              <a:rPr lang="en-US"/>
              <a:pPr/>
              <a:t>17</a:t>
            </a:fld>
            <a:endParaRPr lang="en-US"/>
          </a:p>
        </p:txBody>
      </p:sp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12163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Email a zip file to </a:t>
            </a:r>
            <a:r>
              <a:rPr lang="en-US" sz="2800" dirty="0">
                <a:hlinkClick r:id="rId2"/>
              </a:rPr>
              <a:t>ron.mak@sjsu.edu</a:t>
            </a:r>
            <a:r>
              <a:rPr lang="en-US" sz="2800" dirty="0"/>
              <a:t>  </a:t>
            </a:r>
            <a:endParaRPr lang="en-US" sz="2800" dirty="0" smtClean="0"/>
          </a:p>
          <a:p>
            <a:pPr lvl="5">
              <a:lnSpc>
                <a:spcPct val="90000"/>
              </a:lnSpc>
            </a:pPr>
            <a:endParaRPr lang="en-US" sz="1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Your C source files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Your 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output.txt</a:t>
            </a:r>
            <a:r>
              <a:rPr lang="en-US" sz="2400" dirty="0"/>
              <a:t> file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</a:t>
            </a:r>
            <a:r>
              <a:rPr lang="en-US" sz="2400" dirty="0" smtClean="0"/>
              <a:t>brief report describing any issues you encountered.</a:t>
            </a:r>
          </a:p>
          <a:p>
            <a:pPr lvl="4"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Name the zip file after your team.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Example: </a:t>
            </a:r>
            <a:r>
              <a:rPr lang="en-US" sz="2400" b="1" dirty="0" err="1" smtClean="0">
                <a:solidFill>
                  <a:srgbClr val="0033CC"/>
                </a:solidFill>
                <a:latin typeface="Courier New" charset="0"/>
              </a:rPr>
              <a:t>SuperCoders.zip</a:t>
            </a:r>
            <a:endParaRPr lang="en-US" sz="2400" b="1" dirty="0" smtClean="0">
              <a:solidFill>
                <a:srgbClr val="0033CC"/>
              </a:solidFill>
              <a:latin typeface="Courier New" charset="0"/>
            </a:endParaRPr>
          </a:p>
          <a:p>
            <a:pPr lvl="4"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Subject line:</a:t>
            </a:r>
            <a:br>
              <a:rPr lang="en-US" sz="2800" dirty="0" smtClean="0"/>
            </a:br>
            <a:r>
              <a:rPr lang="en-US" sz="2400" b="1" dirty="0" smtClean="0">
                <a:solidFill>
                  <a:srgbClr val="0033CC"/>
                </a:solidFill>
                <a:latin typeface="Courier New"/>
                <a:cs typeface="Courier New"/>
              </a:rPr>
              <a:t>CS 149-</a:t>
            </a:r>
            <a:r>
              <a:rPr lang="en-US" sz="2400" i="1" dirty="0" smtClean="0">
                <a:solidFill>
                  <a:srgbClr val="0033CC"/>
                </a:solidFill>
                <a:latin typeface="Times New Roman" charset="0"/>
              </a:rPr>
              <a:t>section </a:t>
            </a:r>
            <a:r>
              <a:rPr lang="en-US" sz="2400" b="1" dirty="0" smtClean="0">
                <a:solidFill>
                  <a:srgbClr val="0033CC"/>
                </a:solidFill>
                <a:latin typeface="Courier New"/>
                <a:cs typeface="Courier New"/>
              </a:rPr>
              <a:t>number Assignment #6 </a:t>
            </a:r>
            <a:r>
              <a:rPr lang="en-US" sz="2400" i="1" dirty="0" smtClean="0">
                <a:solidFill>
                  <a:srgbClr val="0033CC"/>
                </a:solidFill>
                <a:latin typeface="Times New Roman" charset="0"/>
              </a:rPr>
              <a:t>team name</a:t>
            </a:r>
          </a:p>
          <a:p>
            <a:pPr lvl="4">
              <a:lnSpc>
                <a:spcPct val="90000"/>
              </a:lnSpc>
            </a:pPr>
            <a:endParaRPr lang="en-US" sz="1200" i="1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folHlink"/>
                </a:solidFill>
              </a:rPr>
              <a:t>Due: </a:t>
            </a:r>
            <a:r>
              <a:rPr lang="en-US" sz="2800" dirty="0">
                <a:solidFill>
                  <a:schemeClr val="folHlink"/>
                </a:solidFill>
              </a:rPr>
              <a:t>Monday, April </a:t>
            </a:r>
            <a:r>
              <a:rPr lang="en-US" sz="2800" dirty="0" smtClean="0">
                <a:solidFill>
                  <a:schemeClr val="folHlink"/>
                </a:solidFill>
              </a:rPr>
              <a:t>27 </a:t>
            </a:r>
            <a:r>
              <a:rPr lang="en-US" sz="2800" dirty="0">
                <a:solidFill>
                  <a:schemeClr val="folHlink"/>
                </a:solidFill>
              </a:rPr>
              <a:t>at 11:59 PM</a:t>
            </a:r>
          </a:p>
        </p:txBody>
      </p:sp>
    </p:spTree>
    <p:extLst>
      <p:ext uri="{BB962C8B-B14F-4D97-AF65-F5344CB8AC3E}">
        <p14:creationId xmlns:p14="http://schemas.microsoft.com/office/powerpoint/2010/main" val="242513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9832-26CF-B840-A031-5A24061D4C76}" type="slidenum">
              <a:rPr lang="en-US"/>
              <a:pPr/>
              <a:t>18</a:t>
            </a:fld>
            <a:endParaRPr lang="en-US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I/O Devices</a:t>
            </a:r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412163" cy="4754562"/>
          </a:xfrm>
        </p:spPr>
        <p:txBody>
          <a:bodyPr/>
          <a:lstStyle/>
          <a:p>
            <a:r>
              <a:rPr lang="en-US" sz="2800" dirty="0" smtClean="0">
                <a:solidFill>
                  <a:schemeClr val="folHlink"/>
                </a:solidFill>
              </a:rPr>
              <a:t>Block</a:t>
            </a:r>
          </a:p>
          <a:p>
            <a:pPr lvl="5"/>
            <a:endParaRPr lang="en-US" sz="10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Store data in fixed-sized blocks</a:t>
            </a:r>
            <a:r>
              <a:rPr lang="en-US" sz="2400" dirty="0" smtClean="0"/>
              <a:t>.</a:t>
            </a:r>
          </a:p>
          <a:p>
            <a:pPr lvl="6"/>
            <a:endParaRPr lang="en-US" dirty="0"/>
          </a:p>
          <a:p>
            <a:pPr lvl="1"/>
            <a:r>
              <a:rPr lang="en-US" sz="2400" dirty="0"/>
              <a:t>Each block has a separate address.</a:t>
            </a:r>
          </a:p>
          <a:p>
            <a:pPr lvl="2"/>
            <a:r>
              <a:rPr lang="en-US" sz="2000" dirty="0"/>
              <a:t>Common block sizes are 512 bytes to 32K bytes</a:t>
            </a:r>
            <a:r>
              <a:rPr lang="en-US" sz="2000" dirty="0" smtClean="0"/>
              <a:t>.</a:t>
            </a:r>
          </a:p>
          <a:p>
            <a:pPr lvl="7"/>
            <a:endParaRPr lang="en-US" dirty="0"/>
          </a:p>
          <a:p>
            <a:pPr lvl="1"/>
            <a:r>
              <a:rPr lang="en-US" sz="2400" dirty="0"/>
              <a:t>Each block can be read or written independently</a:t>
            </a:r>
            <a:r>
              <a:rPr lang="en-US" sz="2400" dirty="0" smtClean="0"/>
              <a:t>.</a:t>
            </a:r>
          </a:p>
          <a:p>
            <a:pPr lvl="6"/>
            <a:endParaRPr lang="en-US" dirty="0"/>
          </a:p>
          <a:p>
            <a:pPr lvl="1"/>
            <a:r>
              <a:rPr lang="en-US" sz="2400" dirty="0" smtClean="0"/>
              <a:t>Example </a:t>
            </a:r>
            <a:r>
              <a:rPr lang="en-US" sz="2400" dirty="0"/>
              <a:t>system calls: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read()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write()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seek()</a:t>
            </a:r>
            <a:r>
              <a:rPr lang="en-US" sz="2400" dirty="0" smtClean="0"/>
              <a:t>.</a:t>
            </a:r>
          </a:p>
          <a:p>
            <a:pPr lvl="6"/>
            <a:endParaRPr lang="en-US" dirty="0"/>
          </a:p>
          <a:p>
            <a:pPr lvl="1"/>
            <a:r>
              <a:rPr lang="en-US" sz="2400" dirty="0"/>
              <a:t>Example?</a:t>
            </a:r>
          </a:p>
          <a:p>
            <a:pPr lvl="2"/>
            <a:r>
              <a:rPr lang="en-US" sz="2000" dirty="0"/>
              <a:t>disk </a:t>
            </a:r>
            <a:r>
              <a:rPr lang="en-US" sz="2000" dirty="0" smtClean="0"/>
              <a:t>drive</a:t>
            </a:r>
            <a:endParaRPr lang="en-US" sz="2000" dirty="0"/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990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8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F73A-9222-F74D-B580-0B2A1C180859}" type="slidenum">
              <a:rPr lang="en-US"/>
              <a:pPr/>
              <a:t>19</a:t>
            </a:fld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folHlink"/>
                </a:solidFill>
              </a:rPr>
              <a:t>Character</a:t>
            </a:r>
          </a:p>
          <a:p>
            <a:pPr lvl="4"/>
            <a:endParaRPr lang="en-US" sz="105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Accept a stream of characters.</a:t>
            </a:r>
          </a:p>
          <a:p>
            <a:pPr lvl="2"/>
            <a:r>
              <a:rPr lang="en-US" sz="2000" dirty="0"/>
              <a:t>No block structure.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Example system calls: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get()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put()</a:t>
            </a:r>
          </a:p>
          <a:p>
            <a:pPr lvl="2"/>
            <a:r>
              <a:rPr lang="en-US" sz="2000" dirty="0"/>
              <a:t>Higher-level routines implement line-oriented I/O.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Example?</a:t>
            </a:r>
          </a:p>
          <a:p>
            <a:pPr lvl="2"/>
            <a:r>
              <a:rPr lang="en-US" sz="2000" dirty="0"/>
              <a:t>keyboards, printers, mice, etc.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671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0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A0B8-E011-9E4D-8B35-298EA9D9B9D4}" type="slidenum">
              <a:rPr lang="en-US"/>
              <a:pPr/>
              <a:t>2</a:t>
            </a:fld>
            <a:endParaRPr lang="en-US"/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Journaling File </a:t>
            </a:r>
            <a:r>
              <a:rPr lang="en-US" dirty="0"/>
              <a:t>Systems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B23300"/>
                </a:solidFill>
              </a:rPr>
              <a:t>Journaling </a:t>
            </a:r>
            <a:r>
              <a:rPr lang="en-US" sz="2800" dirty="0"/>
              <a:t>file systems record each </a:t>
            </a:r>
            <a:r>
              <a:rPr lang="en-US" sz="2800" dirty="0" smtClean="0"/>
              <a:t>update </a:t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/>
              <a:t>the file system as a </a:t>
            </a:r>
            <a:r>
              <a:rPr lang="en-US" sz="2800" dirty="0">
                <a:solidFill>
                  <a:srgbClr val="B23300"/>
                </a:solidFill>
              </a:rPr>
              <a:t>transaction</a:t>
            </a:r>
            <a:r>
              <a:rPr lang="en-US" sz="2800" dirty="0">
                <a:solidFill>
                  <a:schemeClr val="folHlink"/>
                </a:solidFill>
              </a:rPr>
              <a:t>.</a:t>
            </a:r>
          </a:p>
          <a:p>
            <a:pPr lvl="1"/>
            <a:r>
              <a:rPr lang="en-US" sz="2400" dirty="0" smtClean="0"/>
              <a:t>Becoming </a:t>
            </a:r>
            <a:r>
              <a:rPr lang="en-US" sz="2400" dirty="0"/>
              <a:t>common on many operating systems.</a:t>
            </a:r>
          </a:p>
          <a:p>
            <a:pPr lvl="4"/>
            <a:endParaRPr lang="en-US" sz="1200" dirty="0"/>
          </a:p>
          <a:p>
            <a:r>
              <a:rPr lang="en-US" sz="2800" dirty="0"/>
              <a:t>All transactions are written sequentially to a log</a:t>
            </a:r>
            <a:r>
              <a:rPr lang="en-US" sz="2800" dirty="0" smtClean="0"/>
              <a:t>.</a:t>
            </a:r>
          </a:p>
          <a:p>
            <a:pPr lvl="5"/>
            <a:endParaRPr lang="en-US" sz="1000" dirty="0"/>
          </a:p>
          <a:p>
            <a:r>
              <a:rPr lang="en-US" sz="2800" dirty="0"/>
              <a:t>A transaction is considered </a:t>
            </a:r>
            <a:r>
              <a:rPr lang="en-US" sz="2800" dirty="0">
                <a:solidFill>
                  <a:srgbClr val="B23300"/>
                </a:solidFill>
              </a:rPr>
              <a:t>committed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once it is written to the log file</a:t>
            </a:r>
            <a:r>
              <a:rPr lang="en-US" sz="2800" dirty="0" smtClean="0"/>
              <a:t>.</a:t>
            </a:r>
          </a:p>
          <a:p>
            <a:pPr lvl="5"/>
            <a:endParaRPr lang="en-US" sz="1000" dirty="0"/>
          </a:p>
          <a:p>
            <a:r>
              <a:rPr lang="en-US" sz="2800" dirty="0" smtClean="0"/>
              <a:t>The </a:t>
            </a:r>
            <a:r>
              <a:rPr lang="en-US" sz="2800" dirty="0"/>
              <a:t>user process can continue execution.</a:t>
            </a:r>
          </a:p>
        </p:txBody>
      </p:sp>
    </p:spTree>
    <p:extLst>
      <p:ext uri="{BB962C8B-B14F-4D97-AF65-F5344CB8AC3E}">
        <p14:creationId xmlns:p14="http://schemas.microsoft.com/office/powerpoint/2010/main" val="151115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1DF5-159B-0F45-9B40-8405CCE7A0DF}" type="slidenum">
              <a:rPr lang="en-US"/>
              <a:pPr/>
              <a:t>20</a:t>
            </a:fld>
            <a:endParaRPr lang="en-US"/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  <a:r>
              <a:rPr lang="en-US" i="1" dirty="0"/>
              <a:t>, cont’d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Sequential </a:t>
            </a:r>
            <a:r>
              <a:rPr lang="en-US" sz="2800" dirty="0" smtClean="0">
                <a:solidFill>
                  <a:schemeClr val="folHlink"/>
                </a:solidFill>
              </a:rPr>
              <a:t>access</a:t>
            </a:r>
          </a:p>
          <a:p>
            <a:pPr lvl="4"/>
            <a:endParaRPr lang="en-US" sz="105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Transfer data from storage in a fixed order </a:t>
            </a:r>
            <a:br>
              <a:rPr lang="en-US" sz="2400" dirty="0"/>
            </a:br>
            <a:r>
              <a:rPr lang="en-US" sz="2400" dirty="0"/>
              <a:t>as determined by the device.</a:t>
            </a:r>
          </a:p>
          <a:p>
            <a:pPr lvl="1"/>
            <a:r>
              <a:rPr lang="en-US" sz="2400" dirty="0"/>
              <a:t>Example?</a:t>
            </a:r>
          </a:p>
          <a:p>
            <a:pPr lvl="2"/>
            <a:r>
              <a:rPr lang="en-US" sz="2000" dirty="0"/>
              <a:t>tape drive, serial and parallel ports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chemeClr val="folHlink"/>
                </a:solidFill>
              </a:rPr>
              <a:t>Random </a:t>
            </a:r>
            <a:r>
              <a:rPr lang="en-US" sz="2800" dirty="0" smtClean="0">
                <a:solidFill>
                  <a:schemeClr val="folHlink"/>
                </a:solidFill>
              </a:rPr>
              <a:t>access</a:t>
            </a:r>
          </a:p>
          <a:p>
            <a:pPr lvl="4"/>
            <a:endParaRPr lang="en-US" sz="105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Seek to any storage address to read or write data.</a:t>
            </a:r>
          </a:p>
          <a:p>
            <a:pPr lvl="1"/>
            <a:r>
              <a:rPr lang="en-US" sz="2400" dirty="0"/>
              <a:t>Example?</a:t>
            </a:r>
          </a:p>
          <a:p>
            <a:pPr lvl="2"/>
            <a:r>
              <a:rPr lang="en-US" sz="2000" dirty="0"/>
              <a:t>disk </a:t>
            </a:r>
            <a:r>
              <a:rPr lang="en-US" sz="2000" dirty="0" smtClean="0"/>
              <a:t>drive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218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B8C-5A96-6545-B26D-B7209B188318}" type="slidenum">
              <a:rPr lang="en-US"/>
              <a:pPr/>
              <a:t>21</a:t>
            </a:fld>
            <a:endParaRPr lang="en-US"/>
          </a:p>
        </p:txBody>
      </p:sp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  <a:r>
              <a:rPr lang="en-US" i="1" dirty="0"/>
              <a:t>, cont’d</a:t>
            </a:r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04238" cy="4835525"/>
          </a:xfrm>
        </p:spPr>
        <p:txBody>
          <a:bodyPr/>
          <a:lstStyle/>
          <a:p>
            <a:r>
              <a:rPr lang="en-US" sz="2800" dirty="0" smtClean="0">
                <a:solidFill>
                  <a:schemeClr val="folHlink"/>
                </a:solidFill>
              </a:rPr>
              <a:t>Shared</a:t>
            </a:r>
          </a:p>
          <a:p>
            <a:pPr lvl="5"/>
            <a:endParaRPr lang="en-US" sz="10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Multiple processes can use the device concurrently.</a:t>
            </a:r>
          </a:p>
          <a:p>
            <a:pPr lvl="1"/>
            <a:r>
              <a:rPr lang="en-US" sz="2400" dirty="0"/>
              <a:t>Example?</a:t>
            </a:r>
          </a:p>
          <a:p>
            <a:pPr lvl="2"/>
            <a:r>
              <a:rPr lang="en-US" sz="2000" dirty="0"/>
              <a:t>disk drive</a:t>
            </a:r>
          </a:p>
          <a:p>
            <a:pPr lvl="4"/>
            <a:endParaRPr lang="en-US" sz="1200" dirty="0"/>
          </a:p>
          <a:p>
            <a:r>
              <a:rPr lang="en-US" sz="2800" dirty="0" smtClean="0">
                <a:solidFill>
                  <a:schemeClr val="folHlink"/>
                </a:solidFill>
              </a:rPr>
              <a:t>Dedicated</a:t>
            </a:r>
          </a:p>
          <a:p>
            <a:pPr lvl="5"/>
            <a:endParaRPr lang="en-US" sz="10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Only one process at a time can use the device.</a:t>
            </a:r>
          </a:p>
          <a:p>
            <a:pPr lvl="1"/>
            <a:r>
              <a:rPr lang="en-US" sz="2400" dirty="0"/>
              <a:t>Example?</a:t>
            </a:r>
          </a:p>
          <a:p>
            <a:pPr lvl="2"/>
            <a:r>
              <a:rPr lang="en-US" sz="2000" dirty="0"/>
              <a:t>keyboard, mouse, tape </a:t>
            </a:r>
            <a:r>
              <a:rPr lang="en-US" sz="2000" dirty="0" smtClean="0"/>
              <a:t>drive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14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F843-A3A5-674C-994F-3E3B0B069FE0}" type="slidenum">
              <a:rPr lang="en-US"/>
              <a:pPr/>
              <a:t>22</a:t>
            </a:fld>
            <a:endParaRPr lang="en-US"/>
          </a:p>
        </p:txBody>
      </p:sp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  <a:r>
              <a:rPr lang="en-US" i="1" dirty="0"/>
              <a:t>, cont’d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Read </a:t>
            </a:r>
            <a:r>
              <a:rPr lang="en-US" sz="2800" dirty="0" smtClean="0">
                <a:solidFill>
                  <a:schemeClr val="folHlink"/>
                </a:solidFill>
              </a:rPr>
              <a:t>only</a:t>
            </a:r>
          </a:p>
          <a:p>
            <a:pPr lvl="5"/>
            <a:endParaRPr lang="en-US" sz="10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Processes can only read from the device.</a:t>
            </a:r>
          </a:p>
          <a:p>
            <a:pPr lvl="1"/>
            <a:r>
              <a:rPr lang="en-US" sz="2400" dirty="0"/>
              <a:t>Example?</a:t>
            </a:r>
          </a:p>
          <a:p>
            <a:pPr lvl="2"/>
            <a:r>
              <a:rPr lang="en-US" sz="2000" dirty="0"/>
              <a:t>scanner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chemeClr val="folHlink"/>
                </a:solidFill>
              </a:rPr>
              <a:t>Write </a:t>
            </a:r>
            <a:r>
              <a:rPr lang="en-US" sz="2800" dirty="0" smtClean="0">
                <a:solidFill>
                  <a:schemeClr val="folHlink"/>
                </a:solidFill>
              </a:rPr>
              <a:t>only</a:t>
            </a:r>
          </a:p>
          <a:p>
            <a:pPr lvl="5"/>
            <a:endParaRPr lang="en-US" sz="10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Processes can only write to the device.</a:t>
            </a:r>
          </a:p>
          <a:p>
            <a:pPr lvl="1"/>
            <a:r>
              <a:rPr lang="en-US" sz="2400" dirty="0"/>
              <a:t>Example?</a:t>
            </a:r>
          </a:p>
          <a:p>
            <a:pPr lvl="2"/>
            <a:r>
              <a:rPr lang="en-US" sz="2000" dirty="0" smtClean="0"/>
              <a:t>printer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097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DC9D-F259-CB44-9DAA-C5B2CD0F7937}" type="slidenum">
              <a:rPr lang="en-US"/>
              <a:pPr/>
              <a:t>23</a:t>
            </a:fld>
            <a:endParaRPr lang="en-US"/>
          </a:p>
        </p:txBody>
      </p:sp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  <a:r>
              <a:rPr lang="en-US" i="1" dirty="0"/>
              <a:t>, cont’d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Read-</a:t>
            </a:r>
            <a:r>
              <a:rPr lang="en-US" sz="2800" dirty="0" smtClean="0">
                <a:solidFill>
                  <a:schemeClr val="folHlink"/>
                </a:solidFill>
              </a:rPr>
              <a:t>write</a:t>
            </a:r>
          </a:p>
          <a:p>
            <a:pPr lvl="4"/>
            <a:endParaRPr lang="en-US" sz="105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Processes can both read from </a:t>
            </a:r>
            <a:br>
              <a:rPr lang="en-US" sz="2400" dirty="0"/>
            </a:br>
            <a:r>
              <a:rPr lang="en-US" sz="2400" dirty="0"/>
              <a:t>and write to the device.</a:t>
            </a:r>
          </a:p>
          <a:p>
            <a:pPr lvl="1"/>
            <a:r>
              <a:rPr lang="en-US" sz="2400" dirty="0"/>
              <a:t>Examples?</a:t>
            </a:r>
          </a:p>
          <a:p>
            <a:pPr lvl="2"/>
            <a:r>
              <a:rPr lang="en-US" sz="2000" dirty="0"/>
              <a:t>disk drive, tape drive</a:t>
            </a:r>
          </a:p>
          <a:p>
            <a:pPr lvl="4"/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5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59E8-05C3-FC4D-99A4-9F4BE220A0E0}" type="slidenum">
              <a:rPr lang="en-US"/>
              <a:pPr/>
              <a:t>24</a:t>
            </a:fld>
            <a:endParaRPr lang="en-US"/>
          </a:p>
        </p:txBody>
      </p:sp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  <a:r>
              <a:rPr lang="en-US" i="1" dirty="0"/>
              <a:t>, cont’d</a:t>
            </a:r>
          </a:p>
        </p:txBody>
      </p:sp>
      <p:pic>
        <p:nvPicPr>
          <p:cNvPr id="922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330325"/>
            <a:ext cx="6357938" cy="46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29" name="Rectangle 5"/>
          <p:cNvSpPr>
            <a:spLocks noChangeArrowheads="1"/>
          </p:cNvSpPr>
          <p:nvPr/>
        </p:nvSpPr>
        <p:spPr bwMode="auto">
          <a:xfrm>
            <a:off x="3565525" y="61722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420183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2D3A-93F8-E84B-BD5E-228380A31F7C}" type="slidenum">
              <a:rPr lang="en-US"/>
              <a:pPr/>
              <a:t>25</a:t>
            </a:fld>
            <a:endParaRPr lang="en-US"/>
          </a:p>
        </p:txBody>
      </p:sp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to Support I/O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23300"/>
                </a:solidFill>
              </a:rPr>
              <a:t>Port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B23300"/>
                </a:solidFill>
              </a:rPr>
              <a:t>connection point </a:t>
            </a:r>
            <a:r>
              <a:rPr lang="en-US" sz="2400" dirty="0"/>
              <a:t>in the machine where </a:t>
            </a:r>
            <a:br>
              <a:rPr lang="en-US" sz="2400" dirty="0"/>
            </a:br>
            <a:r>
              <a:rPr lang="en-US" sz="2400" dirty="0"/>
              <a:t>a device or device cable plugs in.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Usually uses an industry-standard </a:t>
            </a:r>
            <a:br>
              <a:rPr lang="en-US" sz="2400" dirty="0"/>
            </a:br>
            <a:r>
              <a:rPr lang="en-US" sz="2400" dirty="0">
                <a:solidFill>
                  <a:srgbClr val="B23300"/>
                </a:solidFill>
              </a:rPr>
              <a:t>communications protocol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Examples: serial port, parallel port, VGA port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23300"/>
                </a:solidFill>
              </a:rPr>
              <a:t>Bus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set of wires shared by multiple different devices.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Uses a </a:t>
            </a:r>
            <a:r>
              <a:rPr lang="en-US" sz="2400" dirty="0">
                <a:solidFill>
                  <a:srgbClr val="B23300"/>
                </a:solidFill>
              </a:rPr>
              <a:t>rigidly defined protocol</a:t>
            </a:r>
            <a:r>
              <a:rPr lang="en-US" sz="2400" dirty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An </a:t>
            </a:r>
            <a:r>
              <a:rPr lang="en-US" sz="2000"/>
              <a:t>expansion </a:t>
            </a:r>
            <a:r>
              <a:rPr lang="en-US" sz="2000" smtClean="0"/>
              <a:t>bus handles </a:t>
            </a:r>
            <a:r>
              <a:rPr lang="en-US" sz="2000" dirty="0"/>
              <a:t>slow devices.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Example: PCI, SCSI</a:t>
            </a:r>
          </a:p>
        </p:txBody>
      </p:sp>
    </p:spTree>
    <p:extLst>
      <p:ext uri="{BB962C8B-B14F-4D97-AF65-F5344CB8AC3E}">
        <p14:creationId xmlns:p14="http://schemas.microsoft.com/office/powerpoint/2010/main" val="197414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A064-577E-D34B-BCCC-919C04E79CCE}" type="slidenum">
              <a:rPr lang="en-US"/>
              <a:pPr/>
              <a:t>26</a:t>
            </a:fld>
            <a:endParaRPr lang="en-US"/>
          </a:p>
        </p:txBody>
      </p:sp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Computer Bus Architecture</a:t>
            </a:r>
          </a:p>
        </p:txBody>
      </p:sp>
      <p:pic>
        <p:nvPicPr>
          <p:cNvPr id="924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35075"/>
            <a:ext cx="6327775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677" name="Rectangle 5"/>
          <p:cNvSpPr>
            <a:spLocks noChangeArrowheads="1"/>
          </p:cNvSpPr>
          <p:nvPr/>
        </p:nvSpPr>
        <p:spPr bwMode="auto">
          <a:xfrm>
            <a:off x="3475038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146613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4A44-385D-1B46-8033-DDF9B89BE55F}" type="slidenum">
              <a:rPr lang="en-US"/>
              <a:pPr/>
              <a:t>27</a:t>
            </a:fld>
            <a:endParaRPr lang="en-US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 Controllers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sz="2800" dirty="0"/>
              <a:t>A separate hardware unit that </a:t>
            </a:r>
            <a:br>
              <a:rPr lang="en-US" sz="2800" dirty="0"/>
            </a:br>
            <a:r>
              <a:rPr lang="en-US" sz="2800" dirty="0"/>
              <a:t>interfaces with an I/O device.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A more modular and general machine design.</a:t>
            </a:r>
          </a:p>
          <a:p>
            <a:pPr lvl="1"/>
            <a:r>
              <a:rPr lang="en-US" sz="2400" dirty="0"/>
              <a:t>AKA </a:t>
            </a:r>
            <a:r>
              <a:rPr lang="en-US" sz="2400" dirty="0">
                <a:solidFill>
                  <a:srgbClr val="B23300"/>
                </a:solidFill>
              </a:rPr>
              <a:t>device adapter</a:t>
            </a:r>
          </a:p>
          <a:p>
            <a:pPr lvl="4"/>
            <a:endParaRPr lang="en-US" sz="1200" dirty="0"/>
          </a:p>
          <a:p>
            <a:r>
              <a:rPr lang="en-US" sz="2800" dirty="0"/>
              <a:t>Typically a separate printed circuit card </a:t>
            </a:r>
            <a:br>
              <a:rPr lang="en-US" sz="2800" dirty="0"/>
            </a:br>
            <a:r>
              <a:rPr lang="en-US" sz="2800" dirty="0"/>
              <a:t>plugged into the system mother board.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A cable leads from the card to the device.</a:t>
            </a:r>
          </a:p>
          <a:p>
            <a:pPr lvl="1"/>
            <a:r>
              <a:rPr lang="en-US" sz="2400" dirty="0"/>
              <a:t>One controller can handle multiple identical devices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183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6E20-CF0A-B447-94DB-EFD57C43401F}" type="slidenum">
              <a:rPr lang="en-US"/>
              <a:pPr/>
              <a:t>28</a:t>
            </a:fld>
            <a:endParaRPr lang="en-US"/>
          </a:p>
        </p:txBody>
      </p:sp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Controllers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Often uses an </a:t>
            </a:r>
            <a:r>
              <a:rPr lang="en-US" sz="2800" dirty="0">
                <a:solidFill>
                  <a:srgbClr val="B23300"/>
                </a:solidFill>
              </a:rPr>
              <a:t>industry standard interface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ANSI, IEEE, or ISO standard.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Example: Disk controllers use the </a:t>
            </a:r>
            <a:br>
              <a:rPr lang="en-US" sz="2400" dirty="0"/>
            </a:br>
            <a:r>
              <a:rPr lang="en-US" sz="2400" dirty="0"/>
              <a:t>IDE (Integrated Drive Electronics) or </a:t>
            </a:r>
            <a:br>
              <a:rPr lang="en-US" sz="2400" dirty="0"/>
            </a:br>
            <a:r>
              <a:rPr lang="en-US" sz="2400" dirty="0"/>
              <a:t>SCSI (Small Computer System Interface) standards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974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D62-1AC4-9F48-B7E7-07D790AC1C67}" type="slidenum">
              <a:rPr lang="en-US"/>
              <a:pPr/>
              <a:t>29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Controllers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sz="2800" dirty="0"/>
              <a:t>Device controllers typically have </a:t>
            </a:r>
            <a:br>
              <a:rPr lang="en-US" sz="2800" dirty="0"/>
            </a:br>
            <a:r>
              <a:rPr lang="en-US" sz="2800" dirty="0">
                <a:solidFill>
                  <a:srgbClr val="B23300"/>
                </a:solidFill>
              </a:rPr>
              <a:t>built-in control registers and data buffers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to use during I/O operations.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Each control register has a </a:t>
            </a:r>
            <a:r>
              <a:rPr lang="en-US" sz="2400" dirty="0">
                <a:solidFill>
                  <a:srgbClr val="B23300"/>
                </a:solidFill>
              </a:rPr>
              <a:t>port number</a:t>
            </a:r>
            <a:r>
              <a:rPr lang="en-US" sz="2400" dirty="0"/>
              <a:t>.</a:t>
            </a:r>
          </a:p>
          <a:p>
            <a:pPr lvl="5"/>
            <a:endParaRPr lang="en-US" sz="1150" dirty="0"/>
          </a:p>
          <a:p>
            <a:pPr lvl="1"/>
            <a:r>
              <a:rPr lang="en-US" sz="2400" dirty="0">
                <a:solidFill>
                  <a:srgbClr val="B23300"/>
                </a:solidFill>
              </a:rPr>
              <a:t>Special I/O instructions </a:t>
            </a:r>
            <a:r>
              <a:rPr lang="en-US" sz="2400" dirty="0"/>
              <a:t>can </a:t>
            </a:r>
            <a:r>
              <a:rPr lang="en-US" sz="2400" dirty="0" smtClean="0"/>
              <a:t>read from </a:t>
            </a:r>
            <a:r>
              <a:rPr lang="en-US" sz="2400" dirty="0"/>
              <a:t>such a port: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or write to such a port:</a:t>
            </a:r>
          </a:p>
        </p:txBody>
      </p:sp>
      <p:sp>
        <p:nvSpPr>
          <p:cNvPr id="926724" name="Text Box 4"/>
          <p:cNvSpPr txBox="1">
            <a:spLocks noChangeArrowheads="1"/>
          </p:cNvSpPr>
          <p:nvPr/>
        </p:nvSpPr>
        <p:spPr bwMode="auto">
          <a:xfrm>
            <a:off x="3476625" y="4068763"/>
            <a:ext cx="2192338" cy="4572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Courier New" charset="0"/>
              </a:rPr>
              <a:t>IN REG,PORT</a:t>
            </a:r>
          </a:p>
        </p:txBody>
      </p: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3476625" y="5165725"/>
            <a:ext cx="23749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Courier New" charset="0"/>
              </a:rPr>
              <a:t>OUT PORT,REG</a:t>
            </a:r>
          </a:p>
        </p:txBody>
      </p:sp>
    </p:spTree>
    <p:extLst>
      <p:ext uri="{BB962C8B-B14F-4D97-AF65-F5344CB8AC3E}">
        <p14:creationId xmlns:p14="http://schemas.microsoft.com/office/powerpoint/2010/main" val="143474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4" grpId="0" animBg="1"/>
      <p:bldP spid="9267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EA90-372D-F448-9D19-BD22D2DEE7A9}" type="slidenum">
              <a:rPr lang="en-US"/>
              <a:pPr/>
              <a:t>3</a:t>
            </a:fld>
            <a:endParaRPr lang="en-US"/>
          </a:p>
        </p:txBody>
      </p:sp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</a:t>
            </a:r>
            <a:r>
              <a:rPr lang="en-US" dirty="0" smtClean="0"/>
              <a:t>File </a:t>
            </a:r>
            <a:r>
              <a:rPr lang="en-US" dirty="0"/>
              <a:t>Systems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transactions in the log are </a:t>
            </a:r>
            <a:r>
              <a:rPr lang="en-US" sz="2800" dirty="0">
                <a:solidFill>
                  <a:srgbClr val="B23300"/>
                </a:solidFill>
              </a:rPr>
              <a:t>asynchronously replayed </a:t>
            </a:r>
            <a:r>
              <a:rPr lang="en-US" sz="2800" dirty="0"/>
              <a:t>to the file system structures.</a:t>
            </a:r>
          </a:p>
          <a:p>
            <a:pPr lvl="5"/>
            <a:endParaRPr lang="en-US" sz="1150" dirty="0"/>
          </a:p>
          <a:p>
            <a:pPr lvl="1"/>
            <a:r>
              <a:rPr lang="en-US" sz="2400" dirty="0"/>
              <a:t>When the file system structures are modified, </a:t>
            </a:r>
            <a:br>
              <a:rPr lang="en-US" sz="2400" dirty="0"/>
            </a:br>
            <a:r>
              <a:rPr lang="en-US" sz="2400" dirty="0"/>
              <a:t>the transaction is removed from the log.</a:t>
            </a:r>
          </a:p>
          <a:p>
            <a:pPr lvl="5"/>
            <a:endParaRPr lang="en-US" sz="750" dirty="0"/>
          </a:p>
          <a:p>
            <a:r>
              <a:rPr lang="en-US" sz="2800" dirty="0"/>
              <a:t>If the file system crashes, all remaining transactions in the log must still be performed.</a:t>
            </a:r>
          </a:p>
          <a:p>
            <a:pPr lvl="4"/>
            <a:endParaRPr lang="en-US" sz="1200" dirty="0"/>
          </a:p>
          <a:p>
            <a:r>
              <a:rPr lang="en-US" sz="2800" dirty="0"/>
              <a:t>Faster recovery from a crash.</a:t>
            </a:r>
          </a:p>
          <a:p>
            <a:pPr lvl="1"/>
            <a:r>
              <a:rPr lang="en-US" sz="2400" dirty="0"/>
              <a:t>Removes the chance of inconsistency of metadata</a:t>
            </a:r>
            <a:r>
              <a:rPr lang="en-US" sz="24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594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1FE2-A837-324E-A497-0297FB866D31}" type="slidenum">
              <a:rPr lang="en-US"/>
              <a:pPr/>
              <a:t>30</a:t>
            </a:fld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 Controllers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pic>
        <p:nvPicPr>
          <p:cNvPr id="927747" name="Picture 3" descr="3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670050"/>
            <a:ext cx="7400925" cy="31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7749" name="Rectangle 5"/>
          <p:cNvSpPr>
            <a:spLocks noChangeArrowheads="1"/>
          </p:cNvSpPr>
          <p:nvPr/>
        </p:nvSpPr>
        <p:spPr bwMode="auto">
          <a:xfrm>
            <a:off x="6035675" y="59896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3536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EBE-5549-0449-9527-95226092DBCE}" type="slidenum">
              <a:rPr lang="en-US"/>
              <a:pPr/>
              <a:t>31</a:t>
            </a:fld>
            <a:endParaRPr lang="en-US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Memory-Mapped I/O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device </a:t>
            </a:r>
            <a:r>
              <a:rPr lang="en-US" sz="2800" dirty="0" smtClean="0"/>
              <a:t>controller</a:t>
            </a:r>
            <a:r>
              <a:rPr lang="en-US" dirty="0" smtClean="0">
                <a:latin typeface="Arial"/>
              </a:rPr>
              <a:t>’</a:t>
            </a:r>
            <a:r>
              <a:rPr lang="en-US" sz="2800" dirty="0" smtClean="0"/>
              <a:t>s </a:t>
            </a:r>
            <a:r>
              <a:rPr lang="en-US" sz="2800" dirty="0"/>
              <a:t>I/O registers can be </a:t>
            </a:r>
            <a:br>
              <a:rPr lang="en-US" sz="2800" dirty="0"/>
            </a:br>
            <a:r>
              <a:rPr lang="en-US" sz="2800" dirty="0">
                <a:solidFill>
                  <a:srgbClr val="B23300"/>
                </a:solidFill>
              </a:rPr>
              <a:t>part of the address space for main memory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Each register is assigned a </a:t>
            </a:r>
            <a:r>
              <a:rPr lang="en-US" sz="2400" dirty="0">
                <a:solidFill>
                  <a:srgbClr val="B23300"/>
                </a:solidFill>
              </a:rPr>
              <a:t>unique memory address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Such addresses are not used </a:t>
            </a:r>
            <a:br>
              <a:rPr lang="en-US" sz="2400" dirty="0"/>
            </a:br>
            <a:r>
              <a:rPr lang="en-US" sz="2400" dirty="0"/>
              <a:t>by normal memory operations.</a:t>
            </a:r>
          </a:p>
          <a:p>
            <a:r>
              <a:rPr lang="en-US" sz="2800" dirty="0"/>
              <a:t>Whenever a process wants to read from memory, it puts the memory address out</a:t>
            </a:r>
            <a:br>
              <a:rPr lang="en-US" sz="2800" dirty="0"/>
            </a:br>
            <a:r>
              <a:rPr lang="en-US" sz="2800" dirty="0"/>
              <a:t>onto the system bus.</a:t>
            </a:r>
          </a:p>
          <a:p>
            <a:pPr lvl="1"/>
            <a:r>
              <a:rPr lang="en-US" dirty="0"/>
              <a:t>If the address is that of an I/O register, </a:t>
            </a:r>
            <a:br>
              <a:rPr lang="en-US" dirty="0"/>
            </a:br>
            <a:r>
              <a:rPr lang="en-US" dirty="0"/>
              <a:t>the corresponding device goes to get the data.</a:t>
            </a:r>
          </a:p>
          <a:p>
            <a:pPr lvl="1"/>
            <a:r>
              <a:rPr lang="en-US" sz="2400" dirty="0"/>
              <a:t>Otherwise, </a:t>
            </a:r>
            <a:r>
              <a:rPr lang="en-US" sz="2400" dirty="0" smtClean="0"/>
              <a:t>it</a:t>
            </a:r>
            <a:r>
              <a:rPr lang="en-US" dirty="0" smtClean="0">
                <a:latin typeface="Arial"/>
              </a:rPr>
              <a:t>’</a:t>
            </a:r>
            <a:r>
              <a:rPr lang="en-US" sz="2400" dirty="0" smtClean="0"/>
              <a:t>s </a:t>
            </a:r>
            <a:r>
              <a:rPr lang="en-US" sz="2400" dirty="0"/>
              <a:t>a normal read from main memory.</a:t>
            </a:r>
          </a:p>
        </p:txBody>
      </p:sp>
    </p:spTree>
    <p:extLst>
      <p:ext uri="{BB962C8B-B14F-4D97-AF65-F5344CB8AC3E}">
        <p14:creationId xmlns:p14="http://schemas.microsoft.com/office/powerpoint/2010/main" val="326155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D0CD-2B98-1F4B-8B7C-FE0F16A84A7A}" type="slidenum">
              <a:rPr lang="en-US"/>
              <a:pPr/>
              <a:t>32</a:t>
            </a:fld>
            <a:endParaRPr lang="en-US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Memory-Mapped I/O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hybrid </a:t>
            </a:r>
            <a:r>
              <a:rPr lang="en-US" sz="2800" dirty="0" smtClean="0"/>
              <a:t>scheme</a:t>
            </a:r>
          </a:p>
          <a:p>
            <a:pPr lvl="5"/>
            <a:endParaRPr lang="en-US" sz="1000" dirty="0"/>
          </a:p>
          <a:p>
            <a:pPr lvl="1"/>
            <a:r>
              <a:rPr lang="en-US" sz="2400" dirty="0"/>
              <a:t>Memory-mapped data buffers.</a:t>
            </a:r>
          </a:p>
          <a:p>
            <a:pPr lvl="1"/>
            <a:r>
              <a:rPr lang="en-US" sz="2400" dirty="0"/>
              <a:t>Separate I/O ports for control registers.</a:t>
            </a:r>
          </a:p>
          <a:p>
            <a:pPr lvl="1"/>
            <a:r>
              <a:rPr lang="en-US" sz="2400" dirty="0"/>
              <a:t>Example: Intel </a:t>
            </a:r>
            <a:r>
              <a:rPr lang="en-US" sz="2400" dirty="0" smtClean="0"/>
              <a:t>Pentium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103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E562-CAB9-B54E-8743-B3CBCAC7B8E7}" type="slidenum">
              <a:rPr lang="en-US"/>
              <a:pPr/>
              <a:t>33</a:t>
            </a:fld>
            <a:endParaRPr lang="en-US"/>
          </a:p>
        </p:txBody>
      </p:sp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Memory-Mapped I/O</a:t>
            </a:r>
          </a:p>
        </p:txBody>
      </p:sp>
      <p:pic>
        <p:nvPicPr>
          <p:cNvPr id="930819" name="Picture 3" descr="3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958975"/>
            <a:ext cx="8091488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0820" name="Text Box 4"/>
          <p:cNvSpPr txBox="1">
            <a:spLocks noChangeArrowheads="1"/>
          </p:cNvSpPr>
          <p:nvPr/>
        </p:nvSpPr>
        <p:spPr bwMode="auto">
          <a:xfrm>
            <a:off x="2560638" y="4892675"/>
            <a:ext cx="39560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(a) Separate I/O and memory space. </a:t>
            </a:r>
            <a:br>
              <a:rPr lang="en-US" sz="1800"/>
            </a:br>
            <a:r>
              <a:rPr lang="en-US" sz="1800"/>
              <a:t>(b) Memory-mapped I/O.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(c) Hybrid.</a:t>
            </a:r>
          </a:p>
        </p:txBody>
      </p:sp>
      <p:sp>
        <p:nvSpPr>
          <p:cNvPr id="930822" name="Rectangle 6"/>
          <p:cNvSpPr>
            <a:spLocks noChangeArrowheads="1"/>
          </p:cNvSpPr>
          <p:nvPr/>
        </p:nvSpPr>
        <p:spPr bwMode="auto">
          <a:xfrm>
            <a:off x="6035675" y="59896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3941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F72A-0CB2-EB4B-A1BA-3EF051D96EFA}" type="slidenum">
              <a:rPr lang="en-US"/>
              <a:pPr/>
              <a:t>34</a:t>
            </a:fld>
            <a:endParaRPr lang="en-US"/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Memory Access (DMA)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Requires a </a:t>
            </a:r>
            <a:r>
              <a:rPr lang="en-US" sz="2800" dirty="0">
                <a:solidFill>
                  <a:srgbClr val="B23300"/>
                </a:solidFill>
              </a:rPr>
              <a:t>DMA controller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The DMA controller can be used </a:t>
            </a:r>
            <a:br>
              <a:rPr lang="en-US" sz="2800" dirty="0"/>
            </a:br>
            <a:r>
              <a:rPr lang="en-US" sz="2800" dirty="0"/>
              <a:t>by multiple I/O devices.</a:t>
            </a:r>
          </a:p>
          <a:p>
            <a:pPr lvl="1"/>
            <a:r>
              <a:rPr lang="en-US" sz="2400" dirty="0"/>
              <a:t>Regulates </a:t>
            </a:r>
            <a:r>
              <a:rPr lang="en-US" sz="2400" dirty="0">
                <a:solidFill>
                  <a:srgbClr val="B23300"/>
                </a:solidFill>
              </a:rPr>
              <a:t>concurrent data transfers</a:t>
            </a:r>
            <a:r>
              <a:rPr lang="en-US" sz="24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The controller accesses the system bus </a:t>
            </a:r>
            <a:r>
              <a:rPr lang="en-US" sz="2800" dirty="0">
                <a:solidFill>
                  <a:srgbClr val="B23300"/>
                </a:solidFill>
              </a:rPr>
              <a:t>independently of the CPU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386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353-177A-F948-88B5-01DAAD19D724}" type="slidenum">
              <a:rPr lang="en-US"/>
              <a:pPr/>
              <a:t>35</a:t>
            </a:fld>
            <a:endParaRPr lang="en-US"/>
          </a:p>
        </p:txBody>
      </p:sp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Memory Access (DMA),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4846637"/>
          </a:xfrm>
        </p:spPr>
        <p:txBody>
          <a:bodyPr/>
          <a:lstStyle/>
          <a:p>
            <a:r>
              <a:rPr lang="en-US" sz="2800" dirty="0"/>
              <a:t>The CPU can access the </a:t>
            </a:r>
            <a:r>
              <a:rPr lang="en-US" sz="2800" dirty="0" smtClean="0"/>
              <a:t>controller</a:t>
            </a:r>
            <a:r>
              <a:rPr lang="en-US" dirty="0" smtClean="0">
                <a:latin typeface="Arial"/>
              </a:rPr>
              <a:t>’</a:t>
            </a:r>
            <a:r>
              <a:rPr lang="en-US" sz="2800" dirty="0" smtClean="0"/>
              <a:t>s </a:t>
            </a:r>
            <a:r>
              <a:rPr lang="en-US" sz="2800" dirty="0"/>
              <a:t>registers.</a:t>
            </a:r>
          </a:p>
          <a:p>
            <a:pPr lvl="1"/>
            <a:r>
              <a:rPr lang="en-US" sz="2400" dirty="0"/>
              <a:t>memory address register</a:t>
            </a:r>
          </a:p>
          <a:p>
            <a:pPr lvl="1"/>
            <a:r>
              <a:rPr lang="en-US" sz="2400" dirty="0"/>
              <a:t>byte count register</a:t>
            </a:r>
          </a:p>
          <a:p>
            <a:pPr lvl="1"/>
            <a:r>
              <a:rPr lang="en-US" sz="2400" dirty="0"/>
              <a:t>control registers</a:t>
            </a:r>
          </a:p>
          <a:p>
            <a:pPr lvl="4"/>
            <a:endParaRPr lang="en-US" sz="1200" dirty="0"/>
          </a:p>
          <a:p>
            <a:r>
              <a:rPr lang="en-US" sz="2800" dirty="0"/>
              <a:t>The DMA controller handles I/O </a:t>
            </a:r>
            <a:br>
              <a:rPr lang="en-US" sz="2800" dirty="0"/>
            </a:br>
            <a:r>
              <a:rPr lang="en-US" sz="2800" dirty="0"/>
              <a:t>upon instruction from the CPU.</a:t>
            </a:r>
          </a:p>
          <a:p>
            <a:pPr lvl="1"/>
            <a:r>
              <a:rPr lang="en-US" dirty="0"/>
              <a:t>Works in parallel with the CPU</a:t>
            </a:r>
            <a:r>
              <a:rPr lang="en-US" dirty="0" smtClean="0"/>
              <a:t>.</a:t>
            </a:r>
            <a:endParaRPr lang="en-US" sz="2400" dirty="0">
              <a:solidFill>
                <a:schemeClr val="folHlink"/>
              </a:solidFill>
            </a:endParaRP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4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888F-41DC-7F4E-B3C9-ED6EC322048D}" type="slidenum">
              <a:rPr lang="en-US"/>
              <a:pPr/>
              <a:t>36</a:t>
            </a:fld>
            <a:endParaRPr lang="en-US"/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 Example: Data </a:t>
            </a:r>
            <a:r>
              <a:rPr lang="en-US" dirty="0" smtClean="0"/>
              <a:t>Read</a:t>
            </a:r>
            <a:endParaRPr lang="en-US" i="1" dirty="0"/>
          </a:p>
        </p:txBody>
      </p:sp>
      <p:pic>
        <p:nvPicPr>
          <p:cNvPr id="933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403350"/>
            <a:ext cx="6288087" cy="474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3893" name="Rectangle 5"/>
          <p:cNvSpPr>
            <a:spLocks noChangeArrowheads="1"/>
          </p:cNvSpPr>
          <p:nvPr/>
        </p:nvSpPr>
        <p:spPr bwMode="auto">
          <a:xfrm>
            <a:off x="5486400" y="57150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295160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F40D-C478-4D4C-89EF-EC9DF2F0FFF5}" type="slidenum">
              <a:rPr lang="en-US"/>
              <a:pPr/>
              <a:t>37</a:t>
            </a:fld>
            <a:endParaRPr lang="en-US"/>
          </a:p>
        </p:txBody>
      </p:sp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Software Layers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598487"/>
          </a:xfrm>
        </p:spPr>
        <p:txBody>
          <a:bodyPr/>
          <a:lstStyle/>
          <a:p>
            <a:r>
              <a:rPr lang="en-US"/>
              <a:t>Layers of the I/O software system:</a:t>
            </a:r>
          </a:p>
        </p:txBody>
      </p:sp>
      <p:pic>
        <p:nvPicPr>
          <p:cNvPr id="934916" name="Picture 4" descr="3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874838"/>
            <a:ext cx="7281862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4918" name="Rectangle 6"/>
          <p:cNvSpPr>
            <a:spLocks noChangeArrowheads="1"/>
          </p:cNvSpPr>
          <p:nvPr/>
        </p:nvSpPr>
        <p:spPr bwMode="auto">
          <a:xfrm>
            <a:off x="6035675" y="59896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0919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0095-187D-5A44-AE2B-4F6FAC572814}" type="slidenum">
              <a:rPr lang="en-US"/>
              <a:pPr/>
              <a:t>38</a:t>
            </a:fld>
            <a:endParaRPr lang="en-US"/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 Drivers</a:t>
            </a:r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Device drivers</a:t>
            </a:r>
            <a:r>
              <a:rPr lang="en-US" sz="2800" dirty="0"/>
              <a:t> are lower-level system software.</a:t>
            </a:r>
          </a:p>
          <a:p>
            <a:pPr lvl="1"/>
            <a:r>
              <a:rPr lang="en-US" sz="2400" dirty="0"/>
              <a:t>File systems deal with abstract block devices.</a:t>
            </a:r>
          </a:p>
          <a:p>
            <a:pPr lvl="4"/>
            <a:endParaRPr lang="en-US" sz="1200" dirty="0"/>
          </a:p>
          <a:p>
            <a:r>
              <a:rPr lang="en-US" sz="2800" dirty="0"/>
              <a:t>Provide </a:t>
            </a:r>
            <a:r>
              <a:rPr lang="en-US" sz="2800" dirty="0">
                <a:solidFill>
                  <a:schemeClr val="folHlink"/>
                </a:solidFill>
              </a:rPr>
              <a:t>uniform device access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by the OS kernel to the I/O subsystem.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New devices are being invented all the time.</a:t>
            </a:r>
          </a:p>
          <a:p>
            <a:pPr lvl="1"/>
            <a:r>
              <a:rPr lang="en-US" sz="2400" dirty="0"/>
              <a:t>No hope of using the these devices without </a:t>
            </a:r>
            <a:br>
              <a:rPr lang="en-US" sz="2400" dirty="0"/>
            </a:br>
            <a:r>
              <a:rPr lang="en-US" sz="2400" dirty="0"/>
              <a:t>standard device driver interfaces.</a:t>
            </a:r>
          </a:p>
          <a:p>
            <a:pPr lvl="1"/>
            <a:r>
              <a:rPr lang="en-US" sz="2400" dirty="0"/>
              <a:t>Analogous to the OS system calls which provide a standard interface between applications and the OS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015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D28C-D9F5-E747-BF27-3581F1A15B30}" type="slidenum">
              <a:rPr lang="en-US"/>
              <a:pPr/>
              <a:t>39</a:t>
            </a:fld>
            <a:endParaRPr lang="en-US"/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 Drivers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08525"/>
            <a:ext cx="3748087" cy="457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1600"/>
              <a:t>Without a standard driver interface. </a:t>
            </a:r>
          </a:p>
        </p:txBody>
      </p:sp>
      <p:pic>
        <p:nvPicPr>
          <p:cNvPr id="936964" name="Picture 4" descr="3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46760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6965" name="Rectangle 5"/>
          <p:cNvSpPr>
            <a:spLocks noChangeArrowheads="1"/>
          </p:cNvSpPr>
          <p:nvPr/>
        </p:nvSpPr>
        <p:spPr bwMode="auto">
          <a:xfrm>
            <a:off x="4846638" y="4708525"/>
            <a:ext cx="3475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1600"/>
              <a:t>With a standard driver interface.</a:t>
            </a:r>
          </a:p>
        </p:txBody>
      </p:sp>
      <p:sp>
        <p:nvSpPr>
          <p:cNvPr id="936967" name="Rectangle 7"/>
          <p:cNvSpPr>
            <a:spLocks noChangeArrowheads="1"/>
          </p:cNvSpPr>
          <p:nvPr/>
        </p:nvSpPr>
        <p:spPr bwMode="auto">
          <a:xfrm>
            <a:off x="6035675" y="59896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2235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301D-AA74-234C-86D7-30FCB3B41878}" type="slidenum">
              <a:rPr lang="en-US"/>
              <a:pPr/>
              <a:t>4</a:t>
            </a:fld>
            <a:endParaRPr lang="en-US"/>
          </a:p>
        </p:txBody>
      </p:sp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File System (VFS)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/>
              <a:t>UNIX </a:t>
            </a:r>
            <a:r>
              <a:rPr lang="en-US" sz="2800" dirty="0">
                <a:solidFill>
                  <a:srgbClr val="B23300"/>
                </a:solidFill>
              </a:rPr>
              <a:t>Virtual File System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B23300"/>
                </a:solidFill>
              </a:rPr>
              <a:t>VFS</a:t>
            </a:r>
            <a:r>
              <a:rPr lang="en-US" sz="2800" dirty="0"/>
              <a:t>) provides an </a:t>
            </a:r>
            <a:br>
              <a:rPr lang="en-US" sz="2800" dirty="0"/>
            </a:br>
            <a:r>
              <a:rPr lang="en-US" dirty="0"/>
              <a:t>object-oriented </a:t>
            </a:r>
            <a:r>
              <a:rPr lang="en-US" sz="2800" dirty="0"/>
              <a:t>way to implement file systems.</a:t>
            </a:r>
          </a:p>
          <a:p>
            <a:pPr lvl="4"/>
            <a:endParaRPr lang="en-US" sz="1200" dirty="0"/>
          </a:p>
          <a:p>
            <a:r>
              <a:rPr lang="en-US" sz="2800" dirty="0"/>
              <a:t>VFS allows the same system call interface </a:t>
            </a:r>
            <a:br>
              <a:rPr lang="en-US" sz="2800" dirty="0"/>
            </a:br>
            <a:r>
              <a:rPr lang="en-US" sz="2800" dirty="0"/>
              <a:t>(the API) to be used for different types </a:t>
            </a:r>
            <a:br>
              <a:rPr lang="en-US" sz="2800" dirty="0"/>
            </a:br>
            <a:r>
              <a:rPr lang="en-US" sz="2800" dirty="0"/>
              <a:t>of file systems.</a:t>
            </a:r>
          </a:p>
          <a:p>
            <a:pPr lvl="4"/>
            <a:endParaRPr lang="en-US" sz="1200" dirty="0"/>
          </a:p>
          <a:p>
            <a:r>
              <a:rPr lang="en-US" sz="2800" dirty="0"/>
              <a:t>Separate file-system generic operations </a:t>
            </a:r>
            <a:br>
              <a:rPr lang="en-US" sz="2800" dirty="0"/>
            </a:br>
            <a:r>
              <a:rPr lang="en-US" sz="2800" dirty="0"/>
              <a:t>from implementation details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722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2437-E9BF-274F-9D62-66A0277C020C}" type="slidenum">
              <a:rPr lang="en-US"/>
              <a:pPr/>
              <a:t>40</a:t>
            </a:fld>
            <a:endParaRPr lang="en-US"/>
          </a:p>
        </p:txBody>
      </p:sp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Device-Independent Software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Most I/O software is </a:t>
            </a:r>
            <a:r>
              <a:rPr lang="en-US" sz="2800" dirty="0">
                <a:solidFill>
                  <a:srgbClr val="B23300"/>
                </a:solidFill>
              </a:rPr>
              <a:t>device-independent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The remaining is </a:t>
            </a:r>
            <a:r>
              <a:rPr lang="en-US" sz="2400" dirty="0">
                <a:solidFill>
                  <a:srgbClr val="B23300"/>
                </a:solidFill>
              </a:rPr>
              <a:t>device-specific</a:t>
            </a:r>
            <a:r>
              <a:rPr lang="en-US" sz="2400" dirty="0"/>
              <a:t>.</a:t>
            </a:r>
          </a:p>
          <a:p>
            <a:r>
              <a:rPr lang="en-US" sz="2800" dirty="0"/>
              <a:t>Perform I/O operations that are </a:t>
            </a:r>
            <a:br>
              <a:rPr lang="en-US" sz="2800" dirty="0"/>
            </a:br>
            <a:r>
              <a:rPr lang="en-US" sz="2800" dirty="0"/>
              <a:t>common to all devices.</a:t>
            </a:r>
          </a:p>
          <a:p>
            <a:r>
              <a:rPr lang="en-US" sz="2800" dirty="0" smtClean="0"/>
              <a:t>Provide a </a:t>
            </a:r>
            <a:r>
              <a:rPr lang="en-US" sz="2800" dirty="0">
                <a:solidFill>
                  <a:srgbClr val="B23300"/>
                </a:solidFill>
              </a:rPr>
              <a:t>uniform interface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to user-level applications software.</a:t>
            </a:r>
          </a:p>
          <a:p>
            <a:r>
              <a:rPr lang="en-US" sz="2800" dirty="0"/>
              <a:t>Operations that can be done in the </a:t>
            </a:r>
            <a:br>
              <a:rPr lang="en-US" sz="2800" dirty="0"/>
            </a:br>
            <a:r>
              <a:rPr lang="en-US" sz="2800" dirty="0"/>
              <a:t>device-independent layer may actually </a:t>
            </a:r>
            <a:br>
              <a:rPr lang="en-US" sz="2800" dirty="0"/>
            </a:br>
            <a:r>
              <a:rPr lang="en-US" sz="2800" dirty="0"/>
              <a:t>be done instead by a device driver.</a:t>
            </a:r>
          </a:p>
          <a:p>
            <a:pPr lvl="1"/>
            <a:r>
              <a:rPr lang="en-US" sz="2400" dirty="0"/>
              <a:t>More efficient, perhaps?</a:t>
            </a:r>
          </a:p>
        </p:txBody>
      </p:sp>
    </p:spTree>
    <p:extLst>
      <p:ext uri="{BB962C8B-B14F-4D97-AF65-F5344CB8AC3E}">
        <p14:creationId xmlns:p14="http://schemas.microsoft.com/office/powerpoint/2010/main" val="389774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FBBC-48D0-6A43-B0A7-901D1FAF129F}" type="slidenum">
              <a:rPr lang="en-US"/>
              <a:pPr/>
              <a:t>41</a:t>
            </a:fld>
            <a:endParaRPr lang="en-US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Device-Independent Software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6238" y="3794125"/>
            <a:ext cx="5851525" cy="457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1800"/>
              <a:t>Functions of the device-independent I/O software.</a:t>
            </a:r>
          </a:p>
        </p:txBody>
      </p:sp>
      <p:pic>
        <p:nvPicPr>
          <p:cNvPr id="939012" name="Picture 4" descr="3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36663"/>
            <a:ext cx="6500813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9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239-F3FC-1148-9E3D-2ED4F84D934F}" type="slidenum">
              <a:rPr lang="en-US"/>
              <a:pPr/>
              <a:t>42</a:t>
            </a:fld>
            <a:endParaRPr lang="en-US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Interrupts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An I/O device triggers the </a:t>
            </a:r>
            <a:br>
              <a:rPr lang="en-US" sz="2800" dirty="0"/>
            </a:br>
            <a:r>
              <a:rPr lang="en-US" sz="2800" dirty="0" smtClean="0"/>
              <a:t>CPU</a:t>
            </a:r>
            <a:r>
              <a:rPr lang="en-US" dirty="0" smtClean="0">
                <a:latin typeface="Arial"/>
              </a:rPr>
              <a:t>’</a:t>
            </a:r>
            <a:r>
              <a:rPr lang="en-US" sz="2800" dirty="0" smtClean="0"/>
              <a:t>s </a:t>
            </a:r>
            <a:r>
              <a:rPr lang="en-US" sz="2800" dirty="0">
                <a:solidFill>
                  <a:srgbClr val="B23300"/>
                </a:solidFill>
              </a:rPr>
              <a:t>interrupt-request line</a:t>
            </a:r>
            <a:r>
              <a:rPr lang="en-US" sz="2800" dirty="0" smtClean="0"/>
              <a:t>.</a:t>
            </a:r>
          </a:p>
          <a:p>
            <a:pPr lvl="5"/>
            <a:endParaRPr lang="en-US" sz="1000" dirty="0"/>
          </a:p>
          <a:p>
            <a:pPr lvl="1"/>
            <a:r>
              <a:rPr lang="en-US" sz="2400" dirty="0"/>
              <a:t>An interrupt handler receives interrupts.</a:t>
            </a:r>
          </a:p>
          <a:p>
            <a:pPr lvl="1"/>
            <a:r>
              <a:rPr lang="en-US" sz="2400" dirty="0"/>
              <a:t>Some interrupts can are </a:t>
            </a:r>
            <a:r>
              <a:rPr lang="en-US" sz="2400" dirty="0" err="1">
                <a:solidFill>
                  <a:srgbClr val="B23300"/>
                </a:solidFill>
              </a:rPr>
              <a:t>maskable</a:t>
            </a:r>
            <a:r>
              <a:rPr lang="en-US" sz="2400" dirty="0">
                <a:solidFill>
                  <a:srgbClr val="B23300"/>
                </a:solidFill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to ignore or delay the interrupts.</a:t>
            </a:r>
          </a:p>
          <a:p>
            <a:pPr lvl="1"/>
            <a:r>
              <a:rPr lang="en-US" sz="2550" dirty="0" smtClean="0"/>
              <a:t>Other interrupts </a:t>
            </a:r>
            <a:r>
              <a:rPr lang="en-US" sz="2550" dirty="0"/>
              <a:t>are </a:t>
            </a:r>
            <a:r>
              <a:rPr lang="en-US" sz="2550" dirty="0" err="1">
                <a:solidFill>
                  <a:srgbClr val="B23300"/>
                </a:solidFill>
              </a:rPr>
              <a:t>nonmaskable</a:t>
            </a:r>
            <a:r>
              <a:rPr lang="en-US" sz="255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An interrupt vector dispatches the interrupt </a:t>
            </a:r>
            <a:br>
              <a:rPr lang="en-US" sz="2800" dirty="0"/>
            </a:br>
            <a:r>
              <a:rPr lang="en-US" sz="2800" dirty="0"/>
              <a:t>to the correct </a:t>
            </a:r>
            <a:r>
              <a:rPr lang="en-US" sz="2800" dirty="0">
                <a:solidFill>
                  <a:srgbClr val="B23300"/>
                </a:solidFill>
              </a:rPr>
              <a:t>interrupt handler</a:t>
            </a:r>
            <a:r>
              <a:rPr lang="en-US" sz="2800" dirty="0" smtClean="0"/>
              <a:t>.</a:t>
            </a:r>
            <a:endParaRPr lang="en-US" sz="1000" dirty="0"/>
          </a:p>
          <a:p>
            <a:pPr lvl="1"/>
            <a:r>
              <a:rPr lang="en-US" sz="2400" dirty="0"/>
              <a:t>Based on priority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866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9D1C-981D-6E42-B044-F1C4032905A5}" type="slidenum">
              <a:rPr lang="en-US"/>
              <a:pPr/>
              <a:t>43</a:t>
            </a:fld>
            <a:endParaRPr lang="en-US"/>
          </a:p>
        </p:txBody>
      </p:sp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Interrupts</a:t>
            </a:r>
          </a:p>
        </p:txBody>
      </p:sp>
      <p:pic>
        <p:nvPicPr>
          <p:cNvPr id="941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06513"/>
            <a:ext cx="509905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1061" name="Rectangle 5"/>
          <p:cNvSpPr>
            <a:spLocks noChangeArrowheads="1"/>
          </p:cNvSpPr>
          <p:nvPr/>
        </p:nvSpPr>
        <p:spPr bwMode="auto">
          <a:xfrm>
            <a:off x="5486400" y="57150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41222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BBFF-70F3-5246-8B1F-EDAAFEDE91A8}" type="slidenum">
              <a:rPr lang="en-US"/>
              <a:pPr/>
              <a:t>44</a:t>
            </a:fld>
            <a:endParaRPr lang="en-US"/>
          </a:p>
        </p:txBody>
      </p:sp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Synchronous I/O Operations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Synchronous</a:t>
            </a:r>
            <a:r>
              <a:rPr lang="en-US" sz="2800" dirty="0"/>
              <a:t> (AKA </a:t>
            </a:r>
            <a:r>
              <a:rPr lang="en-US" sz="2800" dirty="0">
                <a:solidFill>
                  <a:schemeClr val="folHlink"/>
                </a:solidFill>
              </a:rPr>
              <a:t>blocking</a:t>
            </a:r>
            <a:r>
              <a:rPr lang="en-US" sz="2800" dirty="0"/>
              <a:t>)</a:t>
            </a:r>
          </a:p>
          <a:p>
            <a:pPr lvl="4"/>
            <a:endParaRPr lang="en-US" sz="1200" dirty="0"/>
          </a:p>
          <a:p>
            <a:r>
              <a:rPr lang="en-US" sz="2800" dirty="0"/>
              <a:t>Perform I/O synchronized with the process.</a:t>
            </a:r>
          </a:p>
          <a:p>
            <a:pPr lvl="1"/>
            <a:r>
              <a:rPr lang="en-US" sz="2400" dirty="0"/>
              <a:t>The process waits for the I/O operation to complete.</a:t>
            </a:r>
          </a:p>
          <a:p>
            <a:pPr lvl="4"/>
            <a:endParaRPr lang="en-US" sz="1200" dirty="0"/>
          </a:p>
          <a:p>
            <a:r>
              <a:rPr lang="en-US" sz="2800" dirty="0"/>
              <a:t>Predictable response times.</a:t>
            </a:r>
          </a:p>
          <a:p>
            <a:r>
              <a:rPr lang="en-US" sz="2800" dirty="0"/>
              <a:t>Insufficient for some needs</a:t>
            </a:r>
            <a:r>
              <a:rPr lang="en-US" sz="2800" dirty="0" smtClean="0"/>
              <a:t>.</a:t>
            </a:r>
            <a:endParaRPr lang="en-US" sz="2800" dirty="0"/>
          </a:p>
          <a:p>
            <a:pPr lvl="3">
              <a:buFont typeface="Wingdings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713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FBB7-F605-6F48-AC71-0CA42E834CD7}" type="slidenum">
              <a:rPr lang="en-US"/>
              <a:pPr/>
              <a:t>45</a:t>
            </a:fld>
            <a:endParaRPr lang="en-US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I/O Operations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Asynchronous</a:t>
            </a:r>
            <a:r>
              <a:rPr lang="en-US" sz="2800" dirty="0"/>
              <a:t> (AKA </a:t>
            </a:r>
            <a:r>
              <a:rPr lang="en-US" sz="2800" dirty="0" err="1">
                <a:solidFill>
                  <a:schemeClr val="folHlink"/>
                </a:solidFill>
              </a:rPr>
              <a:t>nonblocking</a:t>
            </a:r>
            <a:r>
              <a:rPr lang="en-US" sz="2800" dirty="0"/>
              <a:t>)</a:t>
            </a:r>
          </a:p>
          <a:p>
            <a:pPr lvl="4"/>
            <a:endParaRPr lang="en-US" sz="1200" dirty="0"/>
          </a:p>
          <a:p>
            <a:r>
              <a:rPr lang="en-US" sz="2800" dirty="0"/>
              <a:t>Requires multithreading.</a:t>
            </a:r>
          </a:p>
          <a:p>
            <a:pPr lvl="4"/>
            <a:endParaRPr lang="en-US" sz="1200" dirty="0"/>
          </a:p>
          <a:p>
            <a:r>
              <a:rPr lang="en-US" sz="2800" dirty="0"/>
              <a:t>Perform I/O not synchronized with the process</a:t>
            </a:r>
            <a:r>
              <a:rPr lang="en-US" sz="2800" dirty="0" smtClean="0"/>
              <a:t>.</a:t>
            </a:r>
          </a:p>
          <a:p>
            <a:pPr lvl="6"/>
            <a:endParaRPr lang="en-US" dirty="0"/>
          </a:p>
          <a:p>
            <a:pPr lvl="1"/>
            <a:r>
              <a:rPr lang="en-US" sz="2400" dirty="0"/>
              <a:t>After initiating an I/O operation, a process </a:t>
            </a:r>
            <a:br>
              <a:rPr lang="en-US" sz="2400" dirty="0"/>
            </a:br>
            <a:r>
              <a:rPr lang="en-US" sz="2400" dirty="0"/>
              <a:t>continues without waiting for completion.</a:t>
            </a:r>
          </a:p>
          <a:p>
            <a:pPr lvl="1"/>
            <a:r>
              <a:rPr lang="en-US" sz="2400" dirty="0"/>
              <a:t>The process receives an interrupt </a:t>
            </a:r>
            <a:br>
              <a:rPr lang="en-US" sz="2400" dirty="0"/>
            </a:br>
            <a:r>
              <a:rPr lang="en-US" sz="2400" dirty="0"/>
              <a:t>at an </a:t>
            </a:r>
            <a:r>
              <a:rPr lang="en-US" sz="2400" dirty="0">
                <a:solidFill>
                  <a:srgbClr val="B23300"/>
                </a:solidFill>
              </a:rPr>
              <a:t>unpredictable time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when the I/O operation completes.</a:t>
            </a:r>
          </a:p>
          <a:p>
            <a:pPr lvl="1"/>
            <a:r>
              <a:rPr lang="en-US" sz="2400" dirty="0"/>
              <a:t>Irregular or unpredictable response times</a:t>
            </a:r>
            <a:r>
              <a:rPr lang="en-US" sz="24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2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46F7-4733-8E4C-8B55-5DDCDEAAD86D}" type="slidenum">
              <a:rPr lang="en-US"/>
              <a:pPr/>
              <a:t>46</a:t>
            </a:fld>
            <a:endParaRPr lang="en-US"/>
          </a:p>
        </p:txBody>
      </p:sp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I/O Operations</a:t>
            </a:r>
          </a:p>
        </p:txBody>
      </p:sp>
      <p:pic>
        <p:nvPicPr>
          <p:cNvPr id="943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552575"/>
            <a:ext cx="6815137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3108" name="Text Box 4"/>
          <p:cNvSpPr txBox="1">
            <a:spLocks noChangeArrowheads="1"/>
          </p:cNvSpPr>
          <p:nvPr/>
        </p:nvSpPr>
        <p:spPr bwMode="auto">
          <a:xfrm>
            <a:off x="2835275" y="5532438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Synchronous</a:t>
            </a:r>
          </a:p>
        </p:txBody>
      </p:sp>
      <p:sp>
        <p:nvSpPr>
          <p:cNvPr id="943109" name="Text Box 5"/>
          <p:cNvSpPr txBox="1">
            <a:spLocks noChangeArrowheads="1"/>
          </p:cNvSpPr>
          <p:nvPr/>
        </p:nvSpPr>
        <p:spPr bwMode="auto">
          <a:xfrm>
            <a:off x="5480050" y="5532438"/>
            <a:ext cx="1470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Asynchronous</a:t>
            </a:r>
          </a:p>
        </p:txBody>
      </p:sp>
      <p:sp>
        <p:nvSpPr>
          <p:cNvPr id="943111" name="Rectangle 7"/>
          <p:cNvSpPr>
            <a:spLocks noChangeArrowheads="1"/>
          </p:cNvSpPr>
          <p:nvPr/>
        </p:nvSpPr>
        <p:spPr bwMode="auto">
          <a:xfrm>
            <a:off x="3382963" y="61722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316427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1439-8511-6B43-925F-9B0B08E6C75B}" type="slidenum">
              <a:rPr lang="en-US"/>
              <a:pPr/>
              <a:t>47</a:t>
            </a:fld>
            <a:endParaRPr lang="en-US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Kernel I/O Subsystem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Scheduling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Some I/O request ordering via per-device queues.</a:t>
            </a:r>
          </a:p>
          <a:p>
            <a:pPr lvl="1"/>
            <a:r>
              <a:rPr lang="en-US" sz="2400" dirty="0"/>
              <a:t>The OS attempts fairness.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chemeClr val="folHlink"/>
                </a:solidFill>
              </a:rPr>
              <a:t>Buffering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Store data in memory while </a:t>
            </a:r>
            <a:br>
              <a:rPr lang="en-US" sz="2400" dirty="0"/>
            </a:br>
            <a:r>
              <a:rPr lang="en-US" sz="2400" dirty="0"/>
              <a:t>transferring between devices.</a:t>
            </a:r>
          </a:p>
          <a:p>
            <a:pPr lvl="1"/>
            <a:r>
              <a:rPr lang="en-US" sz="2400" dirty="0"/>
              <a:t>Cope with device </a:t>
            </a:r>
            <a:r>
              <a:rPr lang="en-US" sz="2400" dirty="0">
                <a:solidFill>
                  <a:srgbClr val="B23300"/>
                </a:solidFill>
              </a:rPr>
              <a:t>speed mismatch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Cope with device transfer </a:t>
            </a:r>
            <a:r>
              <a:rPr lang="en-US" sz="2400" dirty="0">
                <a:solidFill>
                  <a:srgbClr val="B23300"/>
                </a:solidFill>
              </a:rPr>
              <a:t>size mismatch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888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5999-4FC7-284C-A2A9-824BA8360642}" type="slidenum">
              <a:rPr lang="en-US"/>
              <a:pPr/>
              <a:t>48</a:t>
            </a:fld>
            <a:endParaRPr lang="en-US"/>
          </a:p>
        </p:txBody>
      </p:sp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Kernel I/O Subsystem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Caching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Fast memory holding copy of data.</a:t>
            </a:r>
          </a:p>
          <a:p>
            <a:pPr lvl="1"/>
            <a:r>
              <a:rPr lang="en-US" sz="2400" dirty="0"/>
              <a:t>Always just a copy.</a:t>
            </a:r>
          </a:p>
          <a:p>
            <a:pPr lvl="1"/>
            <a:r>
              <a:rPr lang="en-US" sz="2400" dirty="0">
                <a:solidFill>
                  <a:schemeClr val="folHlink"/>
                </a:solidFill>
              </a:rPr>
              <a:t>Key to performance.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  <a:p>
            <a:r>
              <a:rPr lang="en-US" sz="2800" dirty="0">
                <a:solidFill>
                  <a:schemeClr val="folHlink"/>
                </a:solidFill>
              </a:rPr>
              <a:t>Spooling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Hold output for a device if the device </a:t>
            </a:r>
            <a:br>
              <a:rPr lang="en-US" sz="2400" dirty="0"/>
            </a:br>
            <a:r>
              <a:rPr lang="en-US" sz="2400" dirty="0"/>
              <a:t>can serve only one request at a time. </a:t>
            </a:r>
          </a:p>
          <a:p>
            <a:pPr lvl="1"/>
            <a:r>
              <a:rPr lang="en-US" sz="2400" dirty="0"/>
              <a:t>Example: </a:t>
            </a:r>
            <a:r>
              <a:rPr lang="en-US" sz="2400" dirty="0" smtClean="0"/>
              <a:t>printing</a:t>
            </a:r>
            <a:endParaRPr lang="en-US" sz="2400" dirty="0"/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7006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0AA1-33B2-D649-8711-6DDD1C5602DF}" type="slidenum">
              <a:rPr lang="en-US"/>
              <a:pPr/>
              <a:t>49</a:t>
            </a:fld>
            <a:endParaRPr lang="en-US"/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I/O Subsystem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Device reservation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Provide </a:t>
            </a:r>
            <a:r>
              <a:rPr lang="en-US" sz="2400" dirty="0">
                <a:solidFill>
                  <a:schemeClr val="folHlink"/>
                </a:solidFill>
              </a:rPr>
              <a:t>exclusive access</a:t>
            </a:r>
            <a:r>
              <a:rPr lang="en-US" sz="2400" dirty="0"/>
              <a:t> to a device.</a:t>
            </a:r>
          </a:p>
          <a:p>
            <a:pPr lvl="1"/>
            <a:r>
              <a:rPr lang="en-US" sz="2400" dirty="0"/>
              <a:t>System calls for </a:t>
            </a:r>
            <a:r>
              <a:rPr lang="en-US" sz="2400" dirty="0">
                <a:solidFill>
                  <a:schemeClr val="folHlink"/>
                </a:solidFill>
              </a:rPr>
              <a:t>allocation</a:t>
            </a:r>
            <a:r>
              <a:rPr lang="en-US" sz="2400" dirty="0"/>
              <a:t> and </a:t>
            </a:r>
            <a:r>
              <a:rPr lang="en-US" sz="2400" dirty="0" err="1">
                <a:solidFill>
                  <a:schemeClr val="folHlink"/>
                </a:solidFill>
              </a:rPr>
              <a:t>deallocation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Watch out for </a:t>
            </a:r>
            <a:r>
              <a:rPr lang="en-US" sz="2400" dirty="0">
                <a:solidFill>
                  <a:schemeClr val="folHlink"/>
                </a:solidFill>
              </a:rPr>
              <a:t>deadlocks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340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9606-58AF-1D4C-B4CA-763DF1A1A3EF}" type="slidenum">
              <a:rPr lang="en-US"/>
              <a:pPr/>
              <a:t>5</a:t>
            </a:fld>
            <a:endParaRPr lang="en-US"/>
          </a:p>
        </p:txBody>
      </p:sp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File System (VFS),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implementation can be one of many file systems types, or a network file system.</a:t>
            </a:r>
          </a:p>
          <a:p>
            <a:pPr lvl="4"/>
            <a:endParaRPr lang="en-US" sz="1200" dirty="0"/>
          </a:p>
          <a:p>
            <a:r>
              <a:rPr lang="en-US" sz="2800" dirty="0"/>
              <a:t>Implement </a:t>
            </a:r>
            <a:r>
              <a:rPr lang="en-US" sz="2800" dirty="0" err="1">
                <a:solidFill>
                  <a:srgbClr val="B23300"/>
                </a:solidFill>
              </a:rPr>
              <a:t>vnodes</a:t>
            </a:r>
            <a:r>
              <a:rPr lang="en-US" sz="2800" dirty="0">
                <a:solidFill>
                  <a:srgbClr val="B23300"/>
                </a:solidFill>
              </a:rPr>
              <a:t> </a:t>
            </a:r>
            <a:r>
              <a:rPr lang="en-US" sz="2800" dirty="0"/>
              <a:t>which hold inodes </a:t>
            </a:r>
            <a:br>
              <a:rPr lang="en-US" sz="2800" dirty="0"/>
            </a:br>
            <a:r>
              <a:rPr lang="en-US" sz="2800" dirty="0"/>
              <a:t>or network file details.</a:t>
            </a:r>
          </a:p>
          <a:p>
            <a:pPr lvl="4"/>
            <a:endParaRPr lang="en-US" sz="1200" dirty="0"/>
          </a:p>
          <a:p>
            <a:r>
              <a:rPr lang="en-US" dirty="0"/>
              <a:t>The API is to the </a:t>
            </a:r>
            <a:r>
              <a:rPr lang="en-US" dirty="0">
                <a:solidFill>
                  <a:srgbClr val="B23300"/>
                </a:solidFill>
              </a:rPr>
              <a:t>VFS interface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rather than any specific type of file system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sz="2800" dirty="0" smtClean="0"/>
              <a:t>Dispatch </a:t>
            </a:r>
            <a:r>
              <a:rPr lang="en-US" sz="2800" dirty="0"/>
              <a:t>an operation to the appropriate </a:t>
            </a:r>
            <a:br>
              <a:rPr lang="en-US" sz="2800" dirty="0"/>
            </a:br>
            <a:r>
              <a:rPr lang="en-US" sz="2800" dirty="0"/>
              <a:t>file system implementation </a:t>
            </a:r>
            <a:r>
              <a:rPr lang="en-US" sz="2800" dirty="0" smtClean="0"/>
              <a:t>routines.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226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3DCE-5E2F-F54C-8EE6-C1B54674AFA4}" type="slidenum">
              <a:rPr lang="en-US"/>
              <a:pPr/>
              <a:t>50</a:t>
            </a:fld>
            <a:endParaRPr lang="en-US"/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Kernel I/O Subsystem</a:t>
            </a:r>
          </a:p>
        </p:txBody>
      </p:sp>
      <p:pic>
        <p:nvPicPr>
          <p:cNvPr id="946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338263"/>
            <a:ext cx="6299200" cy="47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6181" name="Rectangle 5"/>
          <p:cNvSpPr>
            <a:spLocks noChangeArrowheads="1"/>
          </p:cNvSpPr>
          <p:nvPr/>
        </p:nvSpPr>
        <p:spPr bwMode="auto">
          <a:xfrm>
            <a:off x="3475038" y="61722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383365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419B-E996-6B45-9CE3-BCA8F12F51BF}" type="slidenum">
              <a:rPr lang="en-US"/>
              <a:pPr/>
              <a:t>6</a:t>
            </a:fld>
            <a:endParaRPr lang="en-US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File System (VFS)</a:t>
            </a:r>
          </a:p>
        </p:txBody>
      </p:sp>
      <p:pic>
        <p:nvPicPr>
          <p:cNvPr id="914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263650"/>
            <a:ext cx="638175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4436" name="Text Box 4"/>
          <p:cNvSpPr txBox="1">
            <a:spLocks noChangeArrowheads="1"/>
          </p:cNvSpPr>
          <p:nvPr/>
        </p:nvSpPr>
        <p:spPr bwMode="auto">
          <a:xfrm>
            <a:off x="1862385" y="5641975"/>
            <a:ext cx="5452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Schematic view of </a:t>
            </a:r>
            <a:r>
              <a:rPr lang="en-US" sz="2400" dirty="0" smtClean="0"/>
              <a:t>a virtual </a:t>
            </a:r>
            <a:r>
              <a:rPr lang="en-US" sz="2400" dirty="0"/>
              <a:t>file system.</a:t>
            </a:r>
          </a:p>
        </p:txBody>
      </p:sp>
      <p:sp>
        <p:nvSpPr>
          <p:cNvPr id="914437" name="Rectangle 5"/>
          <p:cNvSpPr>
            <a:spLocks noChangeArrowheads="1"/>
          </p:cNvSpPr>
          <p:nvPr/>
        </p:nvSpPr>
        <p:spPr bwMode="auto">
          <a:xfrm>
            <a:off x="3292475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41958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A04C-DE21-0C42-B520-1A4632150338}" type="slidenum">
              <a:rPr lang="en-US"/>
              <a:pPr/>
              <a:t>7</a:t>
            </a:fld>
            <a:endParaRPr lang="en-US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File System (NFS)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Commonplace implementation of a </a:t>
            </a:r>
            <a:br>
              <a:rPr lang="en-US" sz="2800" dirty="0"/>
            </a:br>
            <a:r>
              <a:rPr lang="en-US" sz="2800" dirty="0"/>
              <a:t>client-server file system.</a:t>
            </a:r>
          </a:p>
          <a:p>
            <a:pPr lvl="4"/>
            <a:endParaRPr lang="en-US" sz="1200" dirty="0"/>
          </a:p>
          <a:p>
            <a:r>
              <a:rPr lang="en-US" dirty="0"/>
              <a:t>Access remote files across local-area networks (LANs) or wide-area networks (WANs).</a:t>
            </a:r>
          </a:p>
          <a:p>
            <a:pPr lvl="1"/>
            <a:r>
              <a:rPr lang="en-US" dirty="0"/>
              <a:t>Use the TCP or UDP/IP protocol.</a:t>
            </a:r>
          </a:p>
          <a:p>
            <a:pPr lvl="4"/>
            <a:endParaRPr lang="en-US" sz="1200" dirty="0"/>
          </a:p>
          <a:p>
            <a:r>
              <a:rPr lang="en-US" sz="2800" dirty="0"/>
              <a:t>Operate in a </a:t>
            </a:r>
            <a:r>
              <a:rPr lang="en-US" sz="2800" dirty="0">
                <a:solidFill>
                  <a:srgbClr val="B23300"/>
                </a:solidFill>
              </a:rPr>
              <a:t>heterogeneous environment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of different machines, operating systems, </a:t>
            </a:r>
            <a:br>
              <a:rPr lang="en-US" sz="2800" dirty="0"/>
            </a:br>
            <a:r>
              <a:rPr lang="en-US" sz="2800" dirty="0"/>
              <a:t>and network </a:t>
            </a:r>
            <a:r>
              <a:rPr lang="en-US" sz="2800" dirty="0" smtClean="0"/>
              <a:t>architectures</a:t>
            </a:r>
            <a:r>
              <a:rPr lang="en-US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952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743E-ED5E-4A43-80B0-26BDFB1A54E9}" type="slidenum">
              <a:rPr lang="en-US"/>
              <a:pPr/>
              <a:t>8</a:t>
            </a:fld>
            <a:endParaRPr lang="en-US"/>
          </a:p>
        </p:txBody>
      </p:sp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File System (NFS),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dirty="0">
                <a:solidFill>
                  <a:srgbClr val="B23300"/>
                </a:solidFill>
              </a:rPr>
              <a:t>file sharing </a:t>
            </a:r>
            <a:r>
              <a:rPr lang="en-US" dirty="0"/>
              <a:t>across a set of </a:t>
            </a:r>
            <a:br>
              <a:rPr lang="en-US" dirty="0"/>
            </a:br>
            <a:r>
              <a:rPr lang="en-US" dirty="0"/>
              <a:t>independent machines and </a:t>
            </a:r>
            <a:br>
              <a:rPr lang="en-US" dirty="0"/>
            </a:br>
            <a:r>
              <a:rPr lang="en-US" dirty="0"/>
              <a:t>independent file systems.</a:t>
            </a:r>
          </a:p>
          <a:p>
            <a:pPr lvl="4"/>
            <a:endParaRPr lang="en-US" sz="1200" dirty="0"/>
          </a:p>
          <a:p>
            <a:r>
              <a:rPr lang="en-US" dirty="0" smtClean="0"/>
              <a:t>Mount </a:t>
            </a:r>
            <a:r>
              <a:rPr lang="en-US" dirty="0"/>
              <a:t>a </a:t>
            </a:r>
            <a:r>
              <a:rPr lang="en-US" dirty="0">
                <a:solidFill>
                  <a:srgbClr val="B23300"/>
                </a:solidFill>
              </a:rPr>
              <a:t>remote file system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onto </a:t>
            </a:r>
            <a:r>
              <a:rPr lang="en-US" dirty="0"/>
              <a:t>a </a:t>
            </a:r>
            <a:r>
              <a:rPr lang="en-US" dirty="0">
                <a:solidFill>
                  <a:srgbClr val="B23300"/>
                </a:solidFill>
              </a:rPr>
              <a:t>local mount point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Transparent sharing.</a:t>
            </a:r>
            <a:endParaRPr lang="en-US" dirty="0"/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1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11D-10F5-5949-80A0-5837D87351FF}" type="slidenum">
              <a:rPr lang="en-US"/>
              <a:pPr/>
              <a:t>9</a:t>
            </a:fld>
            <a:endParaRPr lang="en-US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NFS Mounting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4160513"/>
            <a:ext cx="7497762" cy="1645901"/>
          </a:xfrm>
          <a:noFill/>
        </p:spPr>
        <p:txBody>
          <a:bodyPr/>
          <a:lstStyle/>
          <a:p>
            <a:pPr>
              <a:buFont typeface="Wingdings" charset="0"/>
              <a:buAutoNum type="alphaLcParenBoth"/>
            </a:pPr>
            <a:r>
              <a:rPr lang="en-US" sz="2400" dirty="0"/>
              <a:t>A local file system </a:t>
            </a:r>
            <a:r>
              <a:rPr lang="en-US" sz="2400" i="1" dirty="0"/>
              <a:t>U</a:t>
            </a:r>
            <a:r>
              <a:rPr lang="en-US" sz="2400" dirty="0"/>
              <a:t> and two remote file systems </a:t>
            </a:r>
            <a:r>
              <a:rPr lang="en-US" sz="2400" i="1" dirty="0"/>
              <a:t>S1</a:t>
            </a:r>
            <a:r>
              <a:rPr lang="en-US" sz="2400" dirty="0"/>
              <a:t> and </a:t>
            </a:r>
            <a:r>
              <a:rPr lang="en-US" sz="2400" i="1" dirty="0"/>
              <a:t>S2</a:t>
            </a:r>
            <a:r>
              <a:rPr lang="en-US" sz="2400" dirty="0"/>
              <a:t>.</a:t>
            </a:r>
          </a:p>
          <a:p>
            <a:pPr>
              <a:buFont typeface="Wingdings" charset="0"/>
              <a:buAutoNum type="alphaLcParenBoth"/>
            </a:pPr>
            <a:r>
              <a:rPr lang="en-US" sz="2400" dirty="0"/>
              <a:t>The result of mounting the remote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/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usr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/shared</a:t>
            </a:r>
            <a:r>
              <a:rPr lang="en-US" sz="2400" dirty="0"/>
              <a:t> from </a:t>
            </a:r>
            <a:r>
              <a:rPr lang="en-US" sz="2400" i="1" dirty="0"/>
              <a:t>S1</a:t>
            </a:r>
            <a:r>
              <a:rPr lang="en-US" sz="2400" dirty="0"/>
              <a:t> </a:t>
            </a:r>
            <a:r>
              <a:rPr lang="en-US" sz="2400" dirty="0" smtClean="0"/>
              <a:t>onto </a:t>
            </a:r>
            <a:r>
              <a:rPr lang="en-US" sz="2400" b="1" dirty="0" smtClean="0">
                <a:solidFill>
                  <a:srgbClr val="0033CC"/>
                </a:solidFill>
                <a:latin typeface="Courier New" charset="0"/>
              </a:rPr>
              <a:t>/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usr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/local</a:t>
            </a:r>
          </a:p>
        </p:txBody>
      </p:sp>
      <p:pic>
        <p:nvPicPr>
          <p:cNvPr id="916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16484" r="795" b="16849"/>
          <a:stretch>
            <a:fillRect/>
          </a:stretch>
        </p:blipFill>
        <p:spPr bwMode="auto">
          <a:xfrm>
            <a:off x="457200" y="1325903"/>
            <a:ext cx="5486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6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325903"/>
            <a:ext cx="1854200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6486" name="Text Box 6"/>
          <p:cNvSpPr txBox="1">
            <a:spLocks noChangeArrowheads="1"/>
          </p:cNvSpPr>
          <p:nvPr/>
        </p:nvSpPr>
        <p:spPr bwMode="auto">
          <a:xfrm>
            <a:off x="1920269" y="3520439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(a)</a:t>
            </a:r>
          </a:p>
        </p:txBody>
      </p:sp>
      <p:sp>
        <p:nvSpPr>
          <p:cNvPr id="916487" name="Text Box 7"/>
          <p:cNvSpPr txBox="1">
            <a:spLocks noChangeArrowheads="1"/>
          </p:cNvSpPr>
          <p:nvPr/>
        </p:nvSpPr>
        <p:spPr bwMode="auto">
          <a:xfrm>
            <a:off x="7040853" y="3520439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(b)</a:t>
            </a:r>
          </a:p>
        </p:txBody>
      </p:sp>
      <p:sp>
        <p:nvSpPr>
          <p:cNvPr id="916488" name="Rectangle 8"/>
          <p:cNvSpPr>
            <a:spLocks noChangeArrowheads="1"/>
          </p:cNvSpPr>
          <p:nvPr/>
        </p:nvSpPr>
        <p:spPr bwMode="auto">
          <a:xfrm>
            <a:off x="5526994" y="57149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53363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6" grpId="0"/>
      <p:bldP spid="916487" grpId="0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41177</TotalTime>
  <Words>1591</Words>
  <Application>Microsoft Macintosh PowerPoint</Application>
  <PresentationFormat>On-screen Show (4:3)</PresentationFormat>
  <Paragraphs>419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Quadrant</vt:lpstr>
      <vt:lpstr>CS 149: Operating Systems April 14 Class Meeting</vt:lpstr>
      <vt:lpstr>Journaling File Systems</vt:lpstr>
      <vt:lpstr>Journaling File Systems, cont’d</vt:lpstr>
      <vt:lpstr>Virtual File System (VFS)</vt:lpstr>
      <vt:lpstr>Virtual File System (VFS), cont’d</vt:lpstr>
      <vt:lpstr>Virtual File System (VFS)</vt:lpstr>
      <vt:lpstr>Network File System (NFS)</vt:lpstr>
      <vt:lpstr>Network File System (NFS), cont’d</vt:lpstr>
      <vt:lpstr>NFS Mounting</vt:lpstr>
      <vt:lpstr>Network File System (NFS)</vt:lpstr>
      <vt:lpstr>Assignment #6: UNIX I/O</vt:lpstr>
      <vt:lpstr>Assignment #6, cont’d</vt:lpstr>
      <vt:lpstr>Assignment #6, cont’d</vt:lpstr>
      <vt:lpstr>Assignment #6, cont’d</vt:lpstr>
      <vt:lpstr>Assignment #6, cont’d</vt:lpstr>
      <vt:lpstr>Assignment #6, cont’d</vt:lpstr>
      <vt:lpstr>Assignment #6, cont’d</vt:lpstr>
      <vt:lpstr>Types of I/O Devices</vt:lpstr>
      <vt:lpstr>Types of I/O Devices, cont’d</vt:lpstr>
      <vt:lpstr>Types of I/O Devices, cont’d</vt:lpstr>
      <vt:lpstr>Types of I/O Devices, cont’d</vt:lpstr>
      <vt:lpstr>Types of I/O Devices, cont’d</vt:lpstr>
      <vt:lpstr>Types of I/O Devices, cont’d</vt:lpstr>
      <vt:lpstr>Types of I/O Devices, cont’d</vt:lpstr>
      <vt:lpstr>Hardware to Support I/O</vt:lpstr>
      <vt:lpstr>Typical Computer Bus Architecture</vt:lpstr>
      <vt:lpstr>Device Controllers</vt:lpstr>
      <vt:lpstr>Device Controllers, cont’d</vt:lpstr>
      <vt:lpstr>Device Controllers, cont’d</vt:lpstr>
      <vt:lpstr>Device Controllers, cont’d</vt:lpstr>
      <vt:lpstr>Memory-Mapped I/O</vt:lpstr>
      <vt:lpstr>Memory-Mapped I/O, cont’d</vt:lpstr>
      <vt:lpstr>Memory-Mapped I/O</vt:lpstr>
      <vt:lpstr>Direct Memory Access (DMA)</vt:lpstr>
      <vt:lpstr>Direct Memory Access (DMA), cont’d</vt:lpstr>
      <vt:lpstr>DMA Example: Data Read</vt:lpstr>
      <vt:lpstr>I/O Software Layers</vt:lpstr>
      <vt:lpstr>Device Drivers</vt:lpstr>
      <vt:lpstr>Device Drivers</vt:lpstr>
      <vt:lpstr>Device-Independent Software</vt:lpstr>
      <vt:lpstr>Device-Independent Software, cont’d</vt:lpstr>
      <vt:lpstr>I/O Interrupts</vt:lpstr>
      <vt:lpstr>I/O Interrupts</vt:lpstr>
      <vt:lpstr>Synchronous I/O Operations</vt:lpstr>
      <vt:lpstr>Asynchronous I/O Operations</vt:lpstr>
      <vt:lpstr>Types of I/O Operations</vt:lpstr>
      <vt:lpstr>Kernel I/O Subsystem</vt:lpstr>
      <vt:lpstr>Kernel I/O Subsystem, cont’d</vt:lpstr>
      <vt:lpstr>Kernel I/O Subsystem, cont’d</vt:lpstr>
      <vt:lpstr>Kernel I/O Subsystem</vt:lpstr>
    </vt:vector>
  </TitlesOfParts>
  <Company>San Jose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146: Data Structures and Algorithms</dc:title>
  <dc:creator>Ronald Mak</dc:creator>
  <cp:lastModifiedBy>Ronald Mak</cp:lastModifiedBy>
  <cp:revision>781</cp:revision>
  <cp:lastPrinted>2015-02-03T07:34:34Z</cp:lastPrinted>
  <dcterms:created xsi:type="dcterms:W3CDTF">2008-01-12T03:52:55Z</dcterms:created>
  <dcterms:modified xsi:type="dcterms:W3CDTF">2015-04-15T01:33:05Z</dcterms:modified>
</cp:coreProperties>
</file>