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82" r:id="rId2"/>
    <p:sldId id="320" r:id="rId3"/>
    <p:sldId id="321" r:id="rId4"/>
    <p:sldId id="322" r:id="rId5"/>
    <p:sldId id="323" r:id="rId6"/>
    <p:sldId id="285" r:id="rId7"/>
    <p:sldId id="286" r:id="rId8"/>
    <p:sldId id="287" r:id="rId9"/>
    <p:sldId id="288" r:id="rId10"/>
    <p:sldId id="316" r:id="rId11"/>
    <p:sldId id="290" r:id="rId12"/>
    <p:sldId id="291" r:id="rId13"/>
    <p:sldId id="292" r:id="rId14"/>
    <p:sldId id="293" r:id="rId15"/>
    <p:sldId id="294" r:id="rId16"/>
    <p:sldId id="295" r:id="rId17"/>
    <p:sldId id="317" r:id="rId18"/>
    <p:sldId id="296" r:id="rId19"/>
    <p:sldId id="297" r:id="rId20"/>
    <p:sldId id="298" r:id="rId21"/>
    <p:sldId id="299" r:id="rId22"/>
    <p:sldId id="300" r:id="rId23"/>
    <p:sldId id="318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19" r:id="rId33"/>
    <p:sldId id="309" r:id="rId34"/>
    <p:sldId id="310" r:id="rId35"/>
    <p:sldId id="311" r:id="rId36"/>
    <p:sldId id="312" r:id="rId37"/>
    <p:sldId id="313" r:id="rId38"/>
    <p:sldId id="314" r:id="rId39"/>
    <p:sldId id="315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300"/>
    <a:srgbClr val="006600"/>
    <a:srgbClr val="D60093"/>
    <a:srgbClr val="FFFF00"/>
    <a:srgbClr val="EAEAEA"/>
    <a:srgbClr val="0033CC"/>
    <a:srgbClr val="CCFFFF"/>
    <a:srgbClr val="5F5F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3" autoAdjust="0"/>
    <p:restoredTop sz="99504" autoAdjust="0"/>
  </p:normalViewPr>
  <p:slideViewPr>
    <p:cSldViewPr>
      <p:cViewPr varScale="1">
        <p:scale>
          <a:sx n="136" d="100"/>
          <a:sy n="136" d="100"/>
        </p:scale>
        <p:origin x="-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28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06F63C-3D3B-3649-90F7-26A44BADE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3E7694-D114-4B4C-A050-9BFCAFAB8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37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C8C3D-1D40-5842-8926-8321D93EF0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April </a:t>
            </a:r>
            <a:r>
              <a:rPr lang="en-US" sz="1000" baseline="0" dirty="0" smtClean="0"/>
              <a:t>7</a:t>
            </a:r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23921" y="6263609"/>
            <a:ext cx="177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149: Operating Systems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157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6475" y="62484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r>
              <a:rPr lang="en-US" dirty="0" smtClean="0"/>
              <a:t>Department of Computer Science Spring 2014: April 7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smtClean="0"/>
              <a:t>CS 149: Operating Systems © R. Mak</a:t>
            </a: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03E17C-55C6-CC4E-AD90-98713021E87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5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BM_1401" TargetMode="External"/><Relationship Id="rId4" Type="http://schemas.openxmlformats.org/officeDocument/2006/relationships/hyperlink" Target="http://www.cs.sjsu.edu/~mak/1401/" TargetMode="External"/><Relationship Id="rId5" Type="http://schemas.openxmlformats.org/officeDocument/2006/relationships/hyperlink" Target="http://ed-thelen.org/1401Project/1401RestorationPag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puterhistory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hyperlink" Target="http://www.computerhistory.org/babbag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CS 149: Operating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April </a:t>
            </a:r>
            <a:r>
              <a:rPr lang="en-US" sz="2400" dirty="0" smtClean="0"/>
              <a:t>7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Spring </a:t>
            </a:r>
            <a:r>
              <a:rPr lang="en-US" dirty="0" smtClean="0"/>
              <a:t>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/>
            <a:r>
              <a:rPr lang="en-US" dirty="0">
                <a:hlinkClick r:id="rId2"/>
              </a:rPr>
              <a:t>www.cs.sjsu.edu/~mak</a:t>
            </a:r>
            <a:r>
              <a:rPr lang="en-US" dirty="0"/>
              <a:t> </a:t>
            </a:r>
          </a:p>
        </p:txBody>
      </p:sp>
      <p:pic>
        <p:nvPicPr>
          <p:cNvPr id="313348" name="Picture 4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99B2-6FBB-B14B-92C9-8B6D34AB510F}" type="slidenum">
              <a:rPr lang="en-US"/>
              <a:pPr/>
              <a:t>10</a:t>
            </a:fld>
            <a:endParaRPr lang="en-US"/>
          </a:p>
        </p:txBody>
      </p:sp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Structure</a:t>
            </a:r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disk can be subdivided into </a:t>
            </a:r>
            <a:r>
              <a:rPr lang="en-US" dirty="0">
                <a:solidFill>
                  <a:srgbClr val="B23300"/>
                </a:solidFill>
              </a:rPr>
              <a:t>partitions</a:t>
            </a:r>
            <a:r>
              <a:rPr lang="en-US" dirty="0" smtClean="0">
                <a:solidFill>
                  <a:schemeClr val="folHlink"/>
                </a:solidFill>
              </a:rPr>
              <a:t>.</a:t>
            </a:r>
          </a:p>
          <a:p>
            <a:pPr lvl="6"/>
            <a:endParaRPr lang="en-US" dirty="0">
              <a:solidFill>
                <a:schemeClr val="folHlink"/>
              </a:solidFill>
            </a:endParaRPr>
          </a:p>
          <a:p>
            <a:pPr lvl="1"/>
            <a:r>
              <a:rPr lang="en-US" dirty="0"/>
              <a:t>Disks or partitions can be </a:t>
            </a:r>
            <a:r>
              <a:rPr lang="en-US" dirty="0" smtClean="0"/>
              <a:t>RAID</a:t>
            </a:r>
            <a:r>
              <a:rPr lang="en-US" dirty="0"/>
              <a:t>-p</a:t>
            </a:r>
            <a:r>
              <a:rPr lang="en-US" dirty="0" smtClean="0"/>
              <a:t>rotected </a:t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failure.</a:t>
            </a:r>
          </a:p>
          <a:p>
            <a:pPr lvl="3"/>
            <a:endParaRPr lang="en-US" dirty="0"/>
          </a:p>
          <a:p>
            <a:r>
              <a:rPr lang="en-US" dirty="0">
                <a:solidFill>
                  <a:srgbClr val="B23300"/>
                </a:solidFill>
              </a:rPr>
              <a:t>Raw </a:t>
            </a:r>
            <a:r>
              <a:rPr lang="en-US" dirty="0"/>
              <a:t>disk or </a:t>
            </a:r>
            <a:r>
              <a:rPr lang="en-US" dirty="0" smtClean="0"/>
              <a:t>partition: without </a:t>
            </a:r>
            <a:r>
              <a:rPr lang="en-US" dirty="0"/>
              <a:t>a file system</a:t>
            </a:r>
          </a:p>
          <a:p>
            <a:r>
              <a:rPr lang="en-US" dirty="0" smtClean="0">
                <a:solidFill>
                  <a:srgbClr val="B23300"/>
                </a:solidFill>
              </a:rPr>
              <a:t>Formatted: </a:t>
            </a:r>
            <a:r>
              <a:rPr lang="en-US" dirty="0" smtClean="0"/>
              <a:t>with </a:t>
            </a:r>
            <a:r>
              <a:rPr lang="en-US" dirty="0"/>
              <a:t>a file </a:t>
            </a:r>
            <a:r>
              <a:rPr lang="en-US" dirty="0" smtClean="0"/>
              <a:t>system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300"/>
                </a:solidFill>
              </a:rPr>
              <a:t>Volume: </a:t>
            </a:r>
            <a:r>
              <a:rPr lang="en-US" dirty="0"/>
              <a:t>An entity containing a file system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dirty="0" smtClean="0"/>
              <a:t>Each </a:t>
            </a:r>
            <a:r>
              <a:rPr lang="en-US" dirty="0"/>
              <a:t>volume tracks its file </a:t>
            </a:r>
            <a:r>
              <a:rPr lang="en-US" dirty="0" smtClean="0"/>
              <a:t>system</a:t>
            </a:r>
            <a:r>
              <a:rPr lang="en-US" dirty="0" smtClean="0">
                <a:ea typeface="MS PGothic" charset="0"/>
                <a:cs typeface="MS PGothic" charset="0"/>
              </a:rPr>
              <a:t>’</a:t>
            </a:r>
            <a:r>
              <a:rPr lang="en-US" altLang="ja-JP" dirty="0" smtClean="0">
                <a:ea typeface="MS PGothic" charset="0"/>
                <a:cs typeface="MS PGothic" charset="0"/>
              </a:rPr>
              <a:t>s </a:t>
            </a:r>
            <a:r>
              <a:rPr lang="en-US" altLang="ja-JP" dirty="0">
                <a:ea typeface="MS PGothic" charset="0"/>
                <a:cs typeface="MS PGothic" charset="0"/>
              </a:rPr>
              <a:t>information </a:t>
            </a:r>
            <a:r>
              <a:rPr lang="en-US" altLang="ja-JP" dirty="0" smtClean="0">
                <a:ea typeface="MS PGothic" charset="0"/>
                <a:cs typeface="MS PGothic" charset="0"/>
              </a:rPr>
              <a:t/>
            </a:r>
            <a:br>
              <a:rPr lang="en-US" altLang="ja-JP" dirty="0" smtClean="0">
                <a:ea typeface="MS PGothic" charset="0"/>
                <a:cs typeface="MS PGothic" charset="0"/>
              </a:rPr>
            </a:br>
            <a:r>
              <a:rPr lang="en-US" altLang="ja-JP" dirty="0" smtClean="0">
                <a:ea typeface="MS PGothic" charset="0"/>
                <a:cs typeface="MS PGothic" charset="0"/>
              </a:rPr>
              <a:t>in </a:t>
            </a:r>
            <a:r>
              <a:rPr lang="en-US" altLang="ja-JP" dirty="0">
                <a:ea typeface="MS PGothic" charset="0"/>
                <a:cs typeface="MS PGothic" charset="0"/>
              </a:rPr>
              <a:t>a </a:t>
            </a:r>
            <a:r>
              <a:rPr lang="en-US" altLang="ja-JP" dirty="0" smtClean="0">
                <a:solidFill>
                  <a:srgbClr val="B23300"/>
                </a:solidFill>
                <a:ea typeface="MS PGothic" charset="0"/>
                <a:cs typeface="MS PGothic" charset="0"/>
              </a:rPr>
              <a:t>device </a:t>
            </a:r>
            <a:r>
              <a:rPr lang="en-US" altLang="ja-JP" dirty="0">
                <a:solidFill>
                  <a:srgbClr val="B23300"/>
                </a:solidFill>
                <a:ea typeface="MS PGothic" charset="0"/>
                <a:cs typeface="MS PGothic" charset="0"/>
              </a:rPr>
              <a:t>directory </a:t>
            </a:r>
            <a:r>
              <a:rPr lang="en-US" altLang="ja-JP" dirty="0">
                <a:ea typeface="MS PGothic" charset="0"/>
                <a:cs typeface="MS PGothic" charset="0"/>
              </a:rPr>
              <a:t>or </a:t>
            </a:r>
            <a:r>
              <a:rPr lang="en-US" altLang="ja-JP" dirty="0">
                <a:solidFill>
                  <a:srgbClr val="B23300"/>
                </a:solidFill>
                <a:ea typeface="MS PGothic" charset="0"/>
                <a:cs typeface="MS PGothic" charset="0"/>
              </a:rPr>
              <a:t>volume table of contents</a:t>
            </a:r>
            <a:r>
              <a:rPr lang="en-US" altLang="ja-JP" dirty="0" smtClean="0">
                <a:solidFill>
                  <a:schemeClr val="folHlink"/>
                </a:solidFill>
                <a:ea typeface="MS PGothic" charset="0"/>
                <a:cs typeface="MS PGothic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0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67CB-6D49-4D40-8B77-CB8F269ADDF9}" type="slidenum">
              <a:rPr lang="en-US"/>
              <a:pPr/>
              <a:t>11</a:t>
            </a:fld>
            <a:endParaRPr lang="en-US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Structure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pic>
        <p:nvPicPr>
          <p:cNvPr id="836611" name="Picture 6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579563"/>
            <a:ext cx="743426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6613" name="Rectangle 5"/>
          <p:cNvSpPr>
            <a:spLocks noChangeArrowheads="1"/>
          </p:cNvSpPr>
          <p:nvPr/>
        </p:nvSpPr>
        <p:spPr bwMode="auto">
          <a:xfrm>
            <a:off x="457200" y="562292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186382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7F8D-4B07-1444-8B82-81F085BADC44}" type="slidenum">
              <a:rPr lang="en-US"/>
              <a:pPr/>
              <a:t>12</a:t>
            </a:fld>
            <a:endParaRPr lang="en-US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Structure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Along with </a:t>
            </a:r>
            <a:r>
              <a:rPr lang="en-US" dirty="0">
                <a:solidFill>
                  <a:srgbClr val="B23300"/>
                </a:solidFill>
              </a:rPr>
              <a:t>general-purpose </a:t>
            </a:r>
            <a:r>
              <a:rPr lang="en-US" dirty="0"/>
              <a:t>file systems, </a:t>
            </a:r>
            <a:br>
              <a:rPr lang="en-US" dirty="0"/>
            </a:br>
            <a:r>
              <a:rPr lang="en-US" dirty="0"/>
              <a:t>there are many </a:t>
            </a:r>
            <a:r>
              <a:rPr lang="en-US" dirty="0">
                <a:solidFill>
                  <a:srgbClr val="B23300"/>
                </a:solidFill>
              </a:rPr>
              <a:t>special-purpose </a:t>
            </a:r>
            <a:r>
              <a:rPr lang="en-US" dirty="0"/>
              <a:t>file systems.</a:t>
            </a:r>
          </a:p>
          <a:p>
            <a:pPr lvl="5"/>
            <a:endParaRPr lang="en-US" dirty="0"/>
          </a:p>
          <a:p>
            <a:r>
              <a:rPr lang="en-US" dirty="0" smtClean="0"/>
              <a:t>Frequently, all the file systems reside within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same operating system or computer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3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40F9-5C14-FC4F-BEEB-42D0099189E7}" type="slidenum">
              <a:rPr lang="en-US"/>
              <a:pPr/>
              <a:t>13</a:t>
            </a:fld>
            <a:endParaRPr 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Directories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300"/>
                </a:solidFill>
              </a:rPr>
              <a:t>directory </a:t>
            </a:r>
            <a:r>
              <a:rPr lang="en-US" dirty="0"/>
              <a:t>is a container (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folder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) of files.</a:t>
            </a:r>
          </a:p>
          <a:p>
            <a:pPr lvl="4"/>
            <a:endParaRPr lang="en-US" dirty="0"/>
          </a:p>
          <a:p>
            <a:r>
              <a:rPr lang="en-US" dirty="0"/>
              <a:t>Provides a way to organize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collection of files on disk.</a:t>
            </a:r>
          </a:p>
        </p:txBody>
      </p:sp>
    </p:spTree>
    <p:extLst>
      <p:ext uri="{BB962C8B-B14F-4D97-AF65-F5344CB8AC3E}">
        <p14:creationId xmlns:p14="http://schemas.microsoft.com/office/powerpoint/2010/main" val="277448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CA58-6B78-9A4C-B099-2BE00202333C}" type="slidenum">
              <a:rPr lang="en-US"/>
              <a:pPr/>
              <a:t>14</a:t>
            </a:fld>
            <a:endParaRPr lang="en-US"/>
          </a:p>
        </p:txBody>
      </p:sp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Directory Operations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300"/>
                </a:solidFill>
              </a:rPr>
              <a:t>Efficiency</a:t>
            </a:r>
          </a:p>
          <a:p>
            <a:pPr lvl="1"/>
            <a:r>
              <a:rPr lang="en-US" dirty="0"/>
              <a:t>Locate a file quickly.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300"/>
                </a:solidFill>
              </a:rPr>
              <a:t>Naming</a:t>
            </a:r>
          </a:p>
          <a:p>
            <a:pPr lvl="1"/>
            <a:r>
              <a:rPr lang="en-US" dirty="0"/>
              <a:t>Convenient to users.</a:t>
            </a:r>
          </a:p>
          <a:p>
            <a:pPr lvl="1"/>
            <a:r>
              <a:rPr lang="en-US" dirty="0"/>
              <a:t>Two users can have same name for different files.</a:t>
            </a:r>
          </a:p>
          <a:p>
            <a:pPr lvl="1"/>
            <a:r>
              <a:rPr lang="en-US" dirty="0"/>
              <a:t>The same file can have several different names.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300"/>
                </a:solidFill>
              </a:rPr>
              <a:t>Grouping</a:t>
            </a:r>
          </a:p>
          <a:p>
            <a:pPr lvl="1"/>
            <a:r>
              <a:rPr lang="en-US" dirty="0"/>
              <a:t>Logical grouping of files by properties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0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32D2-74A4-0E42-9CF0-23709E767309}" type="slidenum">
              <a:rPr lang="en-US"/>
              <a:pPr/>
              <a:t>15</a:t>
            </a:fld>
            <a:endParaRPr lang="en-US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Operations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Create a file</a:t>
            </a:r>
            <a:endParaRPr lang="en-US" sz="900" dirty="0"/>
          </a:p>
          <a:p>
            <a:pPr lvl="1"/>
            <a:r>
              <a:rPr lang="en-US" dirty="0"/>
              <a:t>Delete a file</a:t>
            </a:r>
            <a:endParaRPr lang="en-US" sz="900" dirty="0"/>
          </a:p>
          <a:p>
            <a:pPr lvl="1"/>
            <a:r>
              <a:rPr lang="en-US" dirty="0"/>
              <a:t>Search for a file</a:t>
            </a:r>
            <a:endParaRPr lang="en-US" sz="900" dirty="0"/>
          </a:p>
          <a:p>
            <a:pPr lvl="1"/>
            <a:r>
              <a:rPr lang="en-US" dirty="0"/>
              <a:t>Rename a file</a:t>
            </a:r>
            <a:endParaRPr lang="en-US" sz="900" dirty="0"/>
          </a:p>
          <a:p>
            <a:pPr lvl="1"/>
            <a:r>
              <a:rPr lang="en-US" dirty="0"/>
              <a:t>List a directory</a:t>
            </a:r>
            <a:endParaRPr lang="en-US" sz="900" dirty="0"/>
          </a:p>
          <a:p>
            <a:pPr lvl="1"/>
            <a:r>
              <a:rPr lang="en-US" dirty="0"/>
              <a:t>Traverse the file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3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FF42-6A3F-4F40-88A7-380D3226CE42}" type="slidenum">
              <a:rPr lang="en-US"/>
              <a:pPr/>
              <a:t>16</a:t>
            </a:fld>
            <a:endParaRPr lang="en-US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Single-Level Directory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A single directory for all users.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Naming</a:t>
            </a:r>
          </a:p>
          <a:p>
            <a:pPr lvl="1"/>
            <a:r>
              <a:rPr lang="en-US" dirty="0"/>
              <a:t>Grouping</a:t>
            </a:r>
          </a:p>
        </p:txBody>
      </p:sp>
      <p:pic>
        <p:nvPicPr>
          <p:cNvPr id="84070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2163757"/>
            <a:ext cx="707707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0710" name="Rectangle 6"/>
          <p:cNvSpPr>
            <a:spLocks noChangeArrowheads="1"/>
          </p:cNvSpPr>
          <p:nvPr/>
        </p:nvSpPr>
        <p:spPr bwMode="auto">
          <a:xfrm>
            <a:off x="5394325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73940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99BF-3923-AE4B-B0B3-680A0CF4AC8C}" type="slidenum">
              <a:rPr lang="en-US"/>
              <a:pPr/>
              <a:t>17</a:t>
            </a:fld>
            <a:endParaRPr lang="en-US"/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Two-Level Directory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5849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operating system maintains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>
                <a:solidFill>
                  <a:srgbClr val="B23300"/>
                </a:solidFill>
              </a:rPr>
              <a:t>master file directory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user has a </a:t>
            </a:r>
            <a:r>
              <a:rPr lang="en-US" dirty="0">
                <a:solidFill>
                  <a:srgbClr val="B23300"/>
                </a:solidFill>
              </a:rPr>
              <a:t>user file directory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4">
              <a:lnSpc>
                <a:spcPct val="90000"/>
              </a:lnSpc>
            </a:pPr>
            <a:endParaRPr lang="en-US" dirty="0"/>
          </a:p>
        </p:txBody>
      </p:sp>
      <p:pic>
        <p:nvPicPr>
          <p:cNvPr id="8417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26" y="3063244"/>
            <a:ext cx="6743500" cy="229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1735" name="Rectangle 7"/>
          <p:cNvSpPr>
            <a:spLocks noChangeArrowheads="1"/>
          </p:cNvSpPr>
          <p:nvPr/>
        </p:nvSpPr>
        <p:spPr bwMode="auto">
          <a:xfrm>
            <a:off x="5394325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174871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99BF-3923-AE4B-B0B3-680A0CF4AC8C}" type="slidenum">
              <a:rPr lang="en-US"/>
              <a:pPr/>
              <a:t>18</a:t>
            </a:fld>
            <a:endParaRPr lang="en-US"/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Two-Level </a:t>
            </a:r>
            <a:r>
              <a:rPr lang="en-US" dirty="0" smtClean="0"/>
              <a:t>Directory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94756"/>
            <a:ext cx="8229600" cy="237744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Advantages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Different users can use the same file names.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More efficient searching.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grouping.</a:t>
            </a:r>
          </a:p>
        </p:txBody>
      </p:sp>
      <p:sp>
        <p:nvSpPr>
          <p:cNvPr id="841735" name="Rectangle 7"/>
          <p:cNvSpPr>
            <a:spLocks noChangeArrowheads="1"/>
          </p:cNvSpPr>
          <p:nvPr/>
        </p:nvSpPr>
        <p:spPr bwMode="auto">
          <a:xfrm>
            <a:off x="5394325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26" y="1325903"/>
            <a:ext cx="6743500" cy="229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35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E11-94DA-F049-9C99-81165901DAD9}" type="slidenum">
              <a:rPr lang="en-US"/>
              <a:pPr/>
              <a:t>19</a:t>
            </a:fld>
            <a:endParaRPr lang="en-US"/>
          </a:p>
        </p:txBody>
      </p:sp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Tree-Structured Directories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87363"/>
          </a:xfrm>
        </p:spPr>
        <p:txBody>
          <a:bodyPr/>
          <a:lstStyle/>
          <a:p>
            <a:r>
              <a:rPr lang="en-US" dirty="0"/>
              <a:t>Users can create their own subdirectories.</a:t>
            </a:r>
          </a:p>
        </p:txBody>
      </p:sp>
      <p:pic>
        <p:nvPicPr>
          <p:cNvPr id="8427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874537"/>
            <a:ext cx="6961187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2758" name="Rectangle 6"/>
          <p:cNvSpPr>
            <a:spLocks noChangeArrowheads="1"/>
          </p:cNvSpPr>
          <p:nvPr/>
        </p:nvSpPr>
        <p:spPr bwMode="auto">
          <a:xfrm>
            <a:off x="5394325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402537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BE10-432E-064A-91F9-C806971AAEDF}" type="slidenum">
              <a:rPr lang="en-US"/>
              <a:pPr/>
              <a:t>2</a:t>
            </a:fld>
            <a:endParaRPr lang="en-US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Unofficial Field Trip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B23C00"/>
                </a:solidFill>
              </a:rPr>
              <a:t>Computer History Museum in Mt. View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hlinkClick r:id="rId2"/>
              </a:rPr>
              <a:t>http://www.computerhistory.org/</a:t>
            </a:r>
            <a:endParaRPr lang="en-US" sz="2000" dirty="0"/>
          </a:p>
          <a:p>
            <a:pPr lvl="4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33CC"/>
                </a:solidFill>
              </a:rPr>
              <a:t>Saturday, </a:t>
            </a:r>
            <a:r>
              <a:rPr lang="en-US" sz="2400" b="1" dirty="0" smtClean="0">
                <a:solidFill>
                  <a:srgbClr val="0033CC"/>
                </a:solidFill>
              </a:rPr>
              <a:t>May 9, </a:t>
            </a:r>
            <a:r>
              <a:rPr lang="en-US" sz="2400" b="1" dirty="0">
                <a:solidFill>
                  <a:srgbClr val="0033CC"/>
                </a:solidFill>
              </a:rPr>
              <a:t>11:30 – closing time</a:t>
            </a:r>
          </a:p>
          <a:p>
            <a:pPr lvl="4">
              <a:lnSpc>
                <a:spcPct val="90000"/>
              </a:lnSpc>
            </a:pPr>
            <a:endParaRPr lang="en-US" sz="1100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Special free admission.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 a self-guided tour of the new </a:t>
            </a:r>
            <a:r>
              <a:rPr lang="en-US" sz="2000" dirty="0">
                <a:solidFill>
                  <a:srgbClr val="B23C00"/>
                </a:solidFill>
              </a:rPr>
              <a:t>Revolution </a:t>
            </a:r>
            <a:r>
              <a:rPr lang="en-US" sz="2000" dirty="0"/>
              <a:t>exhibit.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See a life-size working model of Charles Babbage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</a:t>
            </a:r>
            <a:br>
              <a:rPr lang="en-US" sz="2000" dirty="0"/>
            </a:br>
            <a:r>
              <a:rPr lang="en-US" sz="2000" dirty="0">
                <a:solidFill>
                  <a:srgbClr val="B23C00"/>
                </a:solidFill>
              </a:rPr>
              <a:t>Difference Engine </a:t>
            </a:r>
            <a:r>
              <a:rPr lang="en-US" sz="2000" dirty="0"/>
              <a:t>in operation, a hand-cranked mechanical computer designed in the early 1800s.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Experience a fully restored </a:t>
            </a:r>
            <a:r>
              <a:rPr lang="en-US" sz="2000" dirty="0">
                <a:solidFill>
                  <a:srgbClr val="B23C00"/>
                </a:solidFill>
              </a:rPr>
              <a:t>IBM 1401 </a:t>
            </a:r>
            <a:r>
              <a:rPr lang="en-US" sz="2000" dirty="0"/>
              <a:t>mainframe computer </a:t>
            </a:r>
            <a:br>
              <a:rPr lang="en-US" sz="2000" dirty="0"/>
            </a:br>
            <a:r>
              <a:rPr lang="en-US" sz="2000" dirty="0"/>
              <a:t>from the early 1960s in operation.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General info: </a:t>
            </a:r>
            <a:r>
              <a:rPr lang="en-US" sz="1800" dirty="0">
                <a:hlinkClick r:id="rId3"/>
              </a:rPr>
              <a:t>http://en.wikipedia.org/wiki/IBM_1401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My summer seminar: </a:t>
            </a:r>
            <a:r>
              <a:rPr lang="en-US" sz="1800" dirty="0">
                <a:hlinkClick r:id="rId4"/>
              </a:rPr>
              <a:t>http://www.cs.sjsu.edu/~mak/1401/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Restoration: </a:t>
            </a:r>
            <a:r>
              <a:rPr lang="en-US" sz="1800" dirty="0">
                <a:hlinkClick r:id="rId5"/>
              </a:rPr>
              <a:t>http://ed-thelen.org/1401Project/1401RestorationPage.html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9517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DFCD-37BF-0740-A4B7-151E35BCD9C3}" type="slidenum">
              <a:rPr lang="en-US"/>
              <a:pPr/>
              <a:t>20</a:t>
            </a:fld>
            <a:endParaRPr lang="en-US"/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Acyclic-Graph Directories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r>
              <a:rPr lang="en-US" dirty="0"/>
              <a:t>Allow </a:t>
            </a:r>
            <a:r>
              <a:rPr lang="en-US" dirty="0">
                <a:solidFill>
                  <a:schemeClr val="folHlink"/>
                </a:solidFill>
              </a:rPr>
              <a:t>shared</a:t>
            </a:r>
            <a:r>
              <a:rPr lang="en-US" dirty="0"/>
              <a:t> directories and files.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Links</a:t>
            </a:r>
          </a:p>
          <a:p>
            <a:pPr lvl="1"/>
            <a:r>
              <a:rPr lang="en-US" dirty="0">
                <a:solidFill>
                  <a:srgbClr val="B23300"/>
                </a:solidFill>
              </a:rPr>
              <a:t>Resolve a link </a:t>
            </a:r>
            <a:r>
              <a:rPr lang="en-US" dirty="0"/>
              <a:t>by locating the actual file or directory.</a:t>
            </a:r>
          </a:p>
          <a:p>
            <a:pPr lvl="1"/>
            <a:r>
              <a:rPr lang="en-US" dirty="0">
                <a:solidFill>
                  <a:srgbClr val="B23300"/>
                </a:solidFill>
              </a:rPr>
              <a:t>Symbolic links</a:t>
            </a:r>
          </a:p>
        </p:txBody>
      </p:sp>
      <p:pic>
        <p:nvPicPr>
          <p:cNvPr id="843780" name="Picture 7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904664"/>
            <a:ext cx="392271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3783" name="Rectangle 7"/>
          <p:cNvSpPr>
            <a:spLocks noChangeArrowheads="1"/>
          </p:cNvSpPr>
          <p:nvPr/>
        </p:nvSpPr>
        <p:spPr bwMode="auto">
          <a:xfrm>
            <a:off x="3200415" y="6263609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325646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16EE-7F6C-C44B-930B-E40A419F64C3}" type="slidenum">
              <a:rPr lang="en-US"/>
              <a:pPr/>
              <a:t>21</a:t>
            </a:fld>
            <a:endParaRPr lang="en-US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Path Names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9575"/>
          </a:xfrm>
        </p:spPr>
        <p:txBody>
          <a:bodyPr/>
          <a:lstStyle/>
          <a:p>
            <a:r>
              <a:rPr lang="en-US" dirty="0">
                <a:solidFill>
                  <a:srgbClr val="B23300"/>
                </a:solidFill>
              </a:rPr>
              <a:t>Absolute path name</a:t>
            </a:r>
          </a:p>
          <a:p>
            <a:pPr lvl="4"/>
            <a:endParaRPr lang="en-US" dirty="0">
              <a:solidFill>
                <a:schemeClr val="folHlink"/>
              </a:solidFill>
            </a:endParaRPr>
          </a:p>
          <a:p>
            <a:pPr lvl="1"/>
            <a:r>
              <a:rPr lang="en-US" dirty="0"/>
              <a:t>Begins with the root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/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usr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/local/make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300"/>
                </a:solidFill>
              </a:rPr>
              <a:t>Relative path name</a:t>
            </a:r>
          </a:p>
          <a:p>
            <a:pPr lvl="4"/>
            <a:endParaRPr lang="en-US" dirty="0">
              <a:solidFill>
                <a:schemeClr val="folHlink"/>
              </a:solidFill>
            </a:endParaRPr>
          </a:p>
          <a:p>
            <a:pPr lvl="1"/>
            <a:r>
              <a:rPr lang="en-US" dirty="0"/>
              <a:t>Search begins with the </a:t>
            </a:r>
            <a:r>
              <a:rPr lang="en-US" dirty="0">
                <a:solidFill>
                  <a:srgbClr val="B23300"/>
                </a:solidFill>
              </a:rPr>
              <a:t>current directory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. </a:t>
            </a:r>
            <a:r>
              <a:rPr lang="en-US" dirty="0"/>
              <a:t> current directory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..</a:t>
            </a:r>
            <a:r>
              <a:rPr lang="en-US" dirty="0"/>
              <a:t> parent directory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00676" y="5257780"/>
            <a:ext cx="2585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cd /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usr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/>
            </a:r>
            <a:br>
              <a:rPr lang="en-US" sz="24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2400" b="1" dirty="0" err="1" smtClean="0">
                <a:solidFill>
                  <a:srgbClr val="0033CC"/>
                </a:solidFill>
                <a:latin typeface="Courier New" charset="0"/>
              </a:rPr>
              <a:t>ls</a:t>
            </a:r>
            <a:r>
              <a:rPr lang="en-US" sz="2400" b="1" dirty="0" smtClean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local/</a:t>
            </a:r>
            <a:r>
              <a:rPr lang="en-US" sz="2400" b="1" dirty="0" smtClean="0">
                <a:solidFill>
                  <a:srgbClr val="0033CC"/>
                </a:solidFill>
                <a:latin typeface="Courier New" charset="0"/>
              </a:rPr>
              <a:t>make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52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A74E-6F1D-234F-85E7-F96777142755}" type="slidenum">
              <a:rPr lang="en-US"/>
              <a:pPr/>
              <a:t>22</a:t>
            </a:fld>
            <a:endParaRPr lang="en-US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Path Names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pic>
        <p:nvPicPr>
          <p:cNvPr id="845827" name="Picture 3" descr="5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303338"/>
            <a:ext cx="4765675" cy="46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5829" name="Rectangle 5"/>
          <p:cNvSpPr>
            <a:spLocks noChangeArrowheads="1"/>
          </p:cNvSpPr>
          <p:nvPr/>
        </p:nvSpPr>
        <p:spPr bwMode="auto">
          <a:xfrm>
            <a:off x="549275" y="55324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0048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61BB-9DB1-A14F-B9F4-6ADE5E7C04AA}" type="slidenum">
              <a:rPr lang="en-US"/>
              <a:pPr/>
              <a:t>23</a:t>
            </a:fld>
            <a:endParaRPr 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Mounting a File System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300"/>
                </a:solidFill>
              </a:rPr>
              <a:t>Mount </a:t>
            </a:r>
            <a:r>
              <a:rPr lang="en-US" dirty="0"/>
              <a:t>an external file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order to </a:t>
            </a:r>
            <a:r>
              <a:rPr lang="en-US" dirty="0"/>
              <a:t>access it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This file system can be located on another disk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on some external removable medium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such as a DVD ROM).</a:t>
            </a:r>
          </a:p>
          <a:p>
            <a:pPr lvl="4"/>
            <a:endParaRPr lang="en-US" dirty="0"/>
          </a:p>
          <a:p>
            <a:r>
              <a:rPr lang="en-US" dirty="0"/>
              <a:t>Define a </a:t>
            </a:r>
            <a:r>
              <a:rPr lang="en-US" dirty="0">
                <a:solidFill>
                  <a:srgbClr val="B23300"/>
                </a:solidFill>
              </a:rPr>
              <a:t>mount point </a:t>
            </a:r>
            <a:r>
              <a:rPr lang="en-US" dirty="0"/>
              <a:t>in the current file system.</a:t>
            </a:r>
          </a:p>
          <a:p>
            <a:pPr lvl="1"/>
            <a:r>
              <a:rPr lang="en-US" dirty="0"/>
              <a:t>Usually, </a:t>
            </a:r>
            <a:r>
              <a:rPr lang="en-US" dirty="0" smtClean="0"/>
              <a:t>it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an empty directory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3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61BB-9DB1-A14F-B9F4-6ADE5E7C04AA}" type="slidenum">
              <a:rPr lang="en-US"/>
              <a:pPr/>
              <a:t>24</a:t>
            </a:fld>
            <a:endParaRPr 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Mounting a File </a:t>
            </a:r>
            <a:r>
              <a:rPr lang="en-US" dirty="0" smtClean="0"/>
              <a:t>System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Mount the external file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onto </a:t>
            </a:r>
            <a:r>
              <a:rPr lang="en-US" dirty="0"/>
              <a:t>the mount point.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Now the contents of the external file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appear </a:t>
            </a:r>
            <a:r>
              <a:rPr lang="en-US" dirty="0"/>
              <a:t>under the directory name of the mount point.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If the mount point was not an empty directory, </a:t>
            </a:r>
            <a:br>
              <a:rPr lang="en-US" dirty="0"/>
            </a:br>
            <a:r>
              <a:rPr lang="en-US" dirty="0"/>
              <a:t>the files that were stored in that directory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now </a:t>
            </a:r>
            <a:r>
              <a:rPr lang="en-US" dirty="0" smtClean="0"/>
              <a:t>hidden and inaccessible.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6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E4DA-AEC1-1940-B909-F430E77F909E}" type="slidenum">
              <a:rPr lang="en-US"/>
              <a:pPr/>
              <a:t>25</a:t>
            </a:fld>
            <a:endParaRPr lang="en-US"/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Mounting a File System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altLang="ja-JP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75238"/>
            <a:ext cx="8229600" cy="1055687"/>
          </a:xfrm>
        </p:spPr>
        <p:txBody>
          <a:bodyPr/>
          <a:lstStyle/>
          <a:p>
            <a:pPr>
              <a:buFont typeface="Wingdings" charset="0"/>
              <a:buAutoNum type="alphaLcParenR"/>
            </a:pPr>
            <a:r>
              <a:rPr lang="en-US" dirty="0"/>
              <a:t>The current file system</a:t>
            </a:r>
          </a:p>
          <a:p>
            <a:pPr>
              <a:buFont typeface="Wingdings" charset="0"/>
              <a:buAutoNum type="alphaLcParenR"/>
            </a:pPr>
            <a:r>
              <a:rPr lang="en-US" dirty="0"/>
              <a:t>A volume on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/devices/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dsk</a:t>
            </a:r>
            <a:endParaRPr lang="en-US" b="1" dirty="0">
              <a:solidFill>
                <a:srgbClr val="0033CC"/>
              </a:solidFill>
              <a:latin typeface="Courier New" charset="0"/>
            </a:endParaRPr>
          </a:p>
        </p:txBody>
      </p:sp>
      <p:pic>
        <p:nvPicPr>
          <p:cNvPr id="847876" name="Picture 1" descr="11_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235075"/>
            <a:ext cx="626586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7878" name="Rectangle 6"/>
          <p:cNvSpPr>
            <a:spLocks noChangeArrowheads="1"/>
          </p:cNvSpPr>
          <p:nvPr/>
        </p:nvSpPr>
        <p:spPr bwMode="auto">
          <a:xfrm>
            <a:off x="3017537" y="617217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203218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C593-6EEB-0846-88E1-E5214CFDBDCC}" type="slidenum">
              <a:rPr lang="en-US"/>
              <a:pPr/>
              <a:t>26</a:t>
            </a:fld>
            <a:endParaRPr lang="en-US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Mounting a File System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altLang="ja-JP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26267"/>
            <a:ext cx="8229600" cy="1737341"/>
          </a:xfrm>
        </p:spPr>
        <p:txBody>
          <a:bodyPr/>
          <a:lstStyle/>
          <a:p>
            <a:r>
              <a:rPr lang="en-US" dirty="0"/>
              <a:t>The result of mounting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/devices/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dsk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onto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/users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previous contents of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/users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no longer accessible.</a:t>
            </a:r>
          </a:p>
        </p:txBody>
      </p:sp>
      <p:pic>
        <p:nvPicPr>
          <p:cNvPr id="8489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235380"/>
            <a:ext cx="2868612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8903" name="Rectangle 7"/>
          <p:cNvSpPr>
            <a:spLocks noChangeArrowheads="1"/>
          </p:cNvSpPr>
          <p:nvPr/>
        </p:nvSpPr>
        <p:spPr bwMode="auto">
          <a:xfrm>
            <a:off x="3108976" y="6262016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368495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2325-91F5-1F4F-AE65-DBD17C74FE53}" type="slidenum">
              <a:rPr lang="en-US"/>
              <a:pPr/>
              <a:t>27</a:t>
            </a:fld>
            <a:endParaRPr 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Protection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937751" cy="48355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300"/>
                </a:solidFill>
              </a:rPr>
              <a:t>file owner </a:t>
            </a:r>
            <a:r>
              <a:rPr lang="en-US" dirty="0"/>
              <a:t>or </a:t>
            </a:r>
            <a:r>
              <a:rPr lang="en-US" dirty="0">
                <a:solidFill>
                  <a:srgbClr val="B23300"/>
                </a:solidFill>
              </a:rPr>
              <a:t>creator </a:t>
            </a:r>
            <a:r>
              <a:rPr lang="en-US" dirty="0" smtClean="0">
                <a:solidFill>
                  <a:srgbClr val="B23300"/>
                </a:solidFill>
              </a:rPr>
              <a:t/>
            </a:r>
            <a:br>
              <a:rPr lang="en-US" dirty="0" smtClean="0">
                <a:solidFill>
                  <a:srgbClr val="B23300"/>
                </a:solidFill>
              </a:rPr>
            </a:br>
            <a:r>
              <a:rPr lang="en-US" dirty="0" smtClean="0"/>
              <a:t>should </a:t>
            </a:r>
            <a:r>
              <a:rPr lang="en-US" dirty="0"/>
              <a:t>be able </a:t>
            </a:r>
            <a:r>
              <a:rPr lang="en-US" dirty="0" smtClean="0"/>
              <a:t>to </a:t>
            </a:r>
            <a:r>
              <a:rPr lang="en-US" dirty="0"/>
              <a:t>control</a:t>
            </a:r>
            <a:r>
              <a:rPr lang="en-US" dirty="0" smtClean="0"/>
              <a:t>:</a:t>
            </a:r>
          </a:p>
          <a:p>
            <a:pPr lvl="5"/>
            <a:endParaRPr lang="en-US" dirty="0"/>
          </a:p>
          <a:p>
            <a:pPr lvl="1"/>
            <a:r>
              <a:rPr lang="en-US" dirty="0" smtClean="0"/>
              <a:t>What </a:t>
            </a:r>
            <a:r>
              <a:rPr lang="en-US" dirty="0"/>
              <a:t>can be done to the file</a:t>
            </a:r>
          </a:p>
          <a:p>
            <a:pPr lvl="1"/>
            <a:r>
              <a:rPr lang="en-US" dirty="0"/>
              <a:t>By whom</a:t>
            </a:r>
          </a:p>
          <a:p>
            <a:pPr lvl="4"/>
            <a:endParaRPr lang="en-US" dirty="0"/>
          </a:p>
          <a:p>
            <a:r>
              <a:rPr lang="en-US" dirty="0"/>
              <a:t>Types of </a:t>
            </a:r>
            <a:r>
              <a:rPr lang="en-US" dirty="0" smtClean="0"/>
              <a:t>access:</a:t>
            </a:r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Read</a:t>
            </a:r>
          </a:p>
          <a:p>
            <a:pPr lvl="1"/>
            <a:r>
              <a:rPr lang="en-US" dirty="0"/>
              <a:t>Write</a:t>
            </a:r>
          </a:p>
          <a:p>
            <a:pPr lvl="1"/>
            <a:r>
              <a:rPr lang="en-US" dirty="0" smtClean="0"/>
              <a:t>Execute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68903" y="4160512"/>
            <a:ext cx="2468853" cy="14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5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dirty="0" smtClean="0"/>
              <a:t>Append</a:t>
            </a:r>
          </a:p>
          <a:p>
            <a:pPr lvl="1"/>
            <a:r>
              <a:rPr lang="en-US" dirty="0" smtClean="0"/>
              <a:t>Delete</a:t>
            </a:r>
          </a:p>
          <a:p>
            <a:pPr lvl="1"/>
            <a:r>
              <a:rPr lang="en-US" dirty="0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0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6533-8F2D-964B-A053-04A56A933E2B}" type="slidenum">
              <a:rPr lang="en-US"/>
              <a:pPr/>
              <a:t>28</a:t>
            </a:fld>
            <a:endParaRPr lang="en-US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Protection in UNIX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access:  </a:t>
            </a:r>
            <a:r>
              <a:rPr lang="en-US" dirty="0">
                <a:solidFill>
                  <a:srgbClr val="B23300"/>
                </a:solidFill>
              </a:rPr>
              <a:t>read</a:t>
            </a:r>
            <a:r>
              <a:rPr lang="en-US" dirty="0"/>
              <a:t>, </a:t>
            </a:r>
            <a:r>
              <a:rPr lang="en-US" dirty="0">
                <a:solidFill>
                  <a:srgbClr val="B23300"/>
                </a:solidFill>
              </a:rPr>
              <a:t>write</a:t>
            </a:r>
            <a:r>
              <a:rPr lang="en-US" dirty="0"/>
              <a:t>, </a:t>
            </a:r>
            <a:r>
              <a:rPr lang="en-US" dirty="0">
                <a:solidFill>
                  <a:srgbClr val="B23300"/>
                </a:solidFill>
              </a:rPr>
              <a:t>execute</a:t>
            </a:r>
            <a:r>
              <a:rPr lang="en-US" dirty="0"/>
              <a:t> (RWX)</a:t>
            </a:r>
          </a:p>
          <a:p>
            <a:r>
              <a:rPr lang="en-US" dirty="0"/>
              <a:t>Three classes of users and sample access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1000" dirty="0" smtClean="0"/>
              <a:t>  </a:t>
            </a:r>
          </a:p>
          <a:p>
            <a:pPr>
              <a:spcBef>
                <a:spcPct val="10000"/>
              </a:spcBef>
              <a:buFont typeface="Wingdings" charset="0"/>
              <a:buNone/>
            </a:pPr>
            <a:r>
              <a:rPr lang="en-US" sz="2000" dirty="0" smtClean="0"/>
              <a:t>	</a:t>
            </a:r>
            <a:r>
              <a:rPr lang="en-US" sz="1000" dirty="0" smtClean="0"/>
              <a:t>	</a:t>
            </a:r>
            <a:r>
              <a:rPr lang="en-US" sz="2000" dirty="0" smtClean="0"/>
              <a:t>					RWX</a:t>
            </a:r>
          </a:p>
          <a:p>
            <a:pPr>
              <a:spcBef>
                <a:spcPct val="10000"/>
              </a:spcBef>
              <a:buFont typeface="Wingdings" charset="0"/>
              <a:buNone/>
            </a:pPr>
            <a:r>
              <a:rPr lang="en-US" sz="2000" dirty="0"/>
              <a:t>		a)  </a:t>
            </a:r>
            <a:r>
              <a:rPr lang="en-US" sz="2000" b="1" dirty="0"/>
              <a:t>owner access</a:t>
            </a:r>
            <a:r>
              <a:rPr lang="en-US" sz="2000" dirty="0"/>
              <a:t> 	7	</a:t>
            </a:r>
            <a:r>
              <a:rPr lang="en-US" sz="2000" dirty="0">
                <a:sym typeface="Symbol" charset="0"/>
              </a:rPr>
              <a:t>	1 1 1</a:t>
            </a:r>
          </a:p>
          <a:p>
            <a:pPr>
              <a:spcBef>
                <a:spcPct val="10000"/>
              </a:spcBef>
              <a:buFont typeface="Wingdings" charset="0"/>
              <a:buNone/>
            </a:pPr>
            <a:r>
              <a:rPr lang="en-US" sz="2000" dirty="0">
                <a:sym typeface="Symbol" charset="0"/>
              </a:rPr>
              <a:t>		b)  </a:t>
            </a:r>
            <a:r>
              <a:rPr lang="en-US" sz="2000" b="1" dirty="0">
                <a:sym typeface="Symbol" charset="0"/>
              </a:rPr>
              <a:t>group access</a:t>
            </a:r>
            <a:r>
              <a:rPr lang="en-US" sz="2000" dirty="0">
                <a:sym typeface="Symbol" charset="0"/>
              </a:rPr>
              <a:t> 	6		1 1 0</a:t>
            </a:r>
          </a:p>
          <a:p>
            <a:pPr>
              <a:spcBef>
                <a:spcPct val="10000"/>
              </a:spcBef>
              <a:buFont typeface="Wingdings" charset="0"/>
              <a:buNone/>
            </a:pPr>
            <a:r>
              <a:rPr lang="en-US" sz="2000" dirty="0">
                <a:sym typeface="Symbol" charset="0"/>
              </a:rPr>
              <a:t>		c)  </a:t>
            </a:r>
            <a:r>
              <a:rPr lang="en-US" sz="2000" b="1" dirty="0">
                <a:sym typeface="Symbol" charset="0"/>
              </a:rPr>
              <a:t>public access</a:t>
            </a:r>
            <a:r>
              <a:rPr lang="en-US" sz="2000" dirty="0">
                <a:sym typeface="Symbol" charset="0"/>
              </a:rPr>
              <a:t>	4		1 0 0</a:t>
            </a:r>
          </a:p>
          <a:p>
            <a:pPr>
              <a:spcBef>
                <a:spcPct val="10000"/>
              </a:spcBef>
              <a:buFont typeface="Wingdings" charset="0"/>
              <a:buNone/>
            </a:pPr>
            <a:r>
              <a:rPr lang="en-US" sz="800" dirty="0" smtClean="0">
                <a:sym typeface="Symbol" charset="0"/>
              </a:rPr>
              <a:t>    </a:t>
            </a:r>
            <a:endParaRPr lang="en-US" sz="800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For a particular file or directory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(such as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sym typeface="Symbol" charset="0"/>
              </a:rPr>
              <a:t>game</a:t>
            </a:r>
            <a:r>
              <a:rPr lang="en-US" dirty="0">
                <a:sym typeface="Symbol" charset="0"/>
              </a:rPr>
              <a:t>), define an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appropriate access with the</a:t>
            </a:r>
            <a:br>
              <a:rPr lang="en-US" dirty="0">
                <a:sym typeface="Symbol" charset="0"/>
              </a:rPr>
            </a:br>
            <a:r>
              <a:rPr lang="en-US" b="1" dirty="0" err="1">
                <a:solidFill>
                  <a:srgbClr val="0033CC"/>
                </a:solidFill>
                <a:latin typeface="Courier New" charset="0"/>
                <a:sym typeface="Symbol" charset="0"/>
              </a:rPr>
              <a:t>chmod</a:t>
            </a:r>
            <a:r>
              <a:rPr lang="en-US" dirty="0">
                <a:sym typeface="Symbol" charset="0"/>
              </a:rPr>
              <a:t> command.</a:t>
            </a:r>
            <a:endParaRPr lang="en-US" dirty="0"/>
          </a:p>
        </p:txBody>
      </p:sp>
      <p:grpSp>
        <p:nvGrpSpPr>
          <p:cNvPr id="850948" name="Group 4"/>
          <p:cNvGrpSpPr>
            <a:grpSpLocks/>
          </p:cNvGrpSpPr>
          <p:nvPr/>
        </p:nvGrpSpPr>
        <p:grpSpPr bwMode="auto">
          <a:xfrm>
            <a:off x="6035024" y="4069073"/>
            <a:ext cx="2873375" cy="1582738"/>
            <a:chOff x="3629" y="2909"/>
            <a:chExt cx="1810" cy="997"/>
          </a:xfrm>
        </p:grpSpPr>
        <p:sp>
          <p:nvSpPr>
            <p:cNvPr id="850949" name="Rectangle 5"/>
            <p:cNvSpPr>
              <a:spLocks noChangeArrowheads="1"/>
            </p:cNvSpPr>
            <p:nvPr/>
          </p:nvSpPr>
          <p:spPr bwMode="auto">
            <a:xfrm>
              <a:off x="3629" y="2909"/>
              <a:ext cx="1785" cy="97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0950" name="Group 6"/>
            <p:cNvGrpSpPr>
              <a:grpSpLocks/>
            </p:cNvGrpSpPr>
            <p:nvPr/>
          </p:nvGrpSpPr>
          <p:grpSpPr bwMode="auto">
            <a:xfrm>
              <a:off x="3694" y="2921"/>
              <a:ext cx="1745" cy="985"/>
              <a:chOff x="3694" y="2921"/>
              <a:chExt cx="1745" cy="985"/>
            </a:xfrm>
          </p:grpSpPr>
          <p:sp>
            <p:nvSpPr>
              <p:cNvPr id="850951" name="Text Box 4"/>
              <p:cNvSpPr txBox="1">
                <a:spLocks noChangeArrowheads="1"/>
              </p:cNvSpPr>
              <p:nvPr/>
            </p:nvSpPr>
            <p:spPr bwMode="auto">
              <a:xfrm>
                <a:off x="3694" y="2921"/>
                <a:ext cx="44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Helvetica" charset="0"/>
                    <a:ea typeface="MS PGothic" charset="0"/>
                    <a:cs typeface="MS PGothic" charset="0"/>
                  </a:rPr>
                  <a:t>owner</a:t>
                </a:r>
              </a:p>
            </p:txBody>
          </p:sp>
          <p:sp>
            <p:nvSpPr>
              <p:cNvPr id="850952" name="Text Box 5"/>
              <p:cNvSpPr txBox="1">
                <a:spLocks noChangeArrowheads="1"/>
              </p:cNvSpPr>
              <p:nvPr/>
            </p:nvSpPr>
            <p:spPr bwMode="auto">
              <a:xfrm>
                <a:off x="4302" y="2921"/>
                <a:ext cx="43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Helvetica" charset="0"/>
                    <a:ea typeface="MS PGothic" charset="0"/>
                    <a:cs typeface="MS PGothic" charset="0"/>
                  </a:rPr>
                  <a:t>group</a:t>
                </a:r>
              </a:p>
            </p:txBody>
          </p:sp>
          <p:sp>
            <p:nvSpPr>
              <p:cNvPr id="850953" name="Text Box 6"/>
              <p:cNvSpPr txBox="1">
                <a:spLocks noChangeArrowheads="1"/>
              </p:cNvSpPr>
              <p:nvPr/>
            </p:nvSpPr>
            <p:spPr bwMode="auto">
              <a:xfrm>
                <a:off x="4995" y="2921"/>
                <a:ext cx="44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b="1">
                    <a:latin typeface="Helvetica" charset="0"/>
                    <a:ea typeface="MS PGothic" charset="0"/>
                    <a:cs typeface="MS PGothic" charset="0"/>
                  </a:rPr>
                  <a:t>public</a:t>
                </a:r>
              </a:p>
            </p:txBody>
          </p:sp>
          <p:sp>
            <p:nvSpPr>
              <p:cNvPr id="850954" name="Text Box 8"/>
              <p:cNvSpPr txBox="1">
                <a:spLocks noChangeArrowheads="1"/>
              </p:cNvSpPr>
              <p:nvPr/>
            </p:nvSpPr>
            <p:spPr bwMode="auto">
              <a:xfrm>
                <a:off x="3724" y="3656"/>
                <a:ext cx="146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33CC"/>
                    </a:solidFill>
                    <a:latin typeface="Courier New" charset="0"/>
                    <a:ea typeface="MS PGothic" charset="0"/>
                    <a:cs typeface="MS PGothic" charset="0"/>
                  </a:rPr>
                  <a:t>chmod 764 game</a:t>
                </a:r>
              </a:p>
            </p:txBody>
          </p:sp>
          <p:sp>
            <p:nvSpPr>
              <p:cNvPr id="850955" name="Line 10"/>
              <p:cNvSpPr>
                <a:spLocks noChangeShapeType="1"/>
              </p:cNvSpPr>
              <p:nvPr/>
            </p:nvSpPr>
            <p:spPr bwMode="auto">
              <a:xfrm>
                <a:off x="3937" y="3083"/>
                <a:ext cx="441" cy="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956" name="Line 12"/>
              <p:cNvSpPr>
                <a:spLocks noChangeShapeType="1"/>
              </p:cNvSpPr>
              <p:nvPr/>
            </p:nvSpPr>
            <p:spPr bwMode="auto">
              <a:xfrm flipH="1">
                <a:off x="4608" y="3104"/>
                <a:ext cx="599" cy="6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957" name="Line 13"/>
              <p:cNvSpPr>
                <a:spLocks noChangeShapeType="1"/>
              </p:cNvSpPr>
              <p:nvPr/>
            </p:nvSpPr>
            <p:spPr bwMode="auto">
              <a:xfrm flipV="1">
                <a:off x="4493" y="3082"/>
                <a:ext cx="0" cy="6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281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4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BF7-80E7-2542-BFE0-FC3390B19654}" type="slidenum">
              <a:rPr lang="en-US"/>
              <a:pPr/>
              <a:t>29</a:t>
            </a:fld>
            <a:endParaRPr lang="en-US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Protection in UNIX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402088"/>
          </a:xfrm>
        </p:spPr>
        <p:txBody>
          <a:bodyPr/>
          <a:lstStyle/>
          <a:p>
            <a:r>
              <a:rPr lang="en-US" dirty="0"/>
              <a:t>Sample UNIX file listing via the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ls</a:t>
            </a:r>
            <a:r>
              <a:rPr lang="en-US" dirty="0"/>
              <a:t> command.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rights to each file and directory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at the left.</a:t>
            </a:r>
          </a:p>
        </p:txBody>
      </p:sp>
      <p:pic>
        <p:nvPicPr>
          <p:cNvPr id="851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27065" r="722" b="27065"/>
          <a:stretch>
            <a:fillRect/>
          </a:stretch>
        </p:blipFill>
        <p:spPr bwMode="auto">
          <a:xfrm>
            <a:off x="1079500" y="2866049"/>
            <a:ext cx="7350125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59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7F9F-75FB-734F-93BE-FC66D57B09D2}" type="slidenum">
              <a:rPr lang="en-US"/>
              <a:pPr/>
              <a:t>3</a:t>
            </a:fld>
            <a:endParaRPr lang="en-US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Unofficial Field Trip</a:t>
            </a:r>
            <a:endParaRPr lang="en-US" i="1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new </a:t>
            </a:r>
            <a:r>
              <a:rPr lang="en-US" sz="2400" dirty="0">
                <a:solidFill>
                  <a:srgbClr val="B23C00"/>
                </a:solidFill>
              </a:rPr>
              <a:t>Revolution </a:t>
            </a:r>
            <a:r>
              <a:rPr lang="en-US" sz="2400" dirty="0"/>
              <a:t>exhibit is now open!</a:t>
            </a:r>
          </a:p>
          <a:p>
            <a:pPr lvl="1"/>
            <a:r>
              <a:rPr lang="en-US" sz="2000" dirty="0"/>
              <a:t>Walk through a timeline of the </a:t>
            </a:r>
            <a:br>
              <a:rPr lang="en-US" sz="2000" dirty="0"/>
            </a:br>
            <a:r>
              <a:rPr lang="en-US" sz="2000" dirty="0"/>
              <a:t>First 2000 Years of Computing History.</a:t>
            </a:r>
          </a:p>
          <a:p>
            <a:pPr lvl="1"/>
            <a:r>
              <a:rPr lang="en-US" sz="2000" dirty="0"/>
              <a:t>Historic computer systems, data processing equipment, </a:t>
            </a:r>
            <a:br>
              <a:rPr lang="en-US" sz="2000" dirty="0"/>
            </a:br>
            <a:r>
              <a:rPr lang="en-US" sz="2000" dirty="0"/>
              <a:t>and other artifacts.</a:t>
            </a:r>
          </a:p>
          <a:p>
            <a:pPr lvl="1"/>
            <a:r>
              <a:rPr lang="en-US" sz="2000" dirty="0"/>
              <a:t>Small theater presentations.</a:t>
            </a:r>
          </a:p>
        </p:txBody>
      </p:sp>
      <p:pic>
        <p:nvPicPr>
          <p:cNvPr id="64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3154363"/>
            <a:ext cx="3946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49650"/>
            <a:ext cx="35353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7589838" y="5500688"/>
            <a:ext cx="109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>
                <a:latin typeface="Arial" charset="0"/>
              </a:rPr>
              <a:t>Atanasoff-Berry </a:t>
            </a:r>
          </a:p>
          <a:p>
            <a:r>
              <a:rPr lang="en-US" sz="1000" b="0">
                <a:latin typeface="Arial" charset="0"/>
              </a:rPr>
              <a:t>Computer </a:t>
            </a:r>
          </a:p>
        </p:txBody>
      </p:sp>
      <p:sp>
        <p:nvSpPr>
          <p:cNvPr id="643079" name="Text Box 7"/>
          <p:cNvSpPr txBox="1">
            <a:spLocks noChangeArrowheads="1"/>
          </p:cNvSpPr>
          <p:nvPr/>
        </p:nvSpPr>
        <p:spPr bwMode="auto">
          <a:xfrm>
            <a:off x="731838" y="5349875"/>
            <a:ext cx="6619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 b="0">
                <a:latin typeface="Arial" charset="0"/>
              </a:rPr>
              <a:t>Hollerith</a:t>
            </a:r>
          </a:p>
          <a:p>
            <a:pPr algn="r"/>
            <a:r>
              <a:rPr lang="en-US" sz="1000" b="0">
                <a:latin typeface="Arial" charset="0"/>
              </a:rPr>
              <a:t>Census</a:t>
            </a:r>
          </a:p>
          <a:p>
            <a:pPr algn="r"/>
            <a:r>
              <a:rPr lang="en-US" sz="1000" b="0">
                <a:latin typeface="Arial" charset="0"/>
              </a:rPr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247543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E932-37E6-D744-BD70-1162FB581510}" type="slidenum">
              <a:rPr lang="en-US"/>
              <a:pPr/>
              <a:t>30</a:t>
            </a:fld>
            <a:endParaRPr lang="en-US"/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Layered File System Architecture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394325" cy="4968875"/>
          </a:xfrm>
        </p:spPr>
        <p:txBody>
          <a:bodyPr/>
          <a:lstStyle/>
          <a:p>
            <a:r>
              <a:rPr lang="en-US" dirty="0"/>
              <a:t>I/O control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Device drivers</a:t>
            </a:r>
          </a:p>
          <a:p>
            <a:pPr lvl="1"/>
            <a:r>
              <a:rPr lang="en-US" dirty="0"/>
              <a:t>Interrupt handlers</a:t>
            </a:r>
          </a:p>
          <a:p>
            <a:pPr lvl="4"/>
            <a:endParaRPr lang="en-US" dirty="0"/>
          </a:p>
          <a:p>
            <a:r>
              <a:rPr lang="en-US" dirty="0"/>
              <a:t>Basic file system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Issue generic commands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the device drivers.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Manage memory buffers and caches that hold file system, directory, and data blocks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540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235075"/>
            <a:ext cx="2949575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4022" name="Rectangle 6"/>
          <p:cNvSpPr>
            <a:spLocks noChangeArrowheads="1"/>
          </p:cNvSpPr>
          <p:nvPr/>
        </p:nvSpPr>
        <p:spPr bwMode="auto">
          <a:xfrm>
            <a:off x="3200415" y="6263609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20254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425-D6F3-B940-AAD4-8DFDA3818160}" type="slidenum">
              <a:rPr lang="en-US"/>
              <a:pPr/>
              <a:t>31</a:t>
            </a:fld>
            <a:endParaRPr lang="en-US"/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Layered File System Architecture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5121275" cy="5029145"/>
          </a:xfrm>
        </p:spPr>
        <p:txBody>
          <a:bodyPr/>
          <a:lstStyle/>
          <a:p>
            <a:r>
              <a:rPr lang="en-US" dirty="0"/>
              <a:t>File-organization module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Manage logical and physical blocks of files.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Translate logical block addresses to physical block address.</a:t>
            </a:r>
          </a:p>
          <a:p>
            <a:pPr lvl="5"/>
            <a:endParaRPr lang="en-US" dirty="0"/>
          </a:p>
          <a:p>
            <a:r>
              <a:rPr lang="en-US" dirty="0"/>
              <a:t>Logical file system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Manage file metadata.</a:t>
            </a:r>
          </a:p>
          <a:p>
            <a:pPr lvl="1"/>
            <a:r>
              <a:rPr lang="en-US" dirty="0"/>
              <a:t>File control blocks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UNIX </a:t>
            </a:r>
            <a:r>
              <a:rPr lang="en-US" dirty="0" err="1"/>
              <a:t>inodes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550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1235075"/>
            <a:ext cx="2949575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5046" name="Rectangle 6"/>
          <p:cNvSpPr>
            <a:spLocks noChangeArrowheads="1"/>
          </p:cNvSpPr>
          <p:nvPr/>
        </p:nvSpPr>
        <p:spPr bwMode="auto">
          <a:xfrm>
            <a:off x="3108976" y="6263609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262385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FA1F-0282-6543-AD08-2115E4E879C0}" type="slidenum">
              <a:rPr lang="en-US"/>
              <a:pPr/>
              <a:t>32</a:t>
            </a:fld>
            <a:endParaRPr lang="en-US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 Layout on Disk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Master Boot Record </a:t>
            </a:r>
            <a:r>
              <a:rPr lang="en-US" dirty="0"/>
              <a:t>(</a:t>
            </a:r>
            <a:r>
              <a:rPr lang="en-US" dirty="0">
                <a:solidFill>
                  <a:srgbClr val="B23300"/>
                </a:solidFill>
              </a:rPr>
              <a:t>MBR</a:t>
            </a:r>
            <a:r>
              <a:rPr lang="en-US" dirty="0"/>
              <a:t>)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Located at sector 0 of the disk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Used to boot the computer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Contains the disk partition table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Contains code to boot the computer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MBR code locates the </a:t>
            </a:r>
            <a:r>
              <a:rPr lang="en-US" dirty="0">
                <a:solidFill>
                  <a:srgbClr val="B23300"/>
                </a:solidFill>
              </a:rPr>
              <a:t>active disk partition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Read and execute the boot block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active partition.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Load the operating system residing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partition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2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6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FA1F-0282-6543-AD08-2115E4E879C0}" type="slidenum">
              <a:rPr lang="en-US"/>
              <a:pPr/>
              <a:t>33</a:t>
            </a:fld>
            <a:endParaRPr lang="en-US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Layout on </a:t>
            </a:r>
            <a:r>
              <a:rPr lang="en-US" dirty="0" smtClean="0"/>
              <a:t>Disk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>
                <a:solidFill>
                  <a:srgbClr val="B23300"/>
                </a:solidFill>
              </a:rPr>
              <a:t>superblock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Contains key parameters about the file system </a:t>
            </a:r>
            <a:br>
              <a:rPr lang="en-US" dirty="0"/>
            </a:br>
            <a:r>
              <a:rPr lang="en-US" dirty="0"/>
              <a:t>that is read into main memory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File-control blocks </a:t>
            </a:r>
            <a:r>
              <a:rPr lang="en-US" dirty="0"/>
              <a:t>(UNIX </a:t>
            </a:r>
            <a:r>
              <a:rPr lang="en-US" dirty="0" err="1">
                <a:solidFill>
                  <a:srgbClr val="B23300"/>
                </a:solidFill>
              </a:rPr>
              <a:t>inodes</a:t>
            </a:r>
            <a:r>
              <a:rPr lang="en-US" dirty="0" smtClean="0"/>
              <a:t>)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Array of data structures, one per file.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Information about each </a:t>
            </a:r>
            <a:r>
              <a:rPr lang="en-US" dirty="0" smtClean="0"/>
              <a:t>file:</a:t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dirty="0"/>
              <a:t>its disk blocks are located, etc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9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CD48-1214-8648-B7B9-AF0B342D8F37}" type="slidenum">
              <a:rPr lang="en-US"/>
              <a:pPr/>
              <a:t>34</a:t>
            </a:fld>
            <a:endParaRPr lang="en-US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Layout on Disk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altLang="ja-JP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300"/>
                </a:solidFill>
              </a:rPr>
              <a:t>Root </a:t>
            </a:r>
            <a:r>
              <a:rPr lang="en-US" dirty="0">
                <a:solidFill>
                  <a:srgbClr val="B23300"/>
                </a:solidFill>
              </a:rPr>
              <a:t>directory</a:t>
            </a:r>
          </a:p>
          <a:p>
            <a:pPr>
              <a:lnSpc>
                <a:spcPct val="90000"/>
              </a:lnSpc>
            </a:pPr>
            <a:r>
              <a:rPr lang="en-US" dirty="0"/>
              <a:t>Other directories and files</a:t>
            </a:r>
          </a:p>
        </p:txBody>
      </p:sp>
      <p:pic>
        <p:nvPicPr>
          <p:cNvPr id="857092" name="Picture 4" descr="5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2" y="2514610"/>
            <a:ext cx="7528516" cy="310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7094" name="Rectangle 6"/>
          <p:cNvSpPr>
            <a:spLocks noChangeArrowheads="1"/>
          </p:cNvSpPr>
          <p:nvPr/>
        </p:nvSpPr>
        <p:spPr bwMode="auto">
          <a:xfrm>
            <a:off x="6126163" y="6172200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2042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3C2-D22C-EF49-828A-9E4E919A5F3B}" type="slidenum">
              <a:rPr lang="en-US"/>
              <a:pPr/>
              <a:t>35</a:t>
            </a:fld>
            <a:endParaRPr lang="en-US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Contiguous File Allocation</a:t>
            </a:r>
            <a:endParaRPr lang="en-US" dirty="0"/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0"/>
            <a:ext cx="4663434" cy="4835525"/>
          </a:xfrm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file occupies a set of contiguous blocks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Usually best performance.</a:t>
            </a:r>
          </a:p>
          <a:p>
            <a:pPr lvl="1"/>
            <a:r>
              <a:rPr lang="en-US" dirty="0" smtClean="0"/>
              <a:t>Simple</a:t>
            </a:r>
            <a:r>
              <a:rPr lang="en-US" dirty="0"/>
              <a:t>: Requires only the starting location (block #) and length </a:t>
            </a:r>
            <a:r>
              <a:rPr lang="en-US" dirty="0" smtClean="0"/>
              <a:t>(block count)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Problems</a:t>
            </a:r>
          </a:p>
          <a:p>
            <a:pPr lvl="2"/>
            <a:r>
              <a:rPr lang="en-US" dirty="0"/>
              <a:t>Finding space for file </a:t>
            </a:r>
          </a:p>
          <a:p>
            <a:pPr lvl="2"/>
            <a:r>
              <a:rPr lang="en-US" dirty="0"/>
              <a:t>Knowing the file size </a:t>
            </a:r>
          </a:p>
          <a:p>
            <a:pPr lvl="2"/>
            <a:r>
              <a:rPr lang="en-US" dirty="0"/>
              <a:t>External fragmentation </a:t>
            </a:r>
          </a:p>
          <a:p>
            <a:pPr lvl="2"/>
            <a:r>
              <a:rPr lang="en-US" dirty="0"/>
              <a:t>Need for compaction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8591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17638"/>
            <a:ext cx="3875088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9141" name="Text Box 5"/>
          <p:cNvSpPr txBox="1">
            <a:spLocks noChangeArrowheads="1"/>
          </p:cNvSpPr>
          <p:nvPr/>
        </p:nvSpPr>
        <p:spPr bwMode="auto">
          <a:xfrm>
            <a:off x="4937125" y="4800600"/>
            <a:ext cx="2403475" cy="650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Still used today on </a:t>
            </a:r>
            <a:br>
              <a:rPr lang="en-US" sz="1800">
                <a:solidFill>
                  <a:schemeClr val="folHlink"/>
                </a:solidFill>
              </a:rPr>
            </a:br>
            <a:r>
              <a:rPr lang="en-US" sz="1800">
                <a:solidFill>
                  <a:schemeClr val="folHlink"/>
                </a:solidFill>
              </a:rPr>
              <a:t>CD ROMs and DVDs.</a:t>
            </a:r>
          </a:p>
        </p:txBody>
      </p:sp>
      <p:sp>
        <p:nvSpPr>
          <p:cNvPr id="859143" name="Rectangle 7"/>
          <p:cNvSpPr>
            <a:spLocks noChangeArrowheads="1"/>
          </p:cNvSpPr>
          <p:nvPr/>
        </p:nvSpPr>
        <p:spPr bwMode="auto">
          <a:xfrm>
            <a:off x="5394325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64716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9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build="p"/>
      <p:bldP spid="8591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43C3-3809-E941-A012-099E4F7B6409}" type="slidenum">
              <a:rPr lang="en-US"/>
              <a:pPr/>
              <a:t>36</a:t>
            </a:fld>
            <a:endParaRPr lang="en-US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File Allocation</a:t>
            </a:r>
            <a:endParaRPr lang="en-US" dirty="0"/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846312" cy="4835525"/>
          </a:xfrm>
        </p:spPr>
        <p:txBody>
          <a:bodyPr/>
          <a:lstStyle/>
          <a:p>
            <a:r>
              <a:rPr lang="en-US" sz="2200" dirty="0" smtClean="0">
                <a:solidFill>
                  <a:srgbClr val="000000"/>
                </a:solidFill>
              </a:rPr>
              <a:t>Each </a:t>
            </a:r>
            <a:r>
              <a:rPr lang="en-US" sz="2200" dirty="0">
                <a:solidFill>
                  <a:srgbClr val="000000"/>
                </a:solidFill>
              </a:rPr>
              <a:t>file is a linked list of blocks.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No external fragmentation.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No compaction.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Each block contains a pointer 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to the next block.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Free space management system called when a new block needed.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Improve efficiency by clustering blocks into groups, but increases internal fragmentation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lvl="5"/>
            <a:endParaRPr lang="en-US" sz="4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Locating a block can take 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many I</a:t>
            </a:r>
            <a:r>
              <a:rPr lang="en-US" sz="2200" dirty="0">
                <a:solidFill>
                  <a:srgbClr val="000000"/>
                </a:solidFill>
              </a:rPr>
              <a:t>/</a:t>
            </a:r>
            <a:r>
              <a:rPr lang="en-US" sz="2200" dirty="0" err="1">
                <a:solidFill>
                  <a:srgbClr val="000000"/>
                </a:solidFill>
              </a:rPr>
              <a:t>Os</a:t>
            </a:r>
            <a:r>
              <a:rPr lang="en-US" sz="2200" dirty="0">
                <a:solidFill>
                  <a:srgbClr val="000000"/>
                </a:solidFill>
              </a:rPr>
              <a:t> and disk seeks.</a:t>
            </a:r>
          </a:p>
          <a:p>
            <a:pPr lvl="1"/>
            <a:r>
              <a:rPr lang="en-US" sz="1800" dirty="0"/>
              <a:t>Poor random access performance.</a:t>
            </a:r>
          </a:p>
          <a:p>
            <a:pPr lvl="1"/>
            <a:r>
              <a:rPr lang="en-US" sz="1800" dirty="0"/>
              <a:t>Reliability can be a problem.</a:t>
            </a:r>
          </a:p>
        </p:txBody>
      </p:sp>
      <p:pic>
        <p:nvPicPr>
          <p:cNvPr id="8601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1325563"/>
            <a:ext cx="3675063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66" name="Rectangle 6"/>
          <p:cNvSpPr>
            <a:spLocks noChangeArrowheads="1"/>
          </p:cNvSpPr>
          <p:nvPr/>
        </p:nvSpPr>
        <p:spPr bwMode="auto">
          <a:xfrm>
            <a:off x="5394325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193773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EB90-CFEE-4444-A4EC-8820AC880985}" type="slidenum">
              <a:rPr lang="en-US"/>
              <a:pPr/>
              <a:t>37</a:t>
            </a:fld>
            <a:endParaRPr lang="en-US"/>
          </a:p>
        </p:txBody>
      </p:sp>
      <p:pic>
        <p:nvPicPr>
          <p:cNvPr id="8611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325903"/>
            <a:ext cx="5851525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1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Allocation Table (FAT)</a:t>
            </a:r>
            <a:endParaRPr lang="en-US" dirty="0"/>
          </a:p>
        </p:txBody>
      </p:sp>
      <p:sp>
        <p:nvSpPr>
          <p:cNvPr id="861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148853"/>
            <a:ext cx="5303507" cy="393187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At </a:t>
            </a:r>
            <a:r>
              <a:rPr lang="en-US" dirty="0">
                <a:solidFill>
                  <a:srgbClr val="000000"/>
                </a:solidFill>
              </a:rPr>
              <a:t>the beginning of a volume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Indexed by block number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Much like a linked list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Used by Microsoft Windows.</a:t>
            </a:r>
          </a:p>
          <a:p>
            <a:pPr lvl="6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Needs to be cached in memory for performance. </a:t>
            </a:r>
          </a:p>
          <a:p>
            <a:r>
              <a:rPr lang="en-US" dirty="0">
                <a:solidFill>
                  <a:srgbClr val="000000"/>
                </a:solidFill>
              </a:rPr>
              <a:t>Simple to allocate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 new block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61190" name="Rectangle 6"/>
          <p:cNvSpPr>
            <a:spLocks noChangeArrowheads="1"/>
          </p:cNvSpPr>
          <p:nvPr/>
        </p:nvSpPr>
        <p:spPr bwMode="auto">
          <a:xfrm>
            <a:off x="5394325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67929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1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1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D5BD-6E06-7B46-BA4D-25666F890068}" type="slidenum">
              <a:rPr lang="en-US"/>
              <a:pPr/>
              <a:t>38</a:t>
            </a:fld>
            <a:endParaRPr lang="en-US"/>
          </a:p>
        </p:txBody>
      </p:sp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Indexed File Allocation</a:t>
            </a:r>
            <a:endParaRPr lang="en-US" dirty="0"/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0"/>
            <a:ext cx="4663434" cy="4835525"/>
          </a:xfrm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file has its own </a:t>
            </a:r>
            <a:br>
              <a:rPr lang="en-US" dirty="0"/>
            </a:br>
            <a:r>
              <a:rPr lang="en-US" dirty="0"/>
              <a:t>index block, an array of disk-block addresses.</a:t>
            </a:r>
          </a:p>
          <a:p>
            <a:pPr lvl="4"/>
            <a:endParaRPr lang="en-US" dirty="0"/>
          </a:p>
          <a:p>
            <a:r>
              <a:rPr lang="en-US" dirty="0"/>
              <a:t>No external fragmentation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Overhead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index block</a:t>
            </a:r>
            <a:r>
              <a:rPr lang="en-US" dirty="0"/>
              <a:t>.</a:t>
            </a:r>
          </a:p>
        </p:txBody>
      </p:sp>
      <p:pic>
        <p:nvPicPr>
          <p:cNvPr id="862212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96" y="1508781"/>
            <a:ext cx="3970337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2214" name="Rectangle 6"/>
          <p:cNvSpPr>
            <a:spLocks noChangeArrowheads="1"/>
          </p:cNvSpPr>
          <p:nvPr/>
        </p:nvSpPr>
        <p:spPr bwMode="auto">
          <a:xfrm>
            <a:off x="5394325" y="5715000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7399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1B47-B039-9243-829C-177F18D04E56}" type="slidenum">
              <a:rPr lang="en-US"/>
              <a:pPr/>
              <a:t>39</a:t>
            </a:fld>
            <a:endParaRPr lang="en-US"/>
          </a:p>
        </p:txBody>
      </p:sp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Inode</a:t>
            </a:r>
          </a:p>
        </p:txBody>
      </p:sp>
      <p:pic>
        <p:nvPicPr>
          <p:cNvPr id="8632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1325563"/>
            <a:ext cx="713263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3237" name="Rectangle 5"/>
          <p:cNvSpPr>
            <a:spLocks noChangeArrowheads="1"/>
          </p:cNvSpPr>
          <p:nvPr/>
        </p:nvSpPr>
        <p:spPr bwMode="auto">
          <a:xfrm>
            <a:off x="3382963" y="6251575"/>
            <a:ext cx="3613150" cy="5016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B2B2B2"/>
                </a:solidFill>
              </a:rPr>
              <a:t>Operating Systems Concepts, 9</a:t>
            </a:r>
            <a:r>
              <a:rPr lang="en-US" sz="900" b="1" baseline="30000">
                <a:solidFill>
                  <a:srgbClr val="B2B2B2"/>
                </a:solidFill>
              </a:rPr>
              <a:t>th</a:t>
            </a:r>
            <a:r>
              <a:rPr lang="en-US" sz="900" b="1">
                <a:solidFill>
                  <a:srgbClr val="B2B2B2"/>
                </a:solidFill>
              </a:rPr>
              <a:t> edition</a:t>
            </a:r>
            <a:endParaRPr lang="en-US" sz="900">
              <a:solidFill>
                <a:srgbClr val="B2B2B2"/>
              </a:solidFill>
            </a:endParaRPr>
          </a:p>
          <a:p>
            <a:r>
              <a:rPr lang="en-US" sz="900">
                <a:solidFill>
                  <a:srgbClr val="B2B2B2"/>
                </a:solidFill>
              </a:rPr>
              <a:t>Silberschatz, Galvin, and Gagne </a:t>
            </a:r>
          </a:p>
          <a:p>
            <a:r>
              <a:rPr lang="en-US" sz="900">
                <a:solidFill>
                  <a:srgbClr val="B2B2B2"/>
                </a:solidFill>
              </a:rPr>
              <a:t>(c) 2013 John Wiley &amp; Sons. All rights reserved. 978-1-118-06333-0</a:t>
            </a:r>
          </a:p>
        </p:txBody>
      </p:sp>
      <p:sp>
        <p:nvSpPr>
          <p:cNvPr id="8632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79925" y="1325563"/>
            <a:ext cx="4389438" cy="2377754"/>
          </a:xfrm>
          <a:noFill/>
          <a:ln/>
        </p:spPr>
        <p:txBody>
          <a:bodyPr/>
          <a:lstStyle/>
          <a:p>
            <a:pPr lvl="1"/>
            <a:r>
              <a:rPr lang="en-US" dirty="0"/>
              <a:t>UNIX </a:t>
            </a:r>
            <a:r>
              <a:rPr lang="en-US" dirty="0" err="1"/>
              <a:t>inode</a:t>
            </a:r>
            <a:r>
              <a:rPr lang="en-US" dirty="0"/>
              <a:t> has pointers to:</a:t>
            </a:r>
          </a:p>
          <a:p>
            <a:pPr lvl="2"/>
            <a:r>
              <a:rPr lang="en-US" dirty="0"/>
              <a:t>direct blocks</a:t>
            </a:r>
          </a:p>
          <a:p>
            <a:pPr lvl="2"/>
            <a:r>
              <a:rPr lang="en-US" dirty="0"/>
              <a:t>single indirect blocks</a:t>
            </a:r>
          </a:p>
          <a:p>
            <a:pPr lvl="2"/>
            <a:r>
              <a:rPr lang="en-US" dirty="0"/>
              <a:t>double indirect blocks</a:t>
            </a:r>
          </a:p>
          <a:p>
            <a:pPr lvl="2"/>
            <a:r>
              <a:rPr lang="en-US" dirty="0"/>
              <a:t>triple indirect </a:t>
            </a:r>
            <a:r>
              <a:rPr lang="en-US" dirty="0" smtClean="0"/>
              <a:t>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9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8571-9CEC-6840-A683-D5DB394DB211}" type="slidenum">
              <a:rPr lang="en-US"/>
              <a:pPr/>
              <a:t>4</a:t>
            </a:fld>
            <a:endParaRPr lang="en-US"/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Unofficial Field Trip</a:t>
            </a:r>
            <a:endParaRPr lang="en-US" i="1"/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295400"/>
            <a:ext cx="3932237" cy="46024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B23C00"/>
                </a:solidFill>
              </a:rPr>
              <a:t>Babbage Difference Engine</a:t>
            </a:r>
            <a:r>
              <a:rPr lang="en-US" sz="2000" dirty="0"/>
              <a:t>, fully </a:t>
            </a:r>
            <a:r>
              <a:rPr lang="en-US" sz="2000" dirty="0" smtClean="0"/>
              <a:t>operational.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Hand-cranked mechanical computer.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Computed polynomial functions.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Designed by </a:t>
            </a:r>
            <a:r>
              <a:rPr lang="en-US" sz="1800" dirty="0">
                <a:solidFill>
                  <a:srgbClr val="B23C00"/>
                </a:solidFill>
              </a:rPr>
              <a:t>Charles Babbage </a:t>
            </a:r>
            <a:r>
              <a:rPr lang="en-US" sz="1800" dirty="0"/>
              <a:t>in the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early </a:t>
            </a:r>
            <a:r>
              <a:rPr lang="en-US" sz="1800" dirty="0"/>
              <a:t>to mid 1800s.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Arguably the </a:t>
            </a:r>
            <a:r>
              <a:rPr lang="en-US" sz="1600" dirty="0" smtClean="0"/>
              <a:t>world</a:t>
            </a:r>
            <a:r>
              <a:rPr lang="en-US" sz="1600" dirty="0" smtClean="0">
                <a:latin typeface="Arial"/>
              </a:rPr>
              <a:t>’</a:t>
            </a:r>
            <a:r>
              <a:rPr lang="en-US" sz="1600" dirty="0" smtClean="0"/>
              <a:t>s </a:t>
            </a:r>
            <a:br>
              <a:rPr lang="en-US" sz="1600" dirty="0" smtClean="0"/>
            </a:br>
            <a:r>
              <a:rPr lang="en-US" sz="1600" dirty="0" smtClean="0"/>
              <a:t>first </a:t>
            </a:r>
            <a:r>
              <a:rPr lang="en-US" sz="1600" dirty="0"/>
              <a:t>computer scientist,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lived </a:t>
            </a:r>
            <a:r>
              <a:rPr lang="en-US" sz="1600" dirty="0"/>
              <a:t>1791-1871.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He </a:t>
            </a:r>
            <a:r>
              <a:rPr lang="en-US" sz="1800" dirty="0" smtClean="0"/>
              <a:t>wasn</a:t>
            </a:r>
            <a:r>
              <a:rPr lang="en-US" sz="1800" dirty="0" smtClean="0">
                <a:latin typeface="Arial"/>
              </a:rPr>
              <a:t>’</a:t>
            </a:r>
            <a:r>
              <a:rPr lang="en-US" sz="1800" dirty="0" smtClean="0"/>
              <a:t>t </a:t>
            </a:r>
            <a:r>
              <a:rPr lang="en-US" sz="1800" dirty="0"/>
              <a:t>able to build it because he lost his funding.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B23C00"/>
                </a:solidFill>
              </a:rPr>
              <a:t>Live demo at 1</a:t>
            </a:r>
            <a:r>
              <a:rPr lang="en-US" sz="2400" b="1" dirty="0" smtClean="0">
                <a:solidFill>
                  <a:srgbClr val="B23C00"/>
                </a:solidFill>
              </a:rPr>
              <a:t>:00</a:t>
            </a:r>
            <a:endParaRPr lang="en-US" sz="2400" b="1" dirty="0">
              <a:solidFill>
                <a:srgbClr val="B23C00"/>
              </a:solidFill>
            </a:endParaRPr>
          </a:p>
        </p:txBody>
      </p:sp>
      <p:pic>
        <p:nvPicPr>
          <p:cNvPr id="642052" name="Picture 4" descr="tn_P10103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235075"/>
            <a:ext cx="4646612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2053" name="Rectangle 5"/>
          <p:cNvSpPr>
            <a:spLocks noChangeArrowheads="1"/>
          </p:cNvSpPr>
          <p:nvPr/>
        </p:nvSpPr>
        <p:spPr bwMode="auto">
          <a:xfrm>
            <a:off x="4846638" y="4983163"/>
            <a:ext cx="411443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000" b="0" dirty="0">
                <a:latin typeface="Arial" charset="0"/>
              </a:rPr>
              <a:t>His plans survived and this working model was built.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000" b="0" dirty="0">
                <a:latin typeface="Arial" charset="0"/>
              </a:rPr>
              <a:t>Includes a working printer!</a:t>
            </a:r>
          </a:p>
        </p:txBody>
      </p:sp>
      <p:sp>
        <p:nvSpPr>
          <p:cNvPr id="642054" name="Text Box 6"/>
          <p:cNvSpPr txBox="1">
            <a:spLocks noChangeArrowheads="1"/>
          </p:cNvSpPr>
          <p:nvPr/>
        </p:nvSpPr>
        <p:spPr bwMode="auto">
          <a:xfrm>
            <a:off x="4937756" y="5897853"/>
            <a:ext cx="3948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latin typeface="Arial" charset="0"/>
                <a:hlinkClick r:id="rId3"/>
              </a:rPr>
              <a:t>http://www.computerhistory.org/babbage/</a:t>
            </a:r>
            <a:r>
              <a:rPr lang="en-US" sz="1600" b="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715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C978-AE9A-B94A-9604-2AB99A982B65}" type="slidenum">
              <a:rPr lang="en-US"/>
              <a:pPr/>
              <a:t>5</a:t>
            </a:fld>
            <a:endParaRPr lang="en-US"/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Unofficial Field Trip</a:t>
            </a:r>
            <a:endParaRPr lang="en-US" i="1"/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4079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23C00"/>
                </a:solidFill>
              </a:rPr>
              <a:t>IBM 1401 computer</a:t>
            </a:r>
            <a:r>
              <a:rPr lang="en-US" sz="2400" dirty="0"/>
              <a:t>, fully restored and operational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small transistor-based mainframe computer.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Extremely popular with small businesses in the late 1950s </a:t>
            </a:r>
            <a:br>
              <a:rPr lang="en-US" sz="2000" dirty="0"/>
            </a:br>
            <a:r>
              <a:rPr lang="en-US" sz="2000" dirty="0"/>
              <a:t>through the mid 1960s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Maximum of 16K bytes of memory.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800 card/minute card reader (wire brushes).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600 line/minute line printer (impact).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 magnetic tape drives, no disk drives.</a:t>
            </a:r>
          </a:p>
          <a:p>
            <a:pPr lvl="2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641028" name="Picture 4" descr="IBM1401_TapeSystem_M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3611878"/>
            <a:ext cx="6584950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2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AC7C-3B33-D847-8BC5-29CADAA93D01}" type="slidenum">
              <a:rPr lang="en-US"/>
              <a:pPr/>
              <a:t>6</a:t>
            </a:fld>
            <a:endParaRPr lang="en-US"/>
          </a:p>
        </p:txBody>
      </p:sp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Structure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UNIX supports a </a:t>
            </a:r>
            <a:r>
              <a:rPr lang="en-US" dirty="0">
                <a:solidFill>
                  <a:srgbClr val="B23300"/>
                </a:solidFill>
              </a:rPr>
              <a:t>minimal set </a:t>
            </a:r>
            <a:r>
              <a:rPr lang="en-US" dirty="0"/>
              <a:t>of file structures.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 file is simply a stream of bytes.</a:t>
            </a:r>
          </a:p>
          <a:p>
            <a:pPr lvl="1"/>
            <a:r>
              <a:rPr lang="en-US" dirty="0"/>
              <a:t>Each byte is addressable by its offset </a:t>
            </a:r>
            <a:br>
              <a:rPr lang="en-US" dirty="0"/>
            </a:br>
            <a:r>
              <a:rPr lang="en-US" dirty="0"/>
              <a:t>from the file beginning or end.</a:t>
            </a:r>
          </a:p>
          <a:p>
            <a:pPr lvl="1"/>
            <a:r>
              <a:rPr lang="en-US" dirty="0"/>
              <a:t>User programs can organize these bytes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into fixed- or variable-length </a:t>
            </a:r>
            <a:r>
              <a:rPr lang="en-US" dirty="0"/>
              <a:t>records.</a:t>
            </a:r>
          </a:p>
          <a:p>
            <a:pPr lvl="4"/>
            <a:endParaRPr lang="en-US" dirty="0"/>
          </a:p>
          <a:p>
            <a:r>
              <a:rPr lang="en-US" dirty="0"/>
              <a:t>Other operating systems (especially on older machines) supported other file structures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8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5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52" y="4434829"/>
            <a:ext cx="5919127" cy="17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ED0-DF15-0747-AD58-FB0E07D78F52}" type="slidenum">
              <a:rPr lang="en-US"/>
              <a:pPr/>
              <a:t>7</a:t>
            </a:fld>
            <a:endParaRPr lang="en-US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Access Method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13942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Programs access the records in forward order, </a:t>
            </a:r>
            <a:br>
              <a:rPr lang="en-US" dirty="0"/>
            </a:br>
            <a:r>
              <a:rPr lang="en-US" dirty="0"/>
              <a:t>one after another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B23300"/>
                </a:solidFill>
              </a:rPr>
              <a:t>file pointer </a:t>
            </a:r>
            <a:r>
              <a:rPr lang="en-US" dirty="0"/>
              <a:t>keeps track of the I/O location.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 </a:t>
            </a:r>
            <a:r>
              <a:rPr lang="en-US" dirty="0"/>
              <a:t>the next record.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Append </a:t>
            </a:r>
            <a:r>
              <a:rPr lang="en-US" dirty="0"/>
              <a:t>to the end of the file.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Rewind to the beginning of the file.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Skip to record </a:t>
            </a:r>
            <a:r>
              <a:rPr lang="en-US" i="1" dirty="0"/>
              <a:t>n</a:t>
            </a:r>
          </a:p>
        </p:txBody>
      </p:sp>
      <p:sp>
        <p:nvSpPr>
          <p:cNvPr id="832517" name="Rectangle 5"/>
          <p:cNvSpPr>
            <a:spLocks noChangeArrowheads="1"/>
          </p:cNvSpPr>
          <p:nvPr/>
        </p:nvSpPr>
        <p:spPr bwMode="auto">
          <a:xfrm>
            <a:off x="329247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262729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A20-C433-C841-A1AF-4272B0191C28}" type="slidenum">
              <a:rPr lang="en-US"/>
              <a:pPr/>
              <a:t>8</a:t>
            </a:fld>
            <a:endParaRPr lang="en-US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(Random) Access Method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/>
              <a:t>Programs can read or write records rapidly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folHlink"/>
                </a:solidFill>
              </a:rPr>
              <a:t>in </a:t>
            </a:r>
            <a:r>
              <a:rPr lang="en-US" dirty="0">
                <a:solidFill>
                  <a:schemeClr val="folHlink"/>
                </a:solidFill>
              </a:rPr>
              <a:t>any order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record has a position which is a </a:t>
            </a:r>
            <a:r>
              <a:rPr lang="en-US" dirty="0" smtClean="0">
                <a:solidFill>
                  <a:schemeClr val="folHlink"/>
                </a:solidFill>
              </a:rPr>
              <a:t>relative </a:t>
            </a:r>
            <a:r>
              <a:rPr lang="en-US" dirty="0">
                <a:solidFill>
                  <a:schemeClr val="folHlink"/>
                </a:solidFill>
              </a:rPr>
              <a:t>block number</a:t>
            </a:r>
            <a:r>
              <a:rPr lang="en-US" i="1" dirty="0"/>
              <a:t>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relative to the beginning of the file.</a:t>
            </a:r>
          </a:p>
          <a:p>
            <a:pPr lvl="1"/>
            <a:r>
              <a:rPr lang="en-US" dirty="0" smtClean="0"/>
              <a:t>Fixed</a:t>
            </a:r>
            <a:r>
              <a:rPr lang="en-US" dirty="0"/>
              <a:t>-length records.</a:t>
            </a:r>
          </a:p>
          <a:p>
            <a:pPr lvl="4"/>
            <a:endParaRPr lang="en-US" dirty="0"/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read(</a:t>
            </a:r>
            <a:r>
              <a:rPr lang="en-US" b="1" i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n)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write(</a:t>
            </a:r>
            <a:r>
              <a:rPr lang="en-US" b="1" i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n)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position_to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(</a:t>
            </a:r>
            <a:r>
              <a:rPr lang="en-US" b="1" i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n)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read_next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write_next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()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rewrite(</a:t>
            </a:r>
            <a:r>
              <a:rPr lang="en-US" b="1" i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n)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33541" name="Text Box 5"/>
          <p:cNvSpPr txBox="1">
            <a:spLocks noChangeArrowheads="1"/>
          </p:cNvSpPr>
          <p:nvPr/>
        </p:nvSpPr>
        <p:spPr bwMode="auto">
          <a:xfrm>
            <a:off x="4417372" y="3092450"/>
            <a:ext cx="703262" cy="3365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49066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  <p:bldP spid="8335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CB78-B186-FE45-97BD-41E8706B9096}" type="slidenum">
              <a:rPr lang="en-US"/>
              <a:pPr/>
              <a:t>9</a:t>
            </a:fld>
            <a:endParaRPr lang="en-US"/>
          </a:p>
        </p:txBody>
      </p:sp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Access Methods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402088"/>
          </a:xfrm>
        </p:spPr>
        <p:txBody>
          <a:bodyPr/>
          <a:lstStyle/>
          <a:p>
            <a:r>
              <a:rPr lang="en-US" dirty="0"/>
              <a:t>Build other access methods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top of direct-access.</a:t>
            </a:r>
          </a:p>
          <a:p>
            <a:pPr lvl="1"/>
            <a:r>
              <a:rPr lang="en-US" dirty="0"/>
              <a:t>Example: An </a:t>
            </a:r>
            <a:r>
              <a:rPr lang="en-US" dirty="0">
                <a:solidFill>
                  <a:srgbClr val="B23300"/>
                </a:solidFill>
              </a:rPr>
              <a:t>indexed access method</a:t>
            </a:r>
            <a:r>
              <a:rPr lang="en-US" dirty="0"/>
              <a:t>.</a:t>
            </a:r>
          </a:p>
        </p:txBody>
      </p:sp>
      <p:pic>
        <p:nvPicPr>
          <p:cNvPr id="8345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47" y="2782434"/>
            <a:ext cx="5029145" cy="338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4566" name="Rectangle 6"/>
          <p:cNvSpPr>
            <a:spLocks noChangeArrowheads="1"/>
          </p:cNvSpPr>
          <p:nvPr/>
        </p:nvSpPr>
        <p:spPr bwMode="auto">
          <a:xfrm>
            <a:off x="3292475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169192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uiExpand="1" build="p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38665</TotalTime>
  <Words>1532</Words>
  <Application>Microsoft Macintosh PowerPoint</Application>
  <PresentationFormat>On-screen Show (4:3)</PresentationFormat>
  <Paragraphs>405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Quadrant</vt:lpstr>
      <vt:lpstr>CS 149: Operating Systems April 7 Class Meeting</vt:lpstr>
      <vt:lpstr>Unofficial Field Trip</vt:lpstr>
      <vt:lpstr>Unofficial Field Trip</vt:lpstr>
      <vt:lpstr>Unofficial Field Trip</vt:lpstr>
      <vt:lpstr>Unofficial Field Trip</vt:lpstr>
      <vt:lpstr>File Structure</vt:lpstr>
      <vt:lpstr>Sequential Access Method</vt:lpstr>
      <vt:lpstr>Direct (Random) Access Method</vt:lpstr>
      <vt:lpstr>Other Access Methods</vt:lpstr>
      <vt:lpstr>Disk Structure</vt:lpstr>
      <vt:lpstr>Disk Structure, cont’d</vt:lpstr>
      <vt:lpstr>Disk Structure, cont’d</vt:lpstr>
      <vt:lpstr>Directories</vt:lpstr>
      <vt:lpstr>Directory Operations</vt:lpstr>
      <vt:lpstr>Directory Operations, cont’d</vt:lpstr>
      <vt:lpstr>Single-Level Directory</vt:lpstr>
      <vt:lpstr>Two-Level Directory</vt:lpstr>
      <vt:lpstr>Two-Level Directory, cont’d</vt:lpstr>
      <vt:lpstr>Tree-Structured Directories</vt:lpstr>
      <vt:lpstr>Acyclic-Graph Directories</vt:lpstr>
      <vt:lpstr>File Path Names</vt:lpstr>
      <vt:lpstr>File Path Names, cont’d</vt:lpstr>
      <vt:lpstr>Mounting a File System</vt:lpstr>
      <vt:lpstr>Mounting a File System, cont’d</vt:lpstr>
      <vt:lpstr>Mounting a File System, cont’d</vt:lpstr>
      <vt:lpstr>Mounting a File System, cont’d</vt:lpstr>
      <vt:lpstr>File Protection</vt:lpstr>
      <vt:lpstr>File Protection in UNIX</vt:lpstr>
      <vt:lpstr>File Protection in UNIX, cont’d</vt:lpstr>
      <vt:lpstr>Layered File System Architecture</vt:lpstr>
      <vt:lpstr>Layered File System Architecture, cont’d</vt:lpstr>
      <vt:lpstr>File System Layout on Disk</vt:lpstr>
      <vt:lpstr>File System Layout on Disk, cont’d</vt:lpstr>
      <vt:lpstr>File System Layout on Disk, cont’d</vt:lpstr>
      <vt:lpstr>Contiguous File Allocation</vt:lpstr>
      <vt:lpstr>Linked File Allocation</vt:lpstr>
      <vt:lpstr>File Allocation Table (FAT)</vt:lpstr>
      <vt:lpstr>Indexed File Allocation</vt:lpstr>
      <vt:lpstr>UNIX Inode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146: Data Structures and Algorithms</dc:title>
  <dc:creator>Ronald Mak</dc:creator>
  <cp:lastModifiedBy>Ronald Mak</cp:lastModifiedBy>
  <cp:revision>759</cp:revision>
  <cp:lastPrinted>2015-02-03T07:34:34Z</cp:lastPrinted>
  <dcterms:created xsi:type="dcterms:W3CDTF">2008-01-12T03:52:55Z</dcterms:created>
  <dcterms:modified xsi:type="dcterms:W3CDTF">2015-04-07T15:50:29Z</dcterms:modified>
</cp:coreProperties>
</file>