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282" r:id="rId2"/>
    <p:sldId id="283" r:id="rId3"/>
    <p:sldId id="284" r:id="rId4"/>
    <p:sldId id="311" r:id="rId5"/>
    <p:sldId id="285" r:id="rId6"/>
    <p:sldId id="286" r:id="rId7"/>
    <p:sldId id="312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313" r:id="rId17"/>
    <p:sldId id="296" r:id="rId18"/>
    <p:sldId id="314" r:id="rId19"/>
    <p:sldId id="315" r:id="rId20"/>
    <p:sldId id="298" r:id="rId21"/>
    <p:sldId id="316" r:id="rId22"/>
    <p:sldId id="299" r:id="rId23"/>
    <p:sldId id="300" r:id="rId24"/>
    <p:sldId id="317" r:id="rId25"/>
    <p:sldId id="301" r:id="rId26"/>
    <p:sldId id="318" r:id="rId27"/>
    <p:sldId id="302" r:id="rId28"/>
    <p:sldId id="303" r:id="rId29"/>
    <p:sldId id="304" r:id="rId30"/>
    <p:sldId id="305" r:id="rId31"/>
    <p:sldId id="306" r:id="rId32"/>
    <p:sldId id="319" r:id="rId33"/>
    <p:sldId id="307" r:id="rId34"/>
    <p:sldId id="321" r:id="rId35"/>
    <p:sldId id="308" r:id="rId36"/>
    <p:sldId id="309" r:id="rId37"/>
    <p:sldId id="320" r:id="rId38"/>
    <p:sldId id="310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23300"/>
    <a:srgbClr val="006600"/>
    <a:srgbClr val="D60093"/>
    <a:srgbClr val="FFFF00"/>
    <a:srgbClr val="EAEAEA"/>
    <a:srgbClr val="0033CC"/>
    <a:srgbClr val="CCFFFF"/>
    <a:srgbClr val="5F5F5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40" autoAdjust="0"/>
    <p:restoredTop sz="99504" autoAdjust="0"/>
  </p:normalViewPr>
  <p:slideViewPr>
    <p:cSldViewPr>
      <p:cViewPr varScale="1">
        <p:scale>
          <a:sx n="135" d="100"/>
          <a:sy n="135" d="100"/>
        </p:scale>
        <p:origin x="-7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7808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06F63C-3D3B-3649-90F7-26A44BADE3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661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F3E7694-D114-4B4C-A050-9BFCAFAB8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37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C8C3D-1D40-5842-8926-8321D93EF0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2015: March 10</a:t>
            </a:r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823921" y="6263609"/>
            <a:ext cx="1774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149: Operating Systems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7157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6475" y="6248400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r>
              <a:rPr lang="en-US" smtClean="0"/>
              <a:t>Department of Computer Science Spring 2014: March 12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248400"/>
            <a:ext cx="329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 smtClean="0"/>
              <a:t>CS 149: Operating Systems © R. Mak</a:t>
            </a:r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03E17C-55C6-CC4E-AD90-98713021E87B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5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b="1" dirty="0"/>
              <a:t>CS 149: Operating Systems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March </a:t>
            </a:r>
            <a:r>
              <a:rPr lang="en-US" sz="2400" dirty="0" smtClean="0"/>
              <a:t>12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dirty="0"/>
              <a:t>Spring </a:t>
            </a:r>
            <a:r>
              <a:rPr lang="en-US" dirty="0" smtClean="0"/>
              <a:t>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/>
            <a:r>
              <a:rPr lang="en-US" dirty="0">
                <a:hlinkClick r:id="rId2"/>
              </a:rPr>
              <a:t>www.cs.sjsu.edu/~mak</a:t>
            </a:r>
            <a:r>
              <a:rPr lang="en-US" dirty="0"/>
              <a:t> </a:t>
            </a:r>
          </a:p>
        </p:txBody>
      </p:sp>
      <p:pic>
        <p:nvPicPr>
          <p:cNvPr id="313348" name="Picture 4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DBB55-5024-B14A-9B8C-27FC0E8BA9E6}" type="slidenum">
              <a:rPr lang="en-US"/>
              <a:pPr/>
              <a:t>10</a:t>
            </a:fld>
            <a:endParaRPr lang="en-US"/>
          </a:p>
        </p:txBody>
      </p:sp>
      <p:sp>
        <p:nvSpPr>
          <p:cNvPr id="93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an operating system.</a:t>
            </a:r>
          </a:p>
          <a:p>
            <a:pPr lvl="1"/>
            <a:r>
              <a:rPr lang="en-US" dirty="0"/>
              <a:t>Why study them?</a:t>
            </a:r>
          </a:p>
          <a:p>
            <a:pPr lvl="4"/>
            <a:endParaRPr lang="en-US" dirty="0"/>
          </a:p>
          <a:p>
            <a:r>
              <a:rPr lang="en-US" dirty="0"/>
              <a:t>History of operating systems.</a:t>
            </a:r>
          </a:p>
          <a:p>
            <a:pPr lvl="1"/>
            <a:r>
              <a:rPr lang="en-US" dirty="0"/>
              <a:t>The good old days before your computer had an OS.</a:t>
            </a:r>
          </a:p>
          <a:p>
            <a:pPr lvl="1"/>
            <a:r>
              <a:rPr lang="en-US" dirty="0"/>
              <a:t>Data </a:t>
            </a:r>
            <a:r>
              <a:rPr lang="en-US" dirty="0" smtClean="0"/>
              <a:t>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723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32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32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86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9451-F944-0346-880F-80DB2ED9CD1D}" type="slidenum">
              <a:rPr lang="en-US"/>
              <a:pPr/>
              <a:t>11</a:t>
            </a:fld>
            <a:endParaRPr lang="en-US"/>
          </a:p>
        </p:txBody>
      </p:sp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OS concepts</a:t>
            </a:r>
          </a:p>
          <a:p>
            <a:pPr lvl="1"/>
            <a:r>
              <a:rPr lang="en-US" dirty="0"/>
              <a:t>Concurrency</a:t>
            </a:r>
          </a:p>
          <a:p>
            <a:pPr lvl="1"/>
            <a:r>
              <a:rPr lang="en-US" dirty="0"/>
              <a:t>Processes</a:t>
            </a:r>
          </a:p>
          <a:p>
            <a:pPr lvl="1"/>
            <a:r>
              <a:rPr lang="en-US" dirty="0"/>
              <a:t>File systems</a:t>
            </a:r>
          </a:p>
          <a:p>
            <a:pPr lvl="1"/>
            <a:r>
              <a:rPr lang="en-US" dirty="0"/>
              <a:t>I/O redirection</a:t>
            </a:r>
          </a:p>
          <a:p>
            <a:pPr lvl="1"/>
            <a:r>
              <a:rPr lang="en-US" dirty="0"/>
              <a:t>Pipes</a:t>
            </a:r>
          </a:p>
          <a:p>
            <a:pPr lvl="1"/>
            <a:r>
              <a:rPr lang="en-US" dirty="0"/>
              <a:t>Shell</a:t>
            </a:r>
          </a:p>
          <a:p>
            <a:pPr lvl="1"/>
            <a:r>
              <a:rPr lang="en-US" dirty="0"/>
              <a:t>API</a:t>
            </a:r>
          </a:p>
          <a:p>
            <a:pPr lvl="2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fork()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join(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276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636B-E7C3-0A4E-81E8-7458E5151852}" type="slidenum">
              <a:rPr lang="en-US"/>
              <a:pPr/>
              <a:t>12</a:t>
            </a:fld>
            <a:endParaRPr lang="en-US"/>
          </a:p>
        </p:txBody>
      </p:sp>
      <p:sp>
        <p:nvSpPr>
          <p:cNvPr id="93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OS structure</a:t>
            </a:r>
          </a:p>
          <a:p>
            <a:pPr lvl="1"/>
            <a:r>
              <a:rPr lang="en-US"/>
              <a:t>Kernel mode vs. user mode</a:t>
            </a:r>
          </a:p>
          <a:p>
            <a:pPr lvl="1"/>
            <a:r>
              <a:rPr lang="en-US"/>
              <a:t>Monolithic vs. layered</a:t>
            </a:r>
          </a:p>
          <a:p>
            <a:pPr lvl="1"/>
            <a:r>
              <a:rPr lang="en-US"/>
              <a:t>Virtual machines</a:t>
            </a:r>
          </a:p>
          <a:p>
            <a:pPr lvl="1"/>
            <a:r>
              <a:rPr lang="en-US"/>
              <a:t>Client-server</a:t>
            </a:r>
          </a:p>
          <a:p>
            <a:pPr lvl="1"/>
            <a:r>
              <a:rPr lang="en-US"/>
              <a:t>Distributed</a:t>
            </a:r>
            <a:br>
              <a:rPr lang="en-US"/>
            </a:br>
            <a:r>
              <a:rPr lang="en-US"/>
              <a:t>_</a:t>
            </a:r>
          </a:p>
        </p:txBody>
      </p:sp>
    </p:spTree>
    <p:extLst>
      <p:ext uri="{BB962C8B-B14F-4D97-AF65-F5344CB8AC3E}">
        <p14:creationId xmlns:p14="http://schemas.microsoft.com/office/powerpoint/2010/main" val="2946982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1E68-2EAA-A34A-93BA-B8355F200D14}" type="slidenum">
              <a:rPr lang="en-US"/>
              <a:pPr/>
              <a:t>13</a:t>
            </a:fld>
            <a:endParaRPr lang="en-US"/>
          </a:p>
        </p:txBody>
      </p:sp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3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Processes</a:t>
            </a:r>
          </a:p>
          <a:p>
            <a:pPr lvl="1"/>
            <a:r>
              <a:rPr lang="en-US"/>
              <a:t>Context switching</a:t>
            </a:r>
          </a:p>
          <a:p>
            <a:pPr lvl="1"/>
            <a:r>
              <a:rPr lang="en-US"/>
              <a:t>Creation and termination</a:t>
            </a:r>
          </a:p>
          <a:p>
            <a:pPr lvl="1"/>
            <a:r>
              <a:rPr lang="en-US"/>
              <a:t>States</a:t>
            </a:r>
          </a:p>
          <a:p>
            <a:pPr lvl="4"/>
            <a:endParaRPr lang="en-US"/>
          </a:p>
          <a:p>
            <a:r>
              <a:rPr lang="en-US"/>
              <a:t>Process scheduling</a:t>
            </a:r>
          </a:p>
          <a:p>
            <a:pPr lvl="1"/>
            <a:r>
              <a:rPr lang="en-US"/>
              <a:t>Goals</a:t>
            </a:r>
          </a:p>
          <a:p>
            <a:pPr lvl="1"/>
            <a:r>
              <a:rPr lang="en-US"/>
              <a:t>Process behavior</a:t>
            </a:r>
          </a:p>
          <a:p>
            <a:pPr lvl="2"/>
            <a:r>
              <a:rPr lang="en-US"/>
              <a:t>compute-bound vs. I/O bound</a:t>
            </a:r>
            <a:br>
              <a:rPr lang="en-US"/>
            </a:br>
            <a:r>
              <a:rPr lang="en-US"/>
              <a:t>_</a:t>
            </a:r>
          </a:p>
        </p:txBody>
      </p:sp>
    </p:spTree>
    <p:extLst>
      <p:ext uri="{BB962C8B-B14F-4D97-AF65-F5344CB8AC3E}">
        <p14:creationId xmlns:p14="http://schemas.microsoft.com/office/powerpoint/2010/main" val="748920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3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35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35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593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F7481-F8E4-8141-B95C-F5BEB84CD4C1}" type="slidenum">
              <a:rPr lang="en-US"/>
              <a:pPr/>
              <a:t>14</a:t>
            </a:fld>
            <a:endParaRPr lang="en-US"/>
          </a:p>
        </p:txBody>
      </p:sp>
      <p:sp>
        <p:nvSpPr>
          <p:cNvPr id="93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Scheduling algorithms</a:t>
            </a:r>
          </a:p>
          <a:p>
            <a:pPr lvl="1"/>
            <a:r>
              <a:rPr lang="en-US"/>
              <a:t>Preemptive vs. non-preemptive</a:t>
            </a:r>
          </a:p>
          <a:p>
            <a:pPr lvl="1"/>
            <a:r>
              <a:rPr lang="en-US"/>
              <a:t>Scheduling criteria</a:t>
            </a:r>
          </a:p>
          <a:p>
            <a:pPr lvl="1"/>
            <a:r>
              <a:rPr lang="en-US"/>
              <a:t>Algorithms: FCFS, SJF, SRT, RR, HPF, etc.</a:t>
            </a:r>
          </a:p>
          <a:p>
            <a:pPr lvl="1"/>
            <a:r>
              <a:rPr lang="en-US"/>
              <a:t>Priority queues</a:t>
            </a:r>
          </a:p>
          <a:p>
            <a:pPr lvl="1"/>
            <a:r>
              <a:rPr lang="en-US"/>
              <a:t>Time quanta (slices)</a:t>
            </a:r>
          </a:p>
          <a:p>
            <a:pPr lvl="1"/>
            <a:r>
              <a:rPr lang="en-US"/>
              <a:t>Timelines</a:t>
            </a:r>
          </a:p>
          <a:p>
            <a:pPr lvl="1"/>
            <a:r>
              <a:rPr lang="en-US"/>
              <a:t>Interrupt routines</a:t>
            </a:r>
            <a:br>
              <a:rPr lang="en-US"/>
            </a:br>
            <a:r>
              <a:rPr lang="en-US"/>
              <a:t>_</a:t>
            </a:r>
          </a:p>
        </p:txBody>
      </p:sp>
    </p:spTree>
    <p:extLst>
      <p:ext uri="{BB962C8B-B14F-4D97-AF65-F5344CB8AC3E}">
        <p14:creationId xmlns:p14="http://schemas.microsoft.com/office/powerpoint/2010/main" val="3164726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C2F8-F270-8B40-A8E7-657F86C3C0E8}" type="slidenum">
              <a:rPr lang="en-US"/>
              <a:pPr/>
              <a:t>15</a:t>
            </a:fld>
            <a:endParaRPr lang="en-US"/>
          </a:p>
        </p:txBody>
      </p:sp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3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Threads</a:t>
            </a:r>
          </a:p>
          <a:p>
            <a:pPr lvl="1"/>
            <a:r>
              <a:rPr lang="en-US"/>
              <a:t>Lightweight processes</a:t>
            </a:r>
          </a:p>
          <a:p>
            <a:pPr lvl="1"/>
            <a:r>
              <a:rPr lang="en-US"/>
              <a:t>Multithreaded systems</a:t>
            </a:r>
          </a:p>
          <a:p>
            <a:pPr lvl="1"/>
            <a:r>
              <a:rPr lang="en-US"/>
              <a:t>User-level vs. kernel-level</a:t>
            </a:r>
          </a:p>
          <a:p>
            <a:pPr lvl="1"/>
            <a:r>
              <a:rPr lang="en-US"/>
              <a:t>Thread scheduling</a:t>
            </a:r>
          </a:p>
          <a:p>
            <a:pPr lvl="4"/>
            <a:endParaRPr lang="en-US"/>
          </a:p>
          <a:p>
            <a:r>
              <a:rPr lang="en-US"/>
              <a:t>UNIX Pthread library</a:t>
            </a:r>
          </a:p>
          <a:p>
            <a:pPr lvl="1"/>
            <a:r>
              <a:rPr lang="en-US"/>
              <a:t>create threads</a:t>
            </a:r>
          </a:p>
          <a:p>
            <a:pPr lvl="1"/>
            <a:r>
              <a:rPr lang="en-US"/>
              <a:t>start threads</a:t>
            </a:r>
          </a:p>
          <a:p>
            <a:pPr lvl="1"/>
            <a:r>
              <a:rPr lang="en-US"/>
              <a:t>wait for threads</a:t>
            </a:r>
            <a:br>
              <a:rPr lang="en-US"/>
            </a:br>
            <a:r>
              <a:rPr lang="en-US"/>
              <a:t>_</a:t>
            </a:r>
          </a:p>
        </p:txBody>
      </p:sp>
    </p:spTree>
    <p:extLst>
      <p:ext uri="{BB962C8B-B14F-4D97-AF65-F5344CB8AC3E}">
        <p14:creationId xmlns:p14="http://schemas.microsoft.com/office/powerpoint/2010/main" val="2715646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7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7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37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37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798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7B436-21D4-2B49-AA1B-AB45D8BE1A4C}" type="slidenum">
              <a:rPr lang="en-US"/>
              <a:pPr/>
              <a:t>16</a:t>
            </a:fld>
            <a:endParaRPr lang="en-US"/>
          </a:p>
        </p:txBody>
      </p:sp>
      <p:sp>
        <p:nvSpPr>
          <p:cNvPr id="93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Interprocess communication</a:t>
            </a:r>
          </a:p>
          <a:p>
            <a:pPr lvl="4"/>
            <a:endParaRPr lang="en-US" dirty="0"/>
          </a:p>
          <a:p>
            <a:r>
              <a:rPr lang="en-US" dirty="0"/>
              <a:t>Shared memory</a:t>
            </a:r>
          </a:p>
          <a:p>
            <a:pPr lvl="1"/>
            <a:r>
              <a:rPr lang="en-US" dirty="0"/>
              <a:t>UNIX system calls for shared memory</a:t>
            </a:r>
          </a:p>
          <a:p>
            <a:pPr lvl="3"/>
            <a:endParaRPr lang="en-US" dirty="0"/>
          </a:p>
          <a:p>
            <a:r>
              <a:rPr lang="en-US" dirty="0"/>
              <a:t>Message passing</a:t>
            </a:r>
          </a:p>
          <a:p>
            <a:pPr lvl="1"/>
            <a:r>
              <a:rPr lang="en-US" dirty="0"/>
              <a:t>blocking vs. </a:t>
            </a:r>
            <a:r>
              <a:rPr lang="en-US" dirty="0" err="1"/>
              <a:t>nonblocking</a:t>
            </a:r>
            <a:endParaRPr lang="en-US" dirty="0"/>
          </a:p>
          <a:p>
            <a:pPr lvl="1"/>
            <a:r>
              <a:rPr lang="en-US" dirty="0"/>
              <a:t>sockets</a:t>
            </a:r>
          </a:p>
          <a:p>
            <a:pPr lvl="1"/>
            <a:r>
              <a:rPr lang="en-US" dirty="0"/>
              <a:t>remote procedure call (RPC)</a:t>
            </a:r>
          </a:p>
          <a:p>
            <a:pPr lvl="1"/>
            <a:r>
              <a:rPr lang="en-US" dirty="0" smtClean="0"/>
              <a:t>pipe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040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9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39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39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39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39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39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39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90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DD33-3199-DD41-8451-0AD06FBBC799}" type="slidenum">
              <a:rPr lang="en-US"/>
              <a:pPr/>
              <a:t>17</a:t>
            </a:fld>
            <a:endParaRPr lang="en-US"/>
          </a:p>
        </p:txBody>
      </p:sp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/>
              <a:t>Process synchronization</a:t>
            </a:r>
          </a:p>
          <a:p>
            <a:pPr lvl="4"/>
            <a:endParaRPr lang="en-US" dirty="0"/>
          </a:p>
          <a:p>
            <a:pPr lvl="1"/>
            <a:r>
              <a:rPr lang="en-US" dirty="0" smtClean="0"/>
              <a:t>race </a:t>
            </a:r>
            <a:r>
              <a:rPr lang="en-US" dirty="0"/>
              <a:t>condition</a:t>
            </a:r>
          </a:p>
          <a:p>
            <a:pPr lvl="1"/>
            <a:r>
              <a:rPr lang="en-US" dirty="0" smtClean="0"/>
              <a:t>critical region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Mutual exclusion</a:t>
            </a:r>
          </a:p>
          <a:p>
            <a:pPr lvl="1"/>
            <a:r>
              <a:rPr lang="en-US" dirty="0"/>
              <a:t>lock variables</a:t>
            </a:r>
          </a:p>
          <a:p>
            <a:pPr lvl="1"/>
            <a:r>
              <a:rPr lang="en-US" dirty="0"/>
              <a:t>busy waiting</a:t>
            </a:r>
          </a:p>
          <a:p>
            <a:pPr lvl="1"/>
            <a:r>
              <a:rPr lang="en-US" dirty="0"/>
              <a:t>Peterson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solution</a:t>
            </a:r>
          </a:p>
          <a:p>
            <a:pPr lvl="1"/>
            <a:r>
              <a:rPr lang="en-US" dirty="0"/>
              <a:t>test and set lock instruction</a:t>
            </a:r>
          </a:p>
          <a:p>
            <a:pPr lvl="1"/>
            <a:r>
              <a:rPr lang="en-US" dirty="0"/>
              <a:t>sleep and wakeup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53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0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0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40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40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40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40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003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58B7-460E-2F40-9791-54AFBDA9FE9E}" type="slidenum">
              <a:rPr lang="en-US"/>
              <a:pPr/>
              <a:t>18</a:t>
            </a:fld>
            <a:endParaRPr lang="en-US"/>
          </a:p>
        </p:txBody>
      </p:sp>
      <p:sp>
        <p:nvSpPr>
          <p:cNvPr id="94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93770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Producer</a:t>
            </a:r>
            <a:r>
              <a:rPr lang="en-US" dirty="0"/>
              <a:t>-consumer problem</a:t>
            </a:r>
          </a:p>
          <a:p>
            <a:pPr>
              <a:lnSpc>
                <a:spcPct val="90000"/>
              </a:lnSpc>
            </a:pPr>
            <a:r>
              <a:rPr lang="en-US" dirty="0"/>
              <a:t>Readers-writers problem</a:t>
            </a:r>
          </a:p>
          <a:p>
            <a:pPr>
              <a:lnSpc>
                <a:spcPct val="90000"/>
              </a:lnSpc>
            </a:pPr>
            <a:r>
              <a:rPr lang="en-US" dirty="0"/>
              <a:t>Dining philosophers problem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UNIX </a:t>
            </a:r>
            <a:r>
              <a:rPr lang="en-US" dirty="0" smtClean="0"/>
              <a:t>Pthreads </a:t>
            </a:r>
            <a:r>
              <a:rPr lang="en-US" dirty="0"/>
              <a:t>library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semaphores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wait and post (signal)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mutexes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/>
              <a:t>lock and unlock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Monitors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Dining philosophers problem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Java </a:t>
            </a:r>
            <a:r>
              <a:rPr lang="en-US" dirty="0" smtClean="0"/>
              <a:t>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728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4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4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4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41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41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41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41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105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3F35-40ED-9C4C-9B30-BAE8C329A5A9}" type="slidenum">
              <a:rPr lang="en-US"/>
              <a:pPr/>
              <a:t>19</a:t>
            </a:fld>
            <a:endParaRPr lang="en-US"/>
          </a:p>
        </p:txBody>
      </p:sp>
      <p:sp>
        <p:nvSpPr>
          <p:cNvPr id="94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593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Deadlocks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Requesting </a:t>
            </a:r>
            <a:r>
              <a:rPr lang="en-US" dirty="0"/>
              <a:t>a resource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preemptable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non-</a:t>
            </a:r>
            <a:r>
              <a:rPr lang="en-US" dirty="0" err="1"/>
              <a:t>preemptable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Four deadlock conditions</a:t>
            </a:r>
          </a:p>
          <a:p>
            <a:pPr lvl="1">
              <a:lnSpc>
                <a:spcPct val="90000"/>
              </a:lnSpc>
              <a:buFont typeface="Wingdings" charset="0"/>
              <a:buAutoNum type="arabicPeriod"/>
            </a:pPr>
            <a:r>
              <a:rPr lang="en-US" dirty="0"/>
              <a:t>mutual exclusion</a:t>
            </a:r>
          </a:p>
          <a:p>
            <a:pPr lvl="1">
              <a:lnSpc>
                <a:spcPct val="90000"/>
              </a:lnSpc>
              <a:buFont typeface="Wingdings" charset="0"/>
              <a:buAutoNum type="arabicPeriod"/>
            </a:pPr>
            <a:r>
              <a:rPr lang="en-US" dirty="0"/>
              <a:t>hold and wait</a:t>
            </a:r>
          </a:p>
          <a:p>
            <a:pPr lvl="1">
              <a:lnSpc>
                <a:spcPct val="90000"/>
              </a:lnSpc>
              <a:buFont typeface="Wingdings" charset="0"/>
              <a:buAutoNum type="arabicPeriod"/>
            </a:pPr>
            <a:r>
              <a:rPr lang="en-US" dirty="0"/>
              <a:t>no preemption</a:t>
            </a:r>
          </a:p>
          <a:p>
            <a:pPr lvl="1">
              <a:lnSpc>
                <a:spcPct val="90000"/>
              </a:lnSpc>
              <a:buFont typeface="Wingdings" charset="0"/>
              <a:buAutoNum type="arabicPeriod"/>
            </a:pPr>
            <a:r>
              <a:rPr lang="en-US" dirty="0"/>
              <a:t>circular wait</a:t>
            </a:r>
          </a:p>
          <a:p>
            <a:pPr lvl="4">
              <a:lnSpc>
                <a:spcPct val="90000"/>
              </a:lnSpc>
              <a:buFont typeface="Wingdings" charset="0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799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4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43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4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43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43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1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06947-30EB-D14F-8583-EFF3C323DE68}" type="slidenum">
              <a:rPr lang="en-US"/>
              <a:pPr/>
              <a:t>2</a:t>
            </a:fld>
            <a:endParaRPr lang="en-US"/>
          </a:p>
        </p:txBody>
      </p:sp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Linux Memory Management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Two main components</a:t>
            </a:r>
          </a:p>
          <a:p>
            <a:pPr lvl="4"/>
            <a:endParaRPr lang="en-US"/>
          </a:p>
          <a:p>
            <a:pPr lvl="1"/>
            <a:r>
              <a:rPr lang="en-US"/>
              <a:t>Physical memory</a:t>
            </a:r>
          </a:p>
          <a:p>
            <a:pPr lvl="2"/>
            <a:r>
              <a:rPr lang="en-US"/>
              <a:t>Allocating and freeing pages, groups of pages, </a:t>
            </a:r>
            <a:br>
              <a:rPr lang="en-US"/>
            </a:br>
            <a:r>
              <a:rPr lang="en-US"/>
              <a:t>small blocks of RAM</a:t>
            </a:r>
          </a:p>
          <a:p>
            <a:pPr lvl="4"/>
            <a:endParaRPr lang="en-US"/>
          </a:p>
          <a:p>
            <a:pPr lvl="1"/>
            <a:r>
              <a:rPr lang="en-US"/>
              <a:t>Virtual memory</a:t>
            </a:r>
          </a:p>
          <a:p>
            <a:pPr lvl="2"/>
            <a:r>
              <a:rPr lang="en-US"/>
              <a:t>Mapping memory into the address space of running processes.</a:t>
            </a:r>
          </a:p>
        </p:txBody>
      </p:sp>
    </p:spTree>
    <p:extLst>
      <p:ext uri="{BB962C8B-B14F-4D97-AF65-F5344CB8AC3E}">
        <p14:creationId xmlns:p14="http://schemas.microsoft.com/office/powerpoint/2010/main" val="1745182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3F35-40ED-9C4C-9B30-BAE8C329A5A9}" type="slidenum">
              <a:rPr lang="en-US"/>
              <a:pPr/>
              <a:t>20</a:t>
            </a:fld>
            <a:endParaRPr lang="en-US"/>
          </a:p>
        </p:txBody>
      </p:sp>
      <p:sp>
        <p:nvSpPr>
          <p:cNvPr id="94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Deadlock modeling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Strategies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Detection and </a:t>
            </a:r>
            <a:r>
              <a:rPr lang="en-US" dirty="0" smtClean="0"/>
              <a:t>recovery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Prevention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Banker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algorithms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Resource trajectories</a:t>
            </a:r>
          </a:p>
        </p:txBody>
      </p:sp>
    </p:spTree>
    <p:extLst>
      <p:ext uri="{BB962C8B-B14F-4D97-AF65-F5344CB8AC3E}">
        <p14:creationId xmlns:p14="http://schemas.microsoft.com/office/powerpoint/2010/main" val="2327251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3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43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3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43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10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103C-563E-7A49-B412-256272F75027}" type="slidenum">
              <a:rPr lang="en-US"/>
              <a:pPr/>
              <a:t>21</a:t>
            </a:fld>
            <a:endParaRPr lang="en-US"/>
          </a:p>
        </p:txBody>
      </p:sp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4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Memory management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System memory design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Memory manager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Memory hierarchy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Cache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Main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Disk storage</a:t>
            </a:r>
          </a:p>
          <a:p>
            <a:pPr lvl="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19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44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44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44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44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413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103C-563E-7A49-B412-256272F75027}" type="slidenum">
              <a:rPr lang="en-US"/>
              <a:pPr/>
              <a:t>22</a:t>
            </a:fld>
            <a:endParaRPr lang="en-US"/>
          </a:p>
        </p:txBody>
      </p:sp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4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Monoprogramming </a:t>
            </a:r>
            <a:r>
              <a:rPr lang="en-US" dirty="0"/>
              <a:t>systems</a:t>
            </a:r>
          </a:p>
          <a:p>
            <a:pPr>
              <a:lnSpc>
                <a:spcPct val="90000"/>
              </a:lnSpc>
            </a:pPr>
            <a:r>
              <a:rPr lang="en-US" dirty="0"/>
              <a:t>Multiprogramming with fixed </a:t>
            </a:r>
            <a:r>
              <a:rPr lang="en-US" dirty="0" smtClean="0"/>
              <a:t>partitions</a:t>
            </a:r>
          </a:p>
          <a:p>
            <a:pPr>
              <a:lnSpc>
                <a:spcPct val="90000"/>
              </a:lnSpc>
            </a:pPr>
            <a:r>
              <a:rPr lang="en-US" dirty="0"/>
              <a:t>Multiprogramming with </a:t>
            </a:r>
            <a:r>
              <a:rPr lang="en-US" dirty="0" smtClean="0"/>
              <a:t>variable-sized partitions</a:t>
            </a:r>
            <a:endParaRPr lang="en-US" dirty="0"/>
          </a:p>
          <a:p>
            <a:pPr lvl="3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Process </a:t>
            </a:r>
            <a:r>
              <a:rPr lang="en-US" dirty="0"/>
              <a:t>relocation</a:t>
            </a:r>
          </a:p>
          <a:p>
            <a:pPr>
              <a:lnSpc>
                <a:spcPct val="90000"/>
              </a:lnSpc>
            </a:pPr>
            <a:r>
              <a:rPr lang="en-US" dirty="0"/>
              <a:t>Process protection</a:t>
            </a:r>
            <a:br>
              <a:rPr lang="en-US" dirty="0"/>
            </a:br>
            <a:r>
              <a:rPr lang="en-US" dirty="0"/>
              <a:t>_</a:t>
            </a:r>
          </a:p>
        </p:txBody>
      </p:sp>
    </p:spTree>
    <p:extLst>
      <p:ext uri="{BB962C8B-B14F-4D97-AF65-F5344CB8AC3E}">
        <p14:creationId xmlns:p14="http://schemas.microsoft.com/office/powerpoint/2010/main" val="1131433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4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4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4131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0D49-8067-E04F-B7B5-C7361FFBE5F6}" type="slidenum">
              <a:rPr lang="en-US"/>
              <a:pPr/>
              <a:t>23</a:t>
            </a:fld>
            <a:endParaRPr lang="en-US"/>
          </a:p>
        </p:txBody>
      </p:sp>
      <p:sp>
        <p:nvSpPr>
          <p:cNvPr id="94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Address </a:t>
            </a:r>
            <a:r>
              <a:rPr lang="en-US" dirty="0"/>
              <a:t>binding</a:t>
            </a:r>
          </a:p>
          <a:p>
            <a:pPr lvl="1"/>
            <a:r>
              <a:rPr lang="en-US" dirty="0"/>
              <a:t>Symbolic addresses to relocatable address</a:t>
            </a:r>
          </a:p>
          <a:p>
            <a:pPr lvl="1"/>
            <a:r>
              <a:rPr lang="en-US" dirty="0"/>
              <a:t>Compile-time, load-time, execution-</a:t>
            </a:r>
            <a:r>
              <a:rPr lang="en-US" dirty="0" smtClean="0"/>
              <a:t>time</a:t>
            </a:r>
          </a:p>
          <a:p>
            <a:pPr lvl="6"/>
            <a:endParaRPr lang="en-US" dirty="0"/>
          </a:p>
          <a:p>
            <a:r>
              <a:rPr lang="en-US" dirty="0"/>
              <a:t>Logical vs. physical address space</a:t>
            </a:r>
          </a:p>
          <a:p>
            <a:pPr lvl="7"/>
            <a:endParaRPr lang="en-US" dirty="0"/>
          </a:p>
          <a:p>
            <a:r>
              <a:rPr lang="en-US" dirty="0"/>
              <a:t>Dynamic loading</a:t>
            </a:r>
          </a:p>
          <a:p>
            <a:r>
              <a:rPr lang="en-US" dirty="0"/>
              <a:t>Dynamic linking</a:t>
            </a:r>
          </a:p>
          <a:p>
            <a:pPr lvl="7"/>
            <a:endParaRPr lang="en-US" dirty="0"/>
          </a:p>
          <a:p>
            <a:r>
              <a:rPr lang="en-US" dirty="0"/>
              <a:t>Swapping</a:t>
            </a:r>
          </a:p>
          <a:p>
            <a:pPr lvl="1"/>
            <a:r>
              <a:rPr lang="en-US" dirty="0"/>
              <a:t>Keep track of memory allocations</a:t>
            </a:r>
          </a:p>
          <a:p>
            <a:pPr lvl="1"/>
            <a:r>
              <a:rPr lang="en-US" dirty="0"/>
              <a:t>Backing </a:t>
            </a:r>
            <a:r>
              <a:rPr lang="en-US" dirty="0" smtClean="0"/>
              <a:t>store</a:t>
            </a:r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015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4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5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45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45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45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515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F755A-4BF9-7249-95FF-9BD2D9A13C91}" type="slidenum">
              <a:rPr lang="en-US"/>
              <a:pPr/>
              <a:t>24</a:t>
            </a:fld>
            <a:endParaRPr lang="en-US"/>
          </a:p>
        </p:txBody>
      </p:sp>
      <p:sp>
        <p:nvSpPr>
          <p:cNvPr id="95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Memory allocation </a:t>
            </a:r>
            <a:r>
              <a:rPr lang="en-US" dirty="0" smtClean="0"/>
              <a:t>algorithms</a:t>
            </a:r>
          </a:p>
          <a:p>
            <a:pPr lvl="5"/>
            <a:endParaRPr lang="en-US" dirty="0"/>
          </a:p>
          <a:p>
            <a:r>
              <a:rPr lang="en-US" dirty="0"/>
              <a:t>First </a:t>
            </a:r>
            <a:r>
              <a:rPr lang="en-US" dirty="0" smtClean="0"/>
              <a:t>fit</a:t>
            </a:r>
          </a:p>
          <a:p>
            <a:r>
              <a:rPr lang="en-US" dirty="0" smtClean="0"/>
              <a:t>Next </a:t>
            </a:r>
            <a:r>
              <a:rPr lang="en-US" dirty="0"/>
              <a:t>fit</a:t>
            </a:r>
          </a:p>
          <a:p>
            <a:r>
              <a:rPr lang="en-US" dirty="0"/>
              <a:t>Best </a:t>
            </a:r>
            <a:r>
              <a:rPr lang="en-US" dirty="0" smtClean="0"/>
              <a:t>fit</a:t>
            </a:r>
          </a:p>
          <a:p>
            <a:r>
              <a:rPr lang="en-US" dirty="0" smtClean="0"/>
              <a:t>Worst fit</a:t>
            </a:r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889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F755A-4BF9-7249-95FF-9BD2D9A13C91}" type="slidenum">
              <a:rPr lang="en-US"/>
              <a:pPr/>
              <a:t>25</a:t>
            </a:fld>
            <a:endParaRPr lang="en-US"/>
          </a:p>
        </p:txBody>
      </p:sp>
      <p:sp>
        <p:nvSpPr>
          <p:cNvPr id="95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Paging</a:t>
            </a:r>
            <a:endParaRPr lang="en-US" dirty="0"/>
          </a:p>
          <a:p>
            <a:r>
              <a:rPr lang="en-US" dirty="0"/>
              <a:t>Pages</a:t>
            </a:r>
          </a:p>
          <a:p>
            <a:r>
              <a:rPr lang="en-US" dirty="0"/>
              <a:t>Page </a:t>
            </a:r>
            <a:r>
              <a:rPr lang="en-US" dirty="0" smtClean="0"/>
              <a:t>frames</a:t>
            </a:r>
          </a:p>
          <a:p>
            <a:pPr lvl="6"/>
            <a:endParaRPr lang="en-US" dirty="0"/>
          </a:p>
          <a:p>
            <a:r>
              <a:rPr lang="en-US" dirty="0"/>
              <a:t>Page table</a:t>
            </a:r>
          </a:p>
          <a:p>
            <a:pPr lvl="1"/>
            <a:r>
              <a:rPr lang="en-US" dirty="0"/>
              <a:t>Multilevel</a:t>
            </a:r>
          </a:p>
          <a:p>
            <a:pPr lvl="1"/>
            <a:r>
              <a:rPr lang="en-US" dirty="0" smtClean="0"/>
              <a:t>Inverted</a:t>
            </a:r>
          </a:p>
          <a:p>
            <a:pPr lvl="7"/>
            <a:endParaRPr lang="en-US" dirty="0"/>
          </a:p>
          <a:p>
            <a:r>
              <a:rPr lang="en-US" dirty="0"/>
              <a:t>Logical address format</a:t>
            </a:r>
          </a:p>
          <a:p>
            <a:r>
              <a:rPr lang="en-US" dirty="0"/>
              <a:t>Shared pages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405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1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5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51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51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129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30E13-F92B-604D-B1DF-A22C68B58E2F}" type="slidenum">
              <a:rPr lang="en-US"/>
              <a:pPr/>
              <a:t>26</a:t>
            </a:fld>
            <a:endParaRPr lang="en-US"/>
          </a:p>
        </p:txBody>
      </p:sp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/>
              <a:t>, </a:t>
            </a:r>
            <a:r>
              <a:rPr lang="en-US" i="1" smtClean="0"/>
              <a:t>cont</a:t>
            </a:r>
            <a:r>
              <a:rPr lang="en-US" i="1" smtClean="0">
                <a:latin typeface="Arial"/>
              </a:rPr>
              <a:t>’</a:t>
            </a:r>
            <a:r>
              <a:rPr lang="en-US" i="1" smtClean="0"/>
              <a:t>d</a:t>
            </a:r>
            <a:endParaRPr lang="en-US" i="1" dirty="0"/>
          </a:p>
        </p:txBody>
      </p:sp>
      <p:sp>
        <p:nvSpPr>
          <p:cNvPr id="94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Page replacement </a:t>
            </a:r>
            <a:r>
              <a:rPr lang="en-US" dirty="0" smtClean="0"/>
              <a:t>algorithms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FIFO: First-in first-out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Second </a:t>
            </a:r>
            <a:r>
              <a:rPr lang="en-US" dirty="0" smtClean="0"/>
              <a:t>chance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LRU: Least recently used</a:t>
            </a:r>
          </a:p>
          <a:p>
            <a:pPr>
              <a:lnSpc>
                <a:spcPct val="90000"/>
              </a:lnSpc>
            </a:pPr>
            <a:r>
              <a:rPr lang="en-US" dirty="0"/>
              <a:t>LFU: Least frequently used</a:t>
            </a:r>
          </a:p>
          <a:p>
            <a:pPr>
              <a:lnSpc>
                <a:spcPct val="90000"/>
              </a:lnSpc>
            </a:pPr>
            <a:r>
              <a:rPr lang="en-US" dirty="0"/>
              <a:t>MFU: Most frequently </a:t>
            </a:r>
            <a:r>
              <a:rPr lang="en-US" dirty="0" smtClean="0"/>
              <a:t>used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Random pick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Local vs. </a:t>
            </a:r>
            <a:r>
              <a:rPr lang="en-US" dirty="0" smtClean="0"/>
              <a:t>global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31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4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46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46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46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46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617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30E13-F92B-604D-B1DF-A22C68B58E2F}" type="slidenum">
              <a:rPr lang="en-US"/>
              <a:pPr/>
              <a:t>27</a:t>
            </a:fld>
            <a:endParaRPr lang="en-US"/>
          </a:p>
        </p:txBody>
      </p:sp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4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Fragmentation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Internal and external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Locality of reference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Translation </a:t>
            </a:r>
            <a:r>
              <a:rPr lang="en-US" dirty="0" err="1"/>
              <a:t>lookaside</a:t>
            </a:r>
            <a:r>
              <a:rPr lang="en-US" dirty="0"/>
              <a:t> buffer (TLB)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Hit </a:t>
            </a:r>
            <a:r>
              <a:rPr lang="en-US" dirty="0" smtClean="0"/>
              <a:t>ratio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920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4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6179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CB06-B5D5-7849-84CA-30597A7EACD3}" type="slidenum">
              <a:rPr lang="en-US"/>
              <a:pPr/>
              <a:t>28</a:t>
            </a:fld>
            <a:endParaRPr lang="en-US"/>
          </a:p>
        </p:txBody>
      </p:sp>
      <p:sp>
        <p:nvSpPr>
          <p:cNvPr id="94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Segmentation</a:t>
            </a:r>
          </a:p>
          <a:p>
            <a:pPr lvl="4"/>
            <a:endParaRPr lang="en-US"/>
          </a:p>
          <a:p>
            <a:r>
              <a:rPr lang="en-US"/>
              <a:t>Virtual memory</a:t>
            </a:r>
          </a:p>
          <a:p>
            <a:pPr lvl="1"/>
            <a:r>
              <a:rPr lang="en-US"/>
              <a:t>Demand paging</a:t>
            </a:r>
          </a:p>
          <a:p>
            <a:pPr lvl="1"/>
            <a:r>
              <a:rPr lang="en-US"/>
              <a:t>Page fault</a:t>
            </a:r>
          </a:p>
          <a:p>
            <a:pPr lvl="1"/>
            <a:r>
              <a:rPr lang="en-US"/>
              <a:t>Copy-on-write</a:t>
            </a:r>
          </a:p>
          <a:p>
            <a:pPr lvl="4"/>
            <a:endParaRPr lang="en-US"/>
          </a:p>
          <a:p>
            <a:r>
              <a:rPr lang="en-US"/>
              <a:t>Kernel memory</a:t>
            </a:r>
          </a:p>
          <a:p>
            <a:pPr lvl="1"/>
            <a:r>
              <a:rPr lang="en-US"/>
              <a:t>Buddy system</a:t>
            </a:r>
            <a:br>
              <a:rPr lang="en-US"/>
            </a:br>
            <a:r>
              <a:rPr lang="en-US"/>
              <a:t>_</a:t>
            </a:r>
          </a:p>
          <a:p>
            <a:pPr lvl="4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21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47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47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47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47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720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A86D-A78E-6048-8DDA-02FA2378846C}" type="slidenum">
              <a:rPr lang="en-US"/>
              <a:pPr/>
              <a:t>29</a:t>
            </a:fld>
            <a:endParaRPr lang="en-US"/>
          </a:p>
        </p:txBody>
      </p:sp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4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Working set model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Thrashing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Page fault frequency (PFF)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Locality </a:t>
            </a:r>
            <a:r>
              <a:rPr lang="en-US" dirty="0" smtClean="0"/>
              <a:t>model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Prepaging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Page size</a:t>
            </a:r>
          </a:p>
          <a:p>
            <a:pPr>
              <a:lnSpc>
                <a:spcPct val="90000"/>
              </a:lnSpc>
            </a:pPr>
            <a:r>
              <a:rPr lang="en-US" dirty="0"/>
              <a:t>TLB </a:t>
            </a:r>
            <a:r>
              <a:rPr lang="en-US" dirty="0" smtClean="0"/>
              <a:t>reach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Program </a:t>
            </a:r>
            <a:r>
              <a:rPr lang="en-US" dirty="0" smtClean="0"/>
              <a:t>structure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Memory-mapped </a:t>
            </a:r>
            <a:r>
              <a:rPr lang="en-US" dirty="0" smtClean="0"/>
              <a:t>files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16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4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48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48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48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822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770F-0ED8-1B4A-B854-65511BB54A10}" type="slidenum">
              <a:rPr lang="en-US"/>
              <a:pPr/>
              <a:t>3</a:t>
            </a:fld>
            <a:endParaRPr lang="en-US"/>
          </a:p>
        </p:txBody>
      </p:sp>
      <p:sp>
        <p:nvSpPr>
          <p:cNvPr id="92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Linux Physical Memory (Intel x86-32)</a:t>
            </a:r>
          </a:p>
        </p:txBody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865438"/>
          </a:xfrm>
        </p:spPr>
        <p:txBody>
          <a:bodyPr/>
          <a:lstStyle/>
          <a:p>
            <a:r>
              <a:rPr lang="en-US"/>
              <a:t>Physical memory is divided into three zones.</a:t>
            </a:r>
          </a:p>
          <a:p>
            <a:pPr lvl="1">
              <a:buFont typeface="Wingdings" charset="0"/>
              <a:buAutoNum type="arabicPeriod"/>
            </a:pPr>
            <a:r>
              <a:rPr lang="en-US"/>
              <a:t>ZONE_DMA</a:t>
            </a:r>
          </a:p>
          <a:p>
            <a:pPr lvl="2"/>
            <a:r>
              <a:rPr lang="en-US"/>
              <a:t>Pages that used by legacy devices.</a:t>
            </a:r>
          </a:p>
          <a:p>
            <a:pPr lvl="1">
              <a:buFont typeface="Wingdings" charset="0"/>
              <a:buAutoNum type="arabicPeriod"/>
            </a:pPr>
            <a:r>
              <a:rPr lang="en-US"/>
              <a:t>ZONE_NORMAL</a:t>
            </a:r>
          </a:p>
          <a:p>
            <a:pPr lvl="2"/>
            <a:r>
              <a:rPr lang="en-US"/>
              <a:t>Normal, regularly mapped pages.</a:t>
            </a:r>
          </a:p>
          <a:p>
            <a:pPr lvl="1">
              <a:buFont typeface="Wingdings" charset="0"/>
              <a:buAutoNum type="arabicPeriod"/>
            </a:pPr>
            <a:r>
              <a:rPr lang="en-US"/>
              <a:t>ZONE_HIGHMEM</a:t>
            </a:r>
          </a:p>
          <a:p>
            <a:pPr lvl="2"/>
            <a:r>
              <a:rPr lang="en-US"/>
              <a:t>Pages with high memory addresses that are not mapped </a:t>
            </a:r>
            <a:br>
              <a:rPr lang="en-US"/>
            </a:br>
            <a:r>
              <a:rPr lang="en-US"/>
              <a:t>into the kernel address space.</a:t>
            </a:r>
          </a:p>
        </p:txBody>
      </p:sp>
      <p:pic>
        <p:nvPicPr>
          <p:cNvPr id="9267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4623721"/>
            <a:ext cx="5189538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6725" name="Rectangle 5"/>
          <p:cNvSpPr>
            <a:spLocks noChangeArrowheads="1"/>
          </p:cNvSpPr>
          <p:nvPr/>
        </p:nvSpPr>
        <p:spPr bwMode="auto">
          <a:xfrm>
            <a:off x="3565525" y="6353455"/>
            <a:ext cx="325120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B2B2B2"/>
                </a:solidFill>
              </a:rPr>
              <a:t>Operating Systems Concepts, 9</a:t>
            </a:r>
            <a:r>
              <a:rPr lang="en-US" sz="800" b="1" baseline="30000">
                <a:solidFill>
                  <a:srgbClr val="B2B2B2"/>
                </a:solidFill>
              </a:rPr>
              <a:t>th</a:t>
            </a:r>
            <a:r>
              <a:rPr lang="en-US" sz="800" b="1">
                <a:solidFill>
                  <a:srgbClr val="B2B2B2"/>
                </a:solidFill>
              </a:rPr>
              <a:t> edition</a:t>
            </a:r>
            <a:endParaRPr lang="en-US" sz="800">
              <a:solidFill>
                <a:srgbClr val="B2B2B2"/>
              </a:solidFill>
            </a:endParaRPr>
          </a:p>
          <a:p>
            <a:r>
              <a:rPr lang="en-US" sz="800">
                <a:solidFill>
                  <a:srgbClr val="B2B2B2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B2B2B2"/>
                </a:solidFill>
              </a:rPr>
              <a:t>(c) 2013 John Wiley &amp; Sons. All rights reserved. 978-1-118-06333-0</a:t>
            </a:r>
          </a:p>
        </p:txBody>
      </p:sp>
    </p:spTree>
    <p:extLst>
      <p:ext uri="{BB962C8B-B14F-4D97-AF65-F5344CB8AC3E}">
        <p14:creationId xmlns:p14="http://schemas.microsoft.com/office/powerpoint/2010/main" val="2230309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6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47C5-AD11-834E-A813-03CC67E95040}" type="slidenum">
              <a:rPr lang="en-US"/>
              <a:pPr/>
              <a:t>30</a:t>
            </a:fld>
            <a:endParaRPr lang="en-US"/>
          </a:p>
        </p:txBody>
      </p:sp>
      <p:sp>
        <p:nvSpPr>
          <p:cNvPr id="95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Midterm Questions</a:t>
            </a:r>
          </a:p>
        </p:txBody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928" y="1295400"/>
            <a:ext cx="4754918" cy="4876800"/>
          </a:xfrm>
        </p:spPr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altLang="ja-JP" dirty="0">
                <a:ea typeface="MS PGothic" charset="0"/>
                <a:cs typeface="MS PGothic" charset="0"/>
              </a:rPr>
              <a:t>What is the </a:t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>output from </a:t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>Line A and </a:t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>Line B in the </a:t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>following code?</a:t>
            </a:r>
            <a:r>
              <a:rPr lang="en-US" altLang="ja-JP" sz="2000" dirty="0">
                <a:ea typeface="MS PGothic" charset="0"/>
                <a:cs typeface="MS PGothic" charset="0"/>
              </a:rPr>
              <a:t/>
            </a:r>
            <a:br>
              <a:rPr lang="en-US" altLang="ja-JP" sz="2000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/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/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/>
            </a:r>
            <a:br>
              <a:rPr lang="en-US" altLang="ja-JP" dirty="0">
                <a:ea typeface="MS PGothic" charset="0"/>
                <a:cs typeface="MS PGothic" charset="0"/>
              </a:rPr>
            </a:br>
            <a:endParaRPr lang="en-US" altLang="ja-JP" dirty="0" smtClean="0">
              <a:ea typeface="MS PGothic" charset="0"/>
              <a:cs typeface="MS PGothic" charset="0"/>
            </a:endParaRPr>
          </a:p>
          <a:p>
            <a:pPr marL="1890713" lvl="3" indent="-533400">
              <a:lnSpc>
                <a:spcPct val="90000"/>
              </a:lnSpc>
            </a:pPr>
            <a:endParaRPr lang="en-US" altLang="ja-JP" dirty="0" smtClean="0">
              <a:ea typeface="MS PGothic" charset="0"/>
              <a:cs typeface="MS PGothic" charset="0"/>
            </a:endParaRPr>
          </a:p>
          <a:p>
            <a:pPr marL="971550" lvl="1" indent="-533400">
              <a:lnSpc>
                <a:spcPct val="90000"/>
              </a:lnSpc>
            </a:pPr>
            <a:r>
              <a:rPr lang="en-US" altLang="ja-JP" dirty="0" smtClean="0">
                <a:solidFill>
                  <a:schemeClr val="folHlink"/>
                </a:solidFill>
                <a:ea typeface="MS PGothic" charset="0"/>
                <a:cs typeface="MS PGothic" charset="0"/>
              </a:rPr>
              <a:t>Answer</a:t>
            </a:r>
            <a:r>
              <a:rPr lang="en-US" altLang="ja-JP" dirty="0">
                <a:solidFill>
                  <a:schemeClr val="folHlink"/>
                </a:solidFill>
                <a:ea typeface="MS PGothic" charset="0"/>
                <a:cs typeface="MS PGothic" charset="0"/>
              </a:rPr>
              <a:t>:</a:t>
            </a:r>
            <a:br>
              <a:rPr lang="en-US" altLang="ja-JP" dirty="0">
                <a:solidFill>
                  <a:schemeClr val="folHlink"/>
                </a:solidFill>
                <a:ea typeface="MS PGothic" charset="0"/>
                <a:cs typeface="MS PGothic" charset="0"/>
              </a:rPr>
            </a:b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Line A: value = 15</a:t>
            </a:r>
            <a:b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</a:b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Line B: value =  5</a:t>
            </a:r>
            <a:r>
              <a:rPr lang="en-US" altLang="ja-JP" dirty="0">
                <a:ea typeface="MS PGothic" charset="0"/>
                <a:cs typeface="MS PGothic" charset="0"/>
              </a:rPr>
              <a:t> </a:t>
            </a:r>
            <a:endParaRPr lang="en-US" dirty="0"/>
          </a:p>
        </p:txBody>
      </p:sp>
      <p:sp>
        <p:nvSpPr>
          <p:cNvPr id="952324" name="Text Box 4"/>
          <p:cNvSpPr txBox="1">
            <a:spLocks noChangeArrowheads="1"/>
          </p:cNvSpPr>
          <p:nvPr/>
        </p:nvSpPr>
        <p:spPr bwMode="auto">
          <a:xfrm>
            <a:off x="3382963" y="1325563"/>
            <a:ext cx="5576887" cy="4022725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sz="1200" b="1">
                <a:latin typeface="Courier New" charset="0"/>
                <a:ea typeface="MS Mincho" charset="0"/>
                <a:cs typeface="MS Mincho" charset="0"/>
              </a:rPr>
              <a:t>#include &lt;stdio.h&gt;</a:t>
            </a:r>
          </a:p>
          <a:p>
            <a:r>
              <a:rPr lang="en-US" altLang="ja-JP" sz="1200" b="1">
                <a:latin typeface="Courier New" charset="0"/>
                <a:ea typeface="MS Mincho" charset="0"/>
                <a:cs typeface="MS Mincho" charset="0"/>
              </a:rPr>
              <a:t>#include &lt;sys/types.h&gt;</a:t>
            </a:r>
          </a:p>
          <a:p>
            <a:endParaRPr lang="en-US" altLang="ja-JP" sz="1200" b="1">
              <a:latin typeface="Courier New" charset="0"/>
              <a:ea typeface="MS Mincho" charset="0"/>
              <a:cs typeface="MS Mincho" charset="0"/>
            </a:endParaRPr>
          </a:p>
          <a:p>
            <a:r>
              <a:rPr lang="en-US" altLang="ja-JP" sz="1200" b="1">
                <a:latin typeface="Courier New" charset="0"/>
                <a:ea typeface="MS Mincho" charset="0"/>
                <a:cs typeface="MS Mincho" charset="0"/>
              </a:rPr>
              <a:t>int value = 5;</a:t>
            </a:r>
          </a:p>
          <a:p>
            <a:endParaRPr lang="en-US" altLang="ja-JP" sz="1200" b="1">
              <a:latin typeface="Courier New" charset="0"/>
              <a:ea typeface="MS Mincho" charset="0"/>
              <a:cs typeface="MS Mincho" charset="0"/>
            </a:endParaRPr>
          </a:p>
          <a:p>
            <a:r>
              <a:rPr lang="en-US" altLang="ja-JP" sz="1200" b="1">
                <a:latin typeface="Courier New" charset="0"/>
                <a:ea typeface="MS Mincho" charset="0"/>
                <a:cs typeface="MS Mincho" charset="0"/>
              </a:rPr>
              <a:t>int main()</a:t>
            </a:r>
          </a:p>
          <a:p>
            <a:r>
              <a:rPr lang="en-US" altLang="ja-JP" sz="1200" b="1">
                <a:latin typeface="Courier New" charset="0"/>
                <a:ea typeface="MS Mincho" charset="0"/>
                <a:cs typeface="MS Mincho" charset="0"/>
              </a:rPr>
              <a:t>{</a:t>
            </a:r>
          </a:p>
          <a:p>
            <a:r>
              <a:rPr lang="en-US" altLang="ja-JP" sz="1200" b="1">
                <a:latin typeface="Courier New" charset="0"/>
                <a:ea typeface="MS Mincho" charset="0"/>
                <a:cs typeface="MS Mincho" charset="0"/>
              </a:rPr>
              <a:t>    pid_t pid = fork();</a:t>
            </a:r>
          </a:p>
          <a:p>
            <a:r>
              <a:rPr lang="en-US" altLang="ja-JP" sz="1200" b="1">
                <a:latin typeface="Courier New" charset="0"/>
                <a:ea typeface="MS Mincho" charset="0"/>
                <a:cs typeface="MS Mincho" charset="0"/>
              </a:rPr>
              <a:t>    </a:t>
            </a:r>
          </a:p>
          <a:p>
            <a:r>
              <a:rPr lang="en-US" altLang="ja-JP" sz="1200" b="1">
                <a:latin typeface="Courier New" charset="0"/>
                <a:ea typeface="MS Mincho" charset="0"/>
                <a:cs typeface="MS Mincho" charset="0"/>
              </a:rPr>
              <a:t>    if (pid == 0) {</a:t>
            </a:r>
          </a:p>
          <a:p>
            <a:r>
              <a:rPr lang="en-US" altLang="ja-JP" sz="1200" b="1">
                <a:latin typeface="Courier New" charset="0"/>
                <a:ea typeface="MS Mincho" charset="0"/>
                <a:cs typeface="MS Mincho" charset="0"/>
              </a:rPr>
              <a:t>        value += 10;</a:t>
            </a:r>
          </a:p>
          <a:p>
            <a:r>
              <a:rPr lang="en-US" altLang="ja-JP" sz="1200" b="1">
                <a:latin typeface="Courier New" charset="0"/>
                <a:ea typeface="MS Mincho" charset="0"/>
                <a:cs typeface="MS Mincho" charset="0"/>
              </a:rPr>
              <a:t>        </a:t>
            </a:r>
            <a:r>
              <a:rPr lang="en-US" altLang="ja-JP" sz="1200" b="1">
                <a:solidFill>
                  <a:srgbClr val="0033CC"/>
                </a:solidFill>
                <a:latin typeface="Courier New" charset="0"/>
                <a:ea typeface="MS Mincho" charset="0"/>
                <a:cs typeface="MS Mincho" charset="0"/>
              </a:rPr>
              <a:t>printf("Line A: value = %d\n", value);  // Line A</a:t>
            </a:r>
          </a:p>
          <a:p>
            <a:r>
              <a:rPr lang="en-US" altLang="ja-JP" sz="1200" b="1">
                <a:latin typeface="Courier New" charset="0"/>
                <a:ea typeface="MS Mincho" charset="0"/>
                <a:cs typeface="MS Mincho" charset="0"/>
              </a:rPr>
              <a:t>        return 0;</a:t>
            </a:r>
          </a:p>
          <a:p>
            <a:r>
              <a:rPr lang="en-US" altLang="ja-JP" sz="1200" b="1">
                <a:latin typeface="Courier New" charset="0"/>
                <a:ea typeface="MS Mincho" charset="0"/>
                <a:cs typeface="MS Mincho" charset="0"/>
              </a:rPr>
              <a:t>    }</a:t>
            </a:r>
          </a:p>
          <a:p>
            <a:r>
              <a:rPr lang="en-US" altLang="ja-JP" sz="1200" b="1">
                <a:latin typeface="Courier New" charset="0"/>
                <a:ea typeface="MS Mincho" charset="0"/>
                <a:cs typeface="MS Mincho" charset="0"/>
              </a:rPr>
              <a:t>    else {</a:t>
            </a:r>
          </a:p>
          <a:p>
            <a:r>
              <a:rPr lang="en-US" altLang="ja-JP" sz="1200" b="1">
                <a:latin typeface="Courier New" charset="0"/>
                <a:ea typeface="MS Mincho" charset="0"/>
                <a:cs typeface="MS Mincho" charset="0"/>
              </a:rPr>
              <a:t>        int status;</a:t>
            </a:r>
          </a:p>
          <a:p>
            <a:r>
              <a:rPr lang="en-US" altLang="ja-JP" sz="1200" b="1">
                <a:latin typeface="Courier New" charset="0"/>
                <a:ea typeface="MS Mincho" charset="0"/>
                <a:cs typeface="MS Mincho" charset="0"/>
              </a:rPr>
              <a:t>        waitpid(-1, &amp;status, 0);</a:t>
            </a:r>
          </a:p>
          <a:p>
            <a:r>
              <a:rPr lang="en-US" altLang="ja-JP" sz="1200" b="1">
                <a:latin typeface="Courier New" charset="0"/>
                <a:ea typeface="MS Mincho" charset="0"/>
                <a:cs typeface="MS Mincho" charset="0"/>
              </a:rPr>
              <a:t>        </a:t>
            </a:r>
            <a:r>
              <a:rPr lang="en-US" altLang="ja-JP" sz="1200" b="1">
                <a:solidFill>
                  <a:srgbClr val="0033CC"/>
                </a:solidFill>
                <a:latin typeface="Courier New" charset="0"/>
                <a:ea typeface="MS Mincho" charset="0"/>
                <a:cs typeface="MS Mincho" charset="0"/>
              </a:rPr>
              <a:t>printf("Line B: value = %d\n", value);  // Line B</a:t>
            </a:r>
          </a:p>
          <a:p>
            <a:r>
              <a:rPr lang="en-US" altLang="ja-JP" sz="1200" b="1">
                <a:latin typeface="Courier New" charset="0"/>
                <a:ea typeface="MS Mincho" charset="0"/>
                <a:cs typeface="MS Mincho" charset="0"/>
              </a:rPr>
              <a:t>        return 0;</a:t>
            </a:r>
          </a:p>
          <a:p>
            <a:r>
              <a:rPr lang="en-US" altLang="ja-JP" sz="1200" b="1">
                <a:latin typeface="Courier New" charset="0"/>
                <a:ea typeface="MS Mincho" charset="0"/>
                <a:cs typeface="MS Mincho" charset="0"/>
              </a:rPr>
              <a:t>    }</a:t>
            </a:r>
          </a:p>
          <a:p>
            <a:r>
              <a:rPr lang="en-US" altLang="ja-JP" sz="1200" b="1">
                <a:latin typeface="Courier New" charset="0"/>
                <a:ea typeface="MS Mincho" charset="0"/>
                <a:cs typeface="MS Mincho" charset="0"/>
              </a:rPr>
              <a:t>}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73619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2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3802-1CB6-5F4C-9A20-BAD787922C1B}" type="slidenum">
              <a:rPr lang="en-US"/>
              <a:pPr/>
              <a:t>31</a:t>
            </a:fld>
            <a:endParaRPr lang="en-US"/>
          </a:p>
        </p:txBody>
      </p:sp>
      <p:sp>
        <p:nvSpPr>
          <p:cNvPr id="95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Midterm Questions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928" y="1295400"/>
            <a:ext cx="3657561" cy="4876800"/>
          </a:xfrm>
        </p:spPr>
        <p:txBody>
          <a:bodyPr/>
          <a:lstStyle/>
          <a:p>
            <a:pPr marL="533400" indent="-533400"/>
            <a:r>
              <a:rPr lang="en-US" altLang="ja-JP" dirty="0">
                <a:ea typeface="MS PGothic" charset="0"/>
                <a:cs typeface="MS PGothic" charset="0"/>
              </a:rPr>
              <a:t>What is the </a:t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>output from </a:t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>Line A and </a:t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>Line B in the </a:t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>following code?</a:t>
            </a:r>
          </a:p>
          <a:p>
            <a:pPr marL="533400" indent="-533400"/>
            <a:endParaRPr lang="en-US" altLang="ja-JP" sz="1800" dirty="0">
              <a:ea typeface="MS PGothic" charset="0"/>
              <a:cs typeface="MS PGothic" charset="0"/>
            </a:endParaRPr>
          </a:p>
          <a:p>
            <a:pPr marL="928688" lvl="1" indent="-457200">
              <a:buFont typeface="Wingdings" charset="0"/>
              <a:buChar char="o"/>
            </a:pPr>
            <a:r>
              <a:rPr lang="en-US" altLang="ja-JP" sz="2800" dirty="0">
                <a:solidFill>
                  <a:schemeClr val="folHlink"/>
                </a:solidFill>
                <a:ea typeface="MS PGothic" charset="0"/>
                <a:cs typeface="MS PGothic" charset="0"/>
              </a:rPr>
              <a:t>Answer:</a:t>
            </a:r>
            <a:br>
              <a:rPr lang="en-US" altLang="ja-JP" sz="2800" dirty="0">
                <a:solidFill>
                  <a:schemeClr val="folHlink"/>
                </a:solidFill>
                <a:ea typeface="MS PGothic" charset="0"/>
                <a:cs typeface="MS PGothic" charset="0"/>
              </a:rPr>
            </a:br>
            <a:r>
              <a:rPr lang="en-US" altLang="ja-JP" sz="1800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Line A: value = 10</a:t>
            </a:r>
            <a:br>
              <a:rPr lang="en-US" altLang="ja-JP" sz="1800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</a:br>
            <a:r>
              <a:rPr lang="en-US" altLang="ja-JP" sz="1800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Line B: value =  5</a:t>
            </a:r>
            <a:r>
              <a:rPr lang="en-US" altLang="ja-JP" sz="2000" dirty="0">
                <a:ea typeface="MS PGothic" charset="0"/>
                <a:cs typeface="MS PGothic" charset="0"/>
              </a:rPr>
              <a:t> </a:t>
            </a:r>
            <a:endParaRPr lang="en-US" sz="2000" dirty="0"/>
          </a:p>
        </p:txBody>
      </p:sp>
      <p:sp>
        <p:nvSpPr>
          <p:cNvPr id="953348" name="Text Box 4"/>
          <p:cNvSpPr txBox="1">
            <a:spLocks noChangeArrowheads="1"/>
          </p:cNvSpPr>
          <p:nvPr/>
        </p:nvSpPr>
        <p:spPr bwMode="auto">
          <a:xfrm>
            <a:off x="3936635" y="1235075"/>
            <a:ext cx="5024437" cy="548640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#include &lt;stdio.h&gt;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#include &lt;pthread.h&gt;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#include &lt;sys/types.h&gt;</a:t>
            </a:r>
          </a:p>
          <a:p>
            <a:endParaRPr lang="en-US" altLang="ja-JP" sz="1100" b="1">
              <a:latin typeface="Courier New" charset="0"/>
              <a:ea typeface="MS Mincho" charset="0"/>
              <a:cs typeface="MS Mincho" charset="0"/>
            </a:endParaRP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int value = 5;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void *my_thread(void *parm);</a:t>
            </a:r>
          </a:p>
          <a:p>
            <a:endParaRPr lang="en-US" altLang="ja-JP" sz="1100" b="1">
              <a:latin typeface="Courier New" charset="0"/>
              <a:ea typeface="MS Mincho" charset="0"/>
              <a:cs typeface="MS Mincho" charset="0"/>
            </a:endParaRP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int main()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{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    pthread_t tid;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    pthread_attr_t attr;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    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    pid_t pid = fork();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    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    if (pid == 0) {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        pthread_attr_init(&amp;attr);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        pthread_create(&amp;tid, &amp;attr, my_thread, NULL);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        pthread_join(tid, NULL);</a:t>
            </a:r>
          </a:p>
          <a:p>
            <a:r>
              <a:rPr lang="en-US" altLang="ja-JP" sz="1100" b="1">
                <a:solidFill>
                  <a:srgbClr val="0033CC"/>
                </a:solidFill>
                <a:latin typeface="Courier New" charset="0"/>
                <a:ea typeface="MS Mincho" charset="0"/>
                <a:cs typeface="MS Mincho" charset="0"/>
              </a:rPr>
              <a:t>        printf("Line A: value = %d\n", value);  // Line A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    }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    else {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        int status;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        waitpid(-1, &amp;status, 0);</a:t>
            </a:r>
          </a:p>
          <a:p>
            <a:r>
              <a:rPr lang="en-US" altLang="ja-JP" sz="1100" b="1">
                <a:solidFill>
                  <a:srgbClr val="0033CC"/>
                </a:solidFill>
                <a:latin typeface="Courier New" charset="0"/>
                <a:ea typeface="MS Mincho" charset="0"/>
                <a:cs typeface="MS Mincho" charset="0"/>
              </a:rPr>
              <a:t>        printf("Line B: value = %d\n", value);  // Line B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    }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}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    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void *my_thread(void *parm)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{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    value = 10;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    pthread_exit(0);</a:t>
            </a:r>
          </a:p>
          <a:p>
            <a:r>
              <a:rPr lang="en-US" altLang="ja-JP" sz="1100" b="1">
                <a:latin typeface="Courier New" charset="0"/>
                <a:ea typeface="MS Mincho" charset="0"/>
                <a:cs typeface="MS Mincho" charset="0"/>
              </a:rPr>
              <a:t>}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282392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3347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EA37-5BB6-3743-8DCE-FFFF1FC8D5C3}" type="slidenum">
              <a:rPr lang="en-US"/>
              <a:pPr/>
              <a:t>32</a:t>
            </a:fld>
            <a:endParaRPr lang="en-US"/>
          </a:p>
        </p:txBody>
      </p:sp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Midterm Questions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7838" y="1295400"/>
            <a:ext cx="5668962" cy="4835525"/>
          </a:xfrm>
        </p:spPr>
        <p:txBody>
          <a:bodyPr/>
          <a:lstStyle/>
          <a:p>
            <a:r>
              <a:rPr lang="en-US" altLang="ja-JP" dirty="0">
                <a:ea typeface="MS PGothic" charset="0"/>
                <a:cs typeface="MS PGothic" charset="0"/>
              </a:rPr>
              <a:t>We can extend our </a:t>
            </a:r>
            <a:r>
              <a:rPr lang="en-US" altLang="ja-JP" dirty="0">
                <a:solidFill>
                  <a:schemeClr val="folHlink"/>
                </a:solidFill>
                <a:ea typeface="MS PGothic" charset="0"/>
                <a:cs typeface="MS PGothic" charset="0"/>
              </a:rPr>
              <a:t>resource allocation graphs</a:t>
            </a:r>
            <a:r>
              <a:rPr lang="en-US" altLang="ja-JP" dirty="0">
                <a:ea typeface="MS PGothic" charset="0"/>
                <a:cs typeface="MS PGothic" charset="0"/>
              </a:rPr>
              <a:t> as follows: </a:t>
            </a:r>
          </a:p>
          <a:p>
            <a:pPr lvl="4"/>
            <a:endParaRPr lang="en-US" altLang="ja-JP" dirty="0">
              <a:ea typeface="MS PGothic" charset="0"/>
              <a:cs typeface="MS PGothic" charset="0"/>
            </a:endParaRPr>
          </a:p>
          <a:p>
            <a:pPr lvl="1"/>
            <a:r>
              <a:rPr lang="en-US" altLang="ja-JP" dirty="0">
                <a:ea typeface="MS PGothic" charset="0"/>
                <a:cs typeface="MS PGothic" charset="0"/>
              </a:rPr>
              <a:t>If there are multiple instances of a resource, we show each instance </a:t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>with a dot inside the resource rectangle. </a:t>
            </a:r>
          </a:p>
          <a:p>
            <a:pPr lvl="4"/>
            <a:endParaRPr lang="en-US" altLang="ja-JP" dirty="0">
              <a:ea typeface="MS PGothic" charset="0"/>
              <a:cs typeface="MS PGothic" charset="0"/>
            </a:endParaRPr>
          </a:p>
        </p:txBody>
      </p:sp>
      <p:sp>
        <p:nvSpPr>
          <p:cNvPr id="956426" name="Text Box 10"/>
          <p:cNvSpPr txBox="1">
            <a:spLocks noChangeArrowheads="1"/>
          </p:cNvSpPr>
          <p:nvPr/>
        </p:nvSpPr>
        <p:spPr bwMode="auto">
          <a:xfrm>
            <a:off x="639763" y="1235075"/>
            <a:ext cx="2011362" cy="23764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sz="1200">
                <a:latin typeface="Times New Roman" charset="0"/>
                <a:ea typeface="MS Mincho" charset="0"/>
                <a:cs typeface="MS Mincho" charset="0"/>
              </a:rPr>
              <a:t>a. </a:t>
            </a:r>
            <a:endParaRPr lang="en-US" sz="1600"/>
          </a:p>
        </p:txBody>
      </p:sp>
      <p:pic>
        <p:nvPicPr>
          <p:cNvPr id="956427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" y="1325563"/>
            <a:ext cx="1489075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6428" name="Text Box 12"/>
          <p:cNvSpPr txBox="1">
            <a:spLocks noChangeArrowheads="1"/>
          </p:cNvSpPr>
          <p:nvPr/>
        </p:nvSpPr>
        <p:spPr bwMode="auto">
          <a:xfrm>
            <a:off x="639763" y="3611563"/>
            <a:ext cx="2057400" cy="2628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sz="1200">
                <a:latin typeface="Times New Roman" charset="0"/>
                <a:ea typeface="MS Mincho" charset="0"/>
                <a:cs typeface="MS Mincho" charset="0"/>
              </a:rPr>
              <a:t>b. </a:t>
            </a:r>
            <a:endParaRPr lang="en-US" sz="1600"/>
          </a:p>
        </p:txBody>
      </p:sp>
      <p:pic>
        <p:nvPicPr>
          <p:cNvPr id="956429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3794125"/>
            <a:ext cx="1638300" cy="210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204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EA37-5BB6-3743-8DCE-FFFF1FC8D5C3}" type="slidenum">
              <a:rPr lang="en-US"/>
              <a:pPr/>
              <a:t>33</a:t>
            </a:fld>
            <a:endParaRPr lang="en-US"/>
          </a:p>
        </p:txBody>
      </p:sp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Midterm Questions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7838" y="1295400"/>
            <a:ext cx="5668962" cy="4835525"/>
          </a:xfrm>
        </p:spPr>
        <p:txBody>
          <a:bodyPr/>
          <a:lstStyle/>
          <a:p>
            <a:r>
              <a:rPr lang="en-US" altLang="ja-JP" dirty="0" smtClean="0">
                <a:ea typeface="MS PGothic" charset="0"/>
                <a:cs typeface="MS PGothic" charset="0"/>
              </a:rPr>
              <a:t>Continued … </a:t>
            </a:r>
            <a:endParaRPr lang="en-US" altLang="ja-JP" dirty="0">
              <a:ea typeface="MS PGothic" charset="0"/>
              <a:cs typeface="MS PGothic" charset="0"/>
            </a:endParaRPr>
          </a:p>
          <a:p>
            <a:pPr lvl="4"/>
            <a:endParaRPr lang="en-US" altLang="ja-JP" dirty="0">
              <a:ea typeface="MS PGothic" charset="0"/>
              <a:cs typeface="MS PGothic" charset="0"/>
            </a:endParaRPr>
          </a:p>
          <a:p>
            <a:pPr lvl="1"/>
            <a:r>
              <a:rPr lang="en-US" altLang="ja-JP" dirty="0" smtClean="0">
                <a:ea typeface="MS PGothic" charset="0"/>
                <a:cs typeface="MS PGothic" charset="0"/>
              </a:rPr>
              <a:t>We </a:t>
            </a:r>
            <a:r>
              <a:rPr lang="en-US" altLang="ja-JP" dirty="0">
                <a:ea typeface="MS PGothic" charset="0"/>
                <a:cs typeface="MS PGothic" charset="0"/>
              </a:rPr>
              <a:t>indicate that a process holds a resource instance by an arrow from a dot to the process circle. </a:t>
            </a:r>
          </a:p>
          <a:p>
            <a:pPr lvl="4"/>
            <a:endParaRPr lang="en-US" altLang="ja-JP" dirty="0">
              <a:ea typeface="MS PGothic" charset="0"/>
              <a:cs typeface="MS PGothic" charset="0"/>
            </a:endParaRPr>
          </a:p>
          <a:p>
            <a:pPr lvl="1"/>
            <a:r>
              <a:rPr lang="en-US" altLang="ja-JP" dirty="0">
                <a:ea typeface="MS PGothic" charset="0"/>
                <a:cs typeface="MS PGothic" charset="0"/>
              </a:rPr>
              <a:t>We indicate that a process has requested (is waiting for) </a:t>
            </a:r>
            <a:r>
              <a:rPr lang="en-US" altLang="ja-JP" i="1" dirty="0">
                <a:ea typeface="MS PGothic" charset="0"/>
                <a:cs typeface="MS PGothic" charset="0"/>
              </a:rPr>
              <a:t>any</a:t>
            </a:r>
            <a:r>
              <a:rPr lang="en-US" altLang="ja-JP" dirty="0">
                <a:ea typeface="MS PGothic" charset="0"/>
                <a:cs typeface="MS PGothic" charset="0"/>
              </a:rPr>
              <a:t> instance </a:t>
            </a:r>
            <a:r>
              <a:rPr lang="en-US" altLang="ja-JP" dirty="0" smtClean="0">
                <a:ea typeface="MS PGothic" charset="0"/>
                <a:cs typeface="MS PGothic" charset="0"/>
              </a:rPr>
              <a:t>of </a:t>
            </a:r>
            <a:r>
              <a:rPr lang="en-US" altLang="ja-JP" dirty="0">
                <a:ea typeface="MS PGothic" charset="0"/>
                <a:cs typeface="MS PGothic" charset="0"/>
              </a:rPr>
              <a:t>a resource by an arrow from the process circle to the resource rectangle.</a:t>
            </a:r>
            <a:endParaRPr lang="en-US" dirty="0"/>
          </a:p>
        </p:txBody>
      </p:sp>
      <p:sp>
        <p:nvSpPr>
          <p:cNvPr id="956426" name="Text Box 10"/>
          <p:cNvSpPr txBox="1">
            <a:spLocks noChangeArrowheads="1"/>
          </p:cNvSpPr>
          <p:nvPr/>
        </p:nvSpPr>
        <p:spPr bwMode="auto">
          <a:xfrm>
            <a:off x="639763" y="1235075"/>
            <a:ext cx="2011362" cy="23764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sz="1200">
                <a:latin typeface="Times New Roman" charset="0"/>
                <a:ea typeface="MS Mincho" charset="0"/>
                <a:cs typeface="MS Mincho" charset="0"/>
              </a:rPr>
              <a:t>a. </a:t>
            </a:r>
            <a:endParaRPr lang="en-US" sz="1600"/>
          </a:p>
        </p:txBody>
      </p:sp>
      <p:pic>
        <p:nvPicPr>
          <p:cNvPr id="956427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" y="1325563"/>
            <a:ext cx="1489075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6428" name="Text Box 12"/>
          <p:cNvSpPr txBox="1">
            <a:spLocks noChangeArrowheads="1"/>
          </p:cNvSpPr>
          <p:nvPr/>
        </p:nvSpPr>
        <p:spPr bwMode="auto">
          <a:xfrm>
            <a:off x="639763" y="3611563"/>
            <a:ext cx="2057400" cy="2628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sz="1200">
                <a:latin typeface="Times New Roman" charset="0"/>
                <a:ea typeface="MS Mincho" charset="0"/>
                <a:cs typeface="MS Mincho" charset="0"/>
              </a:rPr>
              <a:t>b. </a:t>
            </a:r>
            <a:endParaRPr lang="en-US" sz="1600"/>
          </a:p>
        </p:txBody>
      </p:sp>
      <p:pic>
        <p:nvPicPr>
          <p:cNvPr id="956429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3794125"/>
            <a:ext cx="1638300" cy="210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4996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44BAE-46C7-5940-97F6-D36F1C7970D7}" type="slidenum">
              <a:rPr lang="en-US"/>
              <a:pPr/>
              <a:t>34</a:t>
            </a:fld>
            <a:endParaRPr lang="en-US"/>
          </a:p>
        </p:txBody>
      </p:sp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Midterm Questions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00" y="1325563"/>
            <a:ext cx="5943600" cy="48053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ja-JP" dirty="0"/>
              <a:t>For each of these resource allocation graphs, explain why or why not it represents a deadlock</a:t>
            </a:r>
            <a:r>
              <a:rPr lang="en-US" altLang="ja-JP" dirty="0" smtClean="0"/>
              <a:t>.</a:t>
            </a:r>
          </a:p>
          <a:p>
            <a:pPr lvl="6">
              <a:lnSpc>
                <a:spcPct val="80000"/>
              </a:lnSpc>
            </a:pPr>
            <a:endParaRPr lang="en-US" dirty="0" smtClean="0">
              <a:solidFill>
                <a:srgbClr val="B23300"/>
              </a:solidFill>
            </a:endParaRPr>
          </a:p>
          <a:p>
            <a:pPr marL="928687" lvl="1" indent="-457200">
              <a:lnSpc>
                <a:spcPct val="80000"/>
              </a:lnSpc>
              <a:buFont typeface="+mj-lt"/>
              <a:buAutoNum type="alphaLcParenR"/>
            </a:pPr>
            <a:r>
              <a:rPr lang="en-US" dirty="0" smtClean="0">
                <a:solidFill>
                  <a:srgbClr val="B23300"/>
                </a:solidFill>
              </a:rPr>
              <a:t>Answer:</a:t>
            </a:r>
            <a:br>
              <a:rPr lang="en-US" dirty="0" smtClean="0">
                <a:solidFill>
                  <a:srgbClr val="B23300"/>
                </a:solidFill>
              </a:rPr>
            </a:br>
            <a:r>
              <a:rPr lang="en-US" dirty="0" smtClean="0">
                <a:solidFill>
                  <a:srgbClr val="B23300"/>
                </a:solidFill>
              </a:rPr>
              <a:t/>
            </a:r>
            <a:br>
              <a:rPr lang="en-US" dirty="0" smtClean="0">
                <a:solidFill>
                  <a:srgbClr val="B23300"/>
                </a:solidFill>
              </a:rPr>
            </a:br>
            <a:r>
              <a:rPr lang="en-US" dirty="0" smtClean="0"/>
              <a:t>Has </a:t>
            </a:r>
            <a:r>
              <a:rPr lang="en-US" dirty="0"/>
              <a:t>two cycles:</a:t>
            </a:r>
            <a:br>
              <a:rPr lang="en-US" dirty="0"/>
            </a:br>
            <a:r>
              <a:rPr lang="en-US" dirty="0">
                <a:solidFill>
                  <a:srgbClr val="0033CC"/>
                </a:solidFill>
                <a:sym typeface="Wingdings" charset="0"/>
              </a:rPr>
              <a:t>P2R3P3R2P2</a:t>
            </a:r>
            <a:r>
              <a:rPr lang="en-US" dirty="0"/>
              <a:t> </a:t>
            </a:r>
            <a:r>
              <a:rPr lang="en-US" dirty="0">
                <a:sym typeface="Wingdings" charset="0"/>
              </a:rPr>
              <a:t>and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>
                <a:solidFill>
                  <a:srgbClr val="0033CC"/>
                </a:solidFill>
              </a:rPr>
              <a:t>P1</a:t>
            </a:r>
            <a:r>
              <a:rPr lang="en-US" dirty="0">
                <a:solidFill>
                  <a:srgbClr val="0033CC"/>
                </a:solidFill>
                <a:sym typeface="Wingdings" charset="0"/>
              </a:rPr>
              <a:t>R1P2R3P3R2P1 </a:t>
            </a:r>
            <a:br>
              <a:rPr lang="en-US" dirty="0">
                <a:solidFill>
                  <a:srgbClr val="0033CC"/>
                </a:solidFill>
                <a:sym typeface="Wingdings" charset="0"/>
              </a:rPr>
            </a:br>
            <a:r>
              <a:rPr lang="en-US" dirty="0">
                <a:sym typeface="Wingdings" charset="0"/>
              </a:rPr>
              <a:t>P2 is waiting for R3, </a:t>
            </a:r>
            <a:r>
              <a:rPr lang="en-US" dirty="0" smtClean="0">
                <a:sym typeface="Wingdings" charset="0"/>
              </a:rPr>
              <a:t/>
            </a:r>
            <a:br>
              <a:rPr lang="en-US" dirty="0" smtClean="0">
                <a:sym typeface="Wingdings" charset="0"/>
              </a:rPr>
            </a:br>
            <a:r>
              <a:rPr lang="en-US" dirty="0" smtClean="0">
                <a:sym typeface="Wingdings" charset="0"/>
              </a:rPr>
              <a:t>which </a:t>
            </a:r>
            <a:r>
              <a:rPr lang="en-US" dirty="0">
                <a:sym typeface="Wingdings" charset="0"/>
              </a:rPr>
              <a:t>is held by P3. </a:t>
            </a:r>
            <a:br>
              <a:rPr lang="en-US" dirty="0">
                <a:sym typeface="Wingdings" charset="0"/>
              </a:rPr>
            </a:br>
            <a:r>
              <a:rPr lang="en-US" dirty="0">
                <a:sym typeface="Wingdings" charset="0"/>
              </a:rPr>
              <a:t>P3 is waiting for either P1 or P2 </a:t>
            </a:r>
            <a:br>
              <a:rPr lang="en-US" dirty="0">
                <a:sym typeface="Wingdings" charset="0"/>
              </a:rPr>
            </a:br>
            <a:r>
              <a:rPr lang="en-US" dirty="0">
                <a:sym typeface="Wingdings" charset="0"/>
              </a:rPr>
              <a:t>to release an instance of R2. </a:t>
            </a:r>
            <a:br>
              <a:rPr lang="en-US" dirty="0">
                <a:sym typeface="Wingdings" charset="0"/>
              </a:rPr>
            </a:br>
            <a:r>
              <a:rPr lang="en-US" dirty="0">
                <a:sym typeface="Wingdings" charset="0"/>
              </a:rPr>
              <a:t>P1 is waiting for P2 to release R1. </a:t>
            </a:r>
          </a:p>
          <a:p>
            <a:pPr lvl="2">
              <a:lnSpc>
                <a:spcPct val="80000"/>
              </a:lnSpc>
              <a:buFont typeface="Wingdings" charset="0"/>
              <a:buChar char="n"/>
            </a:pPr>
            <a:r>
              <a:rPr lang="en-US" sz="2400" dirty="0">
                <a:sym typeface="Wingdings" charset="0"/>
              </a:rPr>
              <a:t>The processes are </a:t>
            </a:r>
            <a:r>
              <a:rPr lang="en-US" sz="2400" dirty="0">
                <a:solidFill>
                  <a:schemeClr val="folHlink"/>
                </a:solidFill>
                <a:sym typeface="Wingdings" charset="0"/>
              </a:rPr>
              <a:t>deadlocked</a:t>
            </a:r>
            <a:r>
              <a:rPr lang="en-US" sz="2400" dirty="0">
                <a:sym typeface="Wingdings" charset="0"/>
              </a:rPr>
              <a:t>. </a:t>
            </a:r>
          </a:p>
        </p:txBody>
      </p:sp>
      <p:sp>
        <p:nvSpPr>
          <p:cNvPr id="954372" name="Text Box 4"/>
          <p:cNvSpPr txBox="1">
            <a:spLocks noChangeArrowheads="1"/>
          </p:cNvSpPr>
          <p:nvPr/>
        </p:nvSpPr>
        <p:spPr bwMode="auto">
          <a:xfrm>
            <a:off x="639763" y="1235075"/>
            <a:ext cx="2011362" cy="23764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sz="1200">
                <a:latin typeface="Times New Roman" charset="0"/>
                <a:ea typeface="MS Mincho" charset="0"/>
                <a:cs typeface="MS Mincho" charset="0"/>
              </a:rPr>
              <a:t>a. </a:t>
            </a:r>
            <a:endParaRPr lang="en-US" sz="1600"/>
          </a:p>
        </p:txBody>
      </p:sp>
      <p:pic>
        <p:nvPicPr>
          <p:cNvPr id="9543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" y="1325563"/>
            <a:ext cx="1489075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4374" name="Text Box 6"/>
          <p:cNvSpPr txBox="1">
            <a:spLocks noChangeArrowheads="1"/>
          </p:cNvSpPr>
          <p:nvPr/>
        </p:nvSpPr>
        <p:spPr bwMode="auto">
          <a:xfrm>
            <a:off x="639763" y="3611563"/>
            <a:ext cx="2057400" cy="2628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sz="1200">
                <a:latin typeface="Times New Roman" charset="0"/>
                <a:ea typeface="MS Mincho" charset="0"/>
                <a:cs typeface="MS Mincho" charset="0"/>
              </a:rPr>
              <a:t>b. </a:t>
            </a:r>
            <a:endParaRPr lang="en-US" sz="1600"/>
          </a:p>
        </p:txBody>
      </p:sp>
      <p:pic>
        <p:nvPicPr>
          <p:cNvPr id="95437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3794125"/>
            <a:ext cx="1638300" cy="210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4988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5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44BAE-46C7-5940-97F6-D36F1C7970D7}" type="slidenum">
              <a:rPr lang="en-US"/>
              <a:pPr/>
              <a:t>35</a:t>
            </a:fld>
            <a:endParaRPr lang="en-US"/>
          </a:p>
        </p:txBody>
      </p:sp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Midterm Questions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20" y="1325563"/>
            <a:ext cx="5943600" cy="48053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ja-JP" dirty="0">
                <a:ea typeface="MS PGothic" charset="0"/>
                <a:cs typeface="MS PGothic" charset="0"/>
              </a:rPr>
              <a:t>For each of these resource allocation graphs, explain why or why not it represents a deadlock.</a:t>
            </a:r>
            <a:endParaRPr lang="en-US" sz="2000" dirty="0">
              <a:solidFill>
                <a:schemeClr val="folHlink"/>
              </a:solidFill>
            </a:endParaRPr>
          </a:p>
          <a:p>
            <a:pPr marL="2774950" lvl="5" indent="-457200">
              <a:lnSpc>
                <a:spcPct val="80000"/>
              </a:lnSpc>
              <a:buFont typeface="+mj-lt"/>
              <a:buAutoNum type="alphaLcParenR" startAt="2"/>
            </a:pPr>
            <a:endParaRPr lang="en-US" dirty="0" smtClean="0">
              <a:solidFill>
                <a:srgbClr val="B23300"/>
              </a:solidFill>
            </a:endParaRPr>
          </a:p>
          <a:p>
            <a:pPr marL="928687" lvl="1" indent="-457200">
              <a:lnSpc>
                <a:spcPct val="80000"/>
              </a:lnSpc>
              <a:buFont typeface="+mj-lt"/>
              <a:buAutoNum type="alphaLcParenR" startAt="2"/>
            </a:pPr>
            <a:r>
              <a:rPr lang="en-US" dirty="0" smtClean="0">
                <a:solidFill>
                  <a:srgbClr val="B23300"/>
                </a:solidFill>
              </a:rPr>
              <a:t>Answer:</a:t>
            </a:r>
            <a:br>
              <a:rPr lang="en-US" dirty="0" smtClean="0">
                <a:solidFill>
                  <a:srgbClr val="B23300"/>
                </a:solidFill>
              </a:rPr>
            </a:br>
            <a:r>
              <a:rPr lang="en-US" dirty="0" smtClean="0">
                <a:solidFill>
                  <a:srgbClr val="B23300"/>
                </a:solidFill>
              </a:rPr>
              <a:t/>
            </a:r>
            <a:br>
              <a:rPr lang="en-US" dirty="0" smtClean="0">
                <a:solidFill>
                  <a:srgbClr val="B23300"/>
                </a:solidFill>
              </a:rPr>
            </a:br>
            <a:r>
              <a:rPr lang="en-US" dirty="0" smtClean="0">
                <a:sym typeface="Wingdings" charset="0"/>
              </a:rPr>
              <a:t>Also </a:t>
            </a:r>
            <a:r>
              <a:rPr lang="en-US" dirty="0">
                <a:sym typeface="Wingdings" charset="0"/>
              </a:rPr>
              <a:t>has a cycle:</a:t>
            </a:r>
            <a:br>
              <a:rPr lang="en-US" dirty="0">
                <a:sym typeface="Wingdings" charset="0"/>
              </a:rPr>
            </a:br>
            <a:r>
              <a:rPr lang="en-US" dirty="0">
                <a:solidFill>
                  <a:srgbClr val="0033CC"/>
                </a:solidFill>
                <a:sym typeface="Wingdings" charset="0"/>
              </a:rPr>
              <a:t>P1R1P3R2P1</a:t>
            </a:r>
            <a:r>
              <a:rPr lang="en-US" dirty="0">
                <a:sym typeface="Wingdings" charset="0"/>
              </a:rPr>
              <a:t/>
            </a:r>
            <a:br>
              <a:rPr lang="en-US" dirty="0">
                <a:sym typeface="Wingdings" charset="0"/>
              </a:rPr>
            </a:br>
            <a:r>
              <a:rPr lang="en-US" dirty="0" smtClean="0">
                <a:sym typeface="Wingdings" charset="0"/>
              </a:rPr>
              <a:t>P2 can release an instance of R1, which can be taken by P1.</a:t>
            </a:r>
            <a:r>
              <a:rPr lang="en-US" dirty="0">
                <a:sym typeface="Wingdings" charset="0"/>
              </a:rPr>
              <a:t/>
            </a:r>
            <a:br>
              <a:rPr lang="en-US" dirty="0">
                <a:sym typeface="Wingdings" charset="0"/>
              </a:rPr>
            </a:br>
            <a:r>
              <a:rPr lang="en-US" dirty="0" smtClean="0">
                <a:sym typeface="Wingdings" charset="0"/>
              </a:rPr>
              <a:t>P4 </a:t>
            </a:r>
            <a:r>
              <a:rPr lang="en-US" dirty="0">
                <a:sym typeface="Wingdings" charset="0"/>
              </a:rPr>
              <a:t>can release an instance of R2, </a:t>
            </a:r>
            <a:br>
              <a:rPr lang="en-US" dirty="0">
                <a:sym typeface="Wingdings" charset="0"/>
              </a:rPr>
            </a:br>
            <a:r>
              <a:rPr lang="en-US" dirty="0">
                <a:sym typeface="Wingdings" charset="0"/>
              </a:rPr>
              <a:t>which can then be taken by </a:t>
            </a:r>
            <a:r>
              <a:rPr lang="en-US" dirty="0" smtClean="0">
                <a:sym typeface="Wingdings" charset="0"/>
              </a:rPr>
              <a:t>P3. </a:t>
            </a:r>
            <a:r>
              <a:rPr lang="en-US" dirty="0">
                <a:sym typeface="Wingdings" charset="0"/>
              </a:rPr>
              <a:t/>
            </a:r>
            <a:br>
              <a:rPr lang="en-US" dirty="0">
                <a:sym typeface="Wingdings" charset="0"/>
              </a:rPr>
            </a:br>
            <a:r>
              <a:rPr lang="en-US" dirty="0" smtClean="0">
                <a:sym typeface="Wingdings" charset="0"/>
              </a:rPr>
              <a:t>Thus, the cycle is broken. </a:t>
            </a:r>
            <a:endParaRPr lang="en-US" dirty="0">
              <a:sym typeface="Wingdings" charset="0"/>
            </a:endParaRPr>
          </a:p>
          <a:p>
            <a:pPr lvl="2">
              <a:lnSpc>
                <a:spcPct val="80000"/>
              </a:lnSpc>
              <a:buFont typeface="Wingdings" charset="0"/>
              <a:buChar char="n"/>
            </a:pPr>
            <a:r>
              <a:rPr lang="en-US" sz="2400" dirty="0">
                <a:sym typeface="Wingdings" charset="0"/>
              </a:rPr>
              <a:t>There is </a:t>
            </a:r>
            <a:r>
              <a:rPr lang="en-US" sz="2400" dirty="0">
                <a:solidFill>
                  <a:schemeClr val="folHlink"/>
                </a:solidFill>
                <a:sym typeface="Wingdings" charset="0"/>
              </a:rPr>
              <a:t>no deadlock</a:t>
            </a:r>
            <a:r>
              <a:rPr lang="en-US" sz="2400" dirty="0">
                <a:sym typeface="Wingdings" charset="0"/>
              </a:rPr>
              <a:t> </a:t>
            </a:r>
          </a:p>
        </p:txBody>
      </p:sp>
      <p:sp>
        <p:nvSpPr>
          <p:cNvPr id="954372" name="Text Box 4"/>
          <p:cNvSpPr txBox="1">
            <a:spLocks noChangeArrowheads="1"/>
          </p:cNvSpPr>
          <p:nvPr/>
        </p:nvSpPr>
        <p:spPr bwMode="auto">
          <a:xfrm>
            <a:off x="639763" y="1235075"/>
            <a:ext cx="2011362" cy="23764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sz="1200">
                <a:latin typeface="Times New Roman" charset="0"/>
                <a:ea typeface="MS Mincho" charset="0"/>
                <a:cs typeface="MS Mincho" charset="0"/>
              </a:rPr>
              <a:t>a. </a:t>
            </a:r>
            <a:endParaRPr lang="en-US" sz="1600"/>
          </a:p>
        </p:txBody>
      </p:sp>
      <p:pic>
        <p:nvPicPr>
          <p:cNvPr id="9543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" y="1325563"/>
            <a:ext cx="1489075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4374" name="Text Box 6"/>
          <p:cNvSpPr txBox="1">
            <a:spLocks noChangeArrowheads="1"/>
          </p:cNvSpPr>
          <p:nvPr/>
        </p:nvSpPr>
        <p:spPr bwMode="auto">
          <a:xfrm>
            <a:off x="639763" y="3611563"/>
            <a:ext cx="2057400" cy="2628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sz="1200">
                <a:latin typeface="Times New Roman" charset="0"/>
                <a:ea typeface="MS Mincho" charset="0"/>
                <a:cs typeface="MS Mincho" charset="0"/>
              </a:rPr>
              <a:t>b. </a:t>
            </a:r>
            <a:endParaRPr lang="en-US" sz="1600"/>
          </a:p>
        </p:txBody>
      </p:sp>
      <p:pic>
        <p:nvPicPr>
          <p:cNvPr id="95437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3794125"/>
            <a:ext cx="1638300" cy="210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4591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5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4371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CDB1-CA4E-F249-8A4F-BE37FDA29DC1}" type="slidenum">
              <a:rPr lang="en-US"/>
              <a:pPr/>
              <a:t>36</a:t>
            </a:fld>
            <a:endParaRPr lang="en-US"/>
          </a:p>
        </p:txBody>
      </p:sp>
      <p:sp>
        <p:nvSpPr>
          <p:cNvPr id="95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Midterm Questions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3"/>
            <a:ext cx="8229600" cy="4876770"/>
          </a:xfrm>
        </p:spPr>
        <p:txBody>
          <a:bodyPr/>
          <a:lstStyle/>
          <a:p>
            <a:r>
              <a:rPr lang="en-US" altLang="ja-JP" dirty="0">
                <a:ea typeface="MS PGothic" charset="0"/>
                <a:cs typeface="MS PGothic" charset="0"/>
              </a:rPr>
              <a:t>Consider this </a:t>
            </a:r>
            <a:r>
              <a:rPr lang="en-US" altLang="ja-JP" dirty="0" smtClean="0">
                <a:ea typeface="MS PGothic" charset="0"/>
                <a:cs typeface="MS PGothic" charset="0"/>
              </a:rPr>
              <a:t/>
            </a:r>
            <a:br>
              <a:rPr lang="en-US" altLang="ja-JP" dirty="0" smtClean="0">
                <a:ea typeface="MS PGothic" charset="0"/>
                <a:cs typeface="MS PGothic" charset="0"/>
              </a:rPr>
            </a:br>
            <a:r>
              <a:rPr lang="en-US" altLang="ja-JP" dirty="0" smtClean="0">
                <a:ea typeface="MS PGothic" charset="0"/>
                <a:cs typeface="MS PGothic" charset="0"/>
              </a:rPr>
              <a:t>traffic </a:t>
            </a:r>
            <a:r>
              <a:rPr lang="en-US" altLang="ja-JP" dirty="0">
                <a:ea typeface="MS PGothic" charset="0"/>
                <a:cs typeface="MS PGothic" charset="0"/>
              </a:rPr>
              <a:t>deadlock </a:t>
            </a:r>
            <a:r>
              <a:rPr lang="en-US" altLang="ja-JP" dirty="0" smtClean="0">
                <a:ea typeface="MS PGothic" charset="0"/>
                <a:cs typeface="MS PGothic" charset="0"/>
              </a:rPr>
              <a:t/>
            </a:r>
            <a:br>
              <a:rPr lang="en-US" altLang="ja-JP" dirty="0" smtClean="0">
                <a:ea typeface="MS PGothic" charset="0"/>
                <a:cs typeface="MS PGothic" charset="0"/>
              </a:rPr>
            </a:br>
            <a:r>
              <a:rPr lang="en-US" altLang="ja-JP" dirty="0" smtClean="0">
                <a:ea typeface="MS PGothic" charset="0"/>
                <a:cs typeface="MS PGothic" charset="0"/>
              </a:rPr>
              <a:t>(</a:t>
            </a:r>
            <a:r>
              <a:rPr lang="en-US" altLang="ja-JP" dirty="0">
                <a:ea typeface="MS PGothic" charset="0"/>
                <a:cs typeface="MS PGothic" charset="0"/>
              </a:rPr>
              <a:t>AKA traffic gridlock): </a:t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/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/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/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/>
            </a:r>
            <a:br>
              <a:rPr lang="en-US" altLang="ja-JP" dirty="0">
                <a:ea typeface="MS PGothic" charset="0"/>
                <a:cs typeface="MS PGothic" charset="0"/>
              </a:rPr>
            </a:br>
            <a:endParaRPr lang="en-US" altLang="ja-JP" dirty="0" smtClean="0">
              <a:ea typeface="MS PGothic" charset="0"/>
              <a:cs typeface="MS PGothic" charset="0"/>
            </a:endParaRPr>
          </a:p>
          <a:p>
            <a:pPr marL="2774951" lvl="5" indent="-457200">
              <a:buFont typeface="Wingdings" charset="0"/>
              <a:buAutoNum type="alphaLcPeriod"/>
            </a:pPr>
            <a:endParaRPr lang="en-US" altLang="ja-JP" dirty="0" smtClean="0">
              <a:ea typeface="MS PGothic" charset="0"/>
              <a:cs typeface="MS PGothic" charset="0"/>
            </a:endParaRPr>
          </a:p>
          <a:p>
            <a:pPr marL="928688" lvl="1" indent="-457200">
              <a:buFont typeface="Wingdings" charset="0"/>
              <a:buAutoNum type="alphaLcPeriod"/>
            </a:pPr>
            <a:r>
              <a:rPr lang="en-US" altLang="ja-JP" dirty="0" smtClean="0">
                <a:ea typeface="MS PGothic" charset="0"/>
                <a:cs typeface="MS PGothic" charset="0"/>
              </a:rPr>
              <a:t>Briefly explain how the </a:t>
            </a:r>
            <a:r>
              <a:rPr lang="en-US" altLang="ja-JP" dirty="0" smtClean="0">
                <a:solidFill>
                  <a:schemeClr val="folHlink"/>
                </a:solidFill>
                <a:ea typeface="MS PGothic" charset="0"/>
                <a:cs typeface="MS PGothic" charset="0"/>
              </a:rPr>
              <a:t>four deadlock conditions</a:t>
            </a:r>
            <a:r>
              <a:rPr lang="en-US" altLang="ja-JP" dirty="0" smtClean="0">
                <a:ea typeface="MS PGothic" charset="0"/>
                <a:cs typeface="MS PGothic" charset="0"/>
              </a:rPr>
              <a:t> </a:t>
            </a:r>
            <a:br>
              <a:rPr lang="en-US" altLang="ja-JP" dirty="0" smtClean="0">
                <a:ea typeface="MS PGothic" charset="0"/>
                <a:cs typeface="MS PGothic" charset="0"/>
              </a:rPr>
            </a:br>
            <a:r>
              <a:rPr lang="en-US" altLang="ja-JP" dirty="0" smtClean="0">
                <a:ea typeface="MS PGothic" charset="0"/>
                <a:cs typeface="MS PGothic" charset="0"/>
              </a:rPr>
              <a:t>are satisfied in this example. </a:t>
            </a:r>
          </a:p>
        </p:txBody>
      </p:sp>
      <p:pic>
        <p:nvPicPr>
          <p:cNvPr id="955396" name="Picture 4" descr="gridl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526" y="1325903"/>
            <a:ext cx="30734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5397" name="Text Box 5"/>
          <p:cNvSpPr txBox="1">
            <a:spLocks noChangeArrowheads="1"/>
          </p:cNvSpPr>
          <p:nvPr/>
        </p:nvSpPr>
        <p:spPr bwMode="auto">
          <a:xfrm>
            <a:off x="1463074" y="3703317"/>
            <a:ext cx="2228850" cy="1190625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AutoNum type="arabicPeriod"/>
            </a:pPr>
            <a:r>
              <a:rPr lang="en-US" sz="1800">
                <a:solidFill>
                  <a:srgbClr val="FFFF00"/>
                </a:solidFill>
              </a:rPr>
              <a:t>mutual exclusion</a:t>
            </a:r>
          </a:p>
          <a:p>
            <a:pPr>
              <a:buFontTx/>
              <a:buAutoNum type="arabicPeriod"/>
            </a:pPr>
            <a:r>
              <a:rPr lang="en-US" sz="1800">
                <a:solidFill>
                  <a:srgbClr val="FFFF00"/>
                </a:solidFill>
              </a:rPr>
              <a:t>hold and wait</a:t>
            </a:r>
          </a:p>
          <a:p>
            <a:pPr>
              <a:buFontTx/>
              <a:buAutoNum type="arabicPeriod"/>
            </a:pPr>
            <a:r>
              <a:rPr lang="en-US" sz="1800">
                <a:solidFill>
                  <a:srgbClr val="FFFF00"/>
                </a:solidFill>
              </a:rPr>
              <a:t>no preemption</a:t>
            </a:r>
          </a:p>
          <a:p>
            <a:pPr>
              <a:buFontTx/>
              <a:buAutoNum type="arabicPeriod"/>
            </a:pPr>
            <a:r>
              <a:rPr lang="en-US" sz="1800">
                <a:solidFill>
                  <a:srgbClr val="FFFF00"/>
                </a:solidFill>
              </a:rPr>
              <a:t>circular wait</a:t>
            </a:r>
          </a:p>
        </p:txBody>
      </p:sp>
    </p:spTree>
    <p:extLst>
      <p:ext uri="{BB962C8B-B14F-4D97-AF65-F5344CB8AC3E}">
        <p14:creationId xmlns:p14="http://schemas.microsoft.com/office/powerpoint/2010/main" val="1753372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5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5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5395" grpId="0" uiExpand="1" build="p"/>
      <p:bldP spid="95539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5A74-FE2A-5048-9178-7E68CEA7D838}" type="slidenum">
              <a:rPr lang="en-US"/>
              <a:pPr/>
              <a:t>37</a:t>
            </a:fld>
            <a:endParaRPr lang="en-US"/>
          </a:p>
        </p:txBody>
      </p:sp>
      <p:sp>
        <p:nvSpPr>
          <p:cNvPr id="95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Midterm Questions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928" y="1325903"/>
            <a:ext cx="8047308" cy="4968209"/>
          </a:xfrm>
        </p:spPr>
        <p:txBody>
          <a:bodyPr/>
          <a:lstStyle/>
          <a:p>
            <a:pPr marL="928688" lvl="1" indent="-457200">
              <a:buFont typeface="Wingdings" charset="0"/>
              <a:buAutoNum type="alphaLcPeriod"/>
            </a:pPr>
            <a:r>
              <a:rPr lang="en-US" dirty="0">
                <a:solidFill>
                  <a:schemeClr val="folHlink"/>
                </a:solidFill>
              </a:rPr>
              <a:t>Answer</a:t>
            </a:r>
            <a:r>
              <a:rPr lang="en-US" dirty="0" smtClean="0">
                <a:solidFill>
                  <a:schemeClr val="folHlink"/>
                </a:solidFill>
              </a:rPr>
              <a:t>:</a:t>
            </a:r>
          </a:p>
          <a:p>
            <a:pPr marL="3232151" lvl="6" indent="-457200">
              <a:buFont typeface="Wingdings" charset="0"/>
              <a:buAutoNum type="arabicPeriod"/>
            </a:pPr>
            <a:endParaRPr lang="en-US" sz="400" dirty="0">
              <a:solidFill>
                <a:schemeClr val="folHlink"/>
              </a:solidFill>
            </a:endParaRPr>
          </a:p>
          <a:p>
            <a:pPr lvl="2">
              <a:buFont typeface="Wingdings" charset="0"/>
              <a:buAutoNum type="arabicPeriod"/>
            </a:pPr>
            <a:r>
              <a:rPr lang="en-US" dirty="0">
                <a:solidFill>
                  <a:srgbClr val="B23300"/>
                </a:solidFill>
              </a:rPr>
              <a:t>Mutual exclusion. </a:t>
            </a:r>
            <a:r>
              <a:rPr lang="en-US" dirty="0"/>
              <a:t>Only one car </a:t>
            </a:r>
            <a:br>
              <a:rPr lang="en-US" dirty="0"/>
            </a:br>
            <a:r>
              <a:rPr lang="en-US" dirty="0"/>
              <a:t>can occupy a particular spot </a:t>
            </a:r>
            <a:br>
              <a:rPr lang="en-US" dirty="0"/>
            </a:br>
            <a:r>
              <a:rPr lang="en-US" dirty="0"/>
              <a:t>on the road at any instant</a:t>
            </a:r>
            <a:r>
              <a:rPr lang="en-US" dirty="0" smtClean="0"/>
              <a:t>.</a:t>
            </a:r>
          </a:p>
          <a:p>
            <a:pPr lvl="7">
              <a:buFont typeface="Wingdings" charset="0"/>
              <a:buAutoNum type="arabicPeriod"/>
            </a:pPr>
            <a:endParaRPr lang="en-US" dirty="0"/>
          </a:p>
          <a:p>
            <a:pPr lvl="2">
              <a:buFont typeface="Wingdings" charset="0"/>
              <a:buAutoNum type="arabicPeriod"/>
            </a:pPr>
            <a:r>
              <a:rPr lang="en-US" dirty="0">
                <a:solidFill>
                  <a:srgbClr val="B23300"/>
                </a:solidFill>
              </a:rPr>
              <a:t>Hold and wait: </a:t>
            </a:r>
            <a:r>
              <a:rPr lang="en-US" dirty="0"/>
              <a:t>A </a:t>
            </a:r>
            <a:r>
              <a:rPr lang="en-US" dirty="0" smtClean="0"/>
              <a:t>car holds </a:t>
            </a:r>
            <a:br>
              <a:rPr lang="en-US" dirty="0" smtClean="0"/>
            </a:br>
            <a:r>
              <a:rPr lang="en-US" dirty="0" smtClean="0"/>
              <a:t>its spot and </a:t>
            </a:r>
            <a:r>
              <a:rPr lang="en-US" dirty="0"/>
              <a:t>waits </a:t>
            </a:r>
            <a:br>
              <a:rPr lang="en-US" dirty="0"/>
            </a:br>
            <a:r>
              <a:rPr lang="en-US" dirty="0"/>
              <a:t>to move forward</a:t>
            </a:r>
            <a:r>
              <a:rPr lang="en-US" dirty="0" smtClean="0"/>
              <a:t>.</a:t>
            </a:r>
          </a:p>
          <a:p>
            <a:pPr lvl="7">
              <a:buFont typeface="Wingdings" charset="0"/>
              <a:buAutoNum type="arabicPeriod"/>
            </a:pPr>
            <a:endParaRPr lang="en-US" dirty="0"/>
          </a:p>
          <a:p>
            <a:pPr lvl="2">
              <a:buFont typeface="Wingdings" charset="0"/>
              <a:buAutoNum type="arabicPeriod"/>
            </a:pPr>
            <a:r>
              <a:rPr lang="en-US" dirty="0">
                <a:solidFill>
                  <a:srgbClr val="B23300"/>
                </a:solidFill>
              </a:rPr>
              <a:t>No preemption: </a:t>
            </a:r>
            <a:r>
              <a:rPr lang="en-US" dirty="0"/>
              <a:t>A car cannot </a:t>
            </a:r>
            <a:br>
              <a:rPr lang="en-US" dirty="0"/>
            </a:br>
            <a:r>
              <a:rPr lang="en-US" dirty="0"/>
              <a:t>be removed (preempted) </a:t>
            </a:r>
            <a:br>
              <a:rPr lang="en-US" dirty="0"/>
            </a:br>
            <a:r>
              <a:rPr lang="en-US" dirty="0"/>
              <a:t>from its spot on the road</a:t>
            </a:r>
            <a:r>
              <a:rPr lang="en-US" dirty="0" smtClean="0"/>
              <a:t>.</a:t>
            </a:r>
          </a:p>
          <a:p>
            <a:pPr lvl="7">
              <a:buFont typeface="Wingdings" charset="0"/>
              <a:buAutoNum type="arabicPeriod"/>
            </a:pPr>
            <a:endParaRPr lang="en-US" dirty="0"/>
          </a:p>
          <a:p>
            <a:pPr lvl="2">
              <a:buFont typeface="Wingdings" charset="0"/>
              <a:buAutoNum type="arabicPeriod"/>
            </a:pPr>
            <a:r>
              <a:rPr lang="en-US" dirty="0">
                <a:solidFill>
                  <a:srgbClr val="B23300"/>
                </a:solidFill>
              </a:rPr>
              <a:t>Circular wait: </a:t>
            </a:r>
            <a:r>
              <a:rPr lang="en-US" dirty="0"/>
              <a:t>Each side of the block </a:t>
            </a:r>
            <a:br>
              <a:rPr lang="en-US" dirty="0"/>
            </a:br>
            <a:r>
              <a:rPr lang="en-US" dirty="0"/>
              <a:t>contains cars whose movements </a:t>
            </a:r>
            <a:br>
              <a:rPr lang="en-US" dirty="0"/>
            </a:br>
            <a:r>
              <a:rPr lang="en-US" dirty="0"/>
              <a:t>are blocked by cars waiting at the next </a:t>
            </a:r>
            <a:r>
              <a:rPr lang="en-US" dirty="0" smtClean="0"/>
              <a:t>intersection</a:t>
            </a:r>
            <a:endParaRPr lang="en-US" dirty="0"/>
          </a:p>
        </p:txBody>
      </p:sp>
      <p:pic>
        <p:nvPicPr>
          <p:cNvPr id="957444" name="Picture 4" descr="gridl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838" y="1325563"/>
            <a:ext cx="30734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7239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5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5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744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5A74-FE2A-5048-9178-7E68CEA7D838}" type="slidenum">
              <a:rPr lang="en-US"/>
              <a:pPr/>
              <a:t>38</a:t>
            </a:fld>
            <a:endParaRPr lang="en-US"/>
          </a:p>
        </p:txBody>
      </p:sp>
      <p:sp>
        <p:nvSpPr>
          <p:cNvPr id="95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Midterm Questions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" y="1295400"/>
            <a:ext cx="8229600" cy="4835525"/>
          </a:xfrm>
        </p:spPr>
        <p:txBody>
          <a:bodyPr/>
          <a:lstStyle/>
          <a:p>
            <a:pPr marL="928688" lvl="1" indent="-457200">
              <a:buFont typeface="+mj-lt"/>
              <a:buAutoNum type="alphaLcPeriod" startAt="2"/>
            </a:pPr>
            <a:r>
              <a:rPr lang="en-US" altLang="ja-JP" dirty="0">
                <a:ea typeface="MS PGothic" charset="0"/>
                <a:cs typeface="MS PGothic" charset="0"/>
              </a:rPr>
              <a:t>What’s a </a:t>
            </a:r>
            <a:r>
              <a:rPr lang="en-US" altLang="ja-JP" dirty="0">
                <a:solidFill>
                  <a:srgbClr val="B23300"/>
                </a:solidFill>
                <a:ea typeface="MS PGothic" charset="0"/>
                <a:cs typeface="MS PGothic" charset="0"/>
              </a:rPr>
              <a:t>simple rule </a:t>
            </a:r>
            <a:r>
              <a:rPr lang="en-US" altLang="ja-JP" dirty="0" smtClean="0">
                <a:ea typeface="MS PGothic" charset="0"/>
                <a:cs typeface="MS PGothic" charset="0"/>
              </a:rPr>
              <a:t>to </a:t>
            </a:r>
            <a:br>
              <a:rPr lang="en-US" altLang="ja-JP" dirty="0" smtClean="0">
                <a:ea typeface="MS PGothic" charset="0"/>
                <a:cs typeface="MS PGothic" charset="0"/>
              </a:rPr>
            </a:br>
            <a:r>
              <a:rPr lang="en-US" altLang="ja-JP" dirty="0" smtClean="0">
                <a:ea typeface="MS PGothic" charset="0"/>
                <a:cs typeface="MS PGothic" charset="0"/>
              </a:rPr>
              <a:t>prevent </a:t>
            </a:r>
            <a:r>
              <a:rPr lang="en-US" altLang="ja-JP" dirty="0">
                <a:ea typeface="MS PGothic" charset="0"/>
                <a:cs typeface="MS PGothic" charset="0"/>
              </a:rPr>
              <a:t>this traffic gridlock? </a:t>
            </a:r>
            <a:endParaRPr lang="en-US" dirty="0"/>
          </a:p>
          <a:p>
            <a:pPr marL="3689351" lvl="7" indent="-457200"/>
            <a:endParaRPr lang="en-US" dirty="0" smtClean="0">
              <a:solidFill>
                <a:schemeClr val="folHlink"/>
              </a:solidFill>
            </a:endParaRPr>
          </a:p>
          <a:p>
            <a:pPr marL="1398588" lvl="2" indent="-457200"/>
            <a:r>
              <a:rPr lang="en-US" dirty="0" smtClean="0">
                <a:solidFill>
                  <a:schemeClr val="folHlink"/>
                </a:solidFill>
              </a:rPr>
              <a:t>Answer:</a:t>
            </a:r>
            <a:br>
              <a:rPr lang="en-US" dirty="0" smtClean="0">
                <a:solidFill>
                  <a:schemeClr val="folHlink"/>
                </a:solidFill>
              </a:rPr>
            </a:br>
            <a:r>
              <a:rPr lang="en-US" dirty="0" smtClean="0">
                <a:solidFill>
                  <a:schemeClr val="folHlink"/>
                </a:solidFill>
              </a:rPr>
              <a:t/>
            </a:r>
            <a:br>
              <a:rPr lang="en-US" dirty="0" smtClean="0">
                <a:solidFill>
                  <a:schemeClr val="folHlink"/>
                </a:solidFill>
              </a:rPr>
            </a:br>
            <a:r>
              <a:rPr lang="en-US" dirty="0" smtClean="0"/>
              <a:t>Do </a:t>
            </a:r>
            <a:r>
              <a:rPr lang="en-US" dirty="0"/>
              <a:t>not allow cars to </a:t>
            </a:r>
            <a:r>
              <a:rPr lang="en-US" dirty="0" smtClean="0"/>
              <a:t>move</a:t>
            </a:r>
            <a:br>
              <a:rPr lang="en-US" dirty="0" smtClean="0"/>
            </a:br>
            <a:r>
              <a:rPr lang="en-US" dirty="0" smtClean="0"/>
              <a:t>into </a:t>
            </a:r>
            <a:r>
              <a:rPr lang="en-US" dirty="0"/>
              <a:t>an intersection unless </a:t>
            </a:r>
            <a:br>
              <a:rPr lang="en-US" dirty="0"/>
            </a:br>
            <a:r>
              <a:rPr lang="en-US" dirty="0"/>
              <a:t>it can clear the intersection.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300"/>
                </a:solidFill>
              </a:rPr>
              <a:t>(</a:t>
            </a:r>
            <a:r>
              <a:rPr lang="ja-JP" altLang="en-US" dirty="0">
                <a:solidFill>
                  <a:srgbClr val="B23300"/>
                </a:solidFill>
                <a:latin typeface="Arial"/>
              </a:rPr>
              <a:t>“</a:t>
            </a:r>
            <a:r>
              <a:rPr lang="en-US" dirty="0" smtClean="0">
                <a:solidFill>
                  <a:srgbClr val="B23300"/>
                </a:solidFill>
              </a:rPr>
              <a:t>Don</a:t>
            </a:r>
            <a:r>
              <a:rPr lang="en-US" dirty="0" smtClean="0">
                <a:solidFill>
                  <a:srgbClr val="B233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B23300"/>
                </a:solidFill>
              </a:rPr>
              <a:t>t </a:t>
            </a:r>
            <a:r>
              <a:rPr lang="en-US" dirty="0">
                <a:solidFill>
                  <a:srgbClr val="B23300"/>
                </a:solidFill>
              </a:rPr>
              <a:t>block the box.</a:t>
            </a:r>
            <a:r>
              <a:rPr lang="ja-JP" altLang="en-US" dirty="0">
                <a:solidFill>
                  <a:srgbClr val="B23300"/>
                </a:solidFill>
                <a:latin typeface="Arial"/>
              </a:rPr>
              <a:t>”</a:t>
            </a:r>
            <a:r>
              <a:rPr lang="en-US" dirty="0">
                <a:solidFill>
                  <a:srgbClr val="B23300"/>
                </a:solidFill>
              </a:rPr>
              <a:t>)</a:t>
            </a:r>
          </a:p>
        </p:txBody>
      </p:sp>
      <p:pic>
        <p:nvPicPr>
          <p:cNvPr id="957444" name="Picture 4" descr="gridl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838" y="1325563"/>
            <a:ext cx="30734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9470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7C3A-0110-3E49-8A41-64A17872A283}" type="slidenum">
              <a:rPr lang="en-US"/>
              <a:pPr/>
              <a:t>4</a:t>
            </a:fld>
            <a:endParaRPr lang="en-US"/>
          </a:p>
        </p:txBody>
      </p:sp>
      <p:sp>
        <p:nvSpPr>
          <p:cNvPr id="92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Linux Kernel Memory Allocation</a:t>
            </a:r>
          </a:p>
        </p:txBody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The kernel uses the </a:t>
            </a:r>
            <a:r>
              <a:rPr lang="en-US" dirty="0">
                <a:solidFill>
                  <a:schemeClr val="folHlink"/>
                </a:solidFill>
              </a:rPr>
              <a:t>buddy system</a:t>
            </a:r>
            <a:r>
              <a:rPr lang="en-US" dirty="0"/>
              <a:t> for its </a:t>
            </a:r>
            <a:r>
              <a:rPr lang="en-US" dirty="0" smtClean="0"/>
              <a:t>memory.</a:t>
            </a:r>
          </a:p>
          <a:p>
            <a:pPr lvl="4"/>
            <a:endParaRPr lang="en-US" dirty="0"/>
          </a:p>
          <a:p>
            <a:r>
              <a:rPr lang="en-US" dirty="0"/>
              <a:t>Suppose initially, a region of 64 pages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/>
              <a:t>available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request is rounded up to a power of 2,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say </a:t>
            </a:r>
            <a:r>
              <a:rPr lang="en-US" dirty="0">
                <a:solidFill>
                  <a:schemeClr val="folHlink"/>
                </a:solidFill>
              </a:rPr>
              <a:t>8 pages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Keep dividing in half until the allocation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can </a:t>
            </a:r>
            <a:r>
              <a:rPr lang="en-US" dirty="0"/>
              <a:t>be made.</a:t>
            </a:r>
          </a:p>
        </p:txBody>
      </p:sp>
      <p:sp>
        <p:nvSpPr>
          <p:cNvPr id="928776" name="Rectangle 8"/>
          <p:cNvSpPr>
            <a:spLocks noChangeArrowheads="1"/>
          </p:cNvSpPr>
          <p:nvPr/>
        </p:nvSpPr>
        <p:spPr bwMode="auto">
          <a:xfrm>
            <a:off x="6126163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565882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2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7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63604"/>
            <a:ext cx="1905000" cy="457200"/>
          </a:xfrm>
        </p:spPr>
        <p:txBody>
          <a:bodyPr/>
          <a:lstStyle/>
          <a:p>
            <a:fld id="{F4B97C3A-0110-3E49-8A41-64A17872A283}" type="slidenum">
              <a:rPr lang="en-US"/>
              <a:pPr/>
              <a:t>5</a:t>
            </a:fld>
            <a:endParaRPr lang="en-US"/>
          </a:p>
        </p:txBody>
      </p:sp>
      <p:grpSp>
        <p:nvGrpSpPr>
          <p:cNvPr id="928774" name="Group 6"/>
          <p:cNvGrpSpPr>
            <a:grpSpLocks/>
          </p:cNvGrpSpPr>
          <p:nvPr/>
        </p:nvGrpSpPr>
        <p:grpSpPr bwMode="auto">
          <a:xfrm>
            <a:off x="631825" y="1473180"/>
            <a:ext cx="8169275" cy="3251200"/>
            <a:chOff x="398" y="1872"/>
            <a:chExt cx="5146" cy="2048"/>
          </a:xfrm>
        </p:grpSpPr>
        <p:pic>
          <p:nvPicPr>
            <p:cNvPr id="928772" name="Picture 4" descr="10-1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" y="1872"/>
              <a:ext cx="5146" cy="20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28773" name="Rectangle 5"/>
            <p:cNvSpPr>
              <a:spLocks noChangeArrowheads="1"/>
            </p:cNvSpPr>
            <p:nvPr/>
          </p:nvSpPr>
          <p:spPr bwMode="auto">
            <a:xfrm>
              <a:off x="403" y="3773"/>
              <a:ext cx="5127" cy="1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Linux Kernel Memory Allocation</a:t>
            </a:r>
          </a:p>
        </p:txBody>
      </p:sp>
      <p:sp>
        <p:nvSpPr>
          <p:cNvPr id="928775" name="Oval 7"/>
          <p:cNvSpPr>
            <a:spLocks noChangeArrowheads="1"/>
          </p:cNvSpPr>
          <p:nvPr/>
        </p:nvSpPr>
        <p:spPr bwMode="auto">
          <a:xfrm>
            <a:off x="3200400" y="3902055"/>
            <a:ext cx="1006475" cy="822325"/>
          </a:xfrm>
          <a:prstGeom prst="ellips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776" name="Rectangle 8"/>
          <p:cNvSpPr>
            <a:spLocks noChangeArrowheads="1"/>
          </p:cNvSpPr>
          <p:nvPr/>
        </p:nvSpPr>
        <p:spPr bwMode="auto">
          <a:xfrm>
            <a:off x="6126163" y="6095329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Modern Operating Systems, 3</a:t>
            </a:r>
            <a:r>
              <a:rPr lang="en-US" sz="800" b="1" baseline="30000" dirty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 ed.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Andrew 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</a:rPr>
              <a:t>Tanenbaum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(c) 2008 Prentice-Hall, Inc.. 0-13-600663-9</a:t>
            </a:r>
          </a:p>
          <a:p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All rights reserved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97423" y="5074902"/>
            <a:ext cx="2914650" cy="366712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FF00"/>
                </a:solidFill>
              </a:rPr>
              <a:t>Allocations are contiguous.</a:t>
            </a:r>
          </a:p>
        </p:txBody>
      </p:sp>
    </p:spTree>
    <p:extLst>
      <p:ext uri="{BB962C8B-B14F-4D97-AF65-F5344CB8AC3E}">
        <p14:creationId xmlns:p14="http://schemas.microsoft.com/office/powerpoint/2010/main" val="946343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8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8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775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E96A-49C0-154E-A0AF-21FADC98EDE8}" type="slidenum">
              <a:rPr lang="en-US"/>
              <a:pPr/>
              <a:t>6</a:t>
            </a:fld>
            <a:endParaRPr lang="en-US"/>
          </a:p>
        </p:txBody>
      </p:sp>
      <p:sp>
        <p:nvSpPr>
          <p:cNvPr id="92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Kernel Memory Allocation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493838"/>
          </a:xfrm>
        </p:spPr>
        <p:txBody>
          <a:bodyPr/>
          <a:lstStyle/>
          <a:p>
            <a:pPr lvl="1"/>
            <a:r>
              <a:rPr lang="en-US" dirty="0"/>
              <a:t>A second request for </a:t>
            </a:r>
            <a:r>
              <a:rPr lang="en-US" dirty="0">
                <a:solidFill>
                  <a:srgbClr val="B23300"/>
                </a:solidFill>
              </a:rPr>
              <a:t>8 pages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 request for </a:t>
            </a:r>
            <a:r>
              <a:rPr lang="en-US" dirty="0">
                <a:solidFill>
                  <a:srgbClr val="0033CC"/>
                </a:solidFill>
              </a:rPr>
              <a:t>4 pages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second 8-page allocation is released.</a:t>
            </a:r>
          </a:p>
          <a:p>
            <a:pPr lvl="1"/>
            <a:r>
              <a:rPr lang="en-US" dirty="0"/>
              <a:t>The first 8-page allocation is released.</a:t>
            </a:r>
          </a:p>
        </p:txBody>
      </p:sp>
      <p:grpSp>
        <p:nvGrpSpPr>
          <p:cNvPr id="929796" name="Group 4"/>
          <p:cNvGrpSpPr>
            <a:grpSpLocks/>
          </p:cNvGrpSpPr>
          <p:nvPr/>
        </p:nvGrpSpPr>
        <p:grpSpPr bwMode="auto">
          <a:xfrm>
            <a:off x="631825" y="3103848"/>
            <a:ext cx="8169275" cy="3251200"/>
            <a:chOff x="398" y="1872"/>
            <a:chExt cx="5146" cy="2048"/>
          </a:xfrm>
        </p:grpSpPr>
        <p:pic>
          <p:nvPicPr>
            <p:cNvPr id="929797" name="Picture 5" descr="10-1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" y="1872"/>
              <a:ext cx="5146" cy="20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29798" name="Rectangle 6"/>
            <p:cNvSpPr>
              <a:spLocks noChangeArrowheads="1"/>
            </p:cNvSpPr>
            <p:nvPr/>
          </p:nvSpPr>
          <p:spPr bwMode="auto">
            <a:xfrm>
              <a:off x="403" y="3773"/>
              <a:ext cx="5127" cy="1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9799" name="Oval 7"/>
          <p:cNvSpPr>
            <a:spLocks noChangeArrowheads="1"/>
          </p:cNvSpPr>
          <p:nvPr/>
        </p:nvSpPr>
        <p:spPr bwMode="auto">
          <a:xfrm>
            <a:off x="4114800" y="5165360"/>
            <a:ext cx="1006475" cy="822325"/>
          </a:xfrm>
          <a:prstGeom prst="ellips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9800" name="Oval 8"/>
          <p:cNvSpPr>
            <a:spLocks noChangeArrowheads="1"/>
          </p:cNvSpPr>
          <p:nvPr/>
        </p:nvSpPr>
        <p:spPr bwMode="auto">
          <a:xfrm>
            <a:off x="6126163" y="5074872"/>
            <a:ext cx="823912" cy="365125"/>
          </a:xfrm>
          <a:prstGeom prst="ellipse">
            <a:avLst/>
          </a:prstGeom>
          <a:noFill/>
          <a:ln w="1905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>
              <a:solidFill>
                <a:srgbClr val="0033CC"/>
              </a:solidFill>
            </a:endParaRPr>
          </a:p>
        </p:txBody>
      </p:sp>
      <p:sp>
        <p:nvSpPr>
          <p:cNvPr id="929803" name="Rectangle 11"/>
          <p:cNvSpPr>
            <a:spLocks noChangeArrowheads="1"/>
          </p:cNvSpPr>
          <p:nvPr/>
        </p:nvSpPr>
        <p:spPr bwMode="auto">
          <a:xfrm>
            <a:off x="6126163" y="6172170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BFBFBF"/>
                </a:solidFill>
              </a:rPr>
              <a:t>Modern Operating Systems, 3</a:t>
            </a:r>
            <a:r>
              <a:rPr lang="en-US" sz="800" b="1" baseline="30000">
                <a:solidFill>
                  <a:srgbClr val="BFBFBF"/>
                </a:solidFill>
              </a:rPr>
              <a:t>rd</a:t>
            </a:r>
            <a:r>
              <a:rPr lang="en-US" sz="800" b="1">
                <a:solidFill>
                  <a:srgbClr val="BFBFBF"/>
                </a:solidFill>
              </a:rPr>
              <a:t> ed.</a:t>
            </a:r>
            <a:endParaRPr lang="en-US" sz="800">
              <a:solidFill>
                <a:srgbClr val="BFBFBF"/>
              </a:solidFill>
            </a:endParaRPr>
          </a:p>
          <a:p>
            <a:r>
              <a:rPr lang="en-US" sz="800">
                <a:solidFill>
                  <a:srgbClr val="BFBFBF"/>
                </a:solidFill>
              </a:rPr>
              <a:t>Andrew Tanenbaum</a:t>
            </a:r>
          </a:p>
          <a:p>
            <a:r>
              <a:rPr lang="en-US" sz="800">
                <a:solidFill>
                  <a:srgbClr val="BFBFBF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BFBFBF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967954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9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9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9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9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2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2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795" grpId="0" build="p"/>
      <p:bldP spid="929799" grpId="0" animBg="1"/>
      <p:bldP spid="92980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E79E2-FD49-CD4C-8D85-E0B1C54AA862}" type="slidenum">
              <a:rPr lang="en-US"/>
              <a:pPr/>
              <a:t>7</a:t>
            </a:fld>
            <a:endParaRPr lang="en-US"/>
          </a:p>
        </p:txBody>
      </p:sp>
      <p:sp>
        <p:nvSpPr>
          <p:cNvPr id="93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Kernel Memory Allocation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93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145258"/>
          </a:xfrm>
        </p:spPr>
        <p:txBody>
          <a:bodyPr/>
          <a:lstStyle/>
          <a:p>
            <a:r>
              <a:rPr lang="en-US" dirty="0"/>
              <a:t>The buddy algorithm causes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internal </a:t>
            </a:r>
            <a:r>
              <a:rPr lang="en-US" dirty="0"/>
              <a:t>fragmentation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Linux uses a </a:t>
            </a:r>
            <a:r>
              <a:rPr lang="en-US" dirty="0">
                <a:solidFill>
                  <a:srgbClr val="B23300"/>
                </a:solidFill>
              </a:rPr>
              <a:t>slab allocator </a:t>
            </a:r>
            <a:r>
              <a:rPr lang="en-US" dirty="0"/>
              <a:t>to </a:t>
            </a:r>
            <a:r>
              <a:rPr lang="en-US" dirty="0" smtClean="0"/>
              <a:t>carve </a:t>
            </a:r>
            <a:br>
              <a:rPr lang="en-US" dirty="0" smtClean="0"/>
            </a:br>
            <a:r>
              <a:rPr lang="en-US" dirty="0" smtClean="0"/>
              <a:t>smaller </a:t>
            </a:r>
            <a:r>
              <a:rPr lang="en-US" dirty="0"/>
              <a:t>allocations from </a:t>
            </a:r>
            <a:r>
              <a:rPr lang="en-US" dirty="0" smtClean="0"/>
              <a:t>what </a:t>
            </a:r>
            <a:r>
              <a:rPr lang="en-US" dirty="0"/>
              <a:t>is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allocated </a:t>
            </a:r>
            <a:r>
              <a:rPr lang="en-US" dirty="0"/>
              <a:t>by the buddy algorithm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Since the kernel frequently allocates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certain </a:t>
            </a:r>
            <a:r>
              <a:rPr lang="en-US" dirty="0"/>
              <a:t>types of objects, slabs are </a:t>
            </a:r>
            <a:r>
              <a:rPr lang="en-US" dirty="0">
                <a:solidFill>
                  <a:srgbClr val="B23300"/>
                </a:solidFill>
              </a:rPr>
              <a:t>cached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by </a:t>
            </a:r>
            <a:r>
              <a:rPr lang="en-US" dirty="0"/>
              <a:t>object size.</a:t>
            </a:r>
          </a:p>
        </p:txBody>
      </p:sp>
      <p:sp>
        <p:nvSpPr>
          <p:cNvPr id="930821" name="Rectangle 5"/>
          <p:cNvSpPr>
            <a:spLocks noChangeArrowheads="1"/>
          </p:cNvSpPr>
          <p:nvPr/>
        </p:nvSpPr>
        <p:spPr bwMode="auto">
          <a:xfrm>
            <a:off x="4206875" y="6264275"/>
            <a:ext cx="325120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B2B2B2"/>
                </a:solidFill>
              </a:rPr>
              <a:t>Operating Systems Concepts, 9</a:t>
            </a:r>
            <a:r>
              <a:rPr lang="en-US" sz="800" b="1" baseline="30000">
                <a:solidFill>
                  <a:srgbClr val="B2B2B2"/>
                </a:solidFill>
              </a:rPr>
              <a:t>th</a:t>
            </a:r>
            <a:r>
              <a:rPr lang="en-US" sz="800" b="1">
                <a:solidFill>
                  <a:srgbClr val="B2B2B2"/>
                </a:solidFill>
              </a:rPr>
              <a:t> edition</a:t>
            </a:r>
            <a:endParaRPr lang="en-US" sz="800">
              <a:solidFill>
                <a:srgbClr val="B2B2B2"/>
              </a:solidFill>
            </a:endParaRPr>
          </a:p>
          <a:p>
            <a:r>
              <a:rPr lang="en-US" sz="800">
                <a:solidFill>
                  <a:srgbClr val="B2B2B2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B2B2B2"/>
                </a:solidFill>
              </a:rPr>
              <a:t>(c) 2013 John Wiley &amp; Sons. All rights reserved. 978-1-118-06333-0</a:t>
            </a:r>
          </a:p>
        </p:txBody>
      </p:sp>
    </p:spTree>
    <p:extLst>
      <p:ext uri="{BB962C8B-B14F-4D97-AF65-F5344CB8AC3E}">
        <p14:creationId xmlns:p14="http://schemas.microsoft.com/office/powerpoint/2010/main" val="2303167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08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E79E2-FD49-CD4C-8D85-E0B1C54AA862}" type="slidenum">
              <a:rPr lang="en-US"/>
              <a:pPr/>
              <a:t>8</a:t>
            </a:fld>
            <a:endParaRPr lang="en-US"/>
          </a:p>
        </p:txBody>
      </p:sp>
      <p:sp>
        <p:nvSpPr>
          <p:cNvPr id="93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Kernel Memory Allocation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pic>
        <p:nvPicPr>
          <p:cNvPr id="93082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74" y="1417342"/>
            <a:ext cx="6049211" cy="402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0821" name="Rectangle 5"/>
          <p:cNvSpPr>
            <a:spLocks noChangeArrowheads="1"/>
          </p:cNvSpPr>
          <p:nvPr/>
        </p:nvSpPr>
        <p:spPr bwMode="auto">
          <a:xfrm>
            <a:off x="5577829" y="5806414"/>
            <a:ext cx="325120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B2B2B2"/>
                </a:solidFill>
              </a:rPr>
              <a:t>Operating Systems Concepts, 9</a:t>
            </a:r>
            <a:r>
              <a:rPr lang="en-US" sz="800" b="1" baseline="30000">
                <a:solidFill>
                  <a:srgbClr val="B2B2B2"/>
                </a:solidFill>
              </a:rPr>
              <a:t>th</a:t>
            </a:r>
            <a:r>
              <a:rPr lang="en-US" sz="800" b="1">
                <a:solidFill>
                  <a:srgbClr val="B2B2B2"/>
                </a:solidFill>
              </a:rPr>
              <a:t> edition</a:t>
            </a:r>
            <a:endParaRPr lang="en-US" sz="800">
              <a:solidFill>
                <a:srgbClr val="B2B2B2"/>
              </a:solidFill>
            </a:endParaRPr>
          </a:p>
          <a:p>
            <a:r>
              <a:rPr lang="en-US" sz="800">
                <a:solidFill>
                  <a:srgbClr val="B2B2B2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B2B2B2"/>
                </a:solidFill>
              </a:rPr>
              <a:t>(c) 2013 John Wiley &amp; Sons. All rights reserved. 978-1-118-06333-0</a:t>
            </a:r>
          </a:p>
        </p:txBody>
      </p:sp>
    </p:spTree>
    <p:extLst>
      <p:ext uri="{BB962C8B-B14F-4D97-AF65-F5344CB8AC3E}">
        <p14:creationId xmlns:p14="http://schemas.microsoft.com/office/powerpoint/2010/main" val="2592061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C4866-B3EC-CE41-9185-8156CF7BDC77}" type="slidenum">
              <a:rPr lang="en-US"/>
              <a:pPr/>
              <a:t>9</a:t>
            </a:fld>
            <a:endParaRPr lang="en-US"/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 for the Midterm</a:t>
            </a:r>
          </a:p>
        </p:txBody>
      </p:sp>
      <p:sp>
        <p:nvSpPr>
          <p:cNvPr id="93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test of </a:t>
            </a:r>
            <a:r>
              <a:rPr lang="en-US" dirty="0">
                <a:solidFill>
                  <a:srgbClr val="B23300"/>
                </a:solidFill>
              </a:rPr>
              <a:t>understanding, not memorization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Open book, open notes, open laptop,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open </a:t>
            </a:r>
            <a:r>
              <a:rPr lang="en-US" dirty="0"/>
              <a:t>Internet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But not open neighbor!</a:t>
            </a:r>
          </a:p>
          <a:p>
            <a:pPr lvl="1"/>
            <a:r>
              <a:rPr lang="en-US" dirty="0"/>
              <a:t>Forbidden to communicate with anyone else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during </a:t>
            </a:r>
            <a:r>
              <a:rPr lang="en-US" dirty="0"/>
              <a:t>the exam.</a:t>
            </a:r>
            <a:br>
              <a:rPr lang="en-US" dirty="0"/>
            </a:br>
            <a:r>
              <a:rPr lang="en-US" dirty="0"/>
              <a:t>_</a:t>
            </a:r>
          </a:p>
        </p:txBody>
      </p:sp>
    </p:spTree>
    <p:extLst>
      <p:ext uri="{BB962C8B-B14F-4D97-AF65-F5344CB8AC3E}">
        <p14:creationId xmlns:p14="http://schemas.microsoft.com/office/powerpoint/2010/main" val="3581964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3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31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43" grpId="0" uiExpand="1" build="p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37061</TotalTime>
  <Words>1460</Words>
  <Application>Microsoft Macintosh PowerPoint</Application>
  <PresentationFormat>On-screen Show (4:3)</PresentationFormat>
  <Paragraphs>421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Quadrant</vt:lpstr>
      <vt:lpstr>CS 149: Operating Systems March 12 Class Meeting</vt:lpstr>
      <vt:lpstr>Linux Memory Management</vt:lpstr>
      <vt:lpstr>Linux Physical Memory (Intel x86-32)</vt:lpstr>
      <vt:lpstr>Linux Kernel Memory Allocation</vt:lpstr>
      <vt:lpstr>Linux Kernel Memory Allocation</vt:lpstr>
      <vt:lpstr>Linux Kernel Memory Allocation, cont’d</vt:lpstr>
      <vt:lpstr>Linux Kernel Memory Allocation, cont’d</vt:lpstr>
      <vt:lpstr>Linux Kernel Memory Allocation, cont’d</vt:lpstr>
      <vt:lpstr>Review for the Midterm</vt:lpstr>
      <vt:lpstr>Review for the Midterm, cont’d</vt:lpstr>
      <vt:lpstr>Review for the Midterm, cont’d</vt:lpstr>
      <vt:lpstr>Review for the Midterm, cont’d</vt:lpstr>
      <vt:lpstr>Review for the Midterm, cont’d</vt:lpstr>
      <vt:lpstr>Review for the Midterm, cont’d</vt:lpstr>
      <vt:lpstr>Review for the Midterm, cont’d</vt:lpstr>
      <vt:lpstr>Review for the Midterm, cont’d</vt:lpstr>
      <vt:lpstr>Review for the Midterm, cont’d</vt:lpstr>
      <vt:lpstr>Review for the Midterm, cont’d</vt:lpstr>
      <vt:lpstr>Review for the Midterm, cont’d</vt:lpstr>
      <vt:lpstr>Review for the Midterm, cont’d</vt:lpstr>
      <vt:lpstr>Review for the Midterm, cont’d</vt:lpstr>
      <vt:lpstr>Review for the Midterm, cont’d</vt:lpstr>
      <vt:lpstr>Review for the Midterm, cont’d</vt:lpstr>
      <vt:lpstr>Review for the Midterm, cont’d</vt:lpstr>
      <vt:lpstr>Review for the Midterm, cont’d</vt:lpstr>
      <vt:lpstr>Review for the Midterm, cont’d</vt:lpstr>
      <vt:lpstr>Review for the Midterm, cont’d</vt:lpstr>
      <vt:lpstr>Review for the Midterm, cont’d</vt:lpstr>
      <vt:lpstr>Review for the Midterm, cont’d</vt:lpstr>
      <vt:lpstr>Sample Midterm Questions</vt:lpstr>
      <vt:lpstr>Sample Midterm Questions, cont’d</vt:lpstr>
      <vt:lpstr>Sample Midterm Questions, cont’d</vt:lpstr>
      <vt:lpstr>Sample Midterm Questions, cont’d</vt:lpstr>
      <vt:lpstr>Sample Midterm Questions, cont’d</vt:lpstr>
      <vt:lpstr>Sample Midterm Questions, cont’d</vt:lpstr>
      <vt:lpstr>Sample Midterm Questions, cont’d</vt:lpstr>
      <vt:lpstr>Sample Midterm Questions, cont’d</vt:lpstr>
      <vt:lpstr>Sample Midterm Questions, cont’d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146: Data Structures and Algorithms</dc:title>
  <dc:creator>Ronald Mak</dc:creator>
  <cp:lastModifiedBy>Ronald Mak</cp:lastModifiedBy>
  <cp:revision>699</cp:revision>
  <cp:lastPrinted>2015-02-03T07:34:34Z</cp:lastPrinted>
  <dcterms:created xsi:type="dcterms:W3CDTF">2008-01-12T03:52:55Z</dcterms:created>
  <dcterms:modified xsi:type="dcterms:W3CDTF">2015-03-13T05:12:00Z</dcterms:modified>
</cp:coreProperties>
</file>