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1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82" r:id="rId2"/>
    <p:sldId id="307" r:id="rId3"/>
    <p:sldId id="296" r:id="rId4"/>
    <p:sldId id="340" r:id="rId5"/>
    <p:sldId id="308" r:id="rId6"/>
    <p:sldId id="309" r:id="rId7"/>
    <p:sldId id="341" r:id="rId8"/>
    <p:sldId id="310" r:id="rId9"/>
    <p:sldId id="311" r:id="rId10"/>
    <p:sldId id="312" r:id="rId11"/>
    <p:sldId id="313" r:id="rId12"/>
    <p:sldId id="342" r:id="rId13"/>
    <p:sldId id="314" r:id="rId14"/>
    <p:sldId id="315" r:id="rId15"/>
    <p:sldId id="317" r:id="rId16"/>
    <p:sldId id="343" r:id="rId17"/>
    <p:sldId id="318" r:id="rId18"/>
    <p:sldId id="319" r:id="rId19"/>
    <p:sldId id="344" r:id="rId20"/>
    <p:sldId id="320" r:id="rId21"/>
    <p:sldId id="321" r:id="rId22"/>
    <p:sldId id="322" r:id="rId23"/>
    <p:sldId id="323" r:id="rId24"/>
    <p:sldId id="324" r:id="rId25"/>
    <p:sldId id="325" r:id="rId26"/>
    <p:sldId id="345" r:id="rId27"/>
    <p:sldId id="326" r:id="rId28"/>
    <p:sldId id="327" r:id="rId29"/>
    <p:sldId id="328" r:id="rId30"/>
    <p:sldId id="329" r:id="rId31"/>
    <p:sldId id="330" r:id="rId32"/>
    <p:sldId id="346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9504" autoAdjust="0"/>
  </p:normalViewPr>
  <p:slideViewPr>
    <p:cSldViewPr>
      <p:cViewPr varScale="1">
        <p:scale>
          <a:sx n="137" d="100"/>
          <a:sy n="13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March </a:t>
            </a:r>
            <a:r>
              <a:rPr lang="en-US" sz="1000" baseline="0" dirty="0" smtClean="0"/>
              <a:t>10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Department of Computer Science Spring 2015: March 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1A705-6D00-1647-A3F2-F325F7E1E9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March 10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w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</a:t>
            </a:r>
            <a:r>
              <a:rPr lang="en-US" sz="2400" dirty="0" smtClean="0"/>
              <a:t>10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A4A-3793-A349-8D73-2440852F30D8}" type="slidenum">
              <a:rPr lang="en-US"/>
              <a:pPr/>
              <a:t>10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1463364"/>
          </a:xfrm>
        </p:spPr>
        <p:txBody>
          <a:bodyPr/>
          <a:lstStyle/>
          <a:p>
            <a:r>
              <a:rPr lang="en-US" dirty="0"/>
              <a:t>The working set model </a:t>
            </a:r>
            <a:r>
              <a:rPr lang="en-US" dirty="0">
                <a:solidFill>
                  <a:srgbClr val="B23C00"/>
                </a:solidFill>
              </a:rPr>
              <a:t>prevents thrashing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and </a:t>
            </a:r>
            <a:r>
              <a:rPr lang="en-US" dirty="0"/>
              <a:t>keeps the degree of multiprogramming 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high as possible.</a:t>
            </a:r>
          </a:p>
        </p:txBody>
      </p:sp>
      <p:pic>
        <p:nvPicPr>
          <p:cNvPr id="905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971805"/>
            <a:ext cx="79549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223" name="Rectangle 7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3002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36A5-E3D3-D244-A83C-CF1F7C467F50}" type="slidenum">
              <a:rPr lang="en-US"/>
              <a:pPr/>
              <a:t>11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size of a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is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monotonically </a:t>
            </a:r>
            <a:r>
              <a:rPr lang="en-US" dirty="0" err="1">
                <a:solidFill>
                  <a:srgbClr val="B23C00"/>
                </a:solidFill>
              </a:rPr>
              <a:t>nondecreasing</a:t>
            </a:r>
            <a:r>
              <a:rPr lang="en-US" dirty="0">
                <a:solidFill>
                  <a:srgbClr val="B23C00"/>
                </a:solidFill>
              </a:rPr>
              <a:t> function of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The size is finite because a process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cannot reference more pages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than its logical address space contains.</a:t>
            </a:r>
            <a:endParaRPr lang="el-GR" dirty="0">
              <a:cs typeface="Arial" charset="0"/>
            </a:endParaRPr>
          </a:p>
        </p:txBody>
      </p:sp>
      <p:grpSp>
        <p:nvGrpSpPr>
          <p:cNvPr id="906248" name="Group 8"/>
          <p:cNvGrpSpPr>
            <a:grpSpLocks/>
          </p:cNvGrpSpPr>
          <p:nvPr/>
        </p:nvGrpSpPr>
        <p:grpSpPr bwMode="auto">
          <a:xfrm>
            <a:off x="1189038" y="2240293"/>
            <a:ext cx="6583362" cy="2692400"/>
            <a:chOff x="749" y="2160"/>
            <a:chExt cx="4147" cy="1696"/>
          </a:xfrm>
        </p:grpSpPr>
        <p:pic>
          <p:nvPicPr>
            <p:cNvPr id="906244" name="Picture 4" descr="4-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7"/>
            <a:stretch>
              <a:fillRect/>
            </a:stretch>
          </p:blipFill>
          <p:spPr bwMode="auto">
            <a:xfrm>
              <a:off x="930" y="2160"/>
              <a:ext cx="3966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6245" name="Text Box 5"/>
            <p:cNvSpPr txBox="1">
              <a:spLocks noChangeArrowheads="1"/>
            </p:cNvSpPr>
            <p:nvPr/>
          </p:nvSpPr>
          <p:spPr bwMode="auto">
            <a:xfrm>
              <a:off x="749" y="2546"/>
              <a:ext cx="50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0">
                  <a:cs typeface="Arial" charset="0"/>
                </a:rPr>
                <a:t>Σ</a:t>
              </a:r>
              <a:r>
                <a:rPr lang="en-US" sz="1600" b="0" i="1">
                  <a:cs typeface="Arial" charset="0"/>
                </a:rPr>
                <a:t>WSS</a:t>
              </a:r>
              <a:r>
                <a:rPr lang="en-US" sz="1600" b="0" i="1" baseline="-25000">
                  <a:cs typeface="Arial" charset="0"/>
                </a:rPr>
                <a:t>i</a:t>
              </a:r>
              <a:endParaRPr lang="el-GR" sz="1600" b="0" i="1" baseline="-25000">
                <a:cs typeface="Arial" charset="0"/>
              </a:endParaRPr>
            </a:p>
          </p:txBody>
        </p:sp>
        <p:sp>
          <p:nvSpPr>
            <p:cNvPr id="906246" name="Text Box 6"/>
            <p:cNvSpPr txBox="1">
              <a:spLocks noChangeArrowheads="1"/>
            </p:cNvSpPr>
            <p:nvPr/>
          </p:nvSpPr>
          <p:spPr bwMode="auto">
            <a:xfrm>
              <a:off x="3119" y="362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cs typeface="Arial" charset="0"/>
                </a:rPr>
                <a:t>Δ</a:t>
              </a:r>
            </a:p>
          </p:txBody>
        </p:sp>
      </p:grpSp>
      <p:sp>
        <p:nvSpPr>
          <p:cNvPr id="906251" name="Rectangle 11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Modern Operating Systems, 3</a:t>
            </a:r>
            <a:r>
              <a:rPr lang="en-US" sz="800" baseline="30000">
                <a:solidFill>
                  <a:srgbClr val="969696"/>
                </a:solidFill>
              </a:rPr>
              <a:t>rd</a:t>
            </a:r>
            <a:r>
              <a:rPr lang="en-US" sz="800">
                <a:solidFill>
                  <a:srgbClr val="969696"/>
                </a:solidFill>
              </a:rPr>
              <a:t> ed.</a:t>
            </a:r>
            <a:endParaRPr lang="en-US" sz="800" b="0">
              <a:solidFill>
                <a:srgbClr val="969696"/>
              </a:solidFill>
            </a:endParaRPr>
          </a:p>
          <a:p>
            <a:r>
              <a:rPr lang="en-US" sz="800" b="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 b="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 b="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3680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6599-F40E-424B-A1FA-BD64CBE5A0BA}" type="slidenum">
              <a:rPr lang="en-US"/>
              <a:pPr/>
              <a:t>12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vs. Global Page Allocation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page fault occurs for a process A,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page replacement algorithm can choose a victim page to evict from memory either locally or globally.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Local page </a:t>
            </a:r>
            <a:r>
              <a:rPr lang="en-US" dirty="0" smtClean="0">
                <a:solidFill>
                  <a:srgbClr val="B23C00"/>
                </a:solidFill>
              </a:rPr>
              <a:t>replacement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Each process has a </a:t>
            </a:r>
            <a:r>
              <a:rPr lang="en-US" dirty="0">
                <a:solidFill>
                  <a:srgbClr val="B23C00"/>
                </a:solidFill>
              </a:rPr>
              <a:t>fixed allocation </a:t>
            </a:r>
            <a:r>
              <a:rPr lang="en-US" dirty="0"/>
              <a:t>of page frames.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victim page is selected from process </a:t>
            </a:r>
            <a:r>
              <a:rPr lang="en-US" dirty="0" smtClean="0"/>
              <a:t>A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pages in memory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0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6599-F40E-424B-A1FA-BD64CBE5A0BA}" type="slidenum">
              <a:rPr lang="en-US"/>
              <a:pPr/>
              <a:t>13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vs. Global Page Allocation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Global </a:t>
            </a:r>
            <a:r>
              <a:rPr lang="en-US" dirty="0">
                <a:solidFill>
                  <a:schemeClr val="folHlink"/>
                </a:solidFill>
              </a:rPr>
              <a:t>page </a:t>
            </a:r>
            <a:r>
              <a:rPr lang="en-US" dirty="0" smtClean="0">
                <a:solidFill>
                  <a:schemeClr val="folHlink"/>
                </a:solidFill>
              </a:rPr>
              <a:t>replacement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victim page is selected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all the pages in memory.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general, global page replacement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works </a:t>
            </a:r>
            <a:r>
              <a:rPr lang="en-US" dirty="0"/>
              <a:t>better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size varies over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With local page replacement, a process may thrash </a:t>
            </a:r>
            <a:br>
              <a:rPr lang="en-US" dirty="0"/>
            </a:br>
            <a:r>
              <a:rPr lang="en-US" dirty="0"/>
              <a:t>even if there are free page frames.</a:t>
            </a:r>
          </a:p>
        </p:txBody>
      </p:sp>
    </p:spTree>
    <p:extLst>
      <p:ext uri="{BB962C8B-B14F-4D97-AF65-F5344CB8AC3E}">
        <p14:creationId xmlns:p14="http://schemas.microsoft.com/office/powerpoint/2010/main" val="57278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5E5-A685-754B-944A-5B7232E7CA59}" type="slidenum">
              <a:rPr lang="en-US"/>
              <a:pPr/>
              <a:t>14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 Page Allocation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0875" y="4800585"/>
            <a:ext cx="5211763" cy="1371600"/>
          </a:xfrm>
          <a:noFill/>
          <a:ln/>
        </p:spPr>
        <p:txBody>
          <a:bodyPr/>
          <a:lstStyle/>
          <a:p>
            <a:pPr marL="533400" indent="-533400"/>
            <a:r>
              <a:rPr lang="en-US" sz="2000" dirty="0"/>
              <a:t>Local versus global page replacement.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Original  configuration. 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Local page replacement.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Global page </a:t>
            </a:r>
            <a:r>
              <a:rPr lang="en-US" sz="1800" dirty="0" smtClean="0"/>
              <a:t>replacement</a:t>
            </a:r>
            <a:r>
              <a:rPr lang="en-US" sz="1800" dirty="0"/>
              <a:t>.</a:t>
            </a:r>
          </a:p>
        </p:txBody>
      </p:sp>
      <p:pic>
        <p:nvPicPr>
          <p:cNvPr id="907269" name="Picture 5" descr="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143025"/>
            <a:ext cx="56769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7272" name="Rectangle 8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Modern Operating Systems, 3</a:t>
            </a:r>
            <a:r>
              <a:rPr lang="en-US" sz="800" baseline="30000">
                <a:solidFill>
                  <a:srgbClr val="969696"/>
                </a:solidFill>
              </a:rPr>
              <a:t>rd</a:t>
            </a:r>
            <a:r>
              <a:rPr lang="en-US" sz="800">
                <a:solidFill>
                  <a:srgbClr val="969696"/>
                </a:solidFill>
              </a:rPr>
              <a:t> ed.</a:t>
            </a:r>
            <a:endParaRPr lang="en-US" sz="800" b="0">
              <a:solidFill>
                <a:srgbClr val="969696"/>
              </a:solidFill>
            </a:endParaRPr>
          </a:p>
          <a:p>
            <a:r>
              <a:rPr lang="en-US" sz="800" b="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 b="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 b="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147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0A9D-4C1D-464F-97C0-FE168A4256C8}" type="slidenum">
              <a:rPr lang="en-US"/>
              <a:pPr/>
              <a:t>15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 and Page Fault Rate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95400"/>
            <a:ext cx="8504237" cy="2133600"/>
          </a:xfrm>
        </p:spPr>
        <p:txBody>
          <a:bodyPr/>
          <a:lstStyle/>
          <a:p>
            <a:r>
              <a:rPr lang="en-US" sz="2400" dirty="0"/>
              <a:t>There is a direct relationship between </a:t>
            </a:r>
            <a:br>
              <a:rPr lang="en-US" sz="2400" dirty="0"/>
            </a:br>
            <a:r>
              <a:rPr lang="en-US" sz="2400" dirty="0">
                <a:solidFill>
                  <a:srgbClr val="B23C00"/>
                </a:solidFill>
              </a:rPr>
              <a:t>working set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B23C00"/>
                </a:solidFill>
              </a:rPr>
              <a:t>page fault </a:t>
            </a:r>
            <a:r>
              <a:rPr lang="en-US" sz="2400" dirty="0"/>
              <a:t>rate.</a:t>
            </a:r>
          </a:p>
          <a:p>
            <a:pPr lvl="1"/>
            <a:r>
              <a:rPr lang="en-US" sz="2000" dirty="0"/>
              <a:t>As a process moves from one locality to another, </a:t>
            </a:r>
            <a:br>
              <a:rPr lang="en-US" sz="2000" dirty="0"/>
            </a:br>
            <a:r>
              <a:rPr lang="en-US" sz="2000" dirty="0"/>
              <a:t>the number of page faults increases.</a:t>
            </a:r>
          </a:p>
          <a:p>
            <a:pPr lvl="1"/>
            <a:r>
              <a:rPr lang="en-US" sz="2000" dirty="0"/>
              <a:t>The number of page faults decreases as the new working set </a:t>
            </a:r>
            <a:br>
              <a:rPr lang="en-US" sz="2000" dirty="0"/>
            </a:br>
            <a:r>
              <a:rPr lang="en-US" sz="2000" dirty="0"/>
              <a:t>is paged into memory.</a:t>
            </a:r>
          </a:p>
        </p:txBody>
      </p:sp>
      <p:pic>
        <p:nvPicPr>
          <p:cNvPr id="911365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560763"/>
            <a:ext cx="62182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329247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05419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D115-A8EB-2F46-B1F7-C871EE641060}" type="slidenum">
              <a:rPr lang="en-US"/>
              <a:pPr/>
              <a:t>16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Prepaging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demand paging, there is a large 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page </a:t>
            </a:r>
            <a:r>
              <a:rPr lang="en-US" dirty="0"/>
              <a:t>faults when a process first starts or </a:t>
            </a:r>
            <a:br>
              <a:rPr lang="en-US" dirty="0"/>
            </a:br>
            <a:r>
              <a:rPr lang="en-US" dirty="0"/>
              <a:t>is resumed after a suspension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Try to get the initial locality into memory.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D115-A8EB-2F46-B1F7-C871EE641060}" type="slidenum">
              <a:rPr lang="en-US"/>
              <a:pPr/>
              <a:t>17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Prepaging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45"/>
            <a:ext cx="8229600" cy="4835525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Prepaging</a:t>
            </a:r>
            <a:r>
              <a:rPr lang="en-US" dirty="0" smtClean="0"/>
              <a:t> </a:t>
            </a:r>
            <a:r>
              <a:rPr lang="en-US" dirty="0"/>
              <a:t>is a strategy to bring into memory at once </a:t>
            </a:r>
            <a:r>
              <a:rPr lang="en-US" dirty="0" smtClean="0"/>
              <a:t>all </a:t>
            </a:r>
            <a:r>
              <a:rPr lang="en-US" dirty="0"/>
              <a:t>the pages that a process will need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Requires knowledge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the process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Record the working set whenever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process is suspended.</a:t>
            </a:r>
          </a:p>
          <a:p>
            <a:pPr lvl="4"/>
            <a:endParaRPr lang="en-US" dirty="0"/>
          </a:p>
          <a:p>
            <a:r>
              <a:rPr lang="en-US" dirty="0"/>
              <a:t>Must weigh the cost of prepaging </a:t>
            </a:r>
            <a:br>
              <a:rPr lang="en-US" dirty="0"/>
            </a:br>
            <a:r>
              <a:rPr lang="en-US" dirty="0"/>
              <a:t>vs. the cost of servicing page faults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4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EE70-CE30-B847-A83C-3556B653C966}" type="slidenum">
              <a:rPr lang="en-US"/>
              <a:pPr/>
              <a:t>18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Size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dirty="0">
                <a:solidFill>
                  <a:schemeClr val="folHlink"/>
                </a:solidFill>
              </a:rPr>
              <a:t>no single best page size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power of 2, generally 4 KB (2</a:t>
            </a:r>
            <a:r>
              <a:rPr lang="en-US" baseline="30000" dirty="0"/>
              <a:t>12</a:t>
            </a:r>
            <a:r>
              <a:rPr lang="en-US" dirty="0"/>
              <a:t>) to 4 MB (2</a:t>
            </a:r>
            <a:r>
              <a:rPr lang="en-US" baseline="30000" dirty="0"/>
              <a:t>22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Larger page size = smaller page </a:t>
            </a:r>
            <a:r>
              <a:rPr lang="en-US" dirty="0" smtClean="0"/>
              <a:t>table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Each active process keeps a copy of the page table.</a:t>
            </a:r>
          </a:p>
          <a:p>
            <a:pPr lvl="1"/>
            <a:r>
              <a:rPr lang="en-US" dirty="0"/>
              <a:t>Fewer page faults.</a:t>
            </a:r>
          </a:p>
          <a:p>
            <a:pPr lvl="1"/>
            <a:r>
              <a:rPr lang="en-US" dirty="0"/>
              <a:t>Less I/O time per page.</a:t>
            </a:r>
          </a:p>
          <a:p>
            <a:pPr lvl="1"/>
            <a:r>
              <a:rPr lang="en-US" dirty="0"/>
              <a:t>Reduce latency and seek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6035024" y="3703317"/>
            <a:ext cx="2281238" cy="77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 b="0">
                <a:solidFill>
                  <a:srgbClr val="0033CC"/>
                </a:solidFill>
              </a:rPr>
              <a:t>Historical trend: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 b="0">
                <a:solidFill>
                  <a:srgbClr val="0033CC"/>
                </a:solidFill>
              </a:rPr>
              <a:t>Larger page sizes.</a:t>
            </a:r>
          </a:p>
        </p:txBody>
      </p:sp>
    </p:spTree>
    <p:extLst>
      <p:ext uri="{BB962C8B-B14F-4D97-AF65-F5344CB8AC3E}">
        <p14:creationId xmlns:p14="http://schemas.microsoft.com/office/powerpoint/2010/main" val="32638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EE70-CE30-B847-A83C-3556B653C966}" type="slidenum">
              <a:rPr lang="en-US"/>
              <a:pPr/>
              <a:t>19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Size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</a:t>
            </a:r>
            <a:r>
              <a:rPr lang="en-US" dirty="0"/>
              <a:t>page size = better memory </a:t>
            </a:r>
            <a:r>
              <a:rPr lang="en-US" dirty="0" smtClean="0"/>
              <a:t>utilization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internal fragmentation.</a:t>
            </a:r>
          </a:p>
          <a:p>
            <a:pPr lvl="1"/>
            <a:r>
              <a:rPr lang="en-US" dirty="0"/>
              <a:t>Less total I/O time.</a:t>
            </a:r>
          </a:p>
          <a:p>
            <a:pPr lvl="1"/>
            <a:r>
              <a:rPr lang="en-US" dirty="0"/>
              <a:t>Each page matches process locality more accurately </a:t>
            </a:r>
            <a:br>
              <a:rPr lang="en-US" dirty="0"/>
            </a:br>
            <a:r>
              <a:rPr lang="en-US" dirty="0"/>
              <a:t>(better resolution).</a:t>
            </a:r>
          </a:p>
        </p:txBody>
      </p:sp>
    </p:spTree>
    <p:extLst>
      <p:ext uri="{BB962C8B-B14F-4D97-AF65-F5344CB8AC3E}">
        <p14:creationId xmlns:p14="http://schemas.microsoft.com/office/powerpoint/2010/main" val="25570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2</a:t>
            </a:fld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set of pages a process is </a:t>
            </a:r>
            <a:r>
              <a:rPr lang="en-US" dirty="0">
                <a:solidFill>
                  <a:srgbClr val="B23C00"/>
                </a:solidFill>
              </a:rPr>
              <a:t>currently using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a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can fit in memory, </a:t>
            </a:r>
            <a:br>
              <a:rPr lang="en-US" dirty="0"/>
            </a:br>
            <a:r>
              <a:rPr lang="en-US" dirty="0"/>
              <a:t>there will be few page faults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167753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5DF-0B16-3648-8370-CD967CC6F9F2}" type="slidenum">
              <a:rPr lang="en-US"/>
              <a:pPr/>
              <a:t>20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Size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320994" cy="4693893"/>
          </a:xfrm>
        </p:spPr>
        <p:txBody>
          <a:bodyPr/>
          <a:lstStyle/>
          <a:p>
            <a:r>
              <a:rPr lang="en-US" sz="2000" dirty="0"/>
              <a:t>Let </a:t>
            </a:r>
          </a:p>
          <a:p>
            <a:pPr lvl="1"/>
            <a:r>
              <a:rPr lang="en-US" sz="1800" i="1" dirty="0">
                <a:latin typeface="Times New Roman" charset="0"/>
              </a:rPr>
              <a:t>s</a:t>
            </a:r>
            <a:r>
              <a:rPr lang="en-US" sz="1800" dirty="0"/>
              <a:t> = average process size</a:t>
            </a:r>
          </a:p>
          <a:p>
            <a:pPr lvl="1"/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= page size</a:t>
            </a:r>
          </a:p>
          <a:p>
            <a:pPr lvl="1"/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/>
              <a:t> = page entry </a:t>
            </a:r>
            <a:r>
              <a:rPr lang="en-US" sz="1800" dirty="0" smtClean="0"/>
              <a:t>size</a:t>
            </a:r>
          </a:p>
          <a:p>
            <a:pPr lvl="1"/>
            <a:endParaRPr lang="en-US" sz="1800" dirty="0"/>
          </a:p>
          <a:p>
            <a:pPr lvl="2"/>
            <a:endParaRPr lang="en-US" sz="1200" dirty="0" smtClean="0"/>
          </a:p>
          <a:p>
            <a:r>
              <a:rPr lang="en-US" sz="2000" dirty="0" smtClean="0"/>
              <a:t>Overhead:</a:t>
            </a:r>
            <a:endParaRPr lang="en-US" sz="2000" dirty="0"/>
          </a:p>
          <a:p>
            <a:pPr marL="1828800" lvl="4" indent="0">
              <a:buNone/>
            </a:pPr>
            <a:endParaRPr lang="en-US" sz="400" dirty="0" smtClean="0"/>
          </a:p>
          <a:p>
            <a:pPr lvl="3"/>
            <a:endParaRPr lang="en-US" sz="1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first term (page table size) is large when </a:t>
            </a:r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is small.</a:t>
            </a:r>
          </a:p>
          <a:p>
            <a:pPr lvl="1"/>
            <a:r>
              <a:rPr lang="en-US" sz="1800" dirty="0"/>
              <a:t>The second term (internal fragmentation) is large when </a:t>
            </a:r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is large</a:t>
            </a:r>
            <a:r>
              <a:rPr lang="en-US" sz="1800" dirty="0" smtClean="0"/>
              <a:t>.</a:t>
            </a:r>
          </a:p>
          <a:p>
            <a:pPr lvl="4"/>
            <a:endParaRPr lang="en-US" sz="400" dirty="0" smtClean="0"/>
          </a:p>
          <a:p>
            <a:pPr lvl="4"/>
            <a:endParaRPr lang="en-US" sz="400" dirty="0"/>
          </a:p>
          <a:p>
            <a:r>
              <a:rPr lang="en-US" sz="2000" dirty="0"/>
              <a:t>To find the optimum page size </a:t>
            </a:r>
            <a:r>
              <a:rPr lang="en-US" sz="2000" i="1" dirty="0">
                <a:latin typeface="Times New Roman" charset="0"/>
              </a:rPr>
              <a:t>p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differentiate </a:t>
            </a:r>
            <a:r>
              <a:rPr lang="en-US" sz="2000" dirty="0"/>
              <a:t>with respect to </a:t>
            </a:r>
            <a:r>
              <a:rPr lang="en-US" sz="2000" i="1" dirty="0">
                <a:latin typeface="Times New Roman" charset="0"/>
              </a:rPr>
              <a:t>p</a:t>
            </a:r>
            <a:r>
              <a:rPr lang="en-US" sz="2000" dirty="0"/>
              <a:t> and set to </a:t>
            </a:r>
            <a:r>
              <a:rPr lang="en-US" sz="2000" dirty="0" smtClean="0"/>
              <a:t>0:</a:t>
            </a:r>
          </a:p>
          <a:p>
            <a:pPr lvl="3"/>
            <a:endParaRPr lang="en-US" sz="650" dirty="0" smtClean="0"/>
          </a:p>
          <a:p>
            <a:pPr lvl="3"/>
            <a:endParaRPr lang="en-US" sz="700" dirty="0"/>
          </a:p>
          <a:p>
            <a:r>
              <a:rPr lang="en-US" sz="2000" dirty="0" smtClean="0"/>
              <a:t>Therefore:</a:t>
            </a:r>
            <a:endParaRPr lang="en-US" sz="2000" dirty="0"/>
          </a:p>
        </p:txBody>
      </p:sp>
      <p:graphicFrame>
        <p:nvGraphicFramePr>
          <p:cNvPr id="909316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8833668"/>
              </p:ext>
            </p:extLst>
          </p:nvPr>
        </p:nvGraphicFramePr>
        <p:xfrm>
          <a:off x="2488264" y="3100067"/>
          <a:ext cx="620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3" imgW="444500" imgH="431800" progId="Equation.3">
                  <p:embed/>
                </p:oleObj>
              </mc:Choice>
              <mc:Fallback>
                <p:oleObj name="Equation" r:id="rId3" imgW="44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264" y="3100067"/>
                        <a:ext cx="6207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55239"/>
              </p:ext>
            </p:extLst>
          </p:nvPr>
        </p:nvGraphicFramePr>
        <p:xfrm>
          <a:off x="5943255" y="4654530"/>
          <a:ext cx="11890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5" imgW="825480" imgH="419040" progId="Equation.3">
                  <p:embed/>
                </p:oleObj>
              </mc:Choice>
              <mc:Fallback>
                <p:oleObj name="Equation" r:id="rId5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255" y="4654530"/>
                        <a:ext cx="11890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9918"/>
              </p:ext>
            </p:extLst>
          </p:nvPr>
        </p:nvGraphicFramePr>
        <p:xfrm>
          <a:off x="2377464" y="5440658"/>
          <a:ext cx="10842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7" imgW="622080" imgH="241200" progId="Equation.3">
                  <p:embed/>
                </p:oleObj>
              </mc:Choice>
              <mc:Fallback>
                <p:oleObj name="Equation" r:id="rId7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464" y="5440658"/>
                        <a:ext cx="1084263" cy="4206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099521" y="1234464"/>
            <a:ext cx="4587234" cy="21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Then</a:t>
            </a:r>
          </a:p>
          <a:p>
            <a:pPr lvl="1"/>
            <a:r>
              <a:rPr lang="en-US" sz="1800" i="1" dirty="0">
                <a:latin typeface="Times New Roman" charset="0"/>
              </a:rPr>
              <a:t>s/p</a:t>
            </a:r>
            <a:r>
              <a:rPr lang="en-US" sz="1800" dirty="0"/>
              <a:t> = the approximate number of pages per process</a:t>
            </a:r>
          </a:p>
          <a:p>
            <a:pPr lvl="1"/>
            <a:r>
              <a:rPr lang="en-US" sz="1800" i="1" dirty="0">
                <a:latin typeface="Times New Roman" charset="0"/>
              </a:rPr>
              <a:t>p/2</a:t>
            </a:r>
            <a:r>
              <a:rPr lang="en-US" sz="1800" dirty="0"/>
              <a:t> = the average amount of wasted space due to internal fragmentation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708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9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E3E-60A6-6248-AFC2-BEC17E812F92}" type="slidenum">
              <a:rPr lang="en-US"/>
              <a:pPr/>
              <a:t>21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TLB Reach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Increase the hit ratio of the translation </a:t>
            </a:r>
            <a:r>
              <a:rPr lang="en-US" sz="2400" dirty="0" err="1"/>
              <a:t>lookaside</a:t>
            </a:r>
            <a:r>
              <a:rPr lang="en-US" sz="2400" dirty="0"/>
              <a:t> buffer.</a:t>
            </a:r>
          </a:p>
          <a:p>
            <a:pPr lvl="4"/>
            <a:endParaRPr lang="en-US" sz="1000" dirty="0"/>
          </a:p>
          <a:p>
            <a:r>
              <a:rPr lang="en-US" sz="2400" dirty="0"/>
              <a:t>Increase the </a:t>
            </a:r>
            <a:r>
              <a:rPr lang="en-US" sz="2400" dirty="0">
                <a:solidFill>
                  <a:schemeClr val="folHlink"/>
                </a:solidFill>
              </a:rPr>
              <a:t>reach</a:t>
            </a:r>
            <a:r>
              <a:rPr lang="en-US" sz="2400" dirty="0"/>
              <a:t> of the TLB.</a:t>
            </a:r>
          </a:p>
          <a:p>
            <a:pPr lvl="1"/>
            <a:r>
              <a:rPr lang="en-US" sz="2000" dirty="0"/>
              <a:t>Reach = number of TLB entries X the page size</a:t>
            </a:r>
          </a:p>
          <a:p>
            <a:pPr lvl="4"/>
            <a:endParaRPr lang="en-US" sz="1000" dirty="0"/>
          </a:p>
          <a:p>
            <a:r>
              <a:rPr lang="en-US" sz="2400" dirty="0"/>
              <a:t>Ideally, a </a:t>
            </a:r>
            <a:r>
              <a:rPr lang="en-US" sz="2400" dirty="0" smtClean="0"/>
              <a:t>process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working set is stored in the TLB.</a:t>
            </a:r>
          </a:p>
          <a:p>
            <a:pPr lvl="1"/>
            <a:r>
              <a:rPr lang="en-US" sz="2000" dirty="0"/>
              <a:t>Otherwise, each miss requires accessing the page table.</a:t>
            </a:r>
          </a:p>
          <a:p>
            <a:pPr lvl="4"/>
            <a:endParaRPr lang="en-US" sz="1000" dirty="0"/>
          </a:p>
          <a:p>
            <a:r>
              <a:rPr lang="en-US" sz="2400" dirty="0"/>
              <a:t>Increase the number of TLB entries.</a:t>
            </a:r>
          </a:p>
          <a:p>
            <a:pPr lvl="1"/>
            <a:r>
              <a:rPr lang="en-US" sz="2000" dirty="0"/>
              <a:t>Associative memory is expensive and power hungry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21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7834-B262-774F-9250-065E999E245F}" type="slidenum">
              <a:rPr lang="en-US"/>
              <a:pPr/>
              <a:t>22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Structure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127125"/>
          </a:xfrm>
        </p:spPr>
        <p:txBody>
          <a:bodyPr/>
          <a:lstStyle/>
          <a:p>
            <a:r>
              <a:rPr lang="en-US" sz="2400" dirty="0"/>
              <a:t>Consider the following C code to initialize a matrix.</a:t>
            </a:r>
          </a:p>
          <a:p>
            <a:pPr lvl="1"/>
            <a:r>
              <a:rPr lang="en-US" sz="2000" dirty="0"/>
              <a:t>Assume the matrix is stored by rows (128 words per row) </a:t>
            </a:r>
            <a:br>
              <a:rPr lang="en-US" sz="2000" dirty="0"/>
            </a:br>
            <a:r>
              <a:rPr lang="en-US" sz="2000" dirty="0"/>
              <a:t>and that the page size is 128 words and there is 1 page frame.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640123" y="2372726"/>
            <a:ext cx="47405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row, col;</a:t>
            </a: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data[128][128];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for (row = 0; row &lt; 128; row++) {</a:t>
            </a:r>
          </a:p>
          <a:p>
            <a:r>
              <a:rPr lang="en-US" b="1" dirty="0">
                <a:latin typeface="Courier New" charset="0"/>
              </a:rPr>
              <a:t>    for (col = 0; col &lt; 128; col++) {</a:t>
            </a:r>
          </a:p>
          <a:p>
            <a:r>
              <a:rPr lang="en-US" b="1" dirty="0">
                <a:latin typeface="Courier New" charset="0"/>
              </a:rPr>
              <a:t>        data[row][col] = 0;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1097318" y="4617707"/>
            <a:ext cx="4740500" cy="206210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row, col;</a:t>
            </a: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data[128][128];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for (col = 0; col &lt; 128; col++) {</a:t>
            </a:r>
          </a:p>
          <a:p>
            <a:r>
              <a:rPr lang="en-US" b="1" dirty="0">
                <a:latin typeface="Courier New" charset="0"/>
              </a:rPr>
              <a:t>    for (row = 0; row &lt; 128; row++) {</a:t>
            </a:r>
          </a:p>
          <a:p>
            <a:r>
              <a:rPr lang="en-US" b="1" dirty="0">
                <a:latin typeface="Courier New" charset="0"/>
              </a:rPr>
              <a:t>        data[row][col] = 0;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896006" name="Text Box 6"/>
          <p:cNvSpPr txBox="1">
            <a:spLocks noChangeArrowheads="1"/>
          </p:cNvSpPr>
          <p:nvPr/>
        </p:nvSpPr>
        <p:spPr bwMode="auto">
          <a:xfrm>
            <a:off x="6216650" y="3068638"/>
            <a:ext cx="1755775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128 page faults</a:t>
            </a:r>
          </a:p>
        </p:txBody>
      </p:sp>
      <p:sp>
        <p:nvSpPr>
          <p:cNvPr id="896007" name="Text Box 7"/>
          <p:cNvSpPr txBox="1">
            <a:spLocks noChangeArrowheads="1"/>
          </p:cNvSpPr>
          <p:nvPr/>
        </p:nvSpPr>
        <p:spPr bwMode="auto">
          <a:xfrm>
            <a:off x="6216650" y="497205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128x128 =</a:t>
            </a:r>
          </a:p>
          <a:p>
            <a:r>
              <a:rPr lang="en-US" sz="1800" b="0">
                <a:solidFill>
                  <a:schemeClr val="folHlink"/>
                </a:solidFill>
              </a:rPr>
              <a:t>16,384 page faults</a:t>
            </a:r>
          </a:p>
        </p:txBody>
      </p:sp>
      <p:sp>
        <p:nvSpPr>
          <p:cNvPr id="896008" name="Text Box 8"/>
          <p:cNvSpPr txBox="1">
            <a:spLocks noChangeArrowheads="1"/>
          </p:cNvSpPr>
          <p:nvPr/>
        </p:nvSpPr>
        <p:spPr bwMode="auto">
          <a:xfrm>
            <a:off x="6216649" y="2630488"/>
            <a:ext cx="2470106" cy="33855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>
                <a:solidFill>
                  <a:srgbClr val="FFFF00"/>
                </a:solidFill>
              </a:rPr>
              <a:t>How many page faults?</a:t>
            </a:r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6216650" y="4556125"/>
            <a:ext cx="2470105" cy="33855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</a:rPr>
              <a:t>How many page faults?</a:t>
            </a:r>
          </a:p>
        </p:txBody>
      </p:sp>
    </p:spTree>
    <p:extLst>
      <p:ext uri="{BB962C8B-B14F-4D97-AF65-F5344CB8AC3E}">
        <p14:creationId xmlns:p14="http://schemas.microsoft.com/office/powerpoint/2010/main" val="317686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 animBg="1"/>
      <p:bldP spid="896006" grpId="0" animBg="1"/>
      <p:bldP spid="896007" grpId="0" animBg="1"/>
      <p:bldP spid="896008" grpId="0" animBg="1"/>
      <p:bldP spid="8960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98DD-43A4-3746-958A-159CE2C72381}" type="slidenum">
              <a:rPr lang="en-US"/>
              <a:pPr/>
              <a:t>23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Memory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Kernel memory is often allocated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free-memory pool that is separate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</a:t>
            </a:r>
            <a:r>
              <a:rPr lang="en-US" dirty="0"/>
              <a:t>-mode allocations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kernel requests memory for structures of varying sizes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Some kernel memory needs to be contiguous</a:t>
            </a:r>
          </a:p>
          <a:p>
            <a:pPr lvl="2"/>
            <a:r>
              <a:rPr lang="en-US" dirty="0"/>
              <a:t>Such as for device I/O</a:t>
            </a:r>
          </a:p>
          <a:p>
            <a:pPr lvl="4"/>
            <a:endParaRPr lang="en-US" dirty="0"/>
          </a:p>
          <a:p>
            <a:r>
              <a:rPr lang="en-US" dirty="0"/>
              <a:t>Kernel memory can be allocated using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chemeClr val="folHlink"/>
                </a:solidFill>
              </a:rPr>
              <a:t>buddy system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64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CDB-AEC2-4E4E-82FE-FB3B07F4E2EC}" type="slidenum">
              <a:rPr lang="en-US"/>
              <a:pPr/>
              <a:t>24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125"/>
            <a:ext cx="8229600" cy="247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Allocate memory from a fixed-size segment consisting of </a:t>
            </a:r>
            <a:r>
              <a:rPr lang="en-US" sz="2000" dirty="0">
                <a:solidFill>
                  <a:schemeClr val="folHlink"/>
                </a:solidFill>
              </a:rPr>
              <a:t>physically-contiguous pages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Allocate using a </a:t>
            </a:r>
            <a:r>
              <a:rPr lang="en-US" sz="2000" dirty="0">
                <a:solidFill>
                  <a:schemeClr val="folHlink"/>
                </a:solidFill>
              </a:rPr>
              <a:t>power-of-2 allocator.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Satisfy requests in units sized as power of 2.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Round up a request to the next highest power of 2.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When a smaller allocation is needed than is available, </a:t>
            </a:r>
            <a:br>
              <a:rPr lang="en-US" sz="1800" dirty="0"/>
            </a:br>
            <a:r>
              <a:rPr lang="en-US" sz="1800" dirty="0"/>
              <a:t>split the current block into two buddies of next-lower power of 2.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Continue until an appropriate sized block is available.</a:t>
            </a:r>
          </a:p>
        </p:txBody>
      </p:sp>
      <p:pic>
        <p:nvPicPr>
          <p:cNvPr id="912388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235075"/>
            <a:ext cx="309403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389" name="Rectangle 5"/>
          <p:cNvSpPr>
            <a:spLocks noChangeArrowheads="1"/>
          </p:cNvSpPr>
          <p:nvPr/>
        </p:nvSpPr>
        <p:spPr bwMode="auto">
          <a:xfrm>
            <a:off x="5486400" y="3154363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72517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F892-461E-194F-AB32-1479B8D57567}" type="slidenum">
              <a:rPr lang="en-US"/>
              <a:pPr/>
              <a:t>25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Buddy System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125"/>
            <a:ext cx="8229600" cy="233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Example: Assume a 256KB block is available, </a:t>
            </a:r>
            <a:br>
              <a:rPr lang="en-US" sz="2000" dirty="0"/>
            </a:br>
            <a:r>
              <a:rPr lang="en-US" sz="2000" dirty="0"/>
              <a:t>and the kernel requests 21KB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Split into A</a:t>
            </a:r>
            <a:r>
              <a:rPr lang="en-US" sz="1800" baseline="-25000" dirty="0"/>
              <a:t>L</a:t>
            </a:r>
            <a:r>
              <a:rPr lang="en-US" sz="1800" dirty="0"/>
              <a:t> and A</a:t>
            </a:r>
            <a:r>
              <a:rPr lang="en-US" sz="1800" baseline="-25000" dirty="0"/>
              <a:t>R</a:t>
            </a:r>
            <a:r>
              <a:rPr lang="en-US" sz="1800" dirty="0"/>
              <a:t> into blocks of 128KB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Divide A</a:t>
            </a:r>
            <a:r>
              <a:rPr lang="en-US" sz="1800" baseline="-25000" dirty="0"/>
              <a:t>L</a:t>
            </a:r>
            <a:r>
              <a:rPr lang="en-US" sz="1800" dirty="0"/>
              <a:t> into B</a:t>
            </a:r>
            <a:r>
              <a:rPr lang="en-US" sz="1800" baseline="-25000" dirty="0"/>
              <a:t>L</a:t>
            </a:r>
            <a:r>
              <a:rPr lang="en-US" sz="1800" dirty="0"/>
              <a:t> and B</a:t>
            </a:r>
            <a:r>
              <a:rPr lang="en-US" sz="1800" baseline="-25000" dirty="0"/>
              <a:t>R</a:t>
            </a:r>
            <a:r>
              <a:rPr lang="en-US" sz="1800" dirty="0"/>
              <a:t> blocks of 64KB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Divide B</a:t>
            </a:r>
            <a:r>
              <a:rPr lang="en-US" sz="1800" baseline="-25000" dirty="0"/>
              <a:t>L</a:t>
            </a:r>
            <a:r>
              <a:rPr lang="en-US" sz="1800" dirty="0"/>
              <a:t> into C</a:t>
            </a:r>
            <a:r>
              <a:rPr lang="en-US" sz="1800" baseline="-25000" dirty="0"/>
              <a:t>L</a:t>
            </a:r>
            <a:r>
              <a:rPr lang="en-US" sz="1800" dirty="0"/>
              <a:t> and C</a:t>
            </a:r>
            <a:r>
              <a:rPr lang="en-US" sz="1800" baseline="-25000" dirty="0"/>
              <a:t>R</a:t>
            </a:r>
            <a:r>
              <a:rPr lang="en-US" sz="1800" dirty="0"/>
              <a:t> blocks of 32KB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</a:t>
            </a:r>
            <a:r>
              <a:rPr lang="en-US" sz="1800" baseline="-25000" dirty="0"/>
              <a:t>L </a:t>
            </a:r>
            <a:r>
              <a:rPr lang="en-US" sz="1800" dirty="0"/>
              <a:t>satisfies the request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Advantage: Quickly coalesce unused blocks into larger blocks.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Disadvantage: Fragmentation.</a:t>
            </a:r>
          </a:p>
        </p:txBody>
      </p:sp>
      <p:pic>
        <p:nvPicPr>
          <p:cNvPr id="913412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235075"/>
            <a:ext cx="309403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3414" name="Rectangle 6"/>
          <p:cNvSpPr>
            <a:spLocks noChangeArrowheads="1"/>
          </p:cNvSpPr>
          <p:nvPr/>
        </p:nvSpPr>
        <p:spPr bwMode="auto">
          <a:xfrm>
            <a:off x="5486400" y="3154363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01420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C15-55DF-2C4F-BC78-4125F8339477}" type="slidenum">
              <a:rPr lang="en-US"/>
              <a:pPr/>
              <a:t>26</a:t>
            </a:fld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Memory-mapped files </a:t>
            </a:r>
            <a:r>
              <a:rPr lang="en-US" dirty="0"/>
              <a:t>allows file I/O </a:t>
            </a:r>
            <a:br>
              <a:rPr lang="en-US" dirty="0"/>
            </a:br>
            <a:r>
              <a:rPr lang="en-US" dirty="0"/>
              <a:t>to be treated as routine memory access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Map a disk block to a page in memory.</a:t>
            </a:r>
          </a:p>
          <a:p>
            <a:pPr lvl="6"/>
            <a:endParaRPr lang="en-US" dirty="0"/>
          </a:p>
          <a:p>
            <a:r>
              <a:rPr lang="en-US" dirty="0"/>
              <a:t>A file is initially read using </a:t>
            </a:r>
            <a:r>
              <a:rPr lang="en-US" dirty="0">
                <a:solidFill>
                  <a:srgbClr val="B23C00"/>
                </a:solidFill>
              </a:rPr>
              <a:t>demand paging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page-sized portion of the file is read </a:t>
            </a:r>
            <a:br>
              <a:rPr lang="en-US" dirty="0"/>
            </a:br>
            <a:r>
              <a:rPr lang="en-US" dirty="0"/>
              <a:t>from the file system into a physical page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Subsequent file I/O are treated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ordinary </a:t>
            </a:r>
            <a:r>
              <a:rPr lang="en-US" dirty="0"/>
              <a:t>memory accesses.</a:t>
            </a:r>
          </a:p>
        </p:txBody>
      </p:sp>
    </p:spTree>
    <p:extLst>
      <p:ext uri="{BB962C8B-B14F-4D97-AF65-F5344CB8AC3E}">
        <p14:creationId xmlns:p14="http://schemas.microsoft.com/office/powerpoint/2010/main" val="397082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C15-55DF-2C4F-BC78-4125F8339477}" type="slidenum">
              <a:rPr lang="en-US"/>
              <a:pPr/>
              <a:t>27</a:t>
            </a:fld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Simplifies </a:t>
            </a:r>
            <a:r>
              <a:rPr lang="en-US" dirty="0"/>
              <a:t>and speeds file access by driving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</a:t>
            </a:r>
            <a:r>
              <a:rPr lang="en-US" dirty="0"/>
              <a:t>I/O through memory rather than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b="1" dirty="0">
                <a:latin typeface="Courier New" charset="0"/>
              </a:rPr>
              <a:t> </a:t>
            </a:r>
            <a:r>
              <a:rPr lang="en-US" dirty="0"/>
              <a:t>and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write()</a:t>
            </a:r>
            <a:r>
              <a:rPr lang="en-US" dirty="0"/>
              <a:t> system calls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Also allows several processes to map the same file thereby </a:t>
            </a:r>
            <a:r>
              <a:rPr lang="en-US" dirty="0">
                <a:solidFill>
                  <a:srgbClr val="B23C00"/>
                </a:solidFill>
              </a:rPr>
              <a:t>sharing </a:t>
            </a:r>
            <a:r>
              <a:rPr lang="en-US" dirty="0"/>
              <a:t>the pages in memory.</a:t>
            </a:r>
          </a:p>
        </p:txBody>
      </p:sp>
    </p:spTree>
    <p:extLst>
      <p:ext uri="{BB962C8B-B14F-4D97-AF65-F5344CB8AC3E}">
        <p14:creationId xmlns:p14="http://schemas.microsoft.com/office/powerpoint/2010/main" val="246456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E5D8-C39C-0640-A44F-6EABC0ED193E}" type="slidenum">
              <a:rPr lang="en-US"/>
              <a:pPr/>
              <a:t>28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Memory-Mapped Files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914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417638"/>
            <a:ext cx="65849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38" name="Rectangle 6"/>
          <p:cNvSpPr>
            <a:spLocks noChangeArrowheads="1"/>
          </p:cNvSpPr>
          <p:nvPr/>
        </p:nvSpPr>
        <p:spPr bwMode="auto">
          <a:xfrm>
            <a:off x="5486400" y="5713413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5156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1C31-364C-CC45-916F-C47AC90C987D}" type="slidenum">
              <a:rPr lang="en-US"/>
              <a:pPr/>
              <a:t>29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Mapped File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First we create a 1024-byte file of zeroes.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dd</a:t>
            </a:r>
            <a:r>
              <a:rPr lang="en-US" dirty="0"/>
              <a:t> command:</a:t>
            </a:r>
          </a:p>
          <a:p>
            <a:pPr lvl="1"/>
            <a:endParaRPr lang="en-US" sz="2000" b="1" dirty="0">
              <a:solidFill>
                <a:srgbClr val="0033CC"/>
              </a:solidFill>
              <a:cs typeface="Arial" charset="0"/>
            </a:endParaRPr>
          </a:p>
          <a:p>
            <a:pPr lvl="4"/>
            <a:endParaRPr lang="en-US" dirty="0">
              <a:cs typeface="Arial" charset="0"/>
            </a:endParaRPr>
          </a:p>
          <a:p>
            <a:pPr lvl="4"/>
            <a:endParaRPr lang="en-US" dirty="0" smtClean="0">
              <a:cs typeface="Arial" charset="0"/>
            </a:endParaRPr>
          </a:p>
          <a:p>
            <a:pPr lvl="1"/>
            <a:r>
              <a:rPr lang="en-US" dirty="0" smtClean="0">
                <a:cs typeface="Arial" charset="0"/>
              </a:rPr>
              <a:t>Verify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with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Arial" charset="0"/>
              </a:rPr>
              <a:t>od</a:t>
            </a:r>
            <a:r>
              <a:rPr lang="en-US" sz="2000" dirty="0">
                <a:cs typeface="Arial" charset="0"/>
              </a:rPr>
              <a:t> command:</a:t>
            </a:r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Map this file into memory.</a:t>
            </a:r>
          </a:p>
          <a:p>
            <a:pPr lvl="1"/>
            <a:r>
              <a:rPr lang="en-US" dirty="0"/>
              <a:t>Modify the memory-mapped file.</a:t>
            </a:r>
          </a:p>
          <a:p>
            <a:pPr lvl="1"/>
            <a:r>
              <a:rPr lang="en-US" dirty="0"/>
              <a:t>Flush the modifications back to the disk file.</a:t>
            </a:r>
          </a:p>
          <a:p>
            <a:pPr lvl="1"/>
            <a:r>
              <a:rPr lang="en-US" dirty="0"/>
              <a:t>Dump the file using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od</a:t>
            </a:r>
            <a:r>
              <a:rPr lang="en-US" dirty="0"/>
              <a:t> command.</a:t>
            </a:r>
            <a:br>
              <a:rPr lang="en-US" dirty="0"/>
            </a:br>
            <a:r>
              <a:rPr lang="en-US" dirty="0"/>
              <a:t>_</a:t>
            </a:r>
          </a:p>
        </p:txBody>
      </p:sp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935917" y="2360938"/>
            <a:ext cx="7110765" cy="40011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urier New" charset="0"/>
              </a:rPr>
              <a:t>dd</a:t>
            </a:r>
            <a:r>
              <a:rPr lang="en-US" sz="2000" b="1" dirty="0">
                <a:latin typeface="Courier New" charset="0"/>
              </a:rPr>
              <a:t> if=/</a:t>
            </a:r>
            <a:r>
              <a:rPr lang="en-US" sz="2000" b="1" dirty="0" err="1">
                <a:latin typeface="Courier New" charset="0"/>
              </a:rPr>
              <a:t>dev</a:t>
            </a:r>
            <a:r>
              <a:rPr lang="en-US" sz="2000" b="1" dirty="0">
                <a:latin typeface="Courier New" charset="0"/>
              </a:rPr>
              <a:t>/zero of=</a:t>
            </a:r>
            <a:r>
              <a:rPr lang="en-US" sz="2000" b="1" dirty="0" err="1">
                <a:latin typeface="Courier New" charset="0"/>
              </a:rPr>
              <a:t>mapped.txt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err="1">
                <a:latin typeface="Courier New" charset="0"/>
              </a:rPr>
              <a:t>bs</a:t>
            </a:r>
            <a:r>
              <a:rPr lang="en-US" sz="2000" b="1" dirty="0">
                <a:latin typeface="Courier New" charset="0"/>
              </a:rPr>
              <a:t>=1 count=1024</a:t>
            </a:r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3200415" y="3486085"/>
            <a:ext cx="2647279" cy="40011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urier New" charset="0"/>
              </a:rPr>
              <a:t>od –c mapped.txt</a:t>
            </a:r>
          </a:p>
        </p:txBody>
      </p:sp>
    </p:spTree>
    <p:extLst>
      <p:ext uri="{BB962C8B-B14F-4D97-AF65-F5344CB8AC3E}">
        <p14:creationId xmlns:p14="http://schemas.microsoft.com/office/powerpoint/2010/main" val="42393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3</a:t>
            </a:fld>
            <a:endParaRPr lang="en-US"/>
          </a:p>
        </p:txBody>
      </p:sp>
      <p:pic>
        <p:nvPicPr>
          <p:cNvPr id="8427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6122"/>
            <a:ext cx="44815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Thrashing</a:t>
            </a:r>
            <a:endParaRPr lang="en-US" dirty="0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cannot fit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/>
              <a:t>available memory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Many </a:t>
            </a:r>
            <a:r>
              <a:rPr lang="en-US" dirty="0"/>
              <a:t>page faults – one every few instructions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Pages are constantly being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loaded and evicted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Disk I/O is very slow </a:t>
            </a:r>
            <a:br>
              <a:rPr lang="en-US" dirty="0"/>
            </a:br>
            <a:r>
              <a:rPr lang="en-US" dirty="0"/>
              <a:t>compared to the speed </a:t>
            </a:r>
            <a:br>
              <a:rPr lang="en-US" dirty="0"/>
            </a:br>
            <a:r>
              <a:rPr lang="en-US" dirty="0"/>
              <a:t>of the CPU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The </a:t>
            </a:r>
            <a:r>
              <a:rPr lang="en-US" dirty="0">
                <a:solidFill>
                  <a:srgbClr val="B23C00"/>
                </a:solidFill>
              </a:rPr>
              <a:t>process spends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more time paging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than executing.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405173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7615-92B4-D84E-9438-7033E9E642FD}" type="slidenum">
              <a:rPr lang="en-US"/>
              <a:pPr/>
              <a:t>30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Mapped File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274638" y="1308100"/>
            <a:ext cx="8696073" cy="495520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...</a:t>
            </a:r>
          </a:p>
          <a:p>
            <a:r>
              <a:rPr lang="en-US" sz="1400" b="1" dirty="0">
                <a:latin typeface="Courier New" charset="0"/>
              </a:rPr>
              <a:t>#define MAP_SIZE 10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 err="1">
                <a:latin typeface="Courier New" charset="0"/>
              </a:rPr>
              <a:t>int</a:t>
            </a:r>
            <a:r>
              <a:rPr lang="en-US" sz="1400" b="1" dirty="0">
                <a:latin typeface="Courier New" charset="0"/>
              </a:rPr>
              <a:t> main(</a:t>
            </a:r>
            <a:r>
              <a:rPr lang="en-US" sz="1400" b="1" dirty="0" err="1">
                <a:latin typeface="Courier New" charset="0"/>
              </a:rPr>
              <a:t>int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argc</a:t>
            </a:r>
            <a:r>
              <a:rPr lang="en-US" sz="1400" b="1" dirty="0">
                <a:latin typeface="Courier New" charset="0"/>
              </a:rPr>
              <a:t>, char *</a:t>
            </a:r>
            <a:r>
              <a:rPr lang="en-US" sz="1400" b="1" dirty="0" err="1">
                <a:latin typeface="Courier New" charset="0"/>
              </a:rPr>
              <a:t>argv</a:t>
            </a:r>
            <a:r>
              <a:rPr lang="en-US" sz="1400" b="1" dirty="0">
                <a:latin typeface="Courier New" charset="0"/>
              </a:rPr>
              <a:t>[])</a:t>
            </a:r>
          </a:p>
          <a:p>
            <a:r>
              <a:rPr lang="en-US" sz="1400" b="1" dirty="0">
                <a:latin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int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fd</a:t>
            </a:r>
            <a:r>
              <a:rPr lang="en-US" sz="1400" b="1" dirty="0">
                <a:latin typeface="Courier New" charset="0"/>
              </a:rPr>
              <a:t> = open(</a:t>
            </a:r>
            <a:r>
              <a:rPr lang="en-US" sz="1400" b="1" dirty="0" err="1">
                <a:latin typeface="Courier New" charset="0"/>
              </a:rPr>
              <a:t>argv</a:t>
            </a:r>
            <a:r>
              <a:rPr lang="en-US" sz="1400" b="1" dirty="0">
                <a:latin typeface="Courier New" charset="0"/>
              </a:rPr>
              <a:t>[1], O_RDWR);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char *</a:t>
            </a:r>
            <a:r>
              <a:rPr lang="en-US" sz="1400" b="1" dirty="0" err="1">
                <a:latin typeface="Courier New" charset="0"/>
              </a:rPr>
              <a:t>addr</a:t>
            </a:r>
            <a:r>
              <a:rPr lang="en-US" sz="1400" b="1" dirty="0">
                <a:latin typeface="Courier New" charset="0"/>
              </a:rPr>
              <a:t> = 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mmap</a:t>
            </a:r>
            <a:r>
              <a:rPr lang="en-US" sz="1400" b="1" dirty="0">
                <a:latin typeface="Courier New" charset="0"/>
              </a:rPr>
              <a:t>(NULL, MAP_SIZE, PROT_READ|PROT_WRITE, MAP_SHARED, </a:t>
            </a:r>
            <a:r>
              <a:rPr lang="en-US" sz="1400" b="1" dirty="0" err="1">
                <a:latin typeface="Courier New" charset="0"/>
              </a:rPr>
              <a:t>fd</a:t>
            </a:r>
            <a:r>
              <a:rPr lang="en-US" sz="1400" b="1" dirty="0">
                <a:latin typeface="Courier New" charset="0"/>
              </a:rPr>
              <a:t>, 0);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if (close(</a:t>
            </a:r>
            <a:r>
              <a:rPr lang="en-US" sz="1400" b="1" dirty="0" err="1">
                <a:latin typeface="Courier New" charset="0"/>
              </a:rPr>
              <a:t>fd</a:t>
            </a:r>
            <a:r>
              <a:rPr lang="en-US" sz="1400" b="1" dirty="0">
                <a:latin typeface="Courier New" charset="0"/>
              </a:rPr>
              <a:t>) == -1) {  // file descriptor no longer needed</a:t>
            </a:r>
          </a:p>
          <a:p>
            <a:r>
              <a:rPr lang="en-US" sz="1400" b="1" dirty="0">
                <a:latin typeface="Courier New" charset="0"/>
              </a:rPr>
              <a:t>        </a:t>
            </a:r>
            <a:r>
              <a:rPr lang="en-US" sz="1400" b="1" dirty="0" err="1">
                <a:latin typeface="Courier New" charset="0"/>
              </a:rPr>
              <a:t>printf</a:t>
            </a:r>
            <a:r>
              <a:rPr lang="en-US" sz="1400" b="1" dirty="0">
                <a:latin typeface="Courier New" charset="0"/>
              </a:rPr>
              <a:t>("*** close(</a:t>
            </a:r>
            <a:r>
              <a:rPr lang="en-US" sz="1400" b="1" dirty="0" err="1">
                <a:latin typeface="Courier New" charset="0"/>
              </a:rPr>
              <a:t>fd</a:t>
            </a:r>
            <a:r>
              <a:rPr lang="en-US" sz="1400" b="1" dirty="0">
                <a:latin typeface="Courier New" charset="0"/>
              </a:rPr>
              <a:t>) failed.\n");</a:t>
            </a:r>
          </a:p>
          <a:p>
            <a:r>
              <a:rPr lang="en-US" sz="1400" b="1" dirty="0">
                <a:latin typeface="Courier New" charset="0"/>
              </a:rPr>
              <a:t>        return -4;</a:t>
            </a:r>
          </a:p>
          <a:p>
            <a:r>
              <a:rPr lang="en-US" sz="1400" b="1" dirty="0">
                <a:latin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printf</a:t>
            </a:r>
            <a:r>
              <a:rPr lang="en-US" sz="1400" b="1" dirty="0">
                <a:latin typeface="Courier New" charset="0"/>
              </a:rPr>
              <a:t>("Current contents = \"%.*s\"\n", MAP_SIZE, </a:t>
            </a:r>
            <a:r>
              <a:rPr lang="en-US" sz="1400" b="1" dirty="0" err="1">
                <a:latin typeface="Courier New" charset="0"/>
              </a:rPr>
              <a:t>addr</a:t>
            </a:r>
            <a:r>
              <a:rPr lang="en-US" sz="1400" b="1" dirty="0">
                <a:latin typeface="Courier New" charset="0"/>
              </a:rPr>
              <a:t>);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}</a:t>
            </a:r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863804" y="1417342"/>
            <a:ext cx="1005829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FFFF00"/>
                </a:solidFill>
              </a:rPr>
              <a:t>mapfile.c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6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62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26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5F55-BFB5-DB46-88DE-0817E666FB3E}" type="slidenum">
              <a:rPr lang="en-US"/>
              <a:pPr/>
              <a:t>31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Mapped File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457200" y="1216025"/>
            <a:ext cx="7618680" cy="510909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charset="0"/>
              </a:rPr>
              <a:t>...</a:t>
            </a:r>
          </a:p>
          <a:p>
            <a:r>
              <a:rPr lang="en-US" sz="1400" b="1">
                <a:latin typeface="Courier New" charset="0"/>
              </a:rPr>
              <a:t>#define MAP_SIZE 10</a:t>
            </a:r>
          </a:p>
          <a:p>
            <a:endParaRPr lang="en-US" sz="1400" b="1">
              <a:latin typeface="Courier New" charset="0"/>
            </a:endParaRPr>
          </a:p>
          <a:p>
            <a:r>
              <a:rPr lang="en-US" sz="1400" b="1">
                <a:latin typeface="Courier New" charset="0"/>
              </a:rPr>
              <a:t>int main(int argc, char *argv[])</a:t>
            </a:r>
          </a:p>
          <a:p>
            <a:r>
              <a:rPr lang="en-US" sz="1400" b="1">
                <a:latin typeface="Courier New" charset="0"/>
              </a:rPr>
              <a:t>{</a:t>
            </a:r>
          </a:p>
          <a:p>
            <a:r>
              <a:rPr lang="en-US" sz="1400" b="1">
                <a:latin typeface="Courier New" charset="0"/>
              </a:rPr>
              <a:t>    ...</a:t>
            </a:r>
          </a:p>
          <a:p>
            <a:r>
              <a:rPr lang="en-US" sz="1400" b="1">
                <a:latin typeface="Courier New" charset="0"/>
              </a:rPr>
              <a:t>        </a:t>
            </a:r>
          </a:p>
          <a:p>
            <a:r>
              <a:rPr lang="en-US" sz="1400" b="1">
                <a:latin typeface="Courier New" charset="0"/>
              </a:rPr>
              <a:t>    printf("Current contents = \"%.*s\"\n", MAP_SIZE, addr);</a:t>
            </a:r>
          </a:p>
          <a:p>
            <a:r>
              <a:rPr lang="en-US" sz="1400" b="1">
                <a:latin typeface="Courier New" charset="0"/>
              </a:rPr>
              <a:t>    </a:t>
            </a:r>
          </a:p>
          <a:p>
            <a:r>
              <a:rPr lang="en-US" sz="1400" b="1">
                <a:latin typeface="Courier New" charset="0"/>
              </a:rPr>
              <a:t>    if (argc &gt; 2) {</a:t>
            </a:r>
          </a:p>
          <a:p>
            <a:r>
              <a:rPr lang="en-US" sz="1400" b="1">
                <a:latin typeface="Courier New" charset="0"/>
              </a:rPr>
              <a:t>        memset(addr, 0, MAP_SIZE);  // zero out region</a:t>
            </a:r>
          </a:p>
          <a:p>
            <a:r>
              <a:rPr lang="en-US" sz="1400" b="1">
                <a:latin typeface="Courier New" charset="0"/>
              </a:rPr>
              <a:t>        </a:t>
            </a:r>
          </a:p>
          <a:p>
            <a:r>
              <a:rPr lang="en-US" sz="1400" b="1">
                <a:latin typeface="Courier New" charset="0"/>
              </a:rPr>
              <a:t>        strncpy(addr, argv[2], MAP_SIZE-1);</a:t>
            </a:r>
          </a:p>
          <a:p>
            <a:r>
              <a:rPr lang="en-US" sz="1400" b="1">
                <a:latin typeface="Courier New" charset="0"/>
              </a:rPr>
              <a:t>        if (</a:t>
            </a:r>
            <a:r>
              <a:rPr lang="en-US" sz="1400" b="1">
                <a:solidFill>
                  <a:schemeClr val="folHlink"/>
                </a:solidFill>
                <a:latin typeface="Courier New" charset="0"/>
              </a:rPr>
              <a:t>msync</a:t>
            </a:r>
            <a:r>
              <a:rPr lang="en-US" sz="1400" b="1">
                <a:latin typeface="Courier New" charset="0"/>
              </a:rPr>
              <a:t>(addr, MAP_SIZE, MS_SYNC) == -1) {  // flush to disk</a:t>
            </a:r>
          </a:p>
          <a:p>
            <a:r>
              <a:rPr lang="en-US" sz="1400" b="1">
                <a:latin typeface="Courier New" charset="0"/>
              </a:rPr>
              <a:t>            printf("*** msync() failed.\n");</a:t>
            </a:r>
          </a:p>
          <a:p>
            <a:r>
              <a:rPr lang="en-US" sz="1400" b="1">
                <a:latin typeface="Courier New" charset="0"/>
              </a:rPr>
              <a:t>            return -5;</a:t>
            </a:r>
          </a:p>
          <a:p>
            <a:r>
              <a:rPr lang="en-US" sz="1400" b="1">
                <a:latin typeface="Courier New" charset="0"/>
              </a:rPr>
              <a:t>        }</a:t>
            </a:r>
          </a:p>
          <a:p>
            <a:r>
              <a:rPr lang="en-US" sz="1400" b="1">
                <a:latin typeface="Courier New" charset="0"/>
              </a:rPr>
              <a:t>        </a:t>
            </a:r>
          </a:p>
          <a:p>
            <a:r>
              <a:rPr lang="en-US" sz="1400" b="1">
                <a:latin typeface="Courier New" charset="0"/>
              </a:rPr>
              <a:t>        printf("Copied \"%s\" to mapped file.\n", argv[2]);</a:t>
            </a:r>
          </a:p>
          <a:p>
            <a:r>
              <a:rPr lang="en-US" sz="1400" b="1">
                <a:latin typeface="Courier New" charset="0"/>
              </a:rPr>
              <a:t>    }</a:t>
            </a:r>
          </a:p>
          <a:p>
            <a:r>
              <a:rPr lang="en-US" sz="1400" b="1">
                <a:latin typeface="Courier New" charset="0"/>
              </a:rPr>
              <a:t>    </a:t>
            </a:r>
          </a:p>
          <a:p>
            <a:r>
              <a:rPr lang="en-US" sz="1400" b="1">
                <a:latin typeface="Courier New" charset="0"/>
              </a:rPr>
              <a:t>    return 0;</a:t>
            </a:r>
          </a:p>
          <a:p>
            <a:r>
              <a:rPr lang="en-US" sz="1400" b="1">
                <a:latin typeface="Courier New" charset="0"/>
              </a:rPr>
              <a:t>}</a:t>
            </a:r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6858000" y="6264275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6731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3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6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36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3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3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3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3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3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3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6EB-979D-2342-9611-A6448355BA4F}" type="slidenum">
              <a:rPr lang="en-US"/>
              <a:pPr/>
              <a:t>32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Supports both </a:t>
            </a:r>
            <a:r>
              <a:rPr lang="en-US" dirty="0">
                <a:solidFill>
                  <a:srgbClr val="B23C00"/>
                </a:solidFill>
              </a:rPr>
              <a:t>segmentation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segmentation with paging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Each segment can be 4 GB.</a:t>
            </a:r>
          </a:p>
          <a:p>
            <a:pPr lvl="1"/>
            <a:r>
              <a:rPr lang="en-US" dirty="0"/>
              <a:t>Up to 16 K segments per process.</a:t>
            </a:r>
          </a:p>
          <a:p>
            <a:pPr lvl="4"/>
            <a:endParaRPr lang="en-US" dirty="0"/>
          </a:p>
          <a:p>
            <a:r>
              <a:rPr lang="en-US" dirty="0"/>
              <a:t>The logical address space of a process </a:t>
            </a:r>
            <a:br>
              <a:rPr lang="en-US" dirty="0"/>
            </a:br>
            <a:r>
              <a:rPr lang="en-US" dirty="0"/>
              <a:t>is divided into </a:t>
            </a:r>
            <a:r>
              <a:rPr lang="en-US" dirty="0">
                <a:solidFill>
                  <a:srgbClr val="B23C00"/>
                </a:solidFill>
              </a:rPr>
              <a:t>two partitions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6EB-979D-2342-9611-A6448355BA4F}" type="slidenum">
              <a:rPr lang="en-US"/>
              <a:pPr/>
              <a:t>33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32-Bit </a:t>
            </a:r>
            <a:r>
              <a:rPr lang="en-US" dirty="0" smtClean="0"/>
              <a:t>Architecture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/>
              <a:t>partition: </a:t>
            </a:r>
            <a:br>
              <a:rPr lang="en-US" dirty="0"/>
            </a:br>
            <a:r>
              <a:rPr lang="en-US" dirty="0"/>
              <a:t>Up to 8 K segments private to the process. </a:t>
            </a:r>
          </a:p>
          <a:p>
            <a:pPr lvl="1"/>
            <a:r>
              <a:rPr lang="en-US" dirty="0"/>
              <a:t>Kept in the </a:t>
            </a:r>
            <a:r>
              <a:rPr lang="en-US" dirty="0">
                <a:solidFill>
                  <a:schemeClr val="folHlink"/>
                </a:solidFill>
              </a:rPr>
              <a:t>local descriptor table</a:t>
            </a:r>
            <a:r>
              <a:rPr lang="en-US" dirty="0"/>
              <a:t> (</a:t>
            </a:r>
            <a:r>
              <a:rPr lang="en-US" dirty="0">
                <a:solidFill>
                  <a:schemeClr val="folHlink"/>
                </a:solidFill>
              </a:rPr>
              <a:t>LDT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6"/>
            <a:endParaRPr lang="en-US" sz="800" dirty="0"/>
          </a:p>
          <a:p>
            <a:r>
              <a:rPr lang="en-US" dirty="0"/>
              <a:t>Second partition: </a:t>
            </a:r>
            <a:br>
              <a:rPr lang="en-US" dirty="0"/>
            </a:br>
            <a:r>
              <a:rPr lang="en-US" dirty="0"/>
              <a:t>Up to 8K segments shared among all processes </a:t>
            </a:r>
          </a:p>
          <a:p>
            <a:pPr lvl="1"/>
            <a:r>
              <a:rPr lang="en-US" dirty="0"/>
              <a:t>Kept in the </a:t>
            </a:r>
            <a:r>
              <a:rPr lang="en-US" dirty="0">
                <a:solidFill>
                  <a:srgbClr val="B23C00"/>
                </a:solidFill>
              </a:rPr>
              <a:t>global descriptor table </a:t>
            </a:r>
            <a:r>
              <a:rPr lang="en-US" dirty="0"/>
              <a:t>(</a:t>
            </a:r>
            <a:r>
              <a:rPr lang="en-US" dirty="0">
                <a:solidFill>
                  <a:schemeClr val="folHlink"/>
                </a:solidFill>
              </a:rPr>
              <a:t>GDT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132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D92-C67A-9244-8DBD-02124503B083}" type="slidenum">
              <a:rPr lang="en-US"/>
              <a:pPr/>
              <a:t>34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400" dirty="0"/>
              <a:t>The CPU generates a 16-bit logical address.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4"/>
            <a:endParaRPr lang="en-US" sz="1000" dirty="0"/>
          </a:p>
          <a:p>
            <a:pPr lvl="1"/>
            <a:r>
              <a:rPr lang="en-US" sz="2000" dirty="0"/>
              <a:t>The selector </a:t>
            </a:r>
            <a:r>
              <a:rPr lang="en-US" sz="2000" i="1" dirty="0"/>
              <a:t>s</a:t>
            </a:r>
            <a:r>
              <a:rPr lang="en-US" sz="2000" dirty="0"/>
              <a:t> is given to </a:t>
            </a:r>
            <a:r>
              <a:rPr lang="en-US" sz="2000" dirty="0">
                <a:solidFill>
                  <a:schemeClr val="folHlink"/>
                </a:solidFill>
              </a:rPr>
              <a:t>segmentation unit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produce a linear address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g</a:t>
            </a:r>
            <a:r>
              <a:rPr lang="en-US" sz="2000" dirty="0"/>
              <a:t> bit indicates whether the segment</a:t>
            </a:r>
            <a:br>
              <a:rPr lang="en-US" sz="2000" dirty="0"/>
            </a:br>
            <a:r>
              <a:rPr lang="en-US" sz="2000" dirty="0"/>
              <a:t>is in LDT or GDT.</a:t>
            </a:r>
          </a:p>
          <a:p>
            <a:pPr lvl="4"/>
            <a:endParaRPr lang="en-US" sz="1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4"/>
            <a:endParaRPr lang="en-US" sz="1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chemeClr val="folHlink"/>
                </a:solidFill>
              </a:rPr>
              <a:t>linear address</a:t>
            </a:r>
            <a:r>
              <a:rPr lang="en-US" sz="2000" dirty="0"/>
              <a:t> is given to </a:t>
            </a:r>
            <a:r>
              <a:rPr lang="en-US" sz="2000" dirty="0">
                <a:solidFill>
                  <a:schemeClr val="folHlink"/>
                </a:solidFill>
              </a:rPr>
              <a:t>paging unit</a:t>
            </a:r>
            <a:r>
              <a:rPr lang="en-US" sz="2000" dirty="0"/>
              <a:t> to generate </a:t>
            </a:r>
            <a:br>
              <a:rPr lang="en-US" sz="2000" dirty="0"/>
            </a:br>
            <a:r>
              <a:rPr lang="en-US" sz="2000" dirty="0"/>
              <a:t>a 32-bit physical address.</a:t>
            </a:r>
          </a:p>
          <a:p>
            <a:pPr lvl="1"/>
            <a:r>
              <a:rPr lang="en-US" sz="2200" dirty="0"/>
              <a:t>The segmentation and paging units form the MMU.</a:t>
            </a:r>
          </a:p>
        </p:txBody>
      </p:sp>
      <p:pic>
        <p:nvPicPr>
          <p:cNvPr id="915460" name="Picture 1" descr="Screen Shot 2013-01-04 at 12.2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692275"/>
            <a:ext cx="29257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5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157663"/>
            <a:ext cx="698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5463" name="Rectangle 7"/>
          <p:cNvSpPr>
            <a:spLocks noChangeArrowheads="1"/>
          </p:cNvSpPr>
          <p:nvPr/>
        </p:nvSpPr>
        <p:spPr bwMode="auto">
          <a:xfrm>
            <a:off x="3475038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81286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CB88-F99D-9A4A-B690-2442E3BFCF9A}" type="slidenum">
              <a:rPr lang="en-US"/>
              <a:pPr/>
              <a:t>35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17508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565275"/>
            <a:ext cx="60975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7510" name="Rectangle 6"/>
          <p:cNvSpPr>
            <a:spLocks noChangeArrowheads="1"/>
          </p:cNvSpPr>
          <p:nvPr/>
        </p:nvSpPr>
        <p:spPr bwMode="auto">
          <a:xfrm>
            <a:off x="5486400" y="5713413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98012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5F0-56E9-7D42-9EDE-D3D3643A7D53}" type="slidenum">
              <a:rPr lang="en-US"/>
              <a:pPr/>
              <a:t>36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Pages can be 4 KB or 4 MB.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4 KB pages use a two-level paging scheme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>
                <a:solidFill>
                  <a:schemeClr val="folHlink"/>
                </a:solidFill>
              </a:rPr>
              <a:t>two page numbers in the linear address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references the </a:t>
            </a:r>
            <a:r>
              <a:rPr lang="en-US" dirty="0">
                <a:solidFill>
                  <a:schemeClr val="folHlink"/>
                </a:solidFill>
              </a:rPr>
              <a:t>page directory</a:t>
            </a:r>
          </a:p>
          <a:p>
            <a:pPr lvl="2"/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references the </a:t>
            </a:r>
            <a:r>
              <a:rPr lang="en-US" dirty="0">
                <a:solidFill>
                  <a:schemeClr val="folHlink"/>
                </a:solidFill>
              </a:rPr>
              <a:t>inner page table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For 4 MB pages,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points directly to the page frame and the lower 22 bits is the </a:t>
            </a:r>
            <a:r>
              <a:rPr lang="en-US" dirty="0">
                <a:solidFill>
                  <a:schemeClr val="folHlink"/>
                </a:solidFill>
              </a:rPr>
              <a:t>page offset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286000" y="3014657"/>
            <a:ext cx="44656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6486" name="Rectangle 6"/>
          <p:cNvSpPr>
            <a:spLocks noChangeArrowheads="1"/>
          </p:cNvSpPr>
          <p:nvPr/>
        </p:nvSpPr>
        <p:spPr bwMode="auto">
          <a:xfrm>
            <a:off x="3657610" y="6172170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6615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C9A4-8CDF-5546-8580-B44315555E9B}" type="slidenum">
              <a:rPr lang="en-US"/>
              <a:pPr/>
              <a:t>37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18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325563"/>
            <a:ext cx="5186363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8534" name="Rectangle 6"/>
          <p:cNvSpPr>
            <a:spLocks noChangeArrowheads="1"/>
          </p:cNvSpPr>
          <p:nvPr/>
        </p:nvSpPr>
        <p:spPr bwMode="auto">
          <a:xfrm>
            <a:off x="3382963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3947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48AB-3F39-8340-91F0-9B8C5E887F09}" type="slidenum">
              <a:rPr lang="en-US"/>
              <a:pPr/>
              <a:t>38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Page address extension</a:t>
            </a:r>
            <a:r>
              <a:rPr lang="en-US" sz="2400"/>
              <a:t> (</a:t>
            </a:r>
            <a:r>
              <a:rPr lang="en-US" sz="2400">
                <a:solidFill>
                  <a:schemeClr val="folHlink"/>
                </a:solidFill>
              </a:rPr>
              <a:t>PAE</a:t>
            </a:r>
            <a:r>
              <a:rPr lang="en-US" sz="2400"/>
              <a:t>) allows 32-bit processors to address a physical address space larger than 4 GB.</a:t>
            </a:r>
          </a:p>
          <a:p>
            <a:pPr lvl="1"/>
            <a:r>
              <a:rPr lang="en-US" sz="2000"/>
              <a:t>A three-level scheme.</a:t>
            </a:r>
          </a:p>
        </p:txBody>
      </p:sp>
      <p:pic>
        <p:nvPicPr>
          <p:cNvPr id="919556" name="Picture 1" descr="8_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7163"/>
            <a:ext cx="74977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9558" name="Rectangle 6"/>
          <p:cNvSpPr>
            <a:spLocks noChangeArrowheads="1"/>
          </p:cNvSpPr>
          <p:nvPr/>
        </p:nvSpPr>
        <p:spPr bwMode="auto">
          <a:xfrm>
            <a:off x="5486400" y="5713413"/>
            <a:ext cx="3251200" cy="4587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2204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B91-1059-494A-B502-F2EBE53DFDEC}" type="slidenum">
              <a:rPr lang="en-US"/>
              <a:pPr/>
              <a:t>39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1951038"/>
          </a:xfrm>
        </p:spPr>
        <p:txBody>
          <a:bodyPr/>
          <a:lstStyle/>
          <a:p>
            <a:r>
              <a:rPr lang="en-US" dirty="0"/>
              <a:t>48-bit virtual address</a:t>
            </a:r>
          </a:p>
          <a:p>
            <a:pPr lvl="1"/>
            <a:r>
              <a:rPr lang="en-US" dirty="0"/>
              <a:t>Page sizes of 4 KB, 2 MB, or 1 GB</a:t>
            </a:r>
          </a:p>
          <a:p>
            <a:pPr lvl="1"/>
            <a:r>
              <a:rPr lang="en-US" dirty="0"/>
              <a:t>Four levels of paging hierarchy</a:t>
            </a:r>
          </a:p>
          <a:p>
            <a:pPr lvl="1"/>
            <a:r>
              <a:rPr lang="en-US" dirty="0"/>
              <a:t>PAE can support 52-bit physical addresses (4096 TB)</a:t>
            </a:r>
          </a:p>
        </p:txBody>
      </p:sp>
      <p:pic>
        <p:nvPicPr>
          <p:cNvPr id="899076" name="Picture 2" descr="8_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521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359-E557-5B46-8496-6448C5FB17DF}" type="slidenum">
              <a:rPr lang="en-US"/>
              <a:pPr/>
              <a:t>4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Model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Locality</a:t>
            </a:r>
            <a:r>
              <a:rPr lang="en-US" dirty="0"/>
              <a:t> is the set of pages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process actively uses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folHlink"/>
                </a:solidFill>
              </a:rPr>
              <a:t>locality model</a:t>
            </a:r>
            <a:r>
              <a:rPr lang="en-US" dirty="0"/>
              <a:t> states that a process moves from locality to locality as it executes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program typically has several </a:t>
            </a:r>
            <a:r>
              <a:rPr lang="en-US" dirty="0" smtClean="0"/>
              <a:t>localities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may overlap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Executing the methods of an object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accessing its local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Being in a particular phase of a major application, </a:t>
            </a:r>
            <a:br>
              <a:rPr lang="en-US" dirty="0"/>
            </a:br>
            <a:r>
              <a:rPr lang="en-US" dirty="0"/>
              <a:t>such as a compiler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A1AC-92D5-1D4D-A0CA-21BB31BCBC31}" type="slidenum">
              <a:rPr lang="en-US"/>
              <a:pPr/>
              <a:t>40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 32-Bit Architecture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page sizes:</a:t>
            </a:r>
          </a:p>
          <a:p>
            <a:pPr lvl="1"/>
            <a:r>
              <a:rPr lang="en-US" dirty="0"/>
              <a:t>4 KB and 16 KB</a:t>
            </a:r>
          </a:p>
          <a:p>
            <a:pPr lvl="1"/>
            <a:r>
              <a:rPr lang="en-US" dirty="0"/>
              <a:t>1 MB and 16 MB (called sections)</a:t>
            </a:r>
          </a:p>
          <a:p>
            <a:pPr lvl="4"/>
            <a:endParaRPr lang="en-US" dirty="0"/>
          </a:p>
          <a:p>
            <a:r>
              <a:rPr lang="en-US" dirty="0"/>
              <a:t>Two levels of TLBs</a:t>
            </a:r>
          </a:p>
          <a:p>
            <a:pPr lvl="1"/>
            <a:r>
              <a:rPr lang="en-US" dirty="0"/>
              <a:t>Outer level: Two </a:t>
            </a:r>
            <a:r>
              <a:rPr lang="en-US" dirty="0">
                <a:solidFill>
                  <a:schemeClr val="folHlink"/>
                </a:solidFill>
              </a:rPr>
              <a:t>micro TLBs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for data and one for code.</a:t>
            </a:r>
          </a:p>
          <a:p>
            <a:pPr lvl="1"/>
            <a:r>
              <a:rPr lang="en-US" dirty="0"/>
              <a:t>Inner level: Main TLB</a:t>
            </a:r>
          </a:p>
          <a:p>
            <a:pPr lvl="1"/>
            <a:r>
              <a:rPr lang="en-US" dirty="0"/>
              <a:t>If a micro TLB misses, try the main TLB.</a:t>
            </a:r>
          </a:p>
          <a:p>
            <a:pPr lvl="1"/>
            <a:r>
              <a:rPr lang="en-US" dirty="0"/>
              <a:t>If the main TLB misses, the hardware checks the page 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1F4F-2645-1143-AE25-60AA7635815F}" type="slidenum">
              <a:rPr lang="en-US"/>
              <a:pPr/>
              <a:t>41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20580" name="Picture 1" descr="8_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325563"/>
            <a:ext cx="73152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0582" name="Rectangle 6"/>
          <p:cNvSpPr>
            <a:spLocks noChangeArrowheads="1"/>
          </p:cNvSpPr>
          <p:nvPr/>
        </p:nvSpPr>
        <p:spPr bwMode="auto">
          <a:xfrm>
            <a:off x="3657600" y="61722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64549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359-E557-5B46-8496-6448C5FB17DF}" type="slidenum">
              <a:rPr lang="en-US"/>
              <a:pPr/>
              <a:t>5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</a:t>
            </a:r>
            <a:r>
              <a:rPr lang="en-US" dirty="0" smtClean="0"/>
              <a:t>Model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localities did not </a:t>
            </a:r>
            <a:r>
              <a:rPr lang="en-US" dirty="0" smtClean="0"/>
              <a:t>exist: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Data accesses would be completely random.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Caching and TLBs would not work.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Demand paging would not work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not enough frames can be allocate to accommodate the size of the current locality, the process will thrash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41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4EC-94C3-4F41-B85A-7DBB278CBD68}" type="slidenum">
              <a:rPr lang="en-US"/>
              <a:pPr/>
              <a:t>6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Model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3566166" cy="4835525"/>
          </a:xfrm>
        </p:spPr>
        <p:txBody>
          <a:bodyPr/>
          <a:lstStyle/>
          <a:p>
            <a:r>
              <a:rPr lang="en-US" dirty="0"/>
              <a:t>Locality in a memory-reference pattern.</a:t>
            </a:r>
          </a:p>
        </p:txBody>
      </p:sp>
      <p:pic>
        <p:nvPicPr>
          <p:cNvPr id="902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1235075"/>
            <a:ext cx="491966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274638" y="562292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</a:rPr>
              <a:t>Operating Systems Concepts, 9</a:t>
            </a:r>
            <a:r>
              <a:rPr lang="en-US" sz="800" baseline="30000">
                <a:solidFill>
                  <a:srgbClr val="B2B2B2"/>
                </a:solidFill>
              </a:rPr>
              <a:t>th</a:t>
            </a:r>
            <a:r>
              <a:rPr lang="en-US" sz="800">
                <a:solidFill>
                  <a:srgbClr val="B2B2B2"/>
                </a:solidFill>
              </a:rPr>
              <a:t> edition</a:t>
            </a:r>
            <a:endParaRPr lang="en-US" sz="800" b="0">
              <a:solidFill>
                <a:srgbClr val="B2B2B2"/>
              </a:solidFill>
            </a:endParaRPr>
          </a:p>
          <a:p>
            <a:r>
              <a:rPr lang="en-US" sz="800" b="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800" b="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20256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1BBC-4038-9743-8A5A-8F243ED3FFCF}" type="slidenum">
              <a:rPr lang="en-US"/>
              <a:pPr/>
              <a:t>7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 Model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  <a:cs typeface="Arial" charset="0"/>
              </a:rPr>
              <a:t>Working set </a:t>
            </a:r>
            <a:r>
              <a:rPr lang="en-US" dirty="0">
                <a:cs typeface="Arial" charset="0"/>
              </a:rPr>
              <a:t>is the most recent set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of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page references.</a:t>
            </a:r>
          </a:p>
          <a:p>
            <a:pPr lvl="1"/>
            <a:r>
              <a:rPr lang="en-US" dirty="0"/>
              <a:t>Parameter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defines 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working set window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page actively being used is in the working set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If a page is no longer being used,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it will drop from the working set </a:t>
            </a:r>
            <a:br>
              <a:rPr lang="en-US" dirty="0">
                <a:cs typeface="Arial" charset="0"/>
              </a:rPr>
            </a:b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 time units after its last reference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6"/>
            <a:endParaRPr lang="en-US" dirty="0">
              <a:cs typeface="Arial" charset="0"/>
            </a:endParaRPr>
          </a:p>
          <a:p>
            <a:pPr lvl="1"/>
            <a:r>
              <a:rPr lang="en-US" dirty="0"/>
              <a:t>Based on the assumption of locality.</a:t>
            </a:r>
            <a:endParaRPr lang="en-US" dirty="0">
              <a:cs typeface="Arial" charset="0"/>
            </a:endParaRPr>
          </a:p>
          <a:p>
            <a:pPr lvl="4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1BBC-4038-9743-8A5A-8F243ED3FFCF}" type="slidenum">
              <a:rPr lang="en-US"/>
              <a:pPr/>
              <a:t>8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</a:t>
            </a:r>
            <a:r>
              <a:rPr lang="en-US" dirty="0" smtClean="0"/>
              <a:t>Model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/>
              <a:t>A working set is an approximation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process’s </a:t>
            </a:r>
            <a:r>
              <a:rPr lang="en-US" dirty="0"/>
              <a:t>locality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>
                <a:cs typeface="Arial" charset="0"/>
              </a:rPr>
              <a:t>The accuracy of the working set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depends </a:t>
            </a:r>
            <a:r>
              <a:rPr lang="en-US" dirty="0">
                <a:cs typeface="Arial" charset="0"/>
              </a:rPr>
              <a:t>on the selection of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r>
              <a:rPr lang="el-GR" dirty="0">
                <a:solidFill>
                  <a:srgbClr val="B23C00"/>
                </a:solidFill>
              </a:rPr>
              <a:t>Δ</a:t>
            </a:r>
            <a:r>
              <a:rPr lang="en-US" dirty="0">
                <a:solidFill>
                  <a:srgbClr val="B23C00"/>
                </a:solidFill>
              </a:rPr>
              <a:t> too large: </a:t>
            </a:r>
            <a:r>
              <a:rPr lang="en-US" dirty="0">
                <a:cs typeface="Arial" charset="0"/>
              </a:rPr>
              <a:t>Several localities overlap.</a:t>
            </a:r>
          </a:p>
          <a:p>
            <a:pPr lvl="1"/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too small: </a:t>
            </a:r>
            <a:r>
              <a:rPr lang="en-US" dirty="0">
                <a:cs typeface="Arial" charset="0"/>
              </a:rPr>
              <a:t>It will not encompass the entire locality</a:t>
            </a:r>
            <a:r>
              <a:rPr lang="en-US" dirty="0" smtClean="0">
                <a:cs typeface="Arial" charset="0"/>
              </a:rPr>
              <a:t>.</a:t>
            </a:r>
            <a:endParaRPr lang="el-G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E0D7-E59D-B042-B90F-70033F8F825B}" type="slidenum">
              <a:rPr lang="en-US"/>
              <a:pPr/>
              <a:t>9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The most important property of a working set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its size.</a:t>
            </a:r>
          </a:p>
          <a:p>
            <a:pPr lvl="4"/>
            <a:endParaRPr lang="en-US" dirty="0"/>
          </a:p>
          <a:p>
            <a:r>
              <a:rPr lang="en-US" dirty="0"/>
              <a:t>If </a:t>
            </a:r>
            <a:r>
              <a:rPr lang="en-US" i="1" dirty="0" err="1">
                <a:latin typeface="Times New Roman" charset="0"/>
              </a:rPr>
              <a:t>WSS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/>
              <a:t> is the working set size for process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is the </a:t>
            </a:r>
            <a:r>
              <a:rPr lang="en-US" dirty="0">
                <a:solidFill>
                  <a:srgbClr val="B23C00"/>
                </a:solidFill>
              </a:rPr>
              <a:t>total demand </a:t>
            </a:r>
            <a:r>
              <a:rPr lang="en-US" dirty="0"/>
              <a:t>for page frames.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/>
              <a:t> is greater than the total 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available frames, thrashing will occur.</a:t>
            </a:r>
          </a:p>
          <a:p>
            <a:pPr lvl="1"/>
            <a:r>
              <a:rPr lang="en-US" dirty="0"/>
              <a:t>The operating system selects a process to suspend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903172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4320750"/>
              </p:ext>
            </p:extLst>
          </p:nvPr>
        </p:nvGraphicFramePr>
        <p:xfrm>
          <a:off x="3841750" y="3063244"/>
          <a:ext cx="1462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812520" imgH="253800" progId="Equation.3">
                  <p:embed/>
                </p:oleObj>
              </mc:Choice>
              <mc:Fallback>
                <p:oleObj name="Equation" r:id="rId3" imgW="812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063244"/>
                        <a:ext cx="1462088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30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35816</TotalTime>
  <Words>1972</Words>
  <Application>Microsoft Macintosh PowerPoint</Application>
  <PresentationFormat>On-screen Show (4:3)</PresentationFormat>
  <Paragraphs>433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Quadrant</vt:lpstr>
      <vt:lpstr>Microsoft Equation</vt:lpstr>
      <vt:lpstr>Microsoft Equation 3.0</vt:lpstr>
      <vt:lpstr>CS 149: Operating Systems March 10 Class Meeting</vt:lpstr>
      <vt:lpstr>Working Set</vt:lpstr>
      <vt:lpstr>Thrashing</vt:lpstr>
      <vt:lpstr>Locality Model</vt:lpstr>
      <vt:lpstr>Locality Model, cont’d</vt:lpstr>
      <vt:lpstr>Locality Model</vt:lpstr>
      <vt:lpstr>Working Set Model</vt:lpstr>
      <vt:lpstr>Working Set Model, cont’d</vt:lpstr>
      <vt:lpstr>Working Set Model, cont’d</vt:lpstr>
      <vt:lpstr>Working Set Model, cont’d</vt:lpstr>
      <vt:lpstr>Working Set Model, cont’d</vt:lpstr>
      <vt:lpstr>Local vs. Global Page Allocation</vt:lpstr>
      <vt:lpstr>Local vs. Global Page Allocation</vt:lpstr>
      <vt:lpstr>Local vs. Global Page Allocation, cont’d</vt:lpstr>
      <vt:lpstr>Working Set and Page Fault Rate</vt:lpstr>
      <vt:lpstr>Prepaging</vt:lpstr>
      <vt:lpstr>Prepaging, cont’d</vt:lpstr>
      <vt:lpstr>Page Size</vt:lpstr>
      <vt:lpstr>Page Size</vt:lpstr>
      <vt:lpstr>Page Size, cont’d</vt:lpstr>
      <vt:lpstr>TLB Reach</vt:lpstr>
      <vt:lpstr>Program Structure</vt:lpstr>
      <vt:lpstr>Kernel Memory</vt:lpstr>
      <vt:lpstr>Buddy System</vt:lpstr>
      <vt:lpstr>Buddy System, cont’d</vt:lpstr>
      <vt:lpstr>Memory-Mapped Files</vt:lpstr>
      <vt:lpstr>Memory-Mapped Files</vt:lpstr>
      <vt:lpstr>Memory-Mapped Files, cont’d</vt:lpstr>
      <vt:lpstr>Example: Mapped File</vt:lpstr>
      <vt:lpstr>Example: Mapped File, cont’d</vt:lpstr>
      <vt:lpstr>Example: Mapped File, cont’d</vt:lpstr>
      <vt:lpstr>Intel 32-Bit Architecture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ARM 32-Bit Architecture</vt:lpstr>
      <vt:lpstr>ARM 32-Bit Architecture,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680</cp:revision>
  <cp:lastPrinted>2015-02-03T07:34:34Z</cp:lastPrinted>
  <dcterms:created xsi:type="dcterms:W3CDTF">2008-01-12T03:52:55Z</dcterms:created>
  <dcterms:modified xsi:type="dcterms:W3CDTF">2015-03-11T00:51:51Z</dcterms:modified>
</cp:coreProperties>
</file>