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41"/>
  </p:notesMasterIdLst>
  <p:handoutMasterIdLst>
    <p:handoutMasterId r:id="rId42"/>
  </p:handoutMasterIdLst>
  <p:sldIdLst>
    <p:sldId id="282" r:id="rId2"/>
    <p:sldId id="408" r:id="rId3"/>
    <p:sldId id="409" r:id="rId4"/>
    <p:sldId id="425" r:id="rId5"/>
    <p:sldId id="410" r:id="rId6"/>
    <p:sldId id="411" r:id="rId7"/>
    <p:sldId id="426" r:id="rId8"/>
    <p:sldId id="412" r:id="rId9"/>
    <p:sldId id="427" r:id="rId10"/>
    <p:sldId id="413" r:id="rId11"/>
    <p:sldId id="428" r:id="rId12"/>
    <p:sldId id="414" r:id="rId13"/>
    <p:sldId id="415" r:id="rId14"/>
    <p:sldId id="416" r:id="rId15"/>
    <p:sldId id="417" r:id="rId16"/>
    <p:sldId id="418" r:id="rId17"/>
    <p:sldId id="419" r:id="rId18"/>
    <p:sldId id="420" r:id="rId19"/>
    <p:sldId id="421" r:id="rId20"/>
    <p:sldId id="422" r:id="rId21"/>
    <p:sldId id="423" r:id="rId22"/>
    <p:sldId id="424" r:id="rId23"/>
    <p:sldId id="460" r:id="rId24"/>
    <p:sldId id="429" r:id="rId25"/>
    <p:sldId id="431" r:id="rId26"/>
    <p:sldId id="430" r:id="rId27"/>
    <p:sldId id="461" r:id="rId28"/>
    <p:sldId id="462" r:id="rId29"/>
    <p:sldId id="432" r:id="rId30"/>
    <p:sldId id="463" r:id="rId31"/>
    <p:sldId id="464" r:id="rId32"/>
    <p:sldId id="433" r:id="rId33"/>
    <p:sldId id="434" r:id="rId34"/>
    <p:sldId id="465" r:id="rId35"/>
    <p:sldId id="435" r:id="rId36"/>
    <p:sldId id="436" r:id="rId37"/>
    <p:sldId id="437" r:id="rId38"/>
    <p:sldId id="438" r:id="rId39"/>
    <p:sldId id="439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23300"/>
    <a:srgbClr val="006600"/>
    <a:srgbClr val="D60093"/>
    <a:srgbClr val="FFFF00"/>
    <a:srgbClr val="EAEAEA"/>
    <a:srgbClr val="0033CC"/>
    <a:srgbClr val="CCFFFF"/>
    <a:srgbClr val="5F5F5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40" autoAdjust="0"/>
    <p:restoredTop sz="99504" autoAdjust="0"/>
  </p:normalViewPr>
  <p:slideViewPr>
    <p:cSldViewPr>
      <p:cViewPr varScale="1">
        <p:scale>
          <a:sx n="158" d="100"/>
          <a:sy n="158" d="100"/>
        </p:scale>
        <p:origin x="-11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880" y="-77"/>
      </p:cViewPr>
      <p:guideLst>
        <p:guide orient="horz" pos="2880"/>
        <p:guide pos="2160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B06F63C-3D3B-3649-90F7-26A44BADE3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661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F3E7694-D114-4B4C-A050-9BFCAFAB8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37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C8C3D-1D40-5842-8926-8321D93EF02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097318" y="6263609"/>
            <a:ext cx="1638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Spring 2015: </a:t>
            </a:r>
            <a:r>
              <a:rPr lang="en-US" sz="1000" baseline="0" dirty="0" smtClean="0"/>
              <a:t>March 3</a:t>
            </a:r>
            <a:endParaRPr lang="en-US" sz="10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823921" y="6263609"/>
            <a:ext cx="1774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149: Operating Systems</a:t>
            </a:r>
            <a:r>
              <a:rPr lang="en-US" sz="1000" baseline="0" dirty="0" smtClean="0"/>
              <a:t/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71571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06475" y="6248400"/>
            <a:ext cx="2101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248400"/>
            <a:ext cx="329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B03E17C-55C6-CC4E-AD90-98713021E87B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5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dirty="0"/>
              <a:t>CS 149: Operating Systems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March 3 Class </a:t>
            </a:r>
            <a:r>
              <a:rPr lang="en-US" sz="2400" dirty="0"/>
              <a:t>Meeting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03438" y="3765550"/>
            <a:ext cx="4846637" cy="2224088"/>
          </a:xfrm>
        </p:spPr>
        <p:txBody>
          <a:bodyPr/>
          <a:lstStyle/>
          <a:p>
            <a:pPr algn="ctr"/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/>
              <a:t>Spring </a:t>
            </a:r>
            <a:r>
              <a:rPr lang="en-US" dirty="0" smtClean="0"/>
              <a:t>2015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/>
            <a:r>
              <a:rPr lang="en-US" dirty="0">
                <a:hlinkClick r:id="rId2"/>
              </a:rPr>
              <a:t>www.cs.sjsu.edu/~mak</a:t>
            </a:r>
            <a:r>
              <a:rPr lang="en-US" dirty="0"/>
              <a:t> </a:t>
            </a:r>
          </a:p>
        </p:txBody>
      </p:sp>
      <p:pic>
        <p:nvPicPr>
          <p:cNvPr id="313348" name="Picture 4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4689475"/>
            <a:ext cx="1189037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3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08525"/>
            <a:ext cx="1066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64EA-4A4F-CE44-9E2B-A297E94BF85A}" type="slidenum">
              <a:rPr lang="en-US"/>
              <a:pPr/>
              <a:t>10</a:t>
            </a:fld>
            <a:endParaRPr lang="en-US"/>
          </a:p>
        </p:txBody>
      </p:sp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Paging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Used </a:t>
            </a:r>
            <a:r>
              <a:rPr lang="en-US" dirty="0"/>
              <a:t>by most operating systems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Superior to previous memory management schemes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/>
              <a:t>Paging support traditionally was handled by hardware</a:t>
            </a:r>
            <a:r>
              <a:rPr 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On 64-bit microprocessors, paging is often implemented </a:t>
            </a:r>
            <a:r>
              <a:rPr lang="en-US" dirty="0" smtClean="0"/>
              <a:t>by </a:t>
            </a:r>
            <a:r>
              <a:rPr lang="en-US" dirty="0"/>
              <a:t>a combination of hardware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operating system.</a:t>
            </a:r>
          </a:p>
          <a:p>
            <a:pPr lvl="4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465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48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A9ED-5BA1-4847-A1C8-B7886B7F1A94}" type="slidenum">
              <a:rPr lang="en-US"/>
              <a:pPr/>
              <a:t>11</a:t>
            </a:fld>
            <a:endParaRPr lang="en-US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Paging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Divide </a:t>
            </a:r>
            <a:r>
              <a:rPr lang="en-US" dirty="0"/>
              <a:t>physical memory into fixed-sized </a:t>
            </a:r>
            <a:r>
              <a:rPr lang="en-US" dirty="0">
                <a:solidFill>
                  <a:srgbClr val="B23C00"/>
                </a:solidFill>
              </a:rPr>
              <a:t>frames</a:t>
            </a:r>
            <a:r>
              <a:rPr lang="en-US" dirty="0" smtClean="0">
                <a:solidFill>
                  <a:srgbClr val="3366FF"/>
                </a:solidFill>
              </a:rPr>
              <a:t>.</a:t>
            </a:r>
          </a:p>
          <a:p>
            <a:pPr lvl="5">
              <a:lnSpc>
                <a:spcPct val="90000"/>
              </a:lnSpc>
            </a:pPr>
            <a:endParaRPr lang="en-US" dirty="0">
              <a:solidFill>
                <a:srgbClr val="3366FF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AKA </a:t>
            </a:r>
            <a:r>
              <a:rPr lang="en-US" dirty="0">
                <a:solidFill>
                  <a:srgbClr val="B23C00"/>
                </a:solidFill>
              </a:rPr>
              <a:t>page frames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Size </a:t>
            </a:r>
            <a:r>
              <a:rPr lang="en-US" dirty="0"/>
              <a:t>is a power of 2,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between </a:t>
            </a:r>
            <a:r>
              <a:rPr lang="en-US" dirty="0"/>
              <a:t>512 bytes </a:t>
            </a:r>
            <a:r>
              <a:rPr lang="en-US" dirty="0" smtClean="0"/>
              <a:t>and </a:t>
            </a:r>
            <a:r>
              <a:rPr lang="en-US" dirty="0"/>
              <a:t>8192 bytes.</a:t>
            </a:r>
          </a:p>
          <a:p>
            <a:pPr lvl="6">
              <a:lnSpc>
                <a:spcPct val="90000"/>
              </a:lnSpc>
            </a:pPr>
            <a:endParaRPr lang="en-US" dirty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Divide logical memory into </a:t>
            </a:r>
            <a:r>
              <a:rPr lang="en-US" dirty="0">
                <a:solidFill>
                  <a:srgbClr val="B23C00"/>
                </a:solidFill>
              </a:rPr>
              <a:t>pages </a:t>
            </a:r>
            <a:r>
              <a:rPr lang="en-US" dirty="0"/>
              <a:t>of same size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311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A9ED-5BA1-4847-A1C8-B7886B7F1A94}" type="slidenum">
              <a:rPr lang="en-US"/>
              <a:pPr/>
              <a:t>12</a:t>
            </a:fld>
            <a:endParaRPr lang="en-US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Paging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dirty="0"/>
              <a:t>memory manager keeps track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all free frames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To run a program of size 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/>
              <a:t> pages,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memory </a:t>
            </a:r>
            <a:r>
              <a:rPr lang="en-US" dirty="0" smtClean="0"/>
              <a:t>manager needs </a:t>
            </a:r>
            <a:r>
              <a:rPr lang="en-US" dirty="0"/>
              <a:t>to find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>
                <a:latin typeface="Times New Roman" charset="0"/>
              </a:rPr>
              <a:t>n</a:t>
            </a:r>
            <a:r>
              <a:rPr lang="en-US" dirty="0" smtClean="0"/>
              <a:t> </a:t>
            </a:r>
            <a:r>
              <a:rPr lang="en-US" dirty="0"/>
              <a:t>free frames into which to load the program.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page table </a:t>
            </a:r>
            <a:r>
              <a:rPr lang="en-US" dirty="0"/>
              <a:t>translates logical addresses </a:t>
            </a:r>
            <a:br>
              <a:rPr lang="en-US" dirty="0"/>
            </a:br>
            <a:r>
              <a:rPr lang="en-US" dirty="0"/>
              <a:t>to physical addresses.</a:t>
            </a:r>
          </a:p>
        </p:txBody>
      </p:sp>
    </p:spTree>
    <p:extLst>
      <p:ext uri="{BB962C8B-B14F-4D97-AF65-F5344CB8AC3E}">
        <p14:creationId xmlns:p14="http://schemas.microsoft.com/office/powerpoint/2010/main" val="548708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89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F06FF-05D6-824C-9DDA-79EF145EE9CB}" type="slidenum">
              <a:rPr lang="en-US"/>
              <a:pPr/>
              <a:t>13</a:t>
            </a:fld>
            <a:endParaRPr lang="en-US"/>
          </a:p>
        </p:txBody>
      </p:sp>
      <p:sp>
        <p:nvSpPr>
          <p:cNvPr id="81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Paging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4114800" cy="3230868"/>
          </a:xfrm>
        </p:spPr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Page table </a:t>
            </a:r>
            <a:r>
              <a:rPr lang="en-US" dirty="0"/>
              <a:t>mapping of logical (virtual) addresses </a:t>
            </a:r>
            <a:r>
              <a:rPr lang="en-US" dirty="0" smtClean="0"/>
              <a:t>to </a:t>
            </a:r>
            <a:r>
              <a:rPr lang="en-US" dirty="0"/>
              <a:t>physical addresses. </a:t>
            </a:r>
          </a:p>
        </p:txBody>
      </p:sp>
      <p:pic>
        <p:nvPicPr>
          <p:cNvPr id="816133" name="Picture 5" descr="03-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25563"/>
            <a:ext cx="3429000" cy="484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6134" name="Rectangle 6"/>
          <p:cNvSpPr>
            <a:spLocks noChangeArrowheads="1"/>
          </p:cNvSpPr>
          <p:nvPr/>
        </p:nvSpPr>
        <p:spPr bwMode="auto">
          <a:xfrm>
            <a:off x="457200" y="5532438"/>
            <a:ext cx="2120900" cy="581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Modern Operating Systems, 3</a:t>
            </a:r>
            <a:r>
              <a:rPr lang="en-US" sz="800" b="1" baseline="30000">
                <a:solidFill>
                  <a:srgbClr val="969696"/>
                </a:solidFill>
              </a:rPr>
              <a:t>rd</a:t>
            </a:r>
            <a:r>
              <a:rPr lang="en-US" sz="800" b="1">
                <a:solidFill>
                  <a:srgbClr val="969696"/>
                </a:solidFill>
              </a:rPr>
              <a:t> ed.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Andrew Tanenbaum</a:t>
            </a:r>
          </a:p>
          <a:p>
            <a:r>
              <a:rPr lang="en-US" sz="800">
                <a:solidFill>
                  <a:srgbClr val="969696"/>
                </a:solidFill>
              </a:rPr>
              <a:t>(c) 2008 Prentice-Hall, Inc.. 0-13-600663-9</a:t>
            </a:r>
          </a:p>
          <a:p>
            <a:r>
              <a:rPr lang="en-US" sz="800">
                <a:solidFill>
                  <a:srgbClr val="969696"/>
                </a:solidFill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546284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D932-E9C2-0644-9BFD-2BCB3A81116D}" type="slidenum">
              <a:rPr lang="en-US"/>
              <a:pPr/>
              <a:t>14</a:t>
            </a:fld>
            <a:endParaRPr lang="en-US"/>
          </a:p>
        </p:txBody>
      </p:sp>
      <p:sp>
        <p:nvSpPr>
          <p:cNvPr id="80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Paging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26"/>
            <a:ext cx="8229600" cy="4987900"/>
          </a:xfrm>
        </p:spPr>
        <p:txBody>
          <a:bodyPr/>
          <a:lstStyle/>
          <a:p>
            <a:r>
              <a:rPr lang="en-US" dirty="0"/>
              <a:t>Every logical address generated by the CPU </a:t>
            </a:r>
            <a:br>
              <a:rPr lang="en-US" dirty="0"/>
            </a:br>
            <a:r>
              <a:rPr lang="en-US" dirty="0"/>
              <a:t>has two parts:</a:t>
            </a:r>
          </a:p>
          <a:p>
            <a:pPr lvl="1"/>
            <a:r>
              <a:rPr lang="en-US" dirty="0" smtClean="0">
                <a:solidFill>
                  <a:srgbClr val="B23C00"/>
                </a:solidFill>
              </a:rPr>
              <a:t>page </a:t>
            </a:r>
            <a:r>
              <a:rPr lang="en-US" dirty="0">
                <a:solidFill>
                  <a:srgbClr val="B23C00"/>
                </a:solidFill>
              </a:rPr>
              <a:t>number</a:t>
            </a:r>
            <a:r>
              <a:rPr lang="en-US" dirty="0"/>
              <a:t> </a:t>
            </a:r>
            <a:r>
              <a:rPr lang="en-US" i="1" dirty="0">
                <a:latin typeface="Times New Roman" charset="0"/>
              </a:rPr>
              <a:t>p</a:t>
            </a:r>
          </a:p>
          <a:p>
            <a:pPr lvl="1"/>
            <a:r>
              <a:rPr lang="en-US" dirty="0" smtClean="0">
                <a:solidFill>
                  <a:srgbClr val="B23C00"/>
                </a:solidFill>
              </a:rPr>
              <a:t>page </a:t>
            </a:r>
            <a:r>
              <a:rPr lang="en-US" dirty="0">
                <a:solidFill>
                  <a:srgbClr val="B23C00"/>
                </a:solidFill>
              </a:rPr>
              <a:t>offset </a:t>
            </a:r>
            <a:r>
              <a:rPr lang="en-US" i="1" dirty="0">
                <a:latin typeface="Times New Roman" charset="0"/>
              </a:rPr>
              <a:t>d</a:t>
            </a:r>
          </a:p>
          <a:p>
            <a:pPr lvl="6"/>
            <a:endParaRPr lang="en-US" i="1" dirty="0">
              <a:latin typeface="Times New Roman" charset="0"/>
            </a:endParaRPr>
          </a:p>
          <a:p>
            <a:r>
              <a:rPr lang="en-US" dirty="0"/>
              <a:t>The page number is the </a:t>
            </a:r>
            <a:r>
              <a:rPr lang="en-US" dirty="0">
                <a:solidFill>
                  <a:srgbClr val="B23C00"/>
                </a:solidFill>
              </a:rPr>
              <a:t>page table index</a:t>
            </a:r>
            <a:r>
              <a:rPr lang="en-US" dirty="0"/>
              <a:t>.</a:t>
            </a:r>
          </a:p>
          <a:p>
            <a:pPr lvl="6"/>
            <a:endParaRPr lang="en-US" dirty="0"/>
          </a:p>
          <a:p>
            <a:pPr lvl="1"/>
            <a:r>
              <a:rPr lang="en-US" dirty="0"/>
              <a:t>The page table entry contains the </a:t>
            </a:r>
            <a:r>
              <a:rPr lang="en-US" dirty="0">
                <a:solidFill>
                  <a:srgbClr val="B23C00"/>
                </a:solidFill>
              </a:rPr>
              <a:t>base address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of each page in physical memory.</a:t>
            </a:r>
          </a:p>
          <a:p>
            <a:pPr lvl="7"/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B23C00"/>
                </a:solidFill>
              </a:rPr>
              <a:t>base address + the page offset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together map to the physical address.</a:t>
            </a:r>
          </a:p>
          <a:p>
            <a:pPr lvl="1"/>
            <a:r>
              <a:rPr lang="en-US" dirty="0"/>
              <a:t>This mapping must be fast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371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6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6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1B09-3CF3-7E4C-9513-0B9BBAC8084E}" type="slidenum">
              <a:rPr lang="en-US"/>
              <a:pPr/>
              <a:t>15</a:t>
            </a:fld>
            <a:endParaRPr lang="en-US"/>
          </a:p>
        </p:txBody>
      </p:sp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Paging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5563"/>
            <a:ext cx="8229600" cy="2560632"/>
          </a:xfrm>
        </p:spPr>
        <p:txBody>
          <a:bodyPr/>
          <a:lstStyle/>
          <a:p>
            <a:r>
              <a:rPr lang="en-US" dirty="0"/>
              <a:t>Why a power of 2 for the page and frame size?</a:t>
            </a:r>
          </a:p>
          <a:p>
            <a:pPr lvl="4"/>
            <a:endParaRPr lang="en-US" dirty="0"/>
          </a:p>
          <a:p>
            <a:r>
              <a:rPr lang="en-US" dirty="0"/>
              <a:t>If the size of the logical address space is </a:t>
            </a:r>
            <a:r>
              <a:rPr lang="en-US" dirty="0">
                <a:solidFill>
                  <a:srgbClr val="0033CC"/>
                </a:solidFill>
              </a:rPr>
              <a:t>2</a:t>
            </a:r>
            <a:r>
              <a:rPr lang="en-US" i="1" baseline="30000" dirty="0">
                <a:solidFill>
                  <a:srgbClr val="0033CC"/>
                </a:solidFill>
                <a:latin typeface="Times New Roman" charset="0"/>
              </a:rPr>
              <a:t>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and the page size is </a:t>
            </a:r>
            <a:r>
              <a:rPr lang="en-US" dirty="0">
                <a:solidFill>
                  <a:srgbClr val="0033CC"/>
                </a:solidFill>
              </a:rPr>
              <a:t>2</a:t>
            </a:r>
            <a:r>
              <a:rPr lang="en-US" i="1" baseline="30000" dirty="0">
                <a:solidFill>
                  <a:srgbClr val="0033CC"/>
                </a:solidFill>
                <a:latin typeface="Times New Roman" charset="0"/>
              </a:rPr>
              <a:t>n</a:t>
            </a:r>
            <a:r>
              <a:rPr lang="en-US" dirty="0"/>
              <a:t>, then the high-order </a:t>
            </a:r>
            <a:r>
              <a:rPr lang="en-US" i="1" dirty="0">
                <a:solidFill>
                  <a:srgbClr val="0033CC"/>
                </a:solidFill>
                <a:latin typeface="Times New Roman" charset="0"/>
              </a:rPr>
              <a:t>m-n</a:t>
            </a:r>
            <a:r>
              <a:rPr lang="en-US" dirty="0"/>
              <a:t> bits </a:t>
            </a:r>
            <a:r>
              <a:rPr lang="en-US" dirty="0" smtClean="0"/>
              <a:t>of </a:t>
            </a:r>
            <a:r>
              <a:rPr lang="en-US" dirty="0"/>
              <a:t>a logical address are the page number and the </a:t>
            </a:r>
            <a:r>
              <a:rPr lang="en-US" dirty="0" smtClean="0"/>
              <a:t>low</a:t>
            </a:r>
            <a:r>
              <a:rPr lang="en-US" dirty="0"/>
              <a:t>-order </a:t>
            </a:r>
            <a:r>
              <a:rPr lang="en-US" i="1" dirty="0">
                <a:solidFill>
                  <a:srgbClr val="0033CC"/>
                </a:solidFill>
                <a:latin typeface="Times New Roman" charset="0"/>
              </a:rPr>
              <a:t>n</a:t>
            </a:r>
            <a:r>
              <a:rPr lang="en-US" dirty="0"/>
              <a:t> bits are the page offset.</a:t>
            </a:r>
          </a:p>
        </p:txBody>
      </p:sp>
      <p:grpSp>
        <p:nvGrpSpPr>
          <p:cNvPr id="807940" name="Group 4"/>
          <p:cNvGrpSpPr>
            <a:grpSpLocks/>
          </p:cNvGrpSpPr>
          <p:nvPr/>
        </p:nvGrpSpPr>
        <p:grpSpPr bwMode="auto">
          <a:xfrm>
            <a:off x="2926098" y="4160512"/>
            <a:ext cx="3263900" cy="1282700"/>
            <a:chOff x="1533" y="950"/>
            <a:chExt cx="2056" cy="808"/>
          </a:xfrm>
        </p:grpSpPr>
        <p:sp>
          <p:nvSpPr>
            <p:cNvPr id="807941" name="Rectangle 1028"/>
            <p:cNvSpPr>
              <a:spLocks noChangeArrowheads="1"/>
            </p:cNvSpPr>
            <p:nvPr/>
          </p:nvSpPr>
          <p:spPr bwMode="auto">
            <a:xfrm>
              <a:off x="1633" y="1222"/>
              <a:ext cx="1956" cy="2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Verdana" charset="0"/>
                <a:cs typeface="ＭＳ Ｐゴシック" charset="0"/>
              </a:endParaRPr>
            </a:p>
          </p:txBody>
        </p:sp>
        <p:sp>
          <p:nvSpPr>
            <p:cNvPr id="807942" name="Line 1030"/>
            <p:cNvSpPr>
              <a:spLocks noChangeShapeType="1"/>
            </p:cNvSpPr>
            <p:nvPr/>
          </p:nvSpPr>
          <p:spPr bwMode="auto">
            <a:xfrm>
              <a:off x="2662" y="100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7943" name="Text Box 1031"/>
            <p:cNvSpPr txBox="1">
              <a:spLocks noChangeArrowheads="1"/>
            </p:cNvSpPr>
            <p:nvPr/>
          </p:nvSpPr>
          <p:spPr bwMode="auto">
            <a:xfrm>
              <a:off x="1533" y="950"/>
              <a:ext cx="9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>
                  <a:latin typeface="Helvetica" charset="0"/>
                  <a:cs typeface="ＭＳ Ｐゴシック" charset="0"/>
                </a:rPr>
                <a:t>page number</a:t>
              </a:r>
            </a:p>
          </p:txBody>
        </p:sp>
        <p:sp>
          <p:nvSpPr>
            <p:cNvPr id="807944" name="Text Box 1032"/>
            <p:cNvSpPr txBox="1">
              <a:spLocks noChangeArrowheads="1"/>
            </p:cNvSpPr>
            <p:nvPr/>
          </p:nvSpPr>
          <p:spPr bwMode="auto">
            <a:xfrm>
              <a:off x="2707" y="958"/>
              <a:ext cx="8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>
                  <a:latin typeface="Helvetica" charset="0"/>
                  <a:cs typeface="ＭＳ Ｐゴシック" charset="0"/>
                </a:rPr>
                <a:t>page offset</a:t>
              </a:r>
            </a:p>
          </p:txBody>
        </p:sp>
        <p:sp>
          <p:nvSpPr>
            <p:cNvPr id="807945" name="Text Box 1033"/>
            <p:cNvSpPr txBox="1">
              <a:spLocks noChangeArrowheads="1"/>
            </p:cNvSpPr>
            <p:nvPr/>
          </p:nvSpPr>
          <p:spPr bwMode="auto">
            <a:xfrm>
              <a:off x="1982" y="123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i="1">
                  <a:latin typeface="Helvetica" charset="0"/>
                  <a:cs typeface="ＭＳ Ｐゴシック" charset="0"/>
                </a:rPr>
                <a:t>p</a:t>
              </a:r>
              <a:endParaRPr lang="en-US" sz="1800">
                <a:latin typeface="Helvetica" charset="0"/>
                <a:cs typeface="ＭＳ Ｐゴシック" charset="0"/>
              </a:endParaRPr>
            </a:p>
          </p:txBody>
        </p:sp>
        <p:sp>
          <p:nvSpPr>
            <p:cNvPr id="807946" name="Text Box 1035"/>
            <p:cNvSpPr txBox="1">
              <a:spLocks noChangeArrowheads="1"/>
            </p:cNvSpPr>
            <p:nvPr/>
          </p:nvSpPr>
          <p:spPr bwMode="auto">
            <a:xfrm>
              <a:off x="2895" y="125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i="1">
                  <a:latin typeface="Helvetica" charset="0"/>
                  <a:cs typeface="ＭＳ Ｐゴシック" charset="0"/>
                </a:rPr>
                <a:t>d</a:t>
              </a:r>
              <a:endParaRPr lang="en-US" sz="1800">
                <a:latin typeface="Helvetica" charset="0"/>
                <a:cs typeface="ＭＳ Ｐゴシック" charset="0"/>
              </a:endParaRPr>
            </a:p>
          </p:txBody>
        </p:sp>
        <p:sp>
          <p:nvSpPr>
            <p:cNvPr id="807947" name="Text Box 1036"/>
            <p:cNvSpPr txBox="1">
              <a:spLocks noChangeArrowheads="1"/>
            </p:cNvSpPr>
            <p:nvPr/>
          </p:nvSpPr>
          <p:spPr bwMode="auto">
            <a:xfrm>
              <a:off x="1860" y="1521"/>
              <a:ext cx="5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i="1">
                  <a:latin typeface="Helvetica" charset="0"/>
                  <a:cs typeface="ＭＳ Ｐゴシック" charset="0"/>
                </a:rPr>
                <a:t>m - n</a:t>
              </a:r>
            </a:p>
          </p:txBody>
        </p:sp>
        <p:sp>
          <p:nvSpPr>
            <p:cNvPr id="807948" name="Text Box 1038"/>
            <p:cNvSpPr txBox="1">
              <a:spLocks noChangeArrowheads="1"/>
            </p:cNvSpPr>
            <p:nvPr/>
          </p:nvSpPr>
          <p:spPr bwMode="auto">
            <a:xfrm>
              <a:off x="2866" y="1527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i="1">
                  <a:latin typeface="Helvetica" charset="0"/>
                  <a:cs typeface="ＭＳ Ｐゴシック" charset="0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7823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7939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C2A5-B718-804C-AFED-290B486F1474}" type="slidenum">
              <a:rPr lang="en-US"/>
              <a:pPr/>
              <a:t>16</a:t>
            </a:fld>
            <a:endParaRPr lang="en-US"/>
          </a:p>
        </p:txBody>
      </p:sp>
      <p:sp>
        <p:nvSpPr>
          <p:cNvPr id="81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Paging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altLang="ja-JP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pic>
        <p:nvPicPr>
          <p:cNvPr id="811011" name="Picture 3" descr="4-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1320800"/>
            <a:ext cx="4391025" cy="485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1013" name="Rectangle 5"/>
          <p:cNvSpPr>
            <a:spLocks noChangeArrowheads="1"/>
          </p:cNvSpPr>
          <p:nvPr/>
        </p:nvSpPr>
        <p:spPr bwMode="auto">
          <a:xfrm>
            <a:off x="365125" y="5440363"/>
            <a:ext cx="2120900" cy="581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Modern Operating Systems, 3</a:t>
            </a:r>
            <a:r>
              <a:rPr lang="en-US" sz="800" b="1" baseline="30000">
                <a:solidFill>
                  <a:srgbClr val="969696"/>
                </a:solidFill>
              </a:rPr>
              <a:t>rd</a:t>
            </a:r>
            <a:r>
              <a:rPr lang="en-US" sz="800" b="1">
                <a:solidFill>
                  <a:srgbClr val="969696"/>
                </a:solidFill>
              </a:rPr>
              <a:t> ed.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Andrew Tanenbaum</a:t>
            </a:r>
          </a:p>
          <a:p>
            <a:r>
              <a:rPr lang="en-US" sz="800">
                <a:solidFill>
                  <a:srgbClr val="969696"/>
                </a:solidFill>
              </a:rPr>
              <a:t>(c) 2008 Prentice-Hall, Inc.. 0-13-600663-9</a:t>
            </a:r>
          </a:p>
          <a:p>
            <a:r>
              <a:rPr lang="en-US" sz="800">
                <a:solidFill>
                  <a:srgbClr val="969696"/>
                </a:solidFill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609433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1EBC-9E5F-404F-BA21-61D14E4E0859}" type="slidenum">
              <a:rPr lang="en-US"/>
              <a:pPr/>
              <a:t>17</a:t>
            </a:fld>
            <a:endParaRPr lang="en-US"/>
          </a:p>
        </p:txBody>
      </p:sp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Paging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altLang="ja-JP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pic>
        <p:nvPicPr>
          <p:cNvPr id="80896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1343025"/>
            <a:ext cx="66309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64" name="Rectangle 4"/>
          <p:cNvSpPr>
            <a:spLocks noChangeArrowheads="1"/>
          </p:cNvSpPr>
          <p:nvPr/>
        </p:nvSpPr>
        <p:spPr bwMode="auto">
          <a:xfrm>
            <a:off x="3565525" y="6172200"/>
            <a:ext cx="3046413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 with Java, 8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2010 John Wiley &amp; Sons. All rights reserved. 0-13-142938-8</a:t>
            </a:r>
          </a:p>
        </p:txBody>
      </p:sp>
    </p:spTree>
    <p:extLst>
      <p:ext uri="{BB962C8B-B14F-4D97-AF65-F5344CB8AC3E}">
        <p14:creationId xmlns:p14="http://schemas.microsoft.com/office/powerpoint/2010/main" val="2251151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AE55-8738-6A43-8112-BC398A7C3A3B}" type="slidenum">
              <a:rPr lang="en-US"/>
              <a:pPr/>
              <a:t>18</a:t>
            </a:fld>
            <a:endParaRPr lang="en-US"/>
          </a:p>
        </p:txBody>
      </p:sp>
      <p:sp>
        <p:nvSpPr>
          <p:cNvPr id="80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Paging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altLang="ja-JP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pic>
        <p:nvPicPr>
          <p:cNvPr id="809987" name="Picture 1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284288"/>
            <a:ext cx="4938712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989" name="Rectangle 5"/>
          <p:cNvSpPr>
            <a:spLocks noChangeArrowheads="1"/>
          </p:cNvSpPr>
          <p:nvPr/>
        </p:nvSpPr>
        <p:spPr bwMode="auto">
          <a:xfrm>
            <a:off x="365125" y="5622925"/>
            <a:ext cx="3046413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 with Java, 8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2010 John Wiley &amp; Sons. All rights reserved. 0-13-142938-8</a:t>
            </a:r>
          </a:p>
        </p:txBody>
      </p:sp>
    </p:spTree>
    <p:extLst>
      <p:ext uri="{BB962C8B-B14F-4D97-AF65-F5344CB8AC3E}">
        <p14:creationId xmlns:p14="http://schemas.microsoft.com/office/powerpoint/2010/main" val="2895661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41F4-7620-814F-A2F5-945D77728C44}" type="slidenum">
              <a:rPr lang="en-US"/>
              <a:pPr/>
              <a:t>19</a:t>
            </a:fld>
            <a:endParaRPr lang="en-US"/>
          </a:p>
        </p:txBody>
      </p:sp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Shared Pages</a:t>
            </a:r>
          </a:p>
        </p:txBody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Paging enables </a:t>
            </a:r>
            <a:r>
              <a:rPr lang="en-US" dirty="0">
                <a:solidFill>
                  <a:srgbClr val="B23C00"/>
                </a:solidFill>
              </a:rPr>
              <a:t>shared code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One copy of a </a:t>
            </a:r>
            <a:r>
              <a:rPr lang="en-US" dirty="0">
                <a:solidFill>
                  <a:srgbClr val="B23C00"/>
                </a:solidFill>
              </a:rPr>
              <a:t>reentrant code </a:t>
            </a:r>
            <a:r>
              <a:rPr lang="en-US" dirty="0"/>
              <a:t>module in memory.</a:t>
            </a:r>
          </a:p>
          <a:p>
            <a:pPr lvl="1"/>
            <a:r>
              <a:rPr lang="en-US" dirty="0"/>
              <a:t>Shared code must appear in </a:t>
            </a:r>
            <a:r>
              <a:rPr lang="en-US" dirty="0">
                <a:solidFill>
                  <a:srgbClr val="B23C00"/>
                </a:solidFill>
              </a:rPr>
              <a:t>same location </a:t>
            </a:r>
            <a:r>
              <a:rPr lang="en-US" dirty="0"/>
              <a:t>in the logical address space of all processes.</a:t>
            </a:r>
          </a:p>
          <a:p>
            <a:pPr lvl="4"/>
            <a:endParaRPr lang="en-US" dirty="0"/>
          </a:p>
          <a:p>
            <a:r>
              <a:rPr lang="en-US" dirty="0"/>
              <a:t>Private code and data.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Each process keeps a separate copy of its </a:t>
            </a:r>
            <a:br>
              <a:rPr lang="en-US" dirty="0"/>
            </a:br>
            <a:r>
              <a:rPr lang="en-US" dirty="0"/>
              <a:t>private code and data pages.</a:t>
            </a:r>
          </a:p>
          <a:p>
            <a:pPr lvl="1"/>
            <a:r>
              <a:rPr lang="en-US" dirty="0"/>
              <a:t>The pages for the private code and data </a:t>
            </a:r>
            <a:br>
              <a:rPr lang="en-US" dirty="0"/>
            </a:br>
            <a:r>
              <a:rPr lang="en-US" dirty="0"/>
              <a:t>can appear anywhere in the logical address space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210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2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2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8B6A-FD9C-3A4F-888F-4C4BB9DF587F}" type="slidenum">
              <a:rPr lang="en-US"/>
              <a:pPr/>
              <a:t>2</a:t>
            </a:fld>
            <a:endParaRPr lang="en-US"/>
          </a:p>
        </p:txBody>
      </p:sp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Track of </a:t>
            </a:r>
            <a:r>
              <a:rPr lang="en-US" dirty="0" smtClean="0"/>
              <a:t>Memory</a:t>
            </a:r>
            <a:endParaRPr lang="en-US" i="1" dirty="0"/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399"/>
            <a:ext cx="8229600" cy="2225039"/>
          </a:xfrm>
        </p:spPr>
        <p:txBody>
          <a:bodyPr/>
          <a:lstStyle/>
          <a:p>
            <a:r>
              <a:rPr lang="en-US" dirty="0"/>
              <a:t>The memory manager can maintain either a </a:t>
            </a:r>
            <a:r>
              <a:rPr lang="en-US" dirty="0" smtClean="0">
                <a:solidFill>
                  <a:srgbClr val="B23300"/>
                </a:solidFill>
              </a:rPr>
              <a:t>bitmap</a:t>
            </a:r>
            <a:r>
              <a:rPr lang="en-US" dirty="0" smtClean="0">
                <a:solidFill>
                  <a:schemeClr val="folHlink"/>
                </a:solidFill>
              </a:rPr>
              <a:t> </a:t>
            </a:r>
            <a:r>
              <a:rPr lang="en-US" dirty="0" smtClean="0"/>
              <a:t>or </a:t>
            </a:r>
            <a:r>
              <a:rPr lang="en-US" dirty="0"/>
              <a:t>a </a:t>
            </a:r>
            <a:r>
              <a:rPr lang="en-US" dirty="0">
                <a:solidFill>
                  <a:schemeClr val="folHlink"/>
                </a:solidFill>
              </a:rPr>
              <a:t>linked list</a:t>
            </a:r>
            <a:r>
              <a:rPr lang="en-US" dirty="0"/>
              <a:t> of allocated and free memory segments.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olidFill>
                  <a:srgbClr val="B23300"/>
                </a:solidFill>
              </a:rPr>
              <a:t>segment </a:t>
            </a:r>
            <a:r>
              <a:rPr lang="en-US" dirty="0" smtClean="0"/>
              <a:t>is </a:t>
            </a:r>
            <a:r>
              <a:rPr lang="en-US" dirty="0"/>
              <a:t>either a process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/>
              <a:t>a hole between processes.</a:t>
            </a:r>
          </a:p>
        </p:txBody>
      </p:sp>
      <p:pic>
        <p:nvPicPr>
          <p:cNvPr id="799748" name="Picture 4" descr="4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6" y="3512782"/>
            <a:ext cx="7440329" cy="320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9750" name="Rectangle 6"/>
          <p:cNvSpPr>
            <a:spLocks noChangeArrowheads="1"/>
          </p:cNvSpPr>
          <p:nvPr/>
        </p:nvSpPr>
        <p:spPr bwMode="auto">
          <a:xfrm>
            <a:off x="6126163" y="6080125"/>
            <a:ext cx="2120900" cy="581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Modern Operating Systems, 3</a:t>
            </a:r>
            <a:r>
              <a:rPr lang="en-US" sz="800" b="1" baseline="30000">
                <a:solidFill>
                  <a:srgbClr val="969696"/>
                </a:solidFill>
              </a:rPr>
              <a:t>rd</a:t>
            </a:r>
            <a:r>
              <a:rPr lang="en-US" sz="800" b="1">
                <a:solidFill>
                  <a:srgbClr val="969696"/>
                </a:solidFill>
              </a:rPr>
              <a:t> ed.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Andrew Tanenbaum</a:t>
            </a:r>
          </a:p>
          <a:p>
            <a:r>
              <a:rPr lang="en-US" sz="800">
                <a:solidFill>
                  <a:srgbClr val="969696"/>
                </a:solidFill>
              </a:rPr>
              <a:t>(c) 2008 Prentice-Hall, Inc.. 0-13-600663-9</a:t>
            </a:r>
          </a:p>
          <a:p>
            <a:r>
              <a:rPr lang="en-US" sz="800">
                <a:solidFill>
                  <a:srgbClr val="969696"/>
                </a:solidFill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235715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25B3-497F-0947-B023-1661A57E697F}" type="slidenum">
              <a:rPr lang="en-US"/>
              <a:pPr/>
              <a:t>20</a:t>
            </a:fld>
            <a:endParaRPr lang="en-US"/>
          </a:p>
        </p:txBody>
      </p:sp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Shared Pages</a:t>
            </a:r>
            <a:r>
              <a:rPr lang="en-US" i="1"/>
              <a:t>, cont</a:t>
            </a:r>
            <a:r>
              <a:rPr lang="ja-JP" altLang="en-US" i="1">
                <a:latin typeface="Arial"/>
              </a:rPr>
              <a:t>’</a:t>
            </a:r>
            <a:r>
              <a:rPr lang="en-US" i="1"/>
              <a:t>d</a:t>
            </a:r>
          </a:p>
        </p:txBody>
      </p:sp>
      <p:pic>
        <p:nvPicPr>
          <p:cNvPr id="8130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325563"/>
            <a:ext cx="48148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3060" name="Oval 4"/>
          <p:cNvSpPr>
            <a:spLocks noChangeArrowheads="1"/>
          </p:cNvSpPr>
          <p:nvPr/>
        </p:nvSpPr>
        <p:spPr bwMode="auto">
          <a:xfrm>
            <a:off x="3200400" y="1417638"/>
            <a:ext cx="549275" cy="914400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3061" name="Oval 5"/>
          <p:cNvSpPr>
            <a:spLocks noChangeArrowheads="1"/>
          </p:cNvSpPr>
          <p:nvPr/>
        </p:nvSpPr>
        <p:spPr bwMode="auto">
          <a:xfrm>
            <a:off x="3200400" y="4343400"/>
            <a:ext cx="549275" cy="914400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3062" name="Oval 6"/>
          <p:cNvSpPr>
            <a:spLocks noChangeArrowheads="1"/>
          </p:cNvSpPr>
          <p:nvPr/>
        </p:nvSpPr>
        <p:spPr bwMode="auto">
          <a:xfrm>
            <a:off x="5029200" y="2879725"/>
            <a:ext cx="549275" cy="914400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3064" name="Rectangle 8"/>
          <p:cNvSpPr>
            <a:spLocks noChangeArrowheads="1"/>
          </p:cNvSpPr>
          <p:nvPr/>
        </p:nvSpPr>
        <p:spPr bwMode="auto">
          <a:xfrm>
            <a:off x="3475038" y="6264275"/>
            <a:ext cx="3046412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 with Java, 8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2010 John Wiley &amp; Sons. All rights reserved. 0-13-142938-8</a:t>
            </a:r>
          </a:p>
        </p:txBody>
      </p:sp>
    </p:spTree>
    <p:extLst>
      <p:ext uri="{BB962C8B-B14F-4D97-AF65-F5344CB8AC3E}">
        <p14:creationId xmlns:p14="http://schemas.microsoft.com/office/powerpoint/2010/main" val="3737430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3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3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3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3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3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060" grpId="0" animBg="1"/>
      <p:bldP spid="813061" grpId="0" animBg="1"/>
      <p:bldP spid="81306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F974-8EFF-394C-A98E-E800BF5A7843}" type="slidenum">
              <a:rPr lang="en-US"/>
              <a:pPr/>
              <a:t>21</a:t>
            </a:fld>
            <a:endParaRPr lang="en-US"/>
          </a:p>
        </p:txBody>
      </p:sp>
      <p:pic>
        <p:nvPicPr>
          <p:cNvPr id="8140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1600220"/>
            <a:ext cx="41783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40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Multilevel Page Tables</a:t>
            </a:r>
          </a:p>
        </p:txBody>
      </p:sp>
      <p:sp>
        <p:nvSpPr>
          <p:cNvPr id="8140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3230868"/>
          </a:xfrm>
        </p:spPr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Multilevel page tables </a:t>
            </a:r>
            <a:r>
              <a:rPr lang="en-US" dirty="0"/>
              <a:t>avoid keeping </a:t>
            </a:r>
            <a:br>
              <a:rPr lang="en-US" dirty="0"/>
            </a:br>
            <a:r>
              <a:rPr lang="en-US" dirty="0"/>
              <a:t>all the page tables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memory all the time.</a:t>
            </a:r>
          </a:p>
          <a:p>
            <a:pPr lvl="4"/>
            <a:endParaRPr lang="en-US" dirty="0"/>
          </a:p>
          <a:p>
            <a:r>
              <a:rPr lang="en-US" dirty="0"/>
              <a:t>A virtual address has </a:t>
            </a:r>
            <a:br>
              <a:rPr lang="en-US" dirty="0"/>
            </a:br>
            <a:r>
              <a:rPr lang="en-US" dirty="0">
                <a:solidFill>
                  <a:srgbClr val="B23C00"/>
                </a:solidFill>
              </a:rPr>
              <a:t>two page table fields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along with the offset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14086" name="Rectangle 6"/>
          <p:cNvSpPr>
            <a:spLocks noChangeArrowheads="1"/>
          </p:cNvSpPr>
          <p:nvPr/>
        </p:nvSpPr>
        <p:spPr bwMode="auto">
          <a:xfrm>
            <a:off x="3475038" y="6264275"/>
            <a:ext cx="3046412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 with Java, 8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2010 John Wiley &amp; Sons. All rights reserved. 0-13-142938-8</a:t>
            </a:r>
          </a:p>
        </p:txBody>
      </p:sp>
    </p:spTree>
    <p:extLst>
      <p:ext uri="{BB962C8B-B14F-4D97-AF65-F5344CB8AC3E}">
        <p14:creationId xmlns:p14="http://schemas.microsoft.com/office/powerpoint/2010/main" val="2768522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4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08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BD01-9929-3942-B9E7-7519C052B359}" type="slidenum">
              <a:rPr lang="en-US"/>
              <a:pPr/>
              <a:t>22</a:t>
            </a:fld>
            <a:endParaRPr lang="en-US"/>
          </a:p>
        </p:txBody>
      </p:sp>
      <p:pic>
        <p:nvPicPr>
          <p:cNvPr id="815106" name="Picture 2" descr="4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4382742"/>
            <a:ext cx="6034087" cy="160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Fields of a Page Table Entry</a:t>
            </a:r>
          </a:p>
        </p:txBody>
      </p:sp>
      <p:sp>
        <p:nvSpPr>
          <p:cNvPr id="815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36877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Page frame number</a:t>
            </a:r>
          </a:p>
          <a:p>
            <a:pPr>
              <a:lnSpc>
                <a:spcPct val="80000"/>
              </a:lnSpc>
            </a:pPr>
            <a:r>
              <a:rPr lang="en-US" sz="2000"/>
              <a:t>Present/absent bit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0 = virtual page not currently in memory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Page fault if attempt to access this page.</a:t>
            </a:r>
          </a:p>
          <a:p>
            <a:pPr>
              <a:lnSpc>
                <a:spcPct val="80000"/>
              </a:lnSpc>
            </a:pPr>
            <a:r>
              <a:rPr lang="en-US" sz="2000"/>
              <a:t>Protection bits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Read, write, execute privileges</a:t>
            </a:r>
          </a:p>
          <a:p>
            <a:pPr>
              <a:lnSpc>
                <a:spcPct val="80000"/>
              </a:lnSpc>
            </a:pPr>
            <a:r>
              <a:rPr lang="en-US" sz="2000"/>
              <a:t>Modified (</a:t>
            </a:r>
            <a:r>
              <a:rPr lang="ja-JP" altLang="en-US" sz="2000">
                <a:latin typeface="Arial"/>
              </a:rPr>
              <a:t>“</a:t>
            </a:r>
            <a:r>
              <a:rPr lang="en-US" sz="2000"/>
              <a:t>dirty</a:t>
            </a:r>
            <a:r>
              <a:rPr lang="ja-JP" altLang="en-US" sz="2000">
                <a:latin typeface="Arial"/>
              </a:rPr>
              <a:t>”</a:t>
            </a:r>
            <a:r>
              <a:rPr lang="en-US" sz="2000"/>
              <a:t>) bit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Is the disk copy still valid?</a:t>
            </a:r>
          </a:p>
          <a:p>
            <a:pPr>
              <a:lnSpc>
                <a:spcPct val="80000"/>
              </a:lnSpc>
            </a:pPr>
            <a:r>
              <a:rPr lang="en-US" sz="2000"/>
              <a:t>Referenced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OK to evict this page from memory?</a:t>
            </a:r>
          </a:p>
          <a:p>
            <a:pPr>
              <a:lnSpc>
                <a:spcPct val="80000"/>
              </a:lnSpc>
            </a:pPr>
            <a:r>
              <a:rPr lang="en-US" sz="2000"/>
              <a:t>Caching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On or off</a:t>
            </a:r>
          </a:p>
        </p:txBody>
      </p:sp>
      <p:sp>
        <p:nvSpPr>
          <p:cNvPr id="815110" name="Rectangle 6"/>
          <p:cNvSpPr>
            <a:spLocks noChangeArrowheads="1"/>
          </p:cNvSpPr>
          <p:nvPr/>
        </p:nvSpPr>
        <p:spPr bwMode="auto">
          <a:xfrm>
            <a:off x="6126163" y="6080125"/>
            <a:ext cx="2120900" cy="581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Modern Operating Systems, 3</a:t>
            </a:r>
            <a:r>
              <a:rPr lang="en-US" sz="800" b="1" baseline="30000">
                <a:solidFill>
                  <a:srgbClr val="969696"/>
                </a:solidFill>
              </a:rPr>
              <a:t>rd</a:t>
            </a:r>
            <a:r>
              <a:rPr lang="en-US" sz="800" b="1">
                <a:solidFill>
                  <a:srgbClr val="969696"/>
                </a:solidFill>
              </a:rPr>
              <a:t> ed.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Andrew Tanenbaum</a:t>
            </a:r>
          </a:p>
          <a:p>
            <a:r>
              <a:rPr lang="en-US" sz="800">
                <a:solidFill>
                  <a:srgbClr val="969696"/>
                </a:solidFill>
              </a:rPr>
              <a:t>(c) 2008 Prentice-Hall, Inc.. 0-13-600663-9</a:t>
            </a:r>
          </a:p>
          <a:p>
            <a:r>
              <a:rPr lang="en-US" sz="800">
                <a:solidFill>
                  <a:srgbClr val="969696"/>
                </a:solidFill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733982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B42A-025C-614D-A221-3CF26C4335F9}" type="slidenum">
              <a:rPr lang="en-US"/>
              <a:pPr/>
              <a:t>23</a:t>
            </a:fld>
            <a:endParaRPr lang="en-US"/>
          </a:p>
        </p:txBody>
      </p:sp>
      <p:sp>
        <p:nvSpPr>
          <p:cNvPr id="81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Translation Lookaside Buffer (TLB)</a:t>
            </a:r>
          </a:p>
        </p:txBody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Hardware device that rapidly maps </a:t>
            </a:r>
            <a:br>
              <a:rPr lang="en-US" dirty="0"/>
            </a:br>
            <a:r>
              <a:rPr lang="en-US" dirty="0"/>
              <a:t>virtual addresses to physical addresses.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Bypass the page table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Usually inside the memory management unit (MMU)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AKA </a:t>
            </a:r>
            <a:r>
              <a:rPr lang="en-US" dirty="0">
                <a:solidFill>
                  <a:schemeClr val="folHlink"/>
                </a:solidFill>
              </a:rPr>
              <a:t>associative memory</a:t>
            </a:r>
            <a:r>
              <a:rPr lang="en-US" sz="2800" dirty="0"/>
              <a:t>.</a:t>
            </a:r>
          </a:p>
          <a:p>
            <a:pPr lvl="3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586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B42A-025C-614D-A221-3CF26C4335F9}" type="slidenum">
              <a:rPr lang="en-US"/>
              <a:pPr/>
              <a:t>24</a:t>
            </a:fld>
            <a:endParaRPr lang="en-US"/>
          </a:p>
        </p:txBody>
      </p:sp>
      <p:sp>
        <p:nvSpPr>
          <p:cNvPr id="81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 </a:t>
            </a:r>
            <a:r>
              <a:rPr lang="en-US" dirty="0" err="1"/>
              <a:t>Lookaside</a:t>
            </a:r>
            <a:r>
              <a:rPr lang="en-US" dirty="0"/>
              <a:t> Buffer (TLB</a:t>
            </a:r>
            <a:r>
              <a:rPr lang="en-US" dirty="0" smtClean="0"/>
              <a:t>)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Takes </a:t>
            </a:r>
            <a:r>
              <a:rPr lang="en-US" dirty="0"/>
              <a:t>advantage of </a:t>
            </a:r>
            <a:r>
              <a:rPr lang="en-US" dirty="0">
                <a:solidFill>
                  <a:srgbClr val="B23C00"/>
                </a:solidFill>
              </a:rPr>
              <a:t>locality of reference</a:t>
            </a:r>
            <a:r>
              <a:rPr lang="en-US" dirty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 program generally only uses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small </a:t>
            </a:r>
            <a:r>
              <a:rPr lang="en-US" dirty="0"/>
              <a:t>percentage </a:t>
            </a:r>
            <a:r>
              <a:rPr lang="en-US" dirty="0" smtClean="0"/>
              <a:t>of </a:t>
            </a:r>
            <a:r>
              <a:rPr lang="en-US" dirty="0"/>
              <a:t>its page table entries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Spatial locality: </a:t>
            </a:r>
            <a:r>
              <a:rPr lang="en-US" dirty="0"/>
              <a:t>Address references tend to cluster.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Temporal locality: </a:t>
            </a:r>
            <a:r>
              <a:rPr lang="en-US" dirty="0"/>
              <a:t>An address that was referenced will tend to be referenced again soon</a:t>
            </a:r>
            <a:r>
              <a:rPr lang="en-US" dirty="0" smtClean="0"/>
              <a:t>.</a:t>
            </a:r>
          </a:p>
          <a:p>
            <a:pPr lvl="6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 TLB usually contains only 8 to 64 entries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27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9BD3-3C14-8345-8D7B-88C02905CC67}" type="slidenum">
              <a:rPr lang="en-US"/>
              <a:pPr/>
              <a:t>25</a:t>
            </a:fld>
            <a:endParaRPr lang="en-US"/>
          </a:p>
        </p:txBody>
      </p:sp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 </a:t>
            </a:r>
            <a:r>
              <a:rPr lang="en-US" dirty="0" err="1"/>
              <a:t>Lookaside</a:t>
            </a:r>
            <a:r>
              <a:rPr lang="en-US" dirty="0"/>
              <a:t> Buffer (TLB), </a:t>
            </a:r>
            <a:r>
              <a:rPr lang="en-US" i="1" dirty="0" smtClean="0"/>
              <a:t>cont’d</a:t>
            </a:r>
            <a:endParaRPr lang="en-US" i="1" dirty="0"/>
          </a:p>
        </p:txBody>
      </p:sp>
      <p:pic>
        <p:nvPicPr>
          <p:cNvPr id="81920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1362075"/>
            <a:ext cx="6100763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04" name="Rectangle 4"/>
          <p:cNvSpPr>
            <a:spLocks noChangeArrowheads="1"/>
          </p:cNvSpPr>
          <p:nvPr/>
        </p:nvSpPr>
        <p:spPr bwMode="auto">
          <a:xfrm>
            <a:off x="457200" y="5622925"/>
            <a:ext cx="3046413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 with Java, 8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2010 John Wiley &amp; Sons. All rights reserved. 0-13-142938-8</a:t>
            </a:r>
          </a:p>
        </p:txBody>
      </p:sp>
    </p:spTree>
    <p:extLst>
      <p:ext uri="{BB962C8B-B14F-4D97-AF65-F5344CB8AC3E}">
        <p14:creationId xmlns:p14="http://schemas.microsoft.com/office/powerpoint/2010/main" val="2650593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8274-B249-2440-886B-C1E6FE580F86}" type="slidenum">
              <a:rPr lang="en-US"/>
              <a:pPr/>
              <a:t>26</a:t>
            </a:fld>
            <a:endParaRPr lang="en-US"/>
          </a:p>
        </p:txBody>
      </p:sp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TLB Entries in Parallel</a:t>
            </a:r>
            <a:endParaRPr lang="en-US" i="1" dirty="0"/>
          </a:p>
        </p:txBody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7684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If </a:t>
            </a:r>
            <a:r>
              <a:rPr lang="en-US" dirty="0"/>
              <a:t>the desired page is not in the TLB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a TLB </a:t>
            </a:r>
            <a:r>
              <a:rPr lang="en-US" dirty="0">
                <a:solidFill>
                  <a:srgbClr val="B23C00"/>
                </a:solidFill>
              </a:rPr>
              <a:t>miss</a:t>
            </a:r>
            <a:r>
              <a:rPr lang="en-US" dirty="0"/>
              <a:t>)</a:t>
            </a:r>
            <a:r>
              <a:rPr lang="en-US" dirty="0" smtClean="0"/>
              <a:t>, then </a:t>
            </a:r>
            <a:r>
              <a:rPr lang="en-US" dirty="0"/>
              <a:t>go to the page table.</a:t>
            </a:r>
          </a:p>
          <a:p>
            <a:pPr>
              <a:lnSpc>
                <a:spcPct val="90000"/>
              </a:lnSpc>
            </a:pPr>
            <a:r>
              <a:rPr lang="en-US" dirty="0"/>
              <a:t>After a miss, enter the page into the TLB so that </a:t>
            </a:r>
            <a:br>
              <a:rPr lang="en-US" dirty="0"/>
            </a:br>
            <a:r>
              <a:rPr lang="en-US" dirty="0"/>
              <a:t>it can be a TLB </a:t>
            </a:r>
            <a:r>
              <a:rPr lang="en-US" dirty="0">
                <a:solidFill>
                  <a:srgbClr val="B23C00"/>
                </a:solidFill>
              </a:rPr>
              <a:t>hit </a:t>
            </a:r>
            <a:r>
              <a:rPr lang="en-US" dirty="0"/>
              <a:t>the next time.</a:t>
            </a:r>
          </a:p>
        </p:txBody>
      </p:sp>
      <p:pic>
        <p:nvPicPr>
          <p:cNvPr id="818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3154363"/>
            <a:ext cx="5537200" cy="279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634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8179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D0F9-E411-EB4C-B7AF-40409C7F0068}" type="slidenum">
              <a:rPr lang="en-US"/>
              <a:pPr/>
              <a:t>27</a:t>
            </a:fld>
            <a:endParaRPr lang="en-US"/>
          </a:p>
        </p:txBody>
      </p:sp>
      <p:sp>
        <p:nvSpPr>
          <p:cNvPr id="82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TLB Hit Ratio</a:t>
            </a:r>
            <a:endParaRPr lang="en-US" i="1" dirty="0"/>
          </a:p>
        </p:txBody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21675" cy="4835525"/>
          </a:xfrm>
        </p:spPr>
        <p:txBody>
          <a:bodyPr/>
          <a:lstStyle/>
          <a:p>
            <a:r>
              <a:rPr lang="en-US" dirty="0">
                <a:solidFill>
                  <a:schemeClr val="folHlink"/>
                </a:solidFill>
              </a:rPr>
              <a:t>Hit ratio</a:t>
            </a:r>
            <a:r>
              <a:rPr lang="en-US" dirty="0"/>
              <a:t>: The percentage of times that a desired page number is found in the TLB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367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D0F9-E411-EB4C-B7AF-40409C7F0068}" type="slidenum">
              <a:rPr lang="en-US"/>
              <a:pPr/>
              <a:t>28</a:t>
            </a:fld>
            <a:endParaRPr lang="en-US"/>
          </a:p>
        </p:txBody>
      </p:sp>
      <p:sp>
        <p:nvSpPr>
          <p:cNvPr id="82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TLB Hit Ratio Example</a:t>
            </a:r>
            <a:endParaRPr lang="en-US" i="1" dirty="0"/>
          </a:p>
        </p:txBody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21675" cy="4835525"/>
          </a:xfrm>
        </p:spPr>
        <p:txBody>
          <a:bodyPr/>
          <a:lstStyle/>
          <a:p>
            <a:r>
              <a:rPr lang="en-US" dirty="0" smtClean="0"/>
              <a:t>Suppose </a:t>
            </a:r>
            <a:r>
              <a:rPr lang="en-US" dirty="0"/>
              <a:t>it takes 20 </a:t>
            </a:r>
            <a:r>
              <a:rPr lang="en-US" dirty="0" err="1"/>
              <a:t>nsec</a:t>
            </a:r>
            <a:r>
              <a:rPr lang="en-US" dirty="0"/>
              <a:t> to search the TLB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100 </a:t>
            </a:r>
            <a:r>
              <a:rPr lang="en-US" dirty="0" err="1"/>
              <a:t>nsec</a:t>
            </a:r>
            <a:r>
              <a:rPr lang="en-US" dirty="0"/>
              <a:t> to access main memory</a:t>
            </a:r>
            <a:r>
              <a:rPr lang="en-US" dirty="0" smtClean="0"/>
              <a:t>.</a:t>
            </a:r>
          </a:p>
          <a:p>
            <a:pPr lvl="5"/>
            <a:endParaRPr lang="en-US" dirty="0"/>
          </a:p>
          <a:p>
            <a:pPr lvl="1"/>
            <a:r>
              <a:rPr lang="en-US" dirty="0" smtClean="0"/>
              <a:t>Therefore, if </a:t>
            </a:r>
            <a:r>
              <a:rPr lang="en-US" dirty="0"/>
              <a:t>the desired page is in the TLB, </a:t>
            </a:r>
            <a:br>
              <a:rPr lang="en-US" dirty="0"/>
            </a:br>
            <a:r>
              <a:rPr lang="en-US" dirty="0"/>
              <a:t>it will take </a:t>
            </a:r>
            <a:r>
              <a:rPr lang="en-US" dirty="0">
                <a:solidFill>
                  <a:srgbClr val="B23300"/>
                </a:solidFill>
              </a:rPr>
              <a:t>120 </a:t>
            </a:r>
            <a:r>
              <a:rPr lang="en-US" dirty="0" err="1">
                <a:solidFill>
                  <a:srgbClr val="B23300"/>
                </a:solidFill>
              </a:rPr>
              <a:t>nsec</a:t>
            </a:r>
            <a:r>
              <a:rPr lang="en-US" dirty="0">
                <a:solidFill>
                  <a:srgbClr val="B23300"/>
                </a:solidFill>
              </a:rPr>
              <a:t> </a:t>
            </a:r>
            <a:r>
              <a:rPr lang="en-US" dirty="0"/>
              <a:t>to access memory. </a:t>
            </a:r>
            <a:endParaRPr lang="en-US" dirty="0" smtClean="0"/>
          </a:p>
          <a:p>
            <a:pPr lvl="5"/>
            <a:endParaRPr lang="en-US" dirty="0"/>
          </a:p>
          <a:p>
            <a:r>
              <a:rPr lang="en-US" dirty="0"/>
              <a:t>If the page is not in the TLB, it will </a:t>
            </a:r>
            <a:r>
              <a:rPr lang="en-US" dirty="0" smtClean="0"/>
              <a:t>take</a:t>
            </a:r>
          </a:p>
          <a:p>
            <a:pPr lvl="5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20 </a:t>
            </a:r>
            <a:r>
              <a:rPr lang="en-US" dirty="0" err="1"/>
              <a:t>nsec</a:t>
            </a:r>
            <a:r>
              <a:rPr lang="en-US" dirty="0"/>
              <a:t> to search the TLB, </a:t>
            </a:r>
            <a:endParaRPr lang="en-US" dirty="0" smtClean="0"/>
          </a:p>
          <a:p>
            <a:pPr lvl="1"/>
            <a:r>
              <a:rPr lang="en-US" dirty="0" smtClean="0"/>
              <a:t>100 </a:t>
            </a:r>
            <a:r>
              <a:rPr lang="en-US" dirty="0" err="1"/>
              <a:t>nsec</a:t>
            </a:r>
            <a:r>
              <a:rPr lang="en-US" dirty="0"/>
              <a:t> to access the page </a:t>
            </a:r>
            <a:r>
              <a:rPr lang="en-US" dirty="0" smtClean="0"/>
              <a:t>table</a:t>
            </a:r>
          </a:p>
          <a:p>
            <a:pPr lvl="1"/>
            <a:r>
              <a:rPr lang="en-US" dirty="0" smtClean="0"/>
              <a:t>100 </a:t>
            </a:r>
            <a:r>
              <a:rPr lang="en-US" dirty="0" err="1"/>
              <a:t>nsec</a:t>
            </a:r>
            <a:r>
              <a:rPr lang="en-US" dirty="0"/>
              <a:t> to access main </a:t>
            </a:r>
            <a:r>
              <a:rPr lang="en-US" dirty="0" smtClean="0"/>
              <a:t>memory</a:t>
            </a:r>
          </a:p>
          <a:p>
            <a:pPr lvl="1"/>
            <a:r>
              <a:rPr lang="en-US" dirty="0" err="1" smtClean="0"/>
              <a:t>TotaL</a:t>
            </a:r>
            <a:r>
              <a:rPr lang="en-US" dirty="0" smtClean="0"/>
              <a:t>: </a:t>
            </a:r>
            <a:r>
              <a:rPr lang="en-US" dirty="0">
                <a:solidFill>
                  <a:srgbClr val="B23300"/>
                </a:solidFill>
              </a:rPr>
              <a:t>220 </a:t>
            </a:r>
            <a:r>
              <a:rPr lang="en-US" dirty="0" err="1">
                <a:solidFill>
                  <a:srgbClr val="B23300"/>
                </a:solidFill>
              </a:rPr>
              <a:t>nsec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147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D0F9-E411-EB4C-B7AF-40409C7F0068}" type="slidenum">
              <a:rPr lang="en-US"/>
              <a:pPr/>
              <a:t>29</a:t>
            </a:fld>
            <a:endParaRPr lang="en-US"/>
          </a:p>
        </p:txBody>
      </p:sp>
      <p:sp>
        <p:nvSpPr>
          <p:cNvPr id="82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TLB Hit Ratio Example</a:t>
            </a:r>
            <a:endParaRPr lang="en-US" i="1" dirty="0"/>
          </a:p>
        </p:txBody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928" y="1295400"/>
            <a:ext cx="8778144" cy="4835525"/>
          </a:xfrm>
        </p:spPr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Effective </a:t>
            </a:r>
            <a:r>
              <a:rPr lang="en-US" dirty="0">
                <a:solidFill>
                  <a:srgbClr val="B23C00"/>
                </a:solidFill>
              </a:rPr>
              <a:t>access time </a:t>
            </a:r>
            <a:r>
              <a:rPr lang="en-US" dirty="0"/>
              <a:t>(</a:t>
            </a:r>
            <a:r>
              <a:rPr lang="en-US" dirty="0">
                <a:solidFill>
                  <a:srgbClr val="B23C00"/>
                </a:solidFill>
              </a:rPr>
              <a:t>EAT</a:t>
            </a:r>
            <a:r>
              <a:rPr lang="en-US" dirty="0"/>
              <a:t>) for an </a:t>
            </a:r>
            <a:r>
              <a:rPr lang="en-US" dirty="0">
                <a:solidFill>
                  <a:srgbClr val="B23C00"/>
                </a:solidFill>
              </a:rPr>
              <a:t>80%</a:t>
            </a:r>
            <a:r>
              <a:rPr lang="en-US" dirty="0"/>
              <a:t> hit ratio:</a:t>
            </a:r>
            <a:br>
              <a:rPr lang="en-US" dirty="0"/>
            </a:br>
            <a:r>
              <a:rPr lang="en-US" dirty="0" smtClean="0"/>
              <a:t>(</a:t>
            </a:r>
            <a:r>
              <a:rPr lang="en-US" dirty="0">
                <a:solidFill>
                  <a:srgbClr val="B23C00"/>
                </a:solidFill>
              </a:rPr>
              <a:t>0.80</a:t>
            </a:r>
            <a:r>
              <a:rPr lang="en-US" dirty="0"/>
              <a:t> X 120 </a:t>
            </a:r>
            <a:r>
              <a:rPr lang="en-US" dirty="0" err="1"/>
              <a:t>nsec</a:t>
            </a:r>
            <a:r>
              <a:rPr lang="en-US" dirty="0"/>
              <a:t>) + (</a:t>
            </a:r>
            <a:r>
              <a:rPr lang="en-US" dirty="0">
                <a:solidFill>
                  <a:srgbClr val="B23C00"/>
                </a:solidFill>
              </a:rPr>
              <a:t>0.20</a:t>
            </a:r>
            <a:r>
              <a:rPr lang="en-US" dirty="0"/>
              <a:t> X 220 </a:t>
            </a:r>
            <a:r>
              <a:rPr lang="en-US" dirty="0" err="1"/>
              <a:t>nsec</a:t>
            </a:r>
            <a:r>
              <a:rPr lang="en-US" dirty="0"/>
              <a:t>) = 140 </a:t>
            </a:r>
            <a:r>
              <a:rPr lang="en-US" dirty="0" err="1" smtClean="0"/>
              <a:t>nsec</a:t>
            </a:r>
            <a:endParaRPr lang="en-US" dirty="0" smtClean="0"/>
          </a:p>
          <a:p>
            <a:pPr lvl="5"/>
            <a:endParaRPr lang="en-US" dirty="0"/>
          </a:p>
          <a:p>
            <a:r>
              <a:rPr lang="en-US" dirty="0"/>
              <a:t>Effective access time for a </a:t>
            </a:r>
            <a:r>
              <a:rPr lang="en-US" dirty="0">
                <a:solidFill>
                  <a:srgbClr val="B23C00"/>
                </a:solidFill>
              </a:rPr>
              <a:t>98%</a:t>
            </a:r>
            <a:r>
              <a:rPr lang="en-US" dirty="0"/>
              <a:t> hit ratio:</a:t>
            </a:r>
            <a:br>
              <a:rPr lang="en-US" dirty="0"/>
            </a:br>
            <a:r>
              <a:rPr lang="en-US" dirty="0" smtClean="0"/>
              <a:t>(</a:t>
            </a:r>
            <a:r>
              <a:rPr lang="en-US" dirty="0">
                <a:solidFill>
                  <a:srgbClr val="B23C00"/>
                </a:solidFill>
              </a:rPr>
              <a:t>0.98</a:t>
            </a:r>
            <a:r>
              <a:rPr lang="en-US" dirty="0"/>
              <a:t> X 120 </a:t>
            </a:r>
            <a:r>
              <a:rPr lang="en-US" dirty="0" err="1"/>
              <a:t>nsec</a:t>
            </a:r>
            <a:r>
              <a:rPr lang="en-US" dirty="0"/>
              <a:t>) + (</a:t>
            </a:r>
            <a:r>
              <a:rPr lang="en-US" dirty="0">
                <a:solidFill>
                  <a:srgbClr val="B23C00"/>
                </a:solidFill>
              </a:rPr>
              <a:t>0.02</a:t>
            </a:r>
            <a:r>
              <a:rPr lang="en-US" dirty="0"/>
              <a:t> X 220 </a:t>
            </a:r>
            <a:r>
              <a:rPr lang="en-US" dirty="0" err="1"/>
              <a:t>nsec</a:t>
            </a:r>
            <a:r>
              <a:rPr lang="en-US" dirty="0"/>
              <a:t>) = 122 </a:t>
            </a:r>
            <a:r>
              <a:rPr lang="en-US" dirty="0" err="1" smtClean="0"/>
              <a:t>nsec</a:t>
            </a:r>
            <a:endParaRPr lang="en-US" dirty="0" smtClean="0"/>
          </a:p>
          <a:p>
            <a:pPr lvl="5"/>
            <a:endParaRPr lang="en-US" dirty="0"/>
          </a:p>
          <a:p>
            <a:r>
              <a:rPr lang="en-US" dirty="0"/>
              <a:t>Increasing the hit ratio by 23%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decreased EAT </a:t>
            </a:r>
            <a:r>
              <a:rPr lang="en-US" dirty="0"/>
              <a:t>by 13%</a:t>
            </a:r>
          </a:p>
        </p:txBody>
      </p:sp>
    </p:spTree>
    <p:extLst>
      <p:ext uri="{BB962C8B-B14F-4D97-AF65-F5344CB8AC3E}">
        <p14:creationId xmlns:p14="http://schemas.microsoft.com/office/powerpoint/2010/main" val="1642459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30C1-A90C-0843-A49F-3E90D0974D39}" type="slidenum">
              <a:rPr lang="en-US"/>
              <a:pPr/>
              <a:t>3</a:t>
            </a:fld>
            <a:endParaRPr lang="en-US"/>
          </a:p>
        </p:txBody>
      </p:sp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Track of Memory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042161"/>
          </a:xfrm>
        </p:spPr>
        <p:txBody>
          <a:bodyPr/>
          <a:lstStyle/>
          <a:p>
            <a:r>
              <a:rPr lang="en-US" dirty="0"/>
              <a:t>A linked list entry changes from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process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to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hole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when the process terminates.</a:t>
            </a:r>
          </a:p>
          <a:p>
            <a:pPr lvl="5"/>
            <a:endParaRPr lang="en-US" dirty="0"/>
          </a:p>
          <a:p>
            <a:r>
              <a:rPr lang="en-US" dirty="0"/>
              <a:t>Two adjacent hole entries can coalesce </a:t>
            </a:r>
            <a:br>
              <a:rPr lang="en-US" dirty="0"/>
            </a:br>
            <a:r>
              <a:rPr lang="en-US" dirty="0"/>
              <a:t>into a single entry for a (larger) hole.</a:t>
            </a:r>
          </a:p>
        </p:txBody>
      </p:sp>
      <p:pic>
        <p:nvPicPr>
          <p:cNvPr id="800772" name="Picture 4" descr="4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3500092"/>
            <a:ext cx="6080125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0774" name="Rectangle 6"/>
          <p:cNvSpPr>
            <a:spLocks noChangeArrowheads="1"/>
          </p:cNvSpPr>
          <p:nvPr/>
        </p:nvSpPr>
        <p:spPr bwMode="auto">
          <a:xfrm>
            <a:off x="6126163" y="6080125"/>
            <a:ext cx="2120900" cy="581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Modern Operating Systems, 3</a:t>
            </a:r>
            <a:r>
              <a:rPr lang="en-US" sz="800" b="1" baseline="30000">
                <a:solidFill>
                  <a:srgbClr val="969696"/>
                </a:solidFill>
              </a:rPr>
              <a:t>rd</a:t>
            </a:r>
            <a:r>
              <a:rPr lang="en-US" sz="800" b="1">
                <a:solidFill>
                  <a:srgbClr val="969696"/>
                </a:solidFill>
              </a:rPr>
              <a:t> ed.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Andrew Tanenbaum</a:t>
            </a:r>
          </a:p>
          <a:p>
            <a:r>
              <a:rPr lang="en-US" sz="800">
                <a:solidFill>
                  <a:srgbClr val="969696"/>
                </a:solidFill>
              </a:rPr>
              <a:t>(c) 2008 Prentice-Hall, Inc.. 0-13-600663-9</a:t>
            </a:r>
          </a:p>
          <a:p>
            <a:r>
              <a:rPr lang="en-US" sz="800">
                <a:solidFill>
                  <a:srgbClr val="969696"/>
                </a:solidFill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273548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D256-5F64-9747-A660-CE47D7E76838}" type="slidenum">
              <a:rPr lang="en-US"/>
              <a:pPr/>
              <a:t>30</a:t>
            </a:fld>
            <a:endParaRPr lang="en-US"/>
          </a:p>
        </p:txBody>
      </p:sp>
      <p:sp>
        <p:nvSpPr>
          <p:cNvPr id="82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Inverted Page Tables</a:t>
            </a:r>
          </a:p>
        </p:txBody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68875"/>
          </a:xfrm>
        </p:spPr>
        <p:txBody>
          <a:bodyPr/>
          <a:lstStyle/>
          <a:p>
            <a:r>
              <a:rPr lang="en-US" dirty="0"/>
              <a:t>Traditional page table: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One </a:t>
            </a:r>
            <a:r>
              <a:rPr lang="en-US" dirty="0"/>
              <a:t>entry per </a:t>
            </a:r>
            <a:r>
              <a:rPr lang="en-US" dirty="0">
                <a:solidFill>
                  <a:srgbClr val="B23C00"/>
                </a:solidFill>
              </a:rPr>
              <a:t>virtual page</a:t>
            </a:r>
            <a:r>
              <a:rPr lang="en-US" dirty="0" smtClean="0"/>
              <a:t>.</a:t>
            </a:r>
          </a:p>
          <a:p>
            <a:pPr lvl="5"/>
            <a:endParaRPr lang="en-US" dirty="0"/>
          </a:p>
          <a:p>
            <a:r>
              <a:rPr lang="en-US" dirty="0"/>
              <a:t>On 64-bit computers, the virtual address space is 2</a:t>
            </a:r>
            <a:r>
              <a:rPr lang="en-US" baseline="30000" dirty="0"/>
              <a:t>64</a:t>
            </a:r>
            <a:r>
              <a:rPr lang="en-US" dirty="0"/>
              <a:t> bytes</a:t>
            </a:r>
            <a:r>
              <a:rPr lang="en-US" dirty="0" smtClean="0"/>
              <a:t>.</a:t>
            </a:r>
          </a:p>
          <a:p>
            <a:pPr lvl="5"/>
            <a:endParaRPr lang="en-US" dirty="0"/>
          </a:p>
          <a:p>
            <a:r>
              <a:rPr lang="en-US" dirty="0"/>
              <a:t>With size 4KB (2</a:t>
            </a:r>
            <a:r>
              <a:rPr lang="en-US" baseline="30000" dirty="0"/>
              <a:t>12</a:t>
            </a:r>
            <a:r>
              <a:rPr lang="en-US" dirty="0"/>
              <a:t>) pages, a page table would need 2</a:t>
            </a:r>
            <a:r>
              <a:rPr lang="en-US" baseline="30000" dirty="0"/>
              <a:t>52</a:t>
            </a:r>
            <a:r>
              <a:rPr lang="en-US" dirty="0"/>
              <a:t> entries.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809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D256-5F64-9747-A660-CE47D7E76838}" type="slidenum">
              <a:rPr lang="en-US"/>
              <a:pPr/>
              <a:t>31</a:t>
            </a:fld>
            <a:endParaRPr lang="en-US"/>
          </a:p>
        </p:txBody>
      </p:sp>
      <p:sp>
        <p:nvSpPr>
          <p:cNvPr id="82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Inverted Page </a:t>
            </a:r>
            <a:r>
              <a:rPr lang="en-US" dirty="0" smtClean="0"/>
              <a:t>Tables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68875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dirty="0">
                <a:solidFill>
                  <a:srgbClr val="B23C00"/>
                </a:solidFill>
              </a:rPr>
              <a:t>inverted page table </a:t>
            </a:r>
            <a:r>
              <a:rPr lang="en-US" dirty="0"/>
              <a:t>has </a:t>
            </a:r>
            <a:r>
              <a:rPr lang="en-US" dirty="0" smtClean="0"/>
              <a:t>one </a:t>
            </a:r>
            <a:r>
              <a:rPr lang="en-US" dirty="0"/>
              <a:t>entry per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page frame </a:t>
            </a:r>
            <a:r>
              <a:rPr lang="en-US" dirty="0" smtClean="0"/>
              <a:t>in </a:t>
            </a:r>
            <a:r>
              <a:rPr lang="en-US" dirty="0"/>
              <a:t>physical memory</a:t>
            </a:r>
            <a:r>
              <a:rPr lang="en-US" dirty="0" smtClean="0"/>
              <a:t>.</a:t>
            </a:r>
          </a:p>
          <a:p>
            <a:pPr lvl="3"/>
            <a:endParaRPr lang="en-US" dirty="0"/>
          </a:p>
          <a:p>
            <a:r>
              <a:rPr lang="en-US" dirty="0"/>
              <a:t>Each entry consists of</a:t>
            </a:r>
            <a:r>
              <a:rPr lang="en-US" dirty="0" smtClean="0"/>
              <a:t>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The virtual address of the page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stored </a:t>
            </a:r>
            <a:r>
              <a:rPr lang="en-US" dirty="0"/>
              <a:t>in that page frame</a:t>
            </a:r>
            <a:r>
              <a:rPr lang="en-US" dirty="0" smtClean="0"/>
              <a:t>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Information about the process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that </a:t>
            </a:r>
            <a:r>
              <a:rPr lang="en-US" dirty="0"/>
              <a:t>owns that page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762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5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D256-5F64-9747-A660-CE47D7E76838}" type="slidenum">
              <a:rPr lang="en-US"/>
              <a:pPr/>
              <a:t>32</a:t>
            </a:fld>
            <a:endParaRPr lang="en-US"/>
          </a:p>
        </p:txBody>
      </p:sp>
      <p:sp>
        <p:nvSpPr>
          <p:cNvPr id="82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Inverted Page </a:t>
            </a:r>
            <a:r>
              <a:rPr lang="en-US" dirty="0" smtClean="0"/>
              <a:t>Tables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68875"/>
          </a:xfrm>
        </p:spPr>
        <p:txBody>
          <a:bodyPr/>
          <a:lstStyle/>
          <a:p>
            <a:r>
              <a:rPr lang="en-US" dirty="0" smtClean="0"/>
              <a:t>Decreases </a:t>
            </a:r>
            <a:r>
              <a:rPr lang="en-US" dirty="0"/>
              <a:t>the memory needed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store each page table. </a:t>
            </a:r>
            <a:endParaRPr lang="en-US" dirty="0" smtClean="0"/>
          </a:p>
          <a:p>
            <a:pPr lvl="4"/>
            <a:endParaRPr lang="en-US" dirty="0"/>
          </a:p>
          <a:p>
            <a:r>
              <a:rPr lang="en-US" dirty="0"/>
              <a:t>But increases time needed to search the table </a:t>
            </a:r>
            <a:br>
              <a:rPr lang="en-US" dirty="0"/>
            </a:br>
            <a:r>
              <a:rPr lang="en-US" dirty="0"/>
              <a:t>for each page reference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Use a hash table to search the table faster.</a:t>
            </a:r>
          </a:p>
          <a:p>
            <a:pPr lvl="1"/>
            <a:r>
              <a:rPr lang="en-US" dirty="0"/>
              <a:t>Or use the TLB.</a:t>
            </a:r>
          </a:p>
        </p:txBody>
      </p:sp>
    </p:spTree>
    <p:extLst>
      <p:ext uri="{BB962C8B-B14F-4D97-AF65-F5344CB8AC3E}">
        <p14:creationId xmlns:p14="http://schemas.microsoft.com/office/powerpoint/2010/main" val="2766438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5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2B20-4C96-0F43-A1A9-23315BD50841}" type="slidenum">
              <a:rPr lang="en-US"/>
              <a:pPr/>
              <a:t>33</a:t>
            </a:fld>
            <a:endParaRPr lang="en-US"/>
          </a:p>
        </p:txBody>
      </p:sp>
      <p:sp>
        <p:nvSpPr>
          <p:cNvPr id="82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Inverted Page Tables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altLang="ja-JP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229600" cy="915011"/>
          </a:xfrm>
        </p:spPr>
        <p:txBody>
          <a:bodyPr/>
          <a:lstStyle/>
          <a:p>
            <a:r>
              <a:rPr lang="en-US" dirty="0"/>
              <a:t>Comparison of a traditional page table</a:t>
            </a:r>
            <a:br>
              <a:rPr lang="en-US" dirty="0"/>
            </a:br>
            <a:r>
              <a:rPr lang="en-US" dirty="0"/>
              <a:t>with an inverted page table.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822278" name="Picture 6" descr="03-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32038"/>
            <a:ext cx="7589838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2279" name="Rectangle 7"/>
          <p:cNvSpPr>
            <a:spLocks noChangeArrowheads="1"/>
          </p:cNvSpPr>
          <p:nvPr/>
        </p:nvSpPr>
        <p:spPr bwMode="auto">
          <a:xfrm>
            <a:off x="6126163" y="6080125"/>
            <a:ext cx="2120900" cy="581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Modern Operating Systems, 3</a:t>
            </a:r>
            <a:r>
              <a:rPr lang="en-US" sz="800" b="1" baseline="30000">
                <a:solidFill>
                  <a:srgbClr val="969696"/>
                </a:solidFill>
              </a:rPr>
              <a:t>rd</a:t>
            </a:r>
            <a:r>
              <a:rPr lang="en-US" sz="800" b="1">
                <a:solidFill>
                  <a:srgbClr val="969696"/>
                </a:solidFill>
              </a:rPr>
              <a:t> ed.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Andrew Tanenbaum</a:t>
            </a:r>
          </a:p>
          <a:p>
            <a:r>
              <a:rPr lang="en-US" sz="800">
                <a:solidFill>
                  <a:srgbClr val="969696"/>
                </a:solidFill>
              </a:rPr>
              <a:t>(c) 2008 Prentice-Hall, Inc.. 0-13-600663-9</a:t>
            </a:r>
          </a:p>
          <a:p>
            <a:r>
              <a:rPr lang="en-US" sz="800">
                <a:solidFill>
                  <a:srgbClr val="969696"/>
                </a:solidFill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233748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FB7C-BF43-4441-8AFA-5E13199BB24D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82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Segmentation</a:t>
            </a:r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229600" cy="489646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Programmers think of their programs as consisting of </a:t>
            </a:r>
            <a:r>
              <a:rPr lang="en-US" dirty="0">
                <a:solidFill>
                  <a:srgbClr val="B23C00"/>
                </a:solidFill>
              </a:rPr>
              <a:t>segments</a:t>
            </a:r>
            <a:r>
              <a:rPr lang="en-US" dirty="0"/>
              <a:t>, not one linear address space.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Examples: Java packages, objects, etc.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Segmentation memory management </a:t>
            </a:r>
            <a:r>
              <a:rPr lang="en-US" dirty="0" smtClean="0">
                <a:solidFill>
                  <a:srgbClr val="B23C00"/>
                </a:solidFill>
              </a:rPr>
              <a:t>scheme</a:t>
            </a:r>
          </a:p>
          <a:p>
            <a:pPr lvl="5">
              <a:lnSpc>
                <a:spcPct val="90000"/>
              </a:lnSpc>
            </a:pPr>
            <a:endParaRPr lang="en-US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The logical address space 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>
                <a:solidFill>
                  <a:srgbClr val="B23300"/>
                </a:solidFill>
              </a:rPr>
              <a:t>collection of segments</a:t>
            </a:r>
            <a:r>
              <a:rPr lang="en-US" dirty="0" smtClean="0"/>
              <a:t>.</a:t>
            </a:r>
          </a:p>
          <a:p>
            <a:pPr lvl="6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Each segment has a name (or number)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a length</a:t>
            </a:r>
            <a:r>
              <a:rPr lang="en-US" dirty="0" smtClean="0"/>
              <a:t>.</a:t>
            </a:r>
          </a:p>
          <a:p>
            <a:pPr lvl="6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A logical address specifies the segment name or number </a:t>
            </a:r>
            <a:r>
              <a:rPr lang="en-US" dirty="0" smtClean="0"/>
              <a:t>and </a:t>
            </a:r>
            <a:r>
              <a:rPr lang="en-US" dirty="0"/>
              <a:t>an offset within the segment.</a:t>
            </a:r>
          </a:p>
          <a:p>
            <a:pPr lvl="4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024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FB7C-BF43-4441-8AFA-5E13199BB24D}" type="slidenum">
              <a:rPr lang="en-US"/>
              <a:pPr/>
              <a:t>35</a:t>
            </a:fld>
            <a:endParaRPr lang="en-US"/>
          </a:p>
        </p:txBody>
      </p:sp>
      <p:sp>
        <p:nvSpPr>
          <p:cNvPr id="82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Segment Table</a:t>
            </a:r>
            <a:endParaRPr lang="en-US" dirty="0"/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Each table </a:t>
            </a:r>
            <a:r>
              <a:rPr lang="en-US" dirty="0"/>
              <a:t>entry has a </a:t>
            </a:r>
            <a:r>
              <a:rPr lang="en-US" dirty="0">
                <a:solidFill>
                  <a:srgbClr val="B23C00"/>
                </a:solidFill>
              </a:rPr>
              <a:t>segment base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segment limit</a:t>
            </a:r>
            <a:r>
              <a:rPr 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 segment base is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starting </a:t>
            </a:r>
            <a:r>
              <a:rPr lang="en-US" dirty="0"/>
              <a:t>physical address</a:t>
            </a:r>
            <a:r>
              <a:rPr 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 segment limit specifies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length of the segment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964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29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7240-9106-7249-975A-E0F037D5E28C}" type="slidenum">
              <a:rPr lang="en-US"/>
              <a:pPr/>
              <a:t>36</a:t>
            </a:fld>
            <a:endParaRPr lang="en-US"/>
          </a:p>
        </p:txBody>
      </p:sp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Segment </a:t>
            </a:r>
            <a:r>
              <a:rPr lang="en-US" dirty="0" smtClean="0"/>
              <a:t>Table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pic>
        <p:nvPicPr>
          <p:cNvPr id="82432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1362075"/>
            <a:ext cx="55499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4324" name="Rectangle 4"/>
          <p:cNvSpPr>
            <a:spLocks noChangeArrowheads="1"/>
          </p:cNvSpPr>
          <p:nvPr/>
        </p:nvSpPr>
        <p:spPr bwMode="auto">
          <a:xfrm>
            <a:off x="457200" y="5622925"/>
            <a:ext cx="3046413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 with Java, 8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2010 John Wiley &amp; Sons. All rights reserved. 0-13-142938-8</a:t>
            </a:r>
          </a:p>
        </p:txBody>
      </p:sp>
    </p:spTree>
    <p:extLst>
      <p:ext uri="{BB962C8B-B14F-4D97-AF65-F5344CB8AC3E}">
        <p14:creationId xmlns:p14="http://schemas.microsoft.com/office/powerpoint/2010/main" val="1445722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D047D-08F1-ED4A-B4B6-2A51ADFDE6D6}" type="slidenum">
              <a:rPr lang="en-US"/>
              <a:pPr/>
              <a:t>37</a:t>
            </a:fld>
            <a:endParaRPr lang="en-US"/>
          </a:p>
        </p:txBody>
      </p:sp>
      <p:pic>
        <p:nvPicPr>
          <p:cNvPr id="825346" name="Picture 2" descr="4-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2591722"/>
            <a:ext cx="7151688" cy="36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5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Segmentation, </a:t>
            </a:r>
            <a:r>
              <a:rPr lang="en-US" i="1" dirty="0" smtClean="0"/>
              <a:t>cont’d</a:t>
            </a:r>
            <a:endParaRPr lang="en-US" i="1" dirty="0"/>
          </a:p>
        </p:txBody>
      </p:sp>
      <p:sp>
        <p:nvSpPr>
          <p:cNvPr id="825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229600" cy="1402088"/>
          </a:xfrm>
        </p:spPr>
        <p:txBody>
          <a:bodyPr/>
          <a:lstStyle/>
          <a:p>
            <a:r>
              <a:rPr lang="en-US" dirty="0"/>
              <a:t>Segmented memory allows each segment to </a:t>
            </a:r>
            <a:br>
              <a:rPr lang="en-US" dirty="0"/>
            </a:br>
            <a:r>
              <a:rPr lang="en-US" dirty="0">
                <a:solidFill>
                  <a:srgbClr val="B23C00"/>
                </a:solidFill>
              </a:rPr>
              <a:t>grow and shrink independently </a:t>
            </a:r>
            <a:r>
              <a:rPr lang="en-US" dirty="0"/>
              <a:t>of the others.</a:t>
            </a:r>
          </a:p>
          <a:p>
            <a:pPr lvl="1"/>
            <a:r>
              <a:rPr lang="en-US" dirty="0"/>
              <a:t>Example: Segments of a compiler:</a:t>
            </a:r>
          </a:p>
        </p:txBody>
      </p:sp>
      <p:sp>
        <p:nvSpPr>
          <p:cNvPr id="825350" name="Rectangle 6"/>
          <p:cNvSpPr>
            <a:spLocks noChangeArrowheads="1"/>
          </p:cNvSpPr>
          <p:nvPr/>
        </p:nvSpPr>
        <p:spPr bwMode="auto">
          <a:xfrm>
            <a:off x="6766536" y="2331732"/>
            <a:ext cx="2120900" cy="581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75000"/>
                  </a:schemeClr>
                </a:solidFill>
              </a:rPr>
              <a:t>Modern Operating Systems, 3</a:t>
            </a:r>
            <a:r>
              <a:rPr lang="en-US" sz="800" b="1" baseline="30000" dirty="0">
                <a:solidFill>
                  <a:schemeClr val="bg1">
                    <a:lumMod val="75000"/>
                  </a:schemeClr>
                </a:solidFill>
              </a:rPr>
              <a:t>rd</a:t>
            </a:r>
            <a:r>
              <a:rPr lang="en-US" sz="800" b="1" dirty="0">
                <a:solidFill>
                  <a:schemeClr val="bg1">
                    <a:lumMod val="75000"/>
                  </a:schemeClr>
                </a:solidFill>
              </a:rPr>
              <a:t> ed.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Andrew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Tanenbaum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(c) 2008 Prentice-Hall, Inc.. 0-13-600663-9</a:t>
            </a:r>
          </a:p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251639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5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48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F0D5-1076-7649-907F-DDC3C1D8D78F}" type="slidenum">
              <a:rPr lang="en-US"/>
              <a:pPr/>
              <a:t>38</a:t>
            </a:fld>
            <a:endParaRPr lang="en-US"/>
          </a:p>
        </p:txBody>
      </p:sp>
      <p:sp>
        <p:nvSpPr>
          <p:cNvPr id="82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Segmentation, </a:t>
            </a:r>
            <a:r>
              <a:rPr lang="en-US" i="1"/>
              <a:t>cont</a:t>
            </a:r>
            <a:r>
              <a:rPr lang="ja-JP" altLang="en-US" i="1">
                <a:latin typeface="Arial"/>
              </a:rPr>
              <a:t>’</a:t>
            </a:r>
            <a:r>
              <a:rPr lang="en-US" i="1"/>
              <a:t>d</a:t>
            </a:r>
          </a:p>
        </p:txBody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229600" cy="1280136"/>
          </a:xfrm>
        </p:spPr>
        <p:txBody>
          <a:bodyPr/>
          <a:lstStyle/>
          <a:p>
            <a:r>
              <a:rPr lang="en-US" dirty="0"/>
              <a:t>Segmentation can cause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folHlink"/>
                </a:solidFill>
              </a:rPr>
              <a:t>external </a:t>
            </a:r>
            <a:r>
              <a:rPr lang="en-US" dirty="0">
                <a:solidFill>
                  <a:schemeClr val="folHlink"/>
                </a:solidFill>
              </a:rPr>
              <a:t>fragmentation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AKA </a:t>
            </a:r>
            <a:r>
              <a:rPr lang="en-US" dirty="0" err="1">
                <a:solidFill>
                  <a:schemeClr val="folHlink"/>
                </a:solidFill>
              </a:rPr>
              <a:t>checkerboarding</a:t>
            </a:r>
            <a:endParaRPr lang="en-US" dirty="0">
              <a:solidFill>
                <a:schemeClr val="folHlink"/>
              </a:solidFill>
            </a:endParaRPr>
          </a:p>
          <a:p>
            <a:pPr lvl="1"/>
            <a:r>
              <a:rPr lang="en-US" dirty="0"/>
              <a:t>Remove with </a:t>
            </a:r>
            <a:r>
              <a:rPr lang="en-US" dirty="0">
                <a:solidFill>
                  <a:schemeClr val="folHlink"/>
                </a:solidFill>
              </a:rPr>
              <a:t>memory compaction</a:t>
            </a:r>
            <a:r>
              <a:rPr lang="en-US" dirty="0"/>
              <a:t>.</a:t>
            </a:r>
          </a:p>
        </p:txBody>
      </p:sp>
      <p:pic>
        <p:nvPicPr>
          <p:cNvPr id="826372" name="Picture 4" descr="4-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96" y="3063244"/>
            <a:ext cx="6238845" cy="317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6374" name="Rectangle 6"/>
          <p:cNvSpPr>
            <a:spLocks noChangeArrowheads="1"/>
          </p:cNvSpPr>
          <p:nvPr/>
        </p:nvSpPr>
        <p:spPr bwMode="auto">
          <a:xfrm>
            <a:off x="6583658" y="1783098"/>
            <a:ext cx="2120900" cy="581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chemeClr val="bg1">
                    <a:lumMod val="75000"/>
                  </a:schemeClr>
                </a:solidFill>
              </a:rPr>
              <a:t>Modern Operating Systems, 3</a:t>
            </a:r>
            <a:r>
              <a:rPr lang="en-US" sz="800" b="1" baseline="30000">
                <a:solidFill>
                  <a:schemeClr val="bg1">
                    <a:lumMod val="75000"/>
                  </a:schemeClr>
                </a:solidFill>
              </a:rPr>
              <a:t>rd</a:t>
            </a:r>
            <a:r>
              <a:rPr lang="en-US" sz="800" b="1">
                <a:solidFill>
                  <a:schemeClr val="bg1">
                    <a:lumMod val="75000"/>
                  </a:schemeClr>
                </a:solidFill>
              </a:rPr>
              <a:t> ed.</a:t>
            </a:r>
            <a:endParaRPr lang="en-US" sz="80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800">
                <a:solidFill>
                  <a:schemeClr val="bg1">
                    <a:lumMod val="75000"/>
                  </a:schemeClr>
                </a:solidFill>
              </a:rPr>
              <a:t>Andrew Tanenbaum</a:t>
            </a:r>
          </a:p>
          <a:p>
            <a:r>
              <a:rPr lang="en-US" sz="800">
                <a:solidFill>
                  <a:schemeClr val="bg1">
                    <a:lumMod val="75000"/>
                  </a:schemeClr>
                </a:solidFill>
              </a:rPr>
              <a:t>(c) 2008 Prentice-Hall, Inc.. 0-13-600663-9</a:t>
            </a:r>
          </a:p>
          <a:p>
            <a:r>
              <a:rPr lang="en-US" sz="800">
                <a:solidFill>
                  <a:schemeClr val="bg1">
                    <a:lumMod val="75000"/>
                  </a:schemeClr>
                </a:solidFill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082155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CB55-A0CC-AC4E-B037-8D8583A4D322}" type="slidenum">
              <a:rPr lang="en-US"/>
              <a:pPr/>
              <a:t>39</a:t>
            </a:fld>
            <a:endParaRPr lang="en-US"/>
          </a:p>
        </p:txBody>
      </p:sp>
      <p:sp>
        <p:nvSpPr>
          <p:cNvPr id="82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Paging vs. Segmentation</a:t>
            </a:r>
          </a:p>
        </p:txBody>
      </p:sp>
      <p:pic>
        <p:nvPicPr>
          <p:cNvPr id="827396" name="Picture 4" descr="03-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35075"/>
            <a:ext cx="5486400" cy="481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7397" name="Rectangle 5"/>
          <p:cNvSpPr>
            <a:spLocks noChangeArrowheads="1"/>
          </p:cNvSpPr>
          <p:nvPr/>
        </p:nvSpPr>
        <p:spPr bwMode="auto">
          <a:xfrm>
            <a:off x="6126163" y="6230938"/>
            <a:ext cx="2120900" cy="581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Modern Operating Systems, 3</a:t>
            </a:r>
            <a:r>
              <a:rPr lang="en-US" sz="800" b="1" baseline="30000">
                <a:solidFill>
                  <a:srgbClr val="969696"/>
                </a:solidFill>
              </a:rPr>
              <a:t>rd</a:t>
            </a:r>
            <a:r>
              <a:rPr lang="en-US" sz="800" b="1">
                <a:solidFill>
                  <a:srgbClr val="969696"/>
                </a:solidFill>
              </a:rPr>
              <a:t> ed.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Andrew Tanenbaum</a:t>
            </a:r>
          </a:p>
          <a:p>
            <a:r>
              <a:rPr lang="en-US" sz="800">
                <a:solidFill>
                  <a:srgbClr val="969696"/>
                </a:solidFill>
              </a:rPr>
              <a:t>(c) 2008 Prentice-Hall, Inc.. 0-13-600663-9</a:t>
            </a:r>
          </a:p>
          <a:p>
            <a:r>
              <a:rPr lang="en-US" sz="800">
                <a:solidFill>
                  <a:srgbClr val="969696"/>
                </a:solidFill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557295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E0B13-01BC-D44E-9501-CD2C765037DE}" type="slidenum">
              <a:rPr lang="en-US"/>
              <a:pPr/>
              <a:t>4</a:t>
            </a:fld>
            <a:endParaRPr lang="en-US"/>
          </a:p>
        </p:txBody>
      </p:sp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Allocation Algorithms</a:t>
            </a:r>
          </a:p>
        </p:txBody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When a process is loaded into memory, </a:t>
            </a:r>
            <a:br>
              <a:rPr lang="en-US" dirty="0"/>
            </a:br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large enough hole </a:t>
            </a:r>
            <a:r>
              <a:rPr lang="en-US" dirty="0"/>
              <a:t>must be found for it.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First fit:</a:t>
            </a:r>
            <a:r>
              <a:rPr lang="en-US" dirty="0"/>
              <a:t> The memory manager searches its linked list </a:t>
            </a:r>
            <a:r>
              <a:rPr lang="en-US" dirty="0" smtClean="0"/>
              <a:t>of </a:t>
            </a:r>
            <a:r>
              <a:rPr lang="en-US" dirty="0"/>
              <a:t>memory segments from the beginning until it finds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B23C00"/>
                </a:solidFill>
              </a:rPr>
              <a:t>first </a:t>
            </a:r>
            <a:r>
              <a:rPr lang="en-US" dirty="0">
                <a:solidFill>
                  <a:srgbClr val="B23C00"/>
                </a:solidFill>
              </a:rPr>
              <a:t>hole big enough</a:t>
            </a:r>
            <a:r>
              <a:rPr lang="en-US" dirty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It breaks the hole into two parts, one to allocate to the process and the other part to be a (smaller) hole.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Fast algorithm: shortest possible search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00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7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E0B13-01BC-D44E-9501-CD2C765037DE}" type="slidenum">
              <a:rPr lang="en-US"/>
              <a:pPr/>
              <a:t>5</a:t>
            </a:fld>
            <a:endParaRPr lang="en-US"/>
          </a:p>
        </p:txBody>
      </p:sp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Allocation </a:t>
            </a:r>
            <a:r>
              <a:rPr lang="en-US" dirty="0" smtClean="0"/>
              <a:t>Algorithms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229600" cy="489646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B23C00"/>
                </a:solidFill>
              </a:rPr>
              <a:t>Next </a:t>
            </a:r>
            <a:r>
              <a:rPr lang="en-US" dirty="0">
                <a:solidFill>
                  <a:srgbClr val="B23C00"/>
                </a:solidFill>
              </a:rPr>
              <a:t>fit: </a:t>
            </a:r>
            <a:r>
              <a:rPr lang="en-US" dirty="0"/>
              <a:t>Each search for a hole in the linked list of memory segments starts from where the previous search ended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Simulations show slightly worse performance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 </a:t>
            </a:r>
            <a:r>
              <a:rPr lang="en-US" dirty="0"/>
              <a:t>first fit</a:t>
            </a:r>
            <a:r>
              <a:rPr lang="en-US" dirty="0" smtClean="0"/>
              <a:t>.</a:t>
            </a:r>
          </a:p>
          <a:p>
            <a:pPr lvl="6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Best fit: </a:t>
            </a:r>
            <a:r>
              <a:rPr lang="en-US" dirty="0"/>
              <a:t>Search the linked list of memory segments </a:t>
            </a:r>
            <a:r>
              <a:rPr lang="en-US" dirty="0" smtClean="0"/>
              <a:t>for </a:t>
            </a:r>
            <a:r>
              <a:rPr lang="en-US" dirty="0"/>
              <a:t>the </a:t>
            </a:r>
            <a:r>
              <a:rPr lang="en-US" dirty="0">
                <a:solidFill>
                  <a:srgbClr val="B23C00"/>
                </a:solidFill>
              </a:rPr>
              <a:t>smallest hole </a:t>
            </a:r>
            <a:r>
              <a:rPr lang="en-US" dirty="0"/>
              <a:t>where the process will fit</a:t>
            </a:r>
            <a:r>
              <a:rPr lang="en-US" dirty="0" smtClean="0"/>
              <a:t>.</a:t>
            </a:r>
          </a:p>
          <a:p>
            <a:pPr lvl="6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Slower: longer search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Results in more wasted memory.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Fills memory with tiny, useless holes.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943585" y="5349219"/>
            <a:ext cx="703262" cy="336550"/>
          </a:xfrm>
          <a:prstGeom prst="rect">
            <a:avLst/>
          </a:prstGeom>
          <a:solidFill>
            <a:srgbClr val="B23300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843112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795" grpId="0" build="p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ACB3-D4E9-7E48-BB61-CA25FF1B28D1}" type="slidenum">
              <a:rPr lang="en-US"/>
              <a:pPr/>
              <a:t>6</a:t>
            </a:fld>
            <a:endParaRPr lang="en-US"/>
          </a:p>
        </p:txBody>
      </p:sp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Allocation Algorithms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Some </a:t>
            </a:r>
            <a:r>
              <a:rPr lang="en-US" dirty="0"/>
              <a:t>optimizations are possible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Maintain separate linked lists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processes </a:t>
            </a:r>
            <a:r>
              <a:rPr lang="en-US" dirty="0"/>
              <a:t>and holes.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Sort the holes by size.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Quick fit: </a:t>
            </a:r>
            <a:r>
              <a:rPr lang="en-US" dirty="0"/>
              <a:t>Maintain separate linked lists for the </a:t>
            </a:r>
            <a:br>
              <a:rPr lang="en-US" dirty="0"/>
            </a:br>
            <a:r>
              <a:rPr lang="en-US" dirty="0"/>
              <a:t>most commonly requested allocation sizes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Hard to find neighboring holes to coalesce </a:t>
            </a:r>
            <a:br>
              <a:rPr lang="en-US" dirty="0"/>
            </a:br>
            <a:r>
              <a:rPr lang="en-US" dirty="0"/>
              <a:t>when processes terminate.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Fills memory with tiny, useless holes.</a:t>
            </a:r>
          </a:p>
        </p:txBody>
      </p:sp>
    </p:spTree>
    <p:extLst>
      <p:ext uri="{BB962C8B-B14F-4D97-AF65-F5344CB8AC3E}">
        <p14:creationId xmlns:p14="http://schemas.microsoft.com/office/powerpoint/2010/main" val="232528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2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8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86C9-2EA4-EF46-BAAA-D67EFC2EA7D2}" type="slidenum">
              <a:rPr lang="en-US"/>
              <a:pPr/>
              <a:t>7</a:t>
            </a:fld>
            <a:endParaRPr lang="en-US"/>
          </a:p>
        </p:txBody>
      </p:sp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Memory Fragmentation</a:t>
            </a:r>
            <a:endParaRPr lang="en-US" dirty="0"/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5903"/>
            <a:ext cx="8229600" cy="4652647"/>
          </a:xfrm>
        </p:spPr>
        <p:txBody>
          <a:bodyPr/>
          <a:lstStyle/>
          <a:p>
            <a:r>
              <a:rPr lang="en-US" dirty="0" smtClean="0"/>
              <a:t>Free </a:t>
            </a:r>
            <a:r>
              <a:rPr lang="en-US" dirty="0"/>
              <a:t>memory space is broken into small pieces.</a:t>
            </a:r>
          </a:p>
          <a:p>
            <a:r>
              <a:rPr lang="en-US" dirty="0"/>
              <a:t>Free spaces are not contiguous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Fragmentation depends 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memory allocation algorithm.</a:t>
            </a:r>
          </a:p>
          <a:p>
            <a:pPr lvl="1"/>
            <a:r>
              <a:rPr lang="en-US" dirty="0"/>
              <a:t>With first fit, up to one-third of memory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may </a:t>
            </a:r>
            <a:r>
              <a:rPr lang="en-US" dirty="0"/>
              <a:t>be unusable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786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86C9-2EA4-EF46-BAAA-D67EFC2EA7D2}" type="slidenum">
              <a:rPr lang="en-US"/>
              <a:pPr/>
              <a:t>8</a:t>
            </a:fld>
            <a:endParaRPr lang="en-US"/>
          </a:p>
        </p:txBody>
      </p:sp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Memory Fragmentation</a:t>
            </a:r>
            <a:endParaRPr lang="en-US" dirty="0"/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5903"/>
            <a:ext cx="8229600" cy="4652647"/>
          </a:xfrm>
        </p:spPr>
        <p:txBody>
          <a:bodyPr/>
          <a:lstStyle/>
          <a:p>
            <a:r>
              <a:rPr lang="en-US" dirty="0" smtClean="0"/>
              <a:t>Unused </a:t>
            </a:r>
            <a:r>
              <a:rPr lang="en-US" dirty="0"/>
              <a:t>memory that is internal to a block</a:t>
            </a:r>
            <a:r>
              <a:rPr lang="en-US" dirty="0" smtClean="0"/>
              <a:t>.</a:t>
            </a:r>
          </a:p>
          <a:p>
            <a:pPr lvl="5"/>
            <a:endParaRPr lang="en-US" dirty="0"/>
          </a:p>
          <a:p>
            <a:r>
              <a:rPr lang="en-US" dirty="0"/>
              <a:t>When allocating memory in fixed-size blocks, </a:t>
            </a:r>
            <a:br>
              <a:rPr lang="en-US" dirty="0"/>
            </a:br>
            <a:r>
              <a:rPr lang="en-US" dirty="0"/>
              <a:t>the amount allocated to a process may be </a:t>
            </a:r>
            <a:br>
              <a:rPr lang="en-US" dirty="0"/>
            </a:br>
            <a:r>
              <a:rPr lang="en-US" dirty="0"/>
              <a:t>more than what the process requested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894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64EA-4A4F-CE44-9E2B-A297E94BF85A}" type="slidenum">
              <a:rPr lang="en-US"/>
              <a:pPr/>
              <a:t>9</a:t>
            </a:fld>
            <a:endParaRPr lang="en-US"/>
          </a:p>
        </p:txBody>
      </p:sp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Paging</a:t>
            </a:r>
          </a:p>
        </p:txBody>
      </p:sp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68209"/>
          </a:xfrm>
        </p:spPr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Paging </a:t>
            </a:r>
            <a:r>
              <a:rPr lang="en-US" dirty="0"/>
              <a:t>is a memory management scheme </a:t>
            </a:r>
            <a:br>
              <a:rPr lang="en-US" dirty="0"/>
            </a:br>
            <a:r>
              <a:rPr lang="en-US" dirty="0"/>
              <a:t>that allows the physical address space of a process </a:t>
            </a:r>
            <a:r>
              <a:rPr lang="en-US" dirty="0" smtClean="0"/>
              <a:t>to </a:t>
            </a:r>
            <a:r>
              <a:rPr lang="en-US" dirty="0"/>
              <a:t>be </a:t>
            </a:r>
            <a:r>
              <a:rPr lang="en-US" dirty="0">
                <a:solidFill>
                  <a:srgbClr val="B23C00"/>
                </a:solidFill>
              </a:rPr>
              <a:t>noncontiguous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No external fragmentation.</a:t>
            </a:r>
          </a:p>
          <a:p>
            <a:pPr lvl="1"/>
            <a:r>
              <a:rPr lang="en-US" dirty="0"/>
              <a:t>Can have internal fragmentation.</a:t>
            </a:r>
          </a:p>
          <a:p>
            <a:r>
              <a:rPr lang="en-US" dirty="0"/>
              <a:t>No need for memory compaction</a:t>
            </a:r>
            <a:r>
              <a:rPr lang="en-US" dirty="0" smtClean="0"/>
              <a:t>.</a:t>
            </a:r>
          </a:p>
          <a:p>
            <a:pPr lvl="5"/>
            <a:endParaRPr lang="en-US" dirty="0"/>
          </a:p>
          <a:p>
            <a:r>
              <a:rPr lang="en-US" dirty="0"/>
              <a:t>Helps solve the problem of allocating </a:t>
            </a:r>
            <a:br>
              <a:rPr lang="en-US" dirty="0"/>
            </a:br>
            <a:r>
              <a:rPr lang="en-US" dirty="0"/>
              <a:t>various sizes of memory blocks to a process.</a:t>
            </a:r>
          </a:p>
          <a:p>
            <a:pPr lvl="1"/>
            <a:r>
              <a:rPr lang="en-US" dirty="0"/>
              <a:t>Fragmentation can occur on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swapping </a:t>
            </a:r>
            <a:r>
              <a:rPr lang="en-US" dirty="0"/>
              <a:t>backing store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365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34241</TotalTime>
  <Words>1167</Words>
  <Application>Microsoft Macintosh PowerPoint</Application>
  <PresentationFormat>On-screen Show (4:3)</PresentationFormat>
  <Paragraphs>314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Quadrant</vt:lpstr>
      <vt:lpstr>CS 149: Operating Systems March 3 Class Meeting</vt:lpstr>
      <vt:lpstr>Keeping Track of Memory</vt:lpstr>
      <vt:lpstr>Keeping Track of Memory, cont’d</vt:lpstr>
      <vt:lpstr>Memory Allocation Algorithms</vt:lpstr>
      <vt:lpstr>Memory Allocation Algorithms, cont’d</vt:lpstr>
      <vt:lpstr>Memory Allocation Algorithms, cont’d</vt:lpstr>
      <vt:lpstr>External Memory Fragmentation</vt:lpstr>
      <vt:lpstr>Internal Memory Fragmentation</vt:lpstr>
      <vt:lpstr>Paging</vt:lpstr>
      <vt:lpstr>Paging, cont’d</vt:lpstr>
      <vt:lpstr>Paging, cont’d</vt:lpstr>
      <vt:lpstr>Paging, cont’d</vt:lpstr>
      <vt:lpstr>Paging, cont’d</vt:lpstr>
      <vt:lpstr>Paging, cont’d</vt:lpstr>
      <vt:lpstr>Paging, cont’d</vt:lpstr>
      <vt:lpstr>Paging, cont’d</vt:lpstr>
      <vt:lpstr>Paging, cont’d</vt:lpstr>
      <vt:lpstr>Paging, cont’d</vt:lpstr>
      <vt:lpstr>Shared Pages</vt:lpstr>
      <vt:lpstr>Shared Pages, cont’d</vt:lpstr>
      <vt:lpstr>Multilevel Page Tables</vt:lpstr>
      <vt:lpstr>Common Fields of a Page Table Entry</vt:lpstr>
      <vt:lpstr>Translation Lookaside Buffer (TLB)</vt:lpstr>
      <vt:lpstr>Translation Lookaside Buffer (TLB), cont’d</vt:lpstr>
      <vt:lpstr>Translation Lookaside Buffer (TLB), cont’d</vt:lpstr>
      <vt:lpstr>Search TLB Entries in Parallel</vt:lpstr>
      <vt:lpstr>TLB Hit Ratio</vt:lpstr>
      <vt:lpstr>TLB Hit Ratio Example</vt:lpstr>
      <vt:lpstr>TLB Hit Ratio Example</vt:lpstr>
      <vt:lpstr>Inverted Page Tables</vt:lpstr>
      <vt:lpstr>Inverted Page Tables, cont’d</vt:lpstr>
      <vt:lpstr>Inverted Page Tables, cont’d</vt:lpstr>
      <vt:lpstr>Inverted Page Tables, cont’d</vt:lpstr>
      <vt:lpstr>Segmentation</vt:lpstr>
      <vt:lpstr>The Segment Table</vt:lpstr>
      <vt:lpstr>The Segment Table, cont’d</vt:lpstr>
      <vt:lpstr>Segmentation, cont’d</vt:lpstr>
      <vt:lpstr>Segmentation, cont’d</vt:lpstr>
      <vt:lpstr>Paging vs. Segmentation</vt:lpstr>
    </vt:vector>
  </TitlesOfParts>
  <Company>San Jose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146: Data Structures and Algorithms</dc:title>
  <dc:creator>Ronald Mak</dc:creator>
  <cp:lastModifiedBy>Ronald Mak</cp:lastModifiedBy>
  <cp:revision>640</cp:revision>
  <cp:lastPrinted>2015-02-03T07:34:34Z</cp:lastPrinted>
  <dcterms:created xsi:type="dcterms:W3CDTF">2008-01-12T03:52:55Z</dcterms:created>
  <dcterms:modified xsi:type="dcterms:W3CDTF">2015-03-03T10:49:04Z</dcterms:modified>
</cp:coreProperties>
</file>