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37"/>
  </p:notesMasterIdLst>
  <p:handoutMasterIdLst>
    <p:handoutMasterId r:id="rId38"/>
  </p:handoutMasterIdLst>
  <p:sldIdLst>
    <p:sldId id="282" r:id="rId2"/>
    <p:sldId id="348" r:id="rId3"/>
    <p:sldId id="349" r:id="rId4"/>
    <p:sldId id="350" r:id="rId5"/>
    <p:sldId id="351" r:id="rId6"/>
    <p:sldId id="352" r:id="rId7"/>
    <p:sldId id="353" r:id="rId8"/>
    <p:sldId id="354" r:id="rId9"/>
    <p:sldId id="355" r:id="rId10"/>
    <p:sldId id="356" r:id="rId11"/>
    <p:sldId id="357" r:id="rId12"/>
    <p:sldId id="371" r:id="rId13"/>
    <p:sldId id="358" r:id="rId14"/>
    <p:sldId id="359" r:id="rId15"/>
    <p:sldId id="360" r:id="rId16"/>
    <p:sldId id="361" r:id="rId17"/>
    <p:sldId id="362" r:id="rId18"/>
    <p:sldId id="363" r:id="rId19"/>
    <p:sldId id="364" r:id="rId20"/>
    <p:sldId id="365" r:id="rId21"/>
    <p:sldId id="366" r:id="rId22"/>
    <p:sldId id="367" r:id="rId23"/>
    <p:sldId id="368" r:id="rId24"/>
    <p:sldId id="369" r:id="rId25"/>
    <p:sldId id="372" r:id="rId26"/>
    <p:sldId id="370" r:id="rId27"/>
    <p:sldId id="373" r:id="rId28"/>
    <p:sldId id="377" r:id="rId29"/>
    <p:sldId id="374" r:id="rId30"/>
    <p:sldId id="379" r:id="rId31"/>
    <p:sldId id="378" r:id="rId32"/>
    <p:sldId id="376" r:id="rId33"/>
    <p:sldId id="381" r:id="rId34"/>
    <p:sldId id="380" r:id="rId35"/>
    <p:sldId id="382" r:id="rId3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B23300"/>
    <a:srgbClr val="006600"/>
    <a:srgbClr val="D60093"/>
    <a:srgbClr val="FFFF00"/>
    <a:srgbClr val="EAEAEA"/>
    <a:srgbClr val="0033CC"/>
    <a:srgbClr val="CCFFFF"/>
    <a:srgbClr val="5F5F5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940" autoAdjust="0"/>
    <p:restoredTop sz="99504" autoAdjust="0"/>
  </p:normalViewPr>
  <p:slideViewPr>
    <p:cSldViewPr>
      <p:cViewPr varScale="1">
        <p:scale>
          <a:sx n="126" d="100"/>
          <a:sy n="126" d="100"/>
        </p:scale>
        <p:origin x="-120" y="-2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4888"/>
    </p:cViewPr>
  </p:sorterViewPr>
  <p:notesViewPr>
    <p:cSldViewPr>
      <p:cViewPr varScale="1">
        <p:scale>
          <a:sx n="80" d="100"/>
          <a:sy n="80" d="100"/>
        </p:scale>
        <p:origin x="-2880" y="-77"/>
      </p:cViewPr>
      <p:guideLst>
        <p:guide orient="horz" pos="2880"/>
        <p:guide pos="2160"/>
      </p:guideLst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B06F63C-3D3B-3649-90F7-26A44BADE3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3661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F3E7694-D114-4B4C-A050-9BFCAFAB85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5372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0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C8C3D-1D40-5842-8926-8321D93EF02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097318" y="6263609"/>
            <a:ext cx="16389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2015: February </a:t>
            </a:r>
            <a:r>
              <a:rPr lang="en-US" sz="1000" baseline="0" dirty="0" smtClean="0"/>
              <a:t>24</a:t>
            </a:r>
            <a:endParaRPr lang="en-US" sz="10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823921" y="6263609"/>
            <a:ext cx="17741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149: Operating Systems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471571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06475" y="6248400"/>
            <a:ext cx="2101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r>
              <a:rPr lang="en-US" smtClean="0"/>
              <a:t>Department of Computer Science Spring 2014: February 26</a:t>
            </a:r>
            <a:endParaRPr lang="en-US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2963" y="6248400"/>
            <a:ext cx="3292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en-US" smtClean="0"/>
              <a:t>CS 149: Operating Systems © R. Mak</a:t>
            </a:r>
            <a:endParaRPr 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03E17C-55C6-CC4E-AD90-98713021E87B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5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b="1" dirty="0"/>
              <a:t>CS 149: Operating Systems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February </a:t>
            </a:r>
            <a:r>
              <a:rPr lang="en-US" sz="2400" dirty="0" smtClean="0"/>
              <a:t>24 Class </a:t>
            </a:r>
            <a:r>
              <a:rPr lang="en-US" sz="2400" dirty="0"/>
              <a:t>Meeting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03438" y="3765550"/>
            <a:ext cx="4846637" cy="2224088"/>
          </a:xfrm>
        </p:spPr>
        <p:txBody>
          <a:bodyPr/>
          <a:lstStyle/>
          <a:p>
            <a:pPr algn="ctr"/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000" dirty="0"/>
              <a:t/>
            </a:r>
            <a:br>
              <a:rPr lang="en-US" sz="1000" dirty="0"/>
            </a:br>
            <a:r>
              <a:rPr lang="en-US" dirty="0"/>
              <a:t>Spring </a:t>
            </a:r>
            <a:r>
              <a:rPr lang="en-US" dirty="0" smtClean="0"/>
              <a:t>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/>
            <a:r>
              <a:rPr lang="en-US" dirty="0">
                <a:hlinkClick r:id="rId2"/>
              </a:rPr>
              <a:t>www.cs.sjsu.edu/~mak</a:t>
            </a:r>
            <a:r>
              <a:rPr lang="en-US" dirty="0"/>
              <a:t> </a:t>
            </a:r>
          </a:p>
        </p:txBody>
      </p:sp>
      <p:pic>
        <p:nvPicPr>
          <p:cNvPr id="313348" name="Picture 4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563" y="4689475"/>
            <a:ext cx="1189037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33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708525"/>
            <a:ext cx="1066800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95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204597"/>
            <a:ext cx="5503863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900D-5F5D-8046-8C9D-78D6C2D59960}" type="slidenum">
              <a:rPr lang="en-US"/>
              <a:pPr/>
              <a:t>10</a:t>
            </a:fld>
            <a:endParaRPr lang="en-US"/>
          </a:p>
        </p:txBody>
      </p:sp>
      <p:sp>
        <p:nvSpPr>
          <p:cNvPr id="74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 Prevention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74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880366"/>
            <a:ext cx="8229600" cy="3291804"/>
          </a:xfrm>
          <a:solidFill>
            <a:schemeClr val="bg1"/>
          </a:solidFill>
        </p:spPr>
        <p:txBody>
          <a:bodyPr/>
          <a:lstStyle/>
          <a:p>
            <a:r>
              <a:rPr lang="en-US" dirty="0"/>
              <a:t>Global numbering of all resources:</a:t>
            </a:r>
          </a:p>
          <a:p>
            <a:pPr lvl="1"/>
            <a:r>
              <a:rPr lang="en-US" dirty="0"/>
              <a:t>Process A requests Resource </a:t>
            </a:r>
            <a:r>
              <a:rPr lang="en-US" dirty="0" err="1"/>
              <a:t>i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Process B requests Resource j.</a:t>
            </a:r>
          </a:p>
          <a:p>
            <a:pPr lvl="1"/>
            <a:r>
              <a:rPr lang="en-US" dirty="0"/>
              <a:t>If </a:t>
            </a:r>
            <a:r>
              <a:rPr lang="en-US" dirty="0" err="1"/>
              <a:t>i</a:t>
            </a:r>
            <a:r>
              <a:rPr lang="en-US" dirty="0"/>
              <a:t> &gt; j, then process A cannot request Resource j.</a:t>
            </a:r>
          </a:p>
          <a:p>
            <a:pPr lvl="1"/>
            <a:r>
              <a:rPr lang="en-US" dirty="0"/>
              <a:t>if </a:t>
            </a:r>
            <a:r>
              <a:rPr lang="en-US" dirty="0" err="1"/>
              <a:t>i</a:t>
            </a:r>
            <a:r>
              <a:rPr lang="en-US" dirty="0"/>
              <a:t> &lt; j, then process B cannot request Resource </a:t>
            </a:r>
            <a:r>
              <a:rPr lang="en-US" dirty="0" err="1"/>
              <a:t>i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Therefore, no deadlock can occur.</a:t>
            </a:r>
          </a:p>
          <a:p>
            <a:r>
              <a:rPr lang="en-US" dirty="0">
                <a:solidFill>
                  <a:srgbClr val="B23300"/>
                </a:solidFill>
              </a:rPr>
              <a:t>It may be hard to devise a workable ordering.</a:t>
            </a:r>
          </a:p>
        </p:txBody>
      </p:sp>
      <p:sp>
        <p:nvSpPr>
          <p:cNvPr id="749574" name="Rectangle 6"/>
          <p:cNvSpPr>
            <a:spLocks noChangeArrowheads="1"/>
          </p:cNvSpPr>
          <p:nvPr/>
        </p:nvSpPr>
        <p:spPr bwMode="auto">
          <a:xfrm>
            <a:off x="6857975" y="3488048"/>
            <a:ext cx="2120900" cy="5810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chemeClr val="bg1">
                    <a:lumMod val="75000"/>
                  </a:schemeClr>
                </a:solidFill>
              </a:rPr>
              <a:t>Modern Operating Systems, 3</a:t>
            </a:r>
            <a:r>
              <a:rPr lang="en-US" sz="800" b="1" baseline="30000">
                <a:solidFill>
                  <a:schemeClr val="bg1">
                    <a:lumMod val="75000"/>
                  </a:schemeClr>
                </a:solidFill>
              </a:rPr>
              <a:t>rd</a:t>
            </a:r>
            <a:r>
              <a:rPr lang="en-US" sz="800" b="1">
                <a:solidFill>
                  <a:schemeClr val="bg1">
                    <a:lumMod val="75000"/>
                  </a:schemeClr>
                </a:solidFill>
              </a:rPr>
              <a:t> ed.</a:t>
            </a:r>
            <a:endParaRPr lang="en-US" sz="80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800">
                <a:solidFill>
                  <a:schemeClr val="bg1">
                    <a:lumMod val="75000"/>
                  </a:schemeClr>
                </a:solidFill>
              </a:rPr>
              <a:t>Andrew Tanenbaum</a:t>
            </a:r>
          </a:p>
          <a:p>
            <a:r>
              <a:rPr lang="en-US" sz="800">
                <a:solidFill>
                  <a:schemeClr val="bg1">
                    <a:lumMod val="75000"/>
                  </a:schemeClr>
                </a:solidFill>
              </a:rPr>
              <a:t>(c) 2008 Prentice-Hall, Inc.. 0-13-600663-9</a:t>
            </a:r>
          </a:p>
          <a:p>
            <a:r>
              <a:rPr lang="en-US" sz="800">
                <a:solidFill>
                  <a:schemeClr val="bg1">
                    <a:lumMod val="75000"/>
                  </a:schemeClr>
                </a:solidFill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845847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4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4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144EF-ED6B-F341-95F9-17B259C56D81}" type="slidenum">
              <a:rPr lang="en-US"/>
              <a:pPr/>
              <a:t>11</a:t>
            </a:fld>
            <a:endParaRPr lang="en-US"/>
          </a:p>
        </p:txBody>
      </p:sp>
      <p:sp>
        <p:nvSpPr>
          <p:cNvPr id="75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 Prevention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pic>
        <p:nvPicPr>
          <p:cNvPr id="7505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263" y="1782763"/>
            <a:ext cx="5703887" cy="2036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9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7679-0AEC-8B41-A27D-C671276277FA}" type="slidenum">
              <a:rPr lang="en-US"/>
              <a:pPr/>
              <a:t>12</a:t>
            </a:fld>
            <a:endParaRPr lang="en-US"/>
          </a:p>
        </p:txBody>
      </p:sp>
      <p:sp>
        <p:nvSpPr>
          <p:cNvPr id="76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Deadlock Avoidance</a:t>
            </a:r>
          </a:p>
        </p:txBody>
      </p:sp>
      <p:sp>
        <p:nvSpPr>
          <p:cNvPr id="76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most systems, processes request resources </a:t>
            </a:r>
            <a:br>
              <a:rPr lang="en-US" dirty="0"/>
            </a:br>
            <a:r>
              <a:rPr lang="en-US" dirty="0"/>
              <a:t>one at a time.</a:t>
            </a:r>
          </a:p>
          <a:p>
            <a:pPr lvl="4"/>
            <a:endParaRPr lang="en-US" dirty="0"/>
          </a:p>
          <a:p>
            <a:r>
              <a:rPr lang="en-US" dirty="0"/>
              <a:t>Decide: </a:t>
            </a:r>
            <a:r>
              <a:rPr lang="en-US" dirty="0">
                <a:solidFill>
                  <a:srgbClr val="B23300"/>
                </a:solidFill>
              </a:rPr>
              <a:t>Is it safe </a:t>
            </a:r>
            <a:r>
              <a:rPr lang="en-US" dirty="0"/>
              <a:t>for the system to grant a resource?</a:t>
            </a:r>
          </a:p>
          <a:p>
            <a:pPr lvl="1"/>
            <a:r>
              <a:rPr lang="en-US" dirty="0"/>
              <a:t>Allocate a resource only when it is safe.</a:t>
            </a:r>
          </a:p>
          <a:p>
            <a:pPr lvl="4"/>
            <a:endParaRPr lang="en-US" dirty="0"/>
          </a:p>
          <a:p>
            <a:r>
              <a:rPr lang="en-US" dirty="0"/>
              <a:t>Can the system </a:t>
            </a:r>
            <a:r>
              <a:rPr lang="en-US" dirty="0">
                <a:solidFill>
                  <a:srgbClr val="B23300"/>
                </a:solidFill>
              </a:rPr>
              <a:t>avoid deadlocks </a:t>
            </a:r>
            <a:r>
              <a:rPr lang="en-US" dirty="0"/>
              <a:t>by always making </a:t>
            </a:r>
            <a:r>
              <a:rPr lang="en-US" dirty="0" smtClean="0"/>
              <a:t>the </a:t>
            </a:r>
            <a:r>
              <a:rPr lang="en-US" dirty="0">
                <a:solidFill>
                  <a:srgbClr val="B23300"/>
                </a:solidFill>
              </a:rPr>
              <a:t>right decision </a:t>
            </a:r>
            <a:r>
              <a:rPr lang="en-US" dirty="0"/>
              <a:t>whether or not to grant a resource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132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C7679-0AEC-8B41-A27D-C671276277FA}" type="slidenum">
              <a:rPr lang="en-US"/>
              <a:pPr/>
              <a:t>13</a:t>
            </a:fld>
            <a:endParaRPr lang="en-US"/>
          </a:p>
        </p:txBody>
      </p:sp>
      <p:sp>
        <p:nvSpPr>
          <p:cNvPr id="76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 </a:t>
            </a:r>
            <a:r>
              <a:rPr lang="en-US" dirty="0" smtClean="0"/>
              <a:t>Avoidance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76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Deadlock </a:t>
            </a:r>
            <a:r>
              <a:rPr lang="en-US" dirty="0"/>
              <a:t>avoidance algorithms are </a:t>
            </a:r>
            <a:br>
              <a:rPr lang="en-US" dirty="0"/>
            </a:br>
            <a:r>
              <a:rPr lang="en-US" dirty="0"/>
              <a:t>based on the concept of </a:t>
            </a:r>
            <a:r>
              <a:rPr lang="en-US" dirty="0">
                <a:solidFill>
                  <a:schemeClr val="folHlink"/>
                </a:solidFill>
              </a:rPr>
              <a:t>safe states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No deadlocks will occur if the system </a:t>
            </a:r>
            <a:br>
              <a:rPr lang="en-US" dirty="0"/>
            </a:br>
            <a:r>
              <a:rPr lang="en-US" dirty="0"/>
              <a:t>always remains in a safe state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075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6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6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0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83431-A213-A247-BEA9-4C7B7818AE82}" type="slidenum">
              <a:rPr lang="en-US"/>
              <a:pPr/>
              <a:t>14</a:t>
            </a:fld>
            <a:endParaRPr lang="en-US"/>
          </a:p>
        </p:txBody>
      </p:sp>
      <p:sp>
        <p:nvSpPr>
          <p:cNvPr id="75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 Trajectories</a:t>
            </a:r>
          </a:p>
        </p:txBody>
      </p:sp>
      <p:sp>
        <p:nvSpPr>
          <p:cNvPr id="75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4800585"/>
            <a:ext cx="8504238" cy="1330340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and B contend for the printer and the plotter.</a:t>
            </a:r>
          </a:p>
          <a:p>
            <a:pPr lvl="1"/>
            <a:r>
              <a:rPr lang="en-US" dirty="0"/>
              <a:t>The horizontal axis is Process </a:t>
            </a:r>
            <a:r>
              <a:rPr lang="en-US" dirty="0" smtClean="0"/>
              <a:t>A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execution timeline. </a:t>
            </a:r>
          </a:p>
          <a:p>
            <a:pPr lvl="1"/>
            <a:r>
              <a:rPr lang="en-US" dirty="0"/>
              <a:t>The vertical axis is Process </a:t>
            </a:r>
            <a:r>
              <a:rPr lang="en-US" dirty="0" smtClean="0"/>
              <a:t>B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execution timeline.</a:t>
            </a:r>
          </a:p>
        </p:txBody>
      </p:sp>
      <p:pic>
        <p:nvPicPr>
          <p:cNvPr id="754692" name="Picture 4" descr="3-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300" y="1201738"/>
            <a:ext cx="5859463" cy="3506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4694" name="Rectangle 6"/>
          <p:cNvSpPr>
            <a:spLocks noChangeArrowheads="1"/>
          </p:cNvSpPr>
          <p:nvPr/>
        </p:nvSpPr>
        <p:spPr bwMode="auto">
          <a:xfrm>
            <a:off x="6126163" y="6231218"/>
            <a:ext cx="2120900" cy="5810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Modern Operating Systems, 3</a:t>
            </a:r>
            <a:r>
              <a:rPr lang="en-US" sz="800" b="1" baseline="30000">
                <a:solidFill>
                  <a:srgbClr val="969696"/>
                </a:solidFill>
              </a:rPr>
              <a:t>rd</a:t>
            </a:r>
            <a:r>
              <a:rPr lang="en-US" sz="800" b="1">
                <a:solidFill>
                  <a:srgbClr val="969696"/>
                </a:solidFill>
              </a:rPr>
              <a:t> ed.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Andrew Tanenbaum</a:t>
            </a:r>
          </a:p>
          <a:p>
            <a:r>
              <a:rPr lang="en-US" sz="800">
                <a:solidFill>
                  <a:srgbClr val="969696"/>
                </a:solidFill>
              </a:rPr>
              <a:t>(c) 2008 Prentice-Hall, Inc.. 0-13-600663-9</a:t>
            </a:r>
          </a:p>
          <a:p>
            <a:r>
              <a:rPr lang="en-US" sz="800">
                <a:solidFill>
                  <a:srgbClr val="969696"/>
                </a:solidFill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771180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5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5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3A3F6-F4D3-9740-96FD-AA14E3A7C8C1}" type="slidenum">
              <a:rPr lang="en-US"/>
              <a:pPr/>
              <a:t>15</a:t>
            </a:fld>
            <a:endParaRPr lang="en-US"/>
          </a:p>
        </p:txBody>
      </p:sp>
      <p:sp>
        <p:nvSpPr>
          <p:cNvPr id="75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Trajectories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75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617707"/>
            <a:ext cx="8229600" cy="164590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 dashed line is the </a:t>
            </a:r>
            <a:r>
              <a:rPr lang="en-US" dirty="0">
                <a:solidFill>
                  <a:srgbClr val="B23300"/>
                </a:solidFill>
              </a:rPr>
              <a:t>execution path </a:t>
            </a:r>
            <a:r>
              <a:rPr lang="en-US" dirty="0"/>
              <a:t>of the </a:t>
            </a:r>
            <a:br>
              <a:rPr lang="en-US" dirty="0"/>
            </a:br>
            <a:r>
              <a:rPr lang="en-US" dirty="0"/>
              <a:t>two processes A and B in a single-CPU system.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B23300"/>
                </a:solidFill>
              </a:rPr>
              <a:t>Deadlock if the path enters the shaded regions.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At t, </a:t>
            </a:r>
            <a:r>
              <a:rPr lang="en-US" dirty="0" smtClean="0"/>
              <a:t>suspend </a:t>
            </a:r>
            <a:r>
              <a:rPr lang="en-US" dirty="0"/>
              <a:t>B and only let A run.</a:t>
            </a:r>
          </a:p>
        </p:txBody>
      </p:sp>
      <p:pic>
        <p:nvPicPr>
          <p:cNvPr id="755716" name="Picture 4" descr="3-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7575" y="1201738"/>
            <a:ext cx="5859463" cy="3506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5718" name="Rectangle 6"/>
          <p:cNvSpPr>
            <a:spLocks noChangeArrowheads="1"/>
          </p:cNvSpPr>
          <p:nvPr/>
        </p:nvSpPr>
        <p:spPr bwMode="auto">
          <a:xfrm>
            <a:off x="182928" y="2880366"/>
            <a:ext cx="2120900" cy="5810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chemeClr val="bg1">
                    <a:lumMod val="75000"/>
                  </a:schemeClr>
                </a:solidFill>
              </a:rPr>
              <a:t>Modern Operating Systems, 3</a:t>
            </a:r>
            <a:r>
              <a:rPr lang="en-US" sz="800" b="1" baseline="30000">
                <a:solidFill>
                  <a:schemeClr val="bg1">
                    <a:lumMod val="75000"/>
                  </a:schemeClr>
                </a:solidFill>
              </a:rPr>
              <a:t>rd</a:t>
            </a:r>
            <a:r>
              <a:rPr lang="en-US" sz="800" b="1">
                <a:solidFill>
                  <a:schemeClr val="bg1">
                    <a:lumMod val="75000"/>
                  </a:schemeClr>
                </a:solidFill>
              </a:rPr>
              <a:t> ed.</a:t>
            </a:r>
            <a:endParaRPr lang="en-US" sz="80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800">
                <a:solidFill>
                  <a:schemeClr val="bg1">
                    <a:lumMod val="75000"/>
                  </a:schemeClr>
                </a:solidFill>
              </a:rPr>
              <a:t>Andrew Tanenbaum</a:t>
            </a:r>
          </a:p>
          <a:p>
            <a:r>
              <a:rPr lang="en-US" sz="800">
                <a:solidFill>
                  <a:schemeClr val="bg1">
                    <a:lumMod val="75000"/>
                  </a:schemeClr>
                </a:solidFill>
              </a:rPr>
              <a:t>(c) 2008 Prentice-Hall, Inc.. 0-13-600663-9</a:t>
            </a:r>
          </a:p>
          <a:p>
            <a:r>
              <a:rPr lang="en-US" sz="800">
                <a:solidFill>
                  <a:schemeClr val="bg1">
                    <a:lumMod val="75000"/>
                  </a:schemeClr>
                </a:solidFill>
              </a:rPr>
              <a:t>All rights reserved</a:t>
            </a:r>
          </a:p>
        </p:txBody>
      </p:sp>
      <p:sp>
        <p:nvSpPr>
          <p:cNvPr id="755719" name="Text Box 7"/>
          <p:cNvSpPr txBox="1">
            <a:spLocks noChangeArrowheads="1"/>
          </p:cNvSpPr>
          <p:nvPr/>
        </p:nvSpPr>
        <p:spPr bwMode="auto">
          <a:xfrm>
            <a:off x="7315200" y="4069073"/>
            <a:ext cx="1211263" cy="5905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B23C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B23300"/>
                </a:solidFill>
              </a:rPr>
              <a:t>Process A</a:t>
            </a:r>
          </a:p>
          <a:p>
            <a:r>
              <a:rPr lang="en-US">
                <a:solidFill>
                  <a:srgbClr val="B23300"/>
                </a:solidFill>
              </a:rPr>
              <a:t>has printer.</a:t>
            </a:r>
          </a:p>
        </p:txBody>
      </p:sp>
      <p:sp>
        <p:nvSpPr>
          <p:cNvPr id="755720" name="Text Box 8"/>
          <p:cNvSpPr txBox="1">
            <a:spLocks noChangeArrowheads="1"/>
          </p:cNvSpPr>
          <p:nvPr/>
        </p:nvSpPr>
        <p:spPr bwMode="auto">
          <a:xfrm>
            <a:off x="639763" y="3611563"/>
            <a:ext cx="1652587" cy="590550"/>
          </a:xfrm>
          <a:prstGeom prst="rect">
            <a:avLst/>
          </a:prstGeom>
          <a:solidFill>
            <a:srgbClr val="FFFFC2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6600"/>
                </a:solidFill>
              </a:rPr>
              <a:t>Process B</a:t>
            </a:r>
          </a:p>
          <a:p>
            <a:r>
              <a:rPr lang="en-US" dirty="0">
                <a:solidFill>
                  <a:srgbClr val="006600"/>
                </a:solidFill>
              </a:rPr>
              <a:t>requests plotter.</a:t>
            </a:r>
          </a:p>
        </p:txBody>
      </p:sp>
      <p:sp>
        <p:nvSpPr>
          <p:cNvPr id="755723" name="Oval 11"/>
          <p:cNvSpPr>
            <a:spLocks noChangeArrowheads="1"/>
          </p:cNvSpPr>
          <p:nvPr/>
        </p:nvSpPr>
        <p:spPr bwMode="auto">
          <a:xfrm>
            <a:off x="4679950" y="3230563"/>
            <a:ext cx="92075" cy="920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5724" name="Oval 12"/>
          <p:cNvSpPr>
            <a:spLocks noChangeArrowheads="1"/>
          </p:cNvSpPr>
          <p:nvPr/>
        </p:nvSpPr>
        <p:spPr bwMode="auto">
          <a:xfrm>
            <a:off x="4679950" y="2830513"/>
            <a:ext cx="92075" cy="920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55725" name="AutoShape 13"/>
          <p:cNvCxnSpPr>
            <a:cxnSpLocks noChangeShapeType="1"/>
            <a:stCxn id="755719" idx="1"/>
            <a:endCxn id="755723" idx="6"/>
          </p:cNvCxnSpPr>
          <p:nvPr/>
        </p:nvCxnSpPr>
        <p:spPr bwMode="auto">
          <a:xfrm rot="10800000">
            <a:off x="4772026" y="3276602"/>
            <a:ext cx="2543175" cy="1087747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55726" name="AutoShape 14"/>
          <p:cNvCxnSpPr>
            <a:cxnSpLocks noChangeShapeType="1"/>
            <a:stCxn id="755720" idx="3"/>
            <a:endCxn id="755724" idx="2"/>
          </p:cNvCxnSpPr>
          <p:nvPr/>
        </p:nvCxnSpPr>
        <p:spPr bwMode="auto">
          <a:xfrm flipV="1">
            <a:off x="2292350" y="2876550"/>
            <a:ext cx="2387600" cy="1030288"/>
          </a:xfrm>
          <a:prstGeom prst="curvedConnector3">
            <a:avLst>
              <a:gd name="adj1" fmla="val 49935"/>
            </a:avLst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639828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55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55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55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55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5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5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5715" grpId="0" build="p"/>
      <p:bldP spid="755719" grpId="0" animBg="1"/>
      <p:bldP spid="75572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E329A-86EB-E740-9F90-72045E006DC0}" type="slidenum">
              <a:rPr lang="en-US"/>
              <a:pPr/>
              <a:t>16</a:t>
            </a:fld>
            <a:endParaRPr lang="en-US"/>
          </a:p>
        </p:txBody>
      </p:sp>
      <p:sp>
        <p:nvSpPr>
          <p:cNvPr id="75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Banker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Algorithm for a Single Resource</a:t>
            </a:r>
          </a:p>
        </p:txBody>
      </p:sp>
      <p:sp>
        <p:nvSpPr>
          <p:cNvPr id="75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638" y="1295400"/>
            <a:ext cx="8504237" cy="2408238"/>
          </a:xfrm>
        </p:spPr>
        <p:txBody>
          <a:bodyPr/>
          <a:lstStyle/>
          <a:p>
            <a:r>
              <a:rPr lang="en-US" dirty="0"/>
              <a:t>A small-town bank has customers A, B, C, and D </a:t>
            </a:r>
            <a:br>
              <a:rPr lang="en-US" dirty="0"/>
            </a:br>
            <a:r>
              <a:rPr lang="en-US" dirty="0"/>
              <a:t>who want to borrow a total of </a:t>
            </a:r>
            <a:r>
              <a:rPr lang="en-US" dirty="0">
                <a:solidFill>
                  <a:srgbClr val="B23300"/>
                </a:solidFill>
              </a:rPr>
              <a:t>$22K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banker knows the customers </a:t>
            </a:r>
            <a:r>
              <a:rPr lang="en-US" dirty="0" smtClean="0"/>
              <a:t>don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need all the money at once, so he allocates only </a:t>
            </a:r>
            <a:r>
              <a:rPr lang="en-US" dirty="0">
                <a:solidFill>
                  <a:srgbClr val="B23300"/>
                </a:solidFill>
              </a:rPr>
              <a:t>$10K </a:t>
            </a:r>
            <a:r>
              <a:rPr lang="en-US" dirty="0"/>
              <a:t>for loans.</a:t>
            </a:r>
          </a:p>
          <a:p>
            <a:pPr lvl="4"/>
            <a:endParaRPr lang="en-US" dirty="0"/>
          </a:p>
          <a:p>
            <a:r>
              <a:rPr lang="en-US" dirty="0"/>
              <a:t>The diagrams below show three </a:t>
            </a:r>
            <a:r>
              <a:rPr lang="en-US" dirty="0">
                <a:solidFill>
                  <a:srgbClr val="B23300"/>
                </a:solidFill>
              </a:rPr>
              <a:t>allocation states</a:t>
            </a:r>
            <a:r>
              <a:rPr lang="en-US" dirty="0"/>
              <a:t>.</a:t>
            </a:r>
          </a:p>
        </p:txBody>
      </p:sp>
      <p:pic>
        <p:nvPicPr>
          <p:cNvPr id="7516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8" y="3710594"/>
            <a:ext cx="6692900" cy="237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751622" name="Rectangle 6"/>
          <p:cNvSpPr>
            <a:spLocks noChangeArrowheads="1"/>
          </p:cNvSpPr>
          <p:nvPr/>
        </p:nvSpPr>
        <p:spPr bwMode="auto">
          <a:xfrm>
            <a:off x="6126163" y="6080125"/>
            <a:ext cx="2120900" cy="5810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Modern Operating Systems, 3</a:t>
            </a:r>
            <a:r>
              <a:rPr lang="en-US" sz="800" b="1" baseline="30000">
                <a:solidFill>
                  <a:srgbClr val="969696"/>
                </a:solidFill>
              </a:rPr>
              <a:t>rd</a:t>
            </a:r>
            <a:r>
              <a:rPr lang="en-US" sz="800" b="1">
                <a:solidFill>
                  <a:srgbClr val="969696"/>
                </a:solidFill>
              </a:rPr>
              <a:t> ed.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Andrew Tanenbaum</a:t>
            </a:r>
          </a:p>
          <a:p>
            <a:r>
              <a:rPr lang="en-US" sz="800">
                <a:solidFill>
                  <a:srgbClr val="969696"/>
                </a:solidFill>
              </a:rPr>
              <a:t>(c) 2008 Prentice-Hall, Inc.. 0-13-600663-9</a:t>
            </a:r>
          </a:p>
          <a:p>
            <a:r>
              <a:rPr lang="en-US" sz="800">
                <a:solidFill>
                  <a:srgbClr val="969696"/>
                </a:solidFill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585349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5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51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161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48AB2-65A3-3742-AEC9-42F48C109881}" type="slidenum">
              <a:rPr lang="en-US"/>
              <a:pPr/>
              <a:t>17</a:t>
            </a:fld>
            <a:endParaRPr lang="en-US"/>
          </a:p>
        </p:txBody>
      </p:sp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Banker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Algorithm for Single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520439"/>
            <a:ext cx="8229600" cy="274317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States (a) and (b) are </a:t>
            </a:r>
            <a:r>
              <a:rPr lang="en-US" dirty="0">
                <a:solidFill>
                  <a:srgbClr val="B23300"/>
                </a:solidFill>
              </a:rPr>
              <a:t>safe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There is a sequence of other states </a:t>
            </a:r>
            <a:br>
              <a:rPr lang="en-US" dirty="0"/>
            </a:br>
            <a:r>
              <a:rPr lang="en-US" dirty="0"/>
              <a:t>that leads all customers to getting their full loans.</a:t>
            </a:r>
          </a:p>
          <a:p>
            <a:pPr>
              <a:lnSpc>
                <a:spcPct val="90000"/>
              </a:lnSpc>
            </a:pPr>
            <a:r>
              <a:rPr lang="en-US" dirty="0"/>
              <a:t>State (b): There is $2K left to loan.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banker can let Customer C get his full amount.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After C repays the loan, the banker has funds </a:t>
            </a:r>
            <a:br>
              <a:rPr lang="en-US" dirty="0"/>
            </a:br>
            <a:r>
              <a:rPr lang="en-US" dirty="0"/>
              <a:t>to service the others.</a:t>
            </a:r>
          </a:p>
        </p:txBody>
      </p:sp>
      <p:pic>
        <p:nvPicPr>
          <p:cNvPr id="7526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8" y="1143025"/>
            <a:ext cx="6692900" cy="2370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752646" name="Rectangle 6"/>
          <p:cNvSpPr>
            <a:spLocks noChangeArrowheads="1"/>
          </p:cNvSpPr>
          <p:nvPr/>
        </p:nvSpPr>
        <p:spPr bwMode="auto">
          <a:xfrm>
            <a:off x="6126163" y="6080125"/>
            <a:ext cx="2120900" cy="5810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Modern Operating Systems, 3</a:t>
            </a:r>
            <a:r>
              <a:rPr lang="en-US" sz="800" b="1" baseline="30000">
                <a:solidFill>
                  <a:srgbClr val="969696"/>
                </a:solidFill>
              </a:rPr>
              <a:t>rd</a:t>
            </a:r>
            <a:r>
              <a:rPr lang="en-US" sz="800" b="1">
                <a:solidFill>
                  <a:srgbClr val="969696"/>
                </a:solidFill>
              </a:rPr>
              <a:t> ed.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Andrew Tanenbaum</a:t>
            </a:r>
          </a:p>
          <a:p>
            <a:r>
              <a:rPr lang="en-US" sz="800">
                <a:solidFill>
                  <a:srgbClr val="969696"/>
                </a:solidFill>
              </a:rPr>
              <a:t>(c) 2008 Prentice-Hall, Inc.. 0-13-600663-9</a:t>
            </a:r>
          </a:p>
          <a:p>
            <a:r>
              <a:rPr lang="en-US" sz="800">
                <a:solidFill>
                  <a:srgbClr val="969696"/>
                </a:solidFill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835020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5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5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5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5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5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264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2A79D-110A-3246-98A7-0347E6244A3A}" type="slidenum">
              <a:rPr lang="en-US"/>
              <a:pPr/>
              <a:t>18</a:t>
            </a:fld>
            <a:endParaRPr lang="en-US"/>
          </a:p>
        </p:txBody>
      </p:sp>
      <p:sp>
        <p:nvSpPr>
          <p:cNvPr id="75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Banker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Algorithm for Single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611878"/>
            <a:ext cx="8229600" cy="256029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State (c) is </a:t>
            </a:r>
            <a:r>
              <a:rPr lang="en-US" dirty="0">
                <a:solidFill>
                  <a:srgbClr val="B23300"/>
                </a:solidFill>
              </a:rPr>
              <a:t>unsafe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all the customers ask for the rest of their loan amounts, </a:t>
            </a:r>
            <a:r>
              <a:rPr lang="en-US" dirty="0" smtClean="0"/>
              <a:t>none </a:t>
            </a:r>
            <a:r>
              <a:rPr lang="en-US" dirty="0"/>
              <a:t>can be satisfied, and then the system deadlocks.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Therefore, the banker must check each loan request to </a:t>
            </a:r>
            <a:r>
              <a:rPr lang="en-US" dirty="0">
                <a:solidFill>
                  <a:srgbClr val="B23300"/>
                </a:solidFill>
              </a:rPr>
              <a:t>ensure that it leads to a safe state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7536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8" y="1235075"/>
            <a:ext cx="6692900" cy="2370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753670" name="Rectangle 6"/>
          <p:cNvSpPr>
            <a:spLocks noChangeArrowheads="1"/>
          </p:cNvSpPr>
          <p:nvPr/>
        </p:nvSpPr>
        <p:spPr bwMode="auto">
          <a:xfrm>
            <a:off x="6126163" y="6172170"/>
            <a:ext cx="2120900" cy="5810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Modern Operating Systems, 3</a:t>
            </a:r>
            <a:r>
              <a:rPr lang="en-US" sz="800" b="1" baseline="30000">
                <a:solidFill>
                  <a:srgbClr val="969696"/>
                </a:solidFill>
              </a:rPr>
              <a:t>rd</a:t>
            </a:r>
            <a:r>
              <a:rPr lang="en-US" sz="800" b="1">
                <a:solidFill>
                  <a:srgbClr val="969696"/>
                </a:solidFill>
              </a:rPr>
              <a:t> ed.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Andrew Tanenbaum</a:t>
            </a:r>
          </a:p>
          <a:p>
            <a:r>
              <a:rPr lang="en-US" sz="800">
                <a:solidFill>
                  <a:srgbClr val="969696"/>
                </a:solidFill>
              </a:rPr>
              <a:t>(c) 2008 Prentice-Hall, Inc.. 0-13-600663-9</a:t>
            </a:r>
          </a:p>
          <a:p>
            <a:r>
              <a:rPr lang="en-US" sz="800">
                <a:solidFill>
                  <a:srgbClr val="969696"/>
                </a:solidFill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609300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5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5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5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366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C53E6-4532-9D48-B566-9B2E1E665395}" type="slidenum">
              <a:rPr lang="en-US"/>
              <a:pPr/>
              <a:t>19</a:t>
            </a:fld>
            <a:endParaRPr lang="en-US"/>
          </a:p>
        </p:txBody>
      </p:sp>
      <p:sp>
        <p:nvSpPr>
          <p:cNvPr id="75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Banker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Algorithm for Multiple Resources</a:t>
            </a:r>
          </a:p>
        </p:txBody>
      </p:sp>
      <p:sp>
        <p:nvSpPr>
          <p:cNvPr id="75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160838"/>
            <a:ext cx="8229600" cy="1970087"/>
          </a:xfrm>
        </p:spPr>
        <p:txBody>
          <a:bodyPr/>
          <a:lstStyle/>
          <a:p>
            <a:r>
              <a:rPr lang="en-US" dirty="0"/>
              <a:t>Resource vectors </a:t>
            </a:r>
            <a:r>
              <a:rPr lang="en-US" dirty="0">
                <a:solidFill>
                  <a:srgbClr val="B23300"/>
                </a:solidFill>
              </a:rPr>
              <a:t>E</a:t>
            </a:r>
            <a:r>
              <a:rPr lang="en-US" dirty="0"/>
              <a:t>, </a:t>
            </a:r>
            <a:r>
              <a:rPr lang="en-US" dirty="0">
                <a:solidFill>
                  <a:srgbClr val="B23300"/>
                </a:solidFill>
              </a:rPr>
              <a:t>P</a:t>
            </a:r>
            <a:r>
              <a:rPr lang="en-US" dirty="0"/>
              <a:t>, and </a:t>
            </a:r>
            <a:r>
              <a:rPr lang="en-US" dirty="0">
                <a:solidFill>
                  <a:srgbClr val="B23300"/>
                </a:solidFill>
              </a:rPr>
              <a:t>A</a:t>
            </a:r>
            <a:r>
              <a:rPr lang="en-US" dirty="0"/>
              <a:t>.</a:t>
            </a:r>
          </a:p>
          <a:p>
            <a:pPr lvl="1"/>
            <a:r>
              <a:rPr lang="en-US" dirty="0">
                <a:solidFill>
                  <a:srgbClr val="B23300"/>
                </a:solidFill>
              </a:rPr>
              <a:t>E</a:t>
            </a:r>
            <a:r>
              <a:rPr lang="en-US" dirty="0"/>
              <a:t>: Existing resources (6 tape drives, 3 plotters, etc.)</a:t>
            </a:r>
          </a:p>
          <a:p>
            <a:pPr lvl="1"/>
            <a:r>
              <a:rPr lang="en-US" dirty="0">
                <a:solidFill>
                  <a:srgbClr val="B23300"/>
                </a:solidFill>
              </a:rPr>
              <a:t>P</a:t>
            </a:r>
            <a:r>
              <a:rPr lang="en-US" dirty="0"/>
              <a:t>: Possessed resources</a:t>
            </a:r>
          </a:p>
          <a:p>
            <a:pPr lvl="1"/>
            <a:r>
              <a:rPr lang="en-US" dirty="0">
                <a:solidFill>
                  <a:srgbClr val="B23300"/>
                </a:solidFill>
              </a:rPr>
              <a:t>A</a:t>
            </a:r>
            <a:r>
              <a:rPr lang="en-US" dirty="0"/>
              <a:t>: Available resources</a:t>
            </a:r>
          </a:p>
        </p:txBody>
      </p:sp>
      <p:pic>
        <p:nvPicPr>
          <p:cNvPr id="756740" name="Picture 4" descr="3-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438" y="1274758"/>
            <a:ext cx="4995862" cy="261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6742" name="Rectangle 6"/>
          <p:cNvSpPr>
            <a:spLocks noChangeArrowheads="1"/>
          </p:cNvSpPr>
          <p:nvPr/>
        </p:nvSpPr>
        <p:spPr bwMode="auto">
          <a:xfrm>
            <a:off x="6126163" y="6080125"/>
            <a:ext cx="2120900" cy="5810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Modern Operating Systems, 3</a:t>
            </a:r>
            <a:r>
              <a:rPr lang="en-US" sz="800" b="1" baseline="30000">
                <a:solidFill>
                  <a:srgbClr val="969696"/>
                </a:solidFill>
              </a:rPr>
              <a:t>rd</a:t>
            </a:r>
            <a:r>
              <a:rPr lang="en-US" sz="800" b="1">
                <a:solidFill>
                  <a:srgbClr val="969696"/>
                </a:solidFill>
              </a:rPr>
              <a:t> ed.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Andrew Tanenbaum</a:t>
            </a:r>
          </a:p>
          <a:p>
            <a:r>
              <a:rPr lang="en-US" sz="800">
                <a:solidFill>
                  <a:srgbClr val="969696"/>
                </a:solidFill>
              </a:rPr>
              <a:t>(c) 2008 Prentice-Hall, Inc.. 0-13-600663-9</a:t>
            </a:r>
          </a:p>
          <a:p>
            <a:r>
              <a:rPr lang="en-US" sz="800">
                <a:solidFill>
                  <a:srgbClr val="969696"/>
                </a:solidFill>
              </a:rPr>
              <a:t>All rights reserved</a:t>
            </a:r>
          </a:p>
        </p:txBody>
      </p:sp>
      <p:sp>
        <p:nvSpPr>
          <p:cNvPr id="756743" name="Oval 7"/>
          <p:cNvSpPr>
            <a:spLocks noChangeArrowheads="1"/>
          </p:cNvSpPr>
          <p:nvPr/>
        </p:nvSpPr>
        <p:spPr bwMode="auto">
          <a:xfrm>
            <a:off x="6126163" y="1965976"/>
            <a:ext cx="1096962" cy="1006475"/>
          </a:xfrm>
          <a:prstGeom prst="ellipse">
            <a:avLst/>
          </a:prstGeom>
          <a:noFill/>
          <a:ln w="19050">
            <a:solidFill>
              <a:srgbClr val="B23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431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5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567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567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5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5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5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5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6739" grpId="0" build="p"/>
      <p:bldP spid="756743" grpId="0" uiExpan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D7A72-DA14-954F-AFA7-FC6411473A44}" type="slidenum">
              <a:rPr lang="en-US"/>
              <a:pPr/>
              <a:t>2</a:t>
            </a:fld>
            <a:endParaRPr lang="en-US"/>
          </a:p>
        </p:txBody>
      </p:sp>
      <p:sp>
        <p:nvSpPr>
          <p:cNvPr id="74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Deadlock Strategies</a:t>
            </a:r>
          </a:p>
        </p:txBody>
      </p:sp>
      <p:sp>
        <p:nvSpPr>
          <p:cNvPr id="74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US" dirty="0"/>
              <a:t>Ignore the problem altogether.</a:t>
            </a:r>
          </a:p>
          <a:p>
            <a:pPr lvl="4">
              <a:buFontTx/>
              <a:buAutoNum type="arabicPeriod"/>
            </a:pPr>
            <a:endParaRPr lang="en-US" dirty="0"/>
          </a:p>
          <a:p>
            <a:pPr marL="533400" indent="-533400">
              <a:buFontTx/>
              <a:buAutoNum type="arabicPeriod"/>
            </a:pPr>
            <a:r>
              <a:rPr lang="en-US" dirty="0"/>
              <a:t>Detection and recovery.</a:t>
            </a:r>
          </a:p>
          <a:p>
            <a:pPr lvl="4">
              <a:buFontTx/>
              <a:buAutoNum type="arabicPeriod"/>
            </a:pPr>
            <a:endParaRPr lang="en-US" dirty="0"/>
          </a:p>
          <a:p>
            <a:pPr marL="533400" indent="-533400">
              <a:buFontTx/>
              <a:buAutoNum type="arabicPeriod"/>
            </a:pPr>
            <a:r>
              <a:rPr lang="en-US" dirty="0"/>
              <a:t>Avoidance by careful resource allocation.</a:t>
            </a:r>
          </a:p>
          <a:p>
            <a:pPr lvl="4">
              <a:buFontTx/>
              <a:buAutoNum type="arabicPeriod"/>
            </a:pPr>
            <a:endParaRPr lang="en-US" dirty="0"/>
          </a:p>
          <a:p>
            <a:pPr marL="533400" indent="-533400">
              <a:buFontTx/>
              <a:buAutoNum type="arabicPeriod"/>
            </a:pPr>
            <a:r>
              <a:rPr lang="en-US" dirty="0"/>
              <a:t>Prevention by negating one of the </a:t>
            </a:r>
            <a:br>
              <a:rPr lang="en-US" dirty="0"/>
            </a:br>
            <a:r>
              <a:rPr lang="en-US" dirty="0"/>
              <a:t>four necessary conditions.</a:t>
            </a:r>
          </a:p>
          <a:p>
            <a:pPr marL="928688" lvl="1" indent="-457200"/>
            <a:r>
              <a:rPr lang="en-US" dirty="0"/>
              <a:t>Mutual exclusion</a:t>
            </a:r>
          </a:p>
          <a:p>
            <a:pPr marL="928688" lvl="1" indent="-457200"/>
            <a:r>
              <a:rPr lang="en-US" dirty="0"/>
              <a:t>Hold and wait</a:t>
            </a:r>
          </a:p>
          <a:p>
            <a:pPr marL="928688" lvl="1" indent="-457200"/>
            <a:r>
              <a:rPr lang="en-US" dirty="0"/>
              <a:t>No preemption</a:t>
            </a:r>
          </a:p>
          <a:p>
            <a:pPr marL="928688" lvl="1" indent="-457200"/>
            <a:r>
              <a:rPr lang="en-US" dirty="0"/>
              <a:t>Circular </a:t>
            </a:r>
            <a:r>
              <a:rPr lang="en-US" dirty="0" smtClean="0"/>
              <a:t>wait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838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1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41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41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413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413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0A07-453D-6942-BAF6-DFEDAFED5733}" type="slidenum">
              <a:rPr lang="en-US"/>
              <a:pPr/>
              <a:t>20</a:t>
            </a:fld>
            <a:endParaRPr lang="en-US"/>
          </a:p>
        </p:txBody>
      </p:sp>
      <p:sp>
        <p:nvSpPr>
          <p:cNvPr id="75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Banker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Algorithm Multiple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75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977634"/>
            <a:ext cx="8229600" cy="219456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Look for a </a:t>
            </a:r>
            <a:r>
              <a:rPr lang="en-US" dirty="0">
                <a:solidFill>
                  <a:srgbClr val="B23300"/>
                </a:solidFill>
              </a:rPr>
              <a:t>row R </a:t>
            </a:r>
            <a:r>
              <a:rPr lang="en-US" dirty="0"/>
              <a:t>in the second table </a:t>
            </a:r>
            <a:br>
              <a:rPr lang="en-US" dirty="0"/>
            </a:br>
            <a:r>
              <a:rPr lang="en-US" dirty="0"/>
              <a:t>whose unmet resource needs are </a:t>
            </a:r>
            <a:br>
              <a:rPr lang="en-US" dirty="0"/>
            </a:br>
            <a:r>
              <a:rPr lang="en-US" dirty="0">
                <a:solidFill>
                  <a:srgbClr val="B23300"/>
                </a:solidFill>
              </a:rPr>
              <a:t>all smaller </a:t>
            </a:r>
            <a:r>
              <a:rPr lang="en-US" dirty="0"/>
              <a:t>than </a:t>
            </a:r>
            <a:r>
              <a:rPr lang="en-US" dirty="0">
                <a:solidFill>
                  <a:srgbClr val="B23300"/>
                </a:solidFill>
              </a:rPr>
              <a:t>resource vector A</a:t>
            </a:r>
            <a:r>
              <a:rPr lang="en-US" dirty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B23300"/>
                </a:solidFill>
              </a:rPr>
              <a:t>Deadlock </a:t>
            </a:r>
            <a:r>
              <a:rPr lang="en-US" dirty="0"/>
              <a:t>occurs if no such row exists, </a:t>
            </a:r>
            <a:br>
              <a:rPr lang="en-US" dirty="0"/>
            </a:br>
            <a:r>
              <a:rPr lang="en-US" dirty="0"/>
              <a:t>since no process can run to completion.</a:t>
            </a:r>
          </a:p>
        </p:txBody>
      </p:sp>
      <p:pic>
        <p:nvPicPr>
          <p:cNvPr id="757764" name="Picture 4" descr="3-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438" y="1234464"/>
            <a:ext cx="4995862" cy="261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7766" name="Rectangle 6"/>
          <p:cNvSpPr>
            <a:spLocks noChangeArrowheads="1"/>
          </p:cNvSpPr>
          <p:nvPr/>
        </p:nvSpPr>
        <p:spPr bwMode="auto">
          <a:xfrm>
            <a:off x="6126163" y="6139779"/>
            <a:ext cx="2120900" cy="5810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Modern Operating Systems, 3</a:t>
            </a:r>
            <a:r>
              <a:rPr lang="en-US" sz="800" b="1" baseline="30000">
                <a:solidFill>
                  <a:srgbClr val="969696"/>
                </a:solidFill>
              </a:rPr>
              <a:t>rd</a:t>
            </a:r>
            <a:r>
              <a:rPr lang="en-US" sz="800" b="1">
                <a:solidFill>
                  <a:srgbClr val="969696"/>
                </a:solidFill>
              </a:rPr>
              <a:t> ed.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Andrew Tanenbaum</a:t>
            </a:r>
          </a:p>
          <a:p>
            <a:r>
              <a:rPr lang="en-US" sz="800">
                <a:solidFill>
                  <a:srgbClr val="969696"/>
                </a:solidFill>
              </a:rPr>
              <a:t>(c) 2008 Prentice-Hall, Inc.. 0-13-600663-9</a:t>
            </a:r>
          </a:p>
          <a:p>
            <a:r>
              <a:rPr lang="en-US" sz="800">
                <a:solidFill>
                  <a:srgbClr val="969696"/>
                </a:solidFill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956209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5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5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6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757B-79F8-3944-92FE-56F9DBB8E23F}" type="slidenum">
              <a:rPr lang="en-US"/>
              <a:pPr/>
              <a:t>21</a:t>
            </a:fld>
            <a:endParaRPr lang="en-US"/>
          </a:p>
        </p:txBody>
      </p:sp>
      <p:sp>
        <p:nvSpPr>
          <p:cNvPr id="75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Banker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Algorithm Multiple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75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68763"/>
            <a:ext cx="8229600" cy="2062162"/>
          </a:xfrm>
        </p:spPr>
        <p:txBody>
          <a:bodyPr/>
          <a:lstStyle/>
          <a:p>
            <a:r>
              <a:rPr lang="en-US" dirty="0"/>
              <a:t>If row R does exists, assume that the </a:t>
            </a:r>
            <a:r>
              <a:rPr lang="en-US" dirty="0" smtClean="0"/>
              <a:t>row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process </a:t>
            </a:r>
            <a:r>
              <a:rPr lang="en-US" dirty="0" smtClean="0"/>
              <a:t>will </a:t>
            </a:r>
            <a:r>
              <a:rPr lang="en-US" dirty="0"/>
              <a:t>request all its needed resources.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The process can then run until it terminates </a:t>
            </a:r>
            <a:br>
              <a:rPr lang="en-US" dirty="0"/>
            </a:br>
            <a:r>
              <a:rPr lang="en-US" dirty="0"/>
              <a:t>and adds all its resources to resource vector A.</a:t>
            </a:r>
          </a:p>
        </p:txBody>
      </p:sp>
      <p:pic>
        <p:nvPicPr>
          <p:cNvPr id="758788" name="Picture 4" descr="3-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438" y="1325563"/>
            <a:ext cx="4995862" cy="261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8790" name="Rectangle 6"/>
          <p:cNvSpPr>
            <a:spLocks noChangeArrowheads="1"/>
          </p:cNvSpPr>
          <p:nvPr/>
        </p:nvSpPr>
        <p:spPr bwMode="auto">
          <a:xfrm>
            <a:off x="6126163" y="6080125"/>
            <a:ext cx="2120900" cy="5810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Modern Operating Systems, 3</a:t>
            </a:r>
            <a:r>
              <a:rPr lang="en-US" sz="800" b="1" baseline="30000">
                <a:solidFill>
                  <a:srgbClr val="969696"/>
                </a:solidFill>
              </a:rPr>
              <a:t>rd</a:t>
            </a:r>
            <a:r>
              <a:rPr lang="en-US" sz="800" b="1">
                <a:solidFill>
                  <a:srgbClr val="969696"/>
                </a:solidFill>
              </a:rPr>
              <a:t> ed.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Andrew Tanenbaum</a:t>
            </a:r>
          </a:p>
          <a:p>
            <a:r>
              <a:rPr lang="en-US" sz="800">
                <a:solidFill>
                  <a:srgbClr val="969696"/>
                </a:solidFill>
              </a:rPr>
              <a:t>(c) 2008 Prentice-Hall, Inc.. 0-13-600663-9</a:t>
            </a:r>
          </a:p>
          <a:p>
            <a:r>
              <a:rPr lang="en-US" sz="800">
                <a:solidFill>
                  <a:srgbClr val="969696"/>
                </a:solidFill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02076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5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787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8E04-0098-1B44-A878-701EF1A6C3C5}" type="slidenum">
              <a:rPr lang="en-US"/>
              <a:pPr/>
              <a:t>22</a:t>
            </a:fld>
            <a:endParaRPr lang="en-US"/>
          </a:p>
        </p:txBody>
      </p:sp>
      <p:sp>
        <p:nvSpPr>
          <p:cNvPr id="75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Banker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Algorithm Multiple</a:t>
            </a:r>
            <a:r>
              <a:rPr lang="en-US" i="1"/>
              <a:t>, cont</a:t>
            </a:r>
            <a:r>
              <a:rPr lang="ja-JP" altLang="en-US" i="1">
                <a:latin typeface="Arial"/>
              </a:rPr>
              <a:t>’</a:t>
            </a:r>
            <a:r>
              <a:rPr lang="en-US" i="1"/>
              <a:t>d</a:t>
            </a:r>
          </a:p>
        </p:txBody>
      </p:sp>
      <p:sp>
        <p:nvSpPr>
          <p:cNvPr id="75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343400"/>
            <a:ext cx="8229600" cy="1736725"/>
          </a:xfrm>
        </p:spPr>
        <p:txBody>
          <a:bodyPr/>
          <a:lstStyle/>
          <a:p>
            <a:r>
              <a:rPr lang="en-US" dirty="0"/>
              <a:t>Repeat these steps until:</a:t>
            </a:r>
          </a:p>
          <a:p>
            <a:pPr lvl="1"/>
            <a:r>
              <a:rPr lang="en-US" dirty="0">
                <a:solidFill>
                  <a:srgbClr val="B23300"/>
                </a:solidFill>
              </a:rPr>
              <a:t>All processes complete: </a:t>
            </a:r>
            <a:r>
              <a:rPr lang="en-US" dirty="0"/>
              <a:t>The initial state was safe.</a:t>
            </a:r>
          </a:p>
          <a:p>
            <a:pPr lvl="1"/>
            <a:r>
              <a:rPr lang="en-US" dirty="0">
                <a:solidFill>
                  <a:srgbClr val="B23300"/>
                </a:solidFill>
              </a:rPr>
              <a:t>Deadlock occurs: </a:t>
            </a:r>
            <a:r>
              <a:rPr lang="en-US" dirty="0"/>
              <a:t>The initial state was unsafe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759812" name="Picture 4" descr="3-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438" y="1325563"/>
            <a:ext cx="4995862" cy="261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9814" name="Rectangle 6"/>
          <p:cNvSpPr>
            <a:spLocks noChangeArrowheads="1"/>
          </p:cNvSpPr>
          <p:nvPr/>
        </p:nvSpPr>
        <p:spPr bwMode="auto">
          <a:xfrm>
            <a:off x="6126163" y="6080125"/>
            <a:ext cx="2120900" cy="5810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Modern Operating Systems, 3</a:t>
            </a:r>
            <a:r>
              <a:rPr lang="en-US" sz="800" b="1" baseline="30000">
                <a:solidFill>
                  <a:srgbClr val="969696"/>
                </a:solidFill>
              </a:rPr>
              <a:t>rd</a:t>
            </a:r>
            <a:r>
              <a:rPr lang="en-US" sz="800" b="1">
                <a:solidFill>
                  <a:srgbClr val="969696"/>
                </a:solidFill>
              </a:rPr>
              <a:t> ed.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Andrew Tanenbaum</a:t>
            </a:r>
          </a:p>
          <a:p>
            <a:r>
              <a:rPr lang="en-US" sz="800">
                <a:solidFill>
                  <a:srgbClr val="969696"/>
                </a:solidFill>
              </a:rPr>
              <a:t>(c) 2008 Prentice-Hall, Inc.. 0-13-600663-9</a:t>
            </a:r>
          </a:p>
          <a:p>
            <a:r>
              <a:rPr lang="en-US" sz="800">
                <a:solidFill>
                  <a:srgbClr val="969696"/>
                </a:solidFill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734071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159DD-E552-8747-AE33-B4924FB35142}" type="slidenum">
              <a:rPr lang="en-US"/>
              <a:pPr/>
              <a:t>23</a:t>
            </a:fld>
            <a:endParaRPr lang="en-US"/>
          </a:p>
        </p:txBody>
      </p:sp>
      <p:sp>
        <p:nvSpPr>
          <p:cNvPr id="76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Banker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Algorithm Multiple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76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Wonderful algorithm in theory.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300"/>
                </a:solidFill>
              </a:rPr>
              <a:t>Useless in practice.</a:t>
            </a:r>
          </a:p>
          <a:p>
            <a:pPr lvl="4"/>
            <a:endParaRPr lang="en-US" dirty="0">
              <a:solidFill>
                <a:schemeClr val="folHlink"/>
              </a:solidFill>
            </a:endParaRPr>
          </a:p>
          <a:p>
            <a:pPr lvl="1"/>
            <a:r>
              <a:rPr lang="en-US" dirty="0"/>
              <a:t>Processes rarely know in advance </a:t>
            </a:r>
            <a:br>
              <a:rPr lang="en-US" dirty="0"/>
            </a:br>
            <a:r>
              <a:rPr lang="en-US" dirty="0"/>
              <a:t>what their maximum resource requirements are.</a:t>
            </a:r>
          </a:p>
          <a:p>
            <a:pPr lvl="1"/>
            <a:r>
              <a:rPr lang="en-US" dirty="0"/>
              <a:t>The number of processes can be dynamic.</a:t>
            </a:r>
          </a:p>
          <a:p>
            <a:pPr lvl="1"/>
            <a:r>
              <a:rPr lang="en-US" dirty="0"/>
              <a:t>Resources can suddenly vanish (i.e., break down).</a:t>
            </a:r>
          </a:p>
          <a:p>
            <a:pPr lvl="4"/>
            <a:endParaRPr lang="en-US" dirty="0"/>
          </a:p>
          <a:p>
            <a:r>
              <a:rPr lang="en-US" dirty="0"/>
              <a:t>Few operating systems actually </a:t>
            </a:r>
            <a:r>
              <a:rPr lang="en-US" dirty="0" smtClean="0"/>
              <a:t>use the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banker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algorithm to prevent deadlocks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2658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6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6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60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60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608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066D-F309-A741-8E8A-C14C131C88B5}" type="slidenum">
              <a:rPr lang="en-US"/>
              <a:pPr/>
              <a:t>24</a:t>
            </a:fld>
            <a:endParaRPr lang="en-US"/>
          </a:p>
        </p:txBody>
      </p:sp>
      <p:sp>
        <p:nvSpPr>
          <p:cNvPr id="76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Two-Phase Locking</a:t>
            </a:r>
          </a:p>
        </p:txBody>
      </p:sp>
      <p:sp>
        <p:nvSpPr>
          <p:cNvPr id="76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 special-purpose algorithm commonly used by </a:t>
            </a:r>
            <a:r>
              <a:rPr lang="en-US" dirty="0">
                <a:solidFill>
                  <a:srgbClr val="B23300"/>
                </a:solidFill>
              </a:rPr>
              <a:t>database systems</a:t>
            </a:r>
            <a:r>
              <a:rPr lang="en-US" dirty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300"/>
                </a:solidFill>
              </a:rPr>
              <a:t>Phase 1:</a:t>
            </a:r>
            <a:r>
              <a:rPr lang="en-US" dirty="0"/>
              <a:t> A database process tries to lock all the records </a:t>
            </a:r>
            <a:r>
              <a:rPr lang="en-US" dirty="0" smtClean="0"/>
              <a:t>that </a:t>
            </a:r>
            <a:r>
              <a:rPr lang="en-US" dirty="0"/>
              <a:t>it needs. No work is done in this phase.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some records are not available, </a:t>
            </a:r>
            <a:br>
              <a:rPr lang="en-US" dirty="0"/>
            </a:br>
            <a:r>
              <a:rPr lang="en-US" dirty="0"/>
              <a:t>release all locks and start over.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Phase 1 succeeds, proceed to Phase 2.</a:t>
            </a:r>
          </a:p>
          <a:p>
            <a:pPr lvl="3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300"/>
                </a:solidFill>
              </a:rPr>
              <a:t>Phase 2:</a:t>
            </a:r>
            <a:r>
              <a:rPr lang="en-US" dirty="0"/>
              <a:t> Perform operations on the locked records, </a:t>
            </a:r>
            <a:r>
              <a:rPr lang="en-US" dirty="0" smtClean="0"/>
              <a:t>and </a:t>
            </a:r>
            <a:r>
              <a:rPr lang="en-US" dirty="0"/>
              <a:t>then release the locks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466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6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6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6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6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066D-F309-A741-8E8A-C14C131C88B5}" type="slidenum">
              <a:rPr lang="en-US"/>
              <a:pPr/>
              <a:t>25</a:t>
            </a:fld>
            <a:endParaRPr lang="en-US"/>
          </a:p>
        </p:txBody>
      </p:sp>
      <p:sp>
        <p:nvSpPr>
          <p:cNvPr id="76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Two-Phase </a:t>
            </a:r>
            <a:r>
              <a:rPr lang="en-US" dirty="0" smtClean="0"/>
              <a:t>Locking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76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Not </a:t>
            </a:r>
            <a:r>
              <a:rPr lang="en-US" dirty="0"/>
              <a:t>a practical algorithm in general.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It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not always possible to terminate a process </a:t>
            </a:r>
            <a:br>
              <a:rPr lang="en-US" dirty="0"/>
            </a:br>
            <a:r>
              <a:rPr lang="en-US" dirty="0"/>
              <a:t>just because a resource is not available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then start over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600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0809E-A134-514A-9334-51E924DDFD1E}" type="slidenum">
              <a:rPr lang="en-US"/>
              <a:pPr/>
              <a:t>26</a:t>
            </a:fld>
            <a:endParaRPr lang="en-US"/>
          </a:p>
        </p:txBody>
      </p:sp>
      <p:sp>
        <p:nvSpPr>
          <p:cNvPr id="76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 of Deadlock Handling</a:t>
            </a:r>
          </a:p>
        </p:txBody>
      </p:sp>
      <p:sp>
        <p:nvSpPr>
          <p:cNvPr id="76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300"/>
                </a:solidFill>
              </a:rPr>
              <a:t>Prevention schemes</a:t>
            </a:r>
          </a:p>
          <a:p>
            <a:pPr lvl="1"/>
            <a:r>
              <a:rPr lang="en-US" dirty="0"/>
              <a:t>Can be overly restrictive.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300"/>
                </a:solidFill>
              </a:rPr>
              <a:t>Avoidance schemes</a:t>
            </a:r>
          </a:p>
          <a:p>
            <a:pPr lvl="1"/>
            <a:r>
              <a:rPr lang="en-US" dirty="0"/>
              <a:t>May require information that is usually not available.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300"/>
                </a:solidFill>
              </a:rPr>
              <a:t>Still a topic of research</a:t>
            </a:r>
            <a:r>
              <a:rPr lang="en-US" dirty="0" smtClean="0">
                <a:solidFill>
                  <a:srgbClr val="B23300"/>
                </a:solidFill>
              </a:rPr>
              <a:t>!</a:t>
            </a:r>
            <a:endParaRPr lang="en-US" dirty="0">
              <a:solidFill>
                <a:srgbClr val="B2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216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DC5FA-D77B-2542-B01F-E86C3A9A1C2F}" type="slidenum">
              <a:rPr lang="en-US"/>
              <a:pPr/>
              <a:t>27</a:t>
            </a:fld>
            <a:endParaRPr lang="en-US"/>
          </a:p>
        </p:txBody>
      </p:sp>
      <p:sp>
        <p:nvSpPr>
          <p:cNvPr id="76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Management</a:t>
            </a:r>
          </a:p>
        </p:txBody>
      </p:sp>
      <p:sp>
        <p:nvSpPr>
          <p:cNvPr id="76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399"/>
            <a:ext cx="8229600" cy="4968209"/>
          </a:xfrm>
        </p:spPr>
        <p:txBody>
          <a:bodyPr/>
          <a:lstStyle/>
          <a:p>
            <a:r>
              <a:rPr lang="en-US" dirty="0">
                <a:solidFill>
                  <a:srgbClr val="B23300"/>
                </a:solidFill>
              </a:rPr>
              <a:t>Memory is an important resource </a:t>
            </a:r>
            <a:r>
              <a:rPr lang="en-US" dirty="0"/>
              <a:t>that the </a:t>
            </a:r>
            <a:br>
              <a:rPr lang="en-US" dirty="0"/>
            </a:br>
            <a:r>
              <a:rPr lang="en-US" dirty="0"/>
              <a:t>operating system must manage carefully.</a:t>
            </a:r>
          </a:p>
          <a:p>
            <a:pPr lvl="5"/>
            <a:endParaRPr lang="en-US" dirty="0"/>
          </a:p>
          <a:p>
            <a:r>
              <a:rPr lang="en-US" dirty="0"/>
              <a:t>Your laptop has several thousand times </a:t>
            </a:r>
            <a:br>
              <a:rPr lang="en-US" dirty="0"/>
            </a:br>
            <a:r>
              <a:rPr lang="en-US" dirty="0"/>
              <a:t>as much memory as the IBM 7094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supercomputer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</a:t>
            </a:r>
            <a:r>
              <a:rPr lang="en-US" dirty="0" smtClean="0"/>
              <a:t>of </a:t>
            </a:r>
            <a:r>
              <a:rPr lang="en-US" dirty="0"/>
              <a:t>the early 1960s.</a:t>
            </a:r>
          </a:p>
          <a:p>
            <a:pPr lvl="6"/>
            <a:endParaRPr lang="en-US" dirty="0"/>
          </a:p>
          <a:p>
            <a:r>
              <a:rPr lang="en-US" dirty="0"/>
              <a:t>The IBM 1401 small business computer </a:t>
            </a:r>
            <a:br>
              <a:rPr lang="en-US" dirty="0"/>
            </a:br>
            <a:r>
              <a:rPr lang="en-US" dirty="0"/>
              <a:t>had a maximum of 16,000 memory locations.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Each 8-bit memory location (they </a:t>
            </a:r>
            <a:r>
              <a:rPr lang="en-US" dirty="0" smtClean="0"/>
              <a:t>weren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called bytes back then) could contain one character and costs about </a:t>
            </a:r>
            <a:r>
              <a:rPr lang="en-US" dirty="0">
                <a:solidFill>
                  <a:srgbClr val="B23300"/>
                </a:solidFill>
              </a:rPr>
              <a:t>$25 </a:t>
            </a:r>
            <a:r>
              <a:rPr lang="en-US" dirty="0"/>
              <a:t>in </a:t>
            </a:r>
            <a:r>
              <a:rPr lang="en-US" dirty="0" smtClean="0"/>
              <a:t>today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dollars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166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6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69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E1211-634F-3E4D-B985-2C981E1DE0FF}" type="slidenum">
              <a:rPr lang="en-US"/>
              <a:pPr/>
              <a:t>28</a:t>
            </a:fld>
            <a:endParaRPr lang="en-US"/>
          </a:p>
        </p:txBody>
      </p:sp>
      <p:sp>
        <p:nvSpPr>
          <p:cNvPr id="77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Computer System Architecture</a:t>
            </a:r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r>
              <a:rPr lang="en-US" dirty="0">
                <a:solidFill>
                  <a:srgbClr val="B23300"/>
                </a:solidFill>
              </a:rPr>
              <a:t>You can never have </a:t>
            </a:r>
            <a:r>
              <a:rPr lang="ja-JP" altLang="en-US" dirty="0">
                <a:solidFill>
                  <a:srgbClr val="B23300"/>
                </a:solidFill>
                <a:latin typeface="Arial"/>
              </a:rPr>
              <a:t>“</a:t>
            </a:r>
            <a:r>
              <a:rPr lang="en-US" dirty="0">
                <a:solidFill>
                  <a:srgbClr val="B23300"/>
                </a:solidFill>
              </a:rPr>
              <a:t>too much</a:t>
            </a:r>
            <a:r>
              <a:rPr lang="ja-JP" altLang="en-US" dirty="0">
                <a:solidFill>
                  <a:srgbClr val="B23300"/>
                </a:solidFill>
                <a:latin typeface="Arial"/>
              </a:rPr>
              <a:t>”</a:t>
            </a:r>
            <a:r>
              <a:rPr lang="en-US" dirty="0">
                <a:solidFill>
                  <a:srgbClr val="B23300"/>
                </a:solidFill>
              </a:rPr>
              <a:t> memory.</a:t>
            </a:r>
          </a:p>
          <a:p>
            <a:pPr lvl="4"/>
            <a:endParaRPr lang="en-US" dirty="0"/>
          </a:p>
          <a:p>
            <a:r>
              <a:rPr lang="en-US" dirty="0"/>
              <a:t>The first IBM PC had a maximum of </a:t>
            </a:r>
            <a:r>
              <a:rPr lang="en-US" dirty="0" smtClean="0"/>
              <a:t>640K</a:t>
            </a:r>
          </a:p>
          <a:p>
            <a:pPr lvl="6"/>
            <a:endParaRPr lang="en-US" dirty="0"/>
          </a:p>
          <a:p>
            <a:pPr lvl="1"/>
            <a:r>
              <a:rPr lang="en-US" dirty="0" smtClean="0"/>
              <a:t>40 times the memory of the IBM 1401.</a:t>
            </a:r>
          </a:p>
          <a:p>
            <a:pPr lvl="1"/>
            <a:r>
              <a:rPr lang="en-US" dirty="0" smtClean="0"/>
              <a:t>Who </a:t>
            </a:r>
            <a:r>
              <a:rPr lang="en-US" dirty="0"/>
              <a:t>can use so much memory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027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7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70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E1211-634F-3E4D-B985-2C981E1DE0FF}" type="slidenum">
              <a:rPr lang="en-US"/>
              <a:pPr/>
              <a:t>29</a:t>
            </a:fld>
            <a:endParaRPr lang="en-US"/>
          </a:p>
        </p:txBody>
      </p:sp>
      <p:sp>
        <p:nvSpPr>
          <p:cNvPr id="77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 System </a:t>
            </a:r>
            <a:r>
              <a:rPr lang="en-US" dirty="0" smtClean="0"/>
              <a:t>Architecture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serious computer system design fault </a:t>
            </a:r>
            <a:br>
              <a:rPr lang="en-US" dirty="0"/>
            </a:br>
            <a:r>
              <a:rPr lang="en-US" dirty="0"/>
              <a:t>is to have too few address bits.</a:t>
            </a:r>
          </a:p>
          <a:p>
            <a:pPr lvl="4"/>
            <a:endParaRPr lang="en-US" dirty="0"/>
          </a:p>
          <a:p>
            <a:pPr lvl="1"/>
            <a:r>
              <a:rPr lang="en-US" dirty="0" smtClean="0"/>
              <a:t>Can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address enough main memory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Early PCs used elaborate schemes to compensate for </a:t>
            </a:r>
            <a:r>
              <a:rPr lang="en-US" dirty="0" smtClean="0"/>
              <a:t>insufficient </a:t>
            </a:r>
            <a:r>
              <a:rPr lang="en-US" dirty="0"/>
              <a:t>memory: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tiny</a:t>
            </a:r>
            <a:r>
              <a:rPr lang="en-US" dirty="0"/>
              <a:t>, small, large, and huge memory models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874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7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19EA2-8A8A-9942-A9B8-173FE26CFCD7}" type="slidenum">
              <a:rPr lang="en-US"/>
              <a:pPr/>
              <a:t>3</a:t>
            </a:fld>
            <a:endParaRPr lang="en-US"/>
          </a:p>
        </p:txBody>
      </p:sp>
      <p:sp>
        <p:nvSpPr>
          <p:cNvPr id="74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Ignore Deadlocks</a:t>
            </a:r>
          </a:p>
        </p:txBody>
      </p:sp>
      <p:sp>
        <p:nvSpPr>
          <p:cNvPr id="74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Deadlocks may be unavoidable </a:t>
            </a:r>
            <a:br>
              <a:rPr lang="en-US" dirty="0"/>
            </a:br>
            <a:r>
              <a:rPr lang="en-US" dirty="0"/>
              <a:t>when there are </a:t>
            </a:r>
            <a:r>
              <a:rPr lang="en-US" dirty="0">
                <a:solidFill>
                  <a:srgbClr val="B23C00"/>
                </a:solidFill>
              </a:rPr>
              <a:t>limited resources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The OS can impose </a:t>
            </a:r>
            <a:r>
              <a:rPr lang="en-US" dirty="0">
                <a:solidFill>
                  <a:srgbClr val="B23C00"/>
                </a:solidFill>
              </a:rPr>
              <a:t>draconian measures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to prevent deadlocks that happen only occasionally.</a:t>
            </a:r>
          </a:p>
          <a:p>
            <a:pPr lvl="4"/>
            <a:endParaRPr lang="en-US" dirty="0"/>
          </a:p>
          <a:p>
            <a:r>
              <a:rPr lang="en-US" dirty="0"/>
              <a:t>If there are </a:t>
            </a:r>
            <a:r>
              <a:rPr lang="en-US" dirty="0">
                <a:solidFill>
                  <a:srgbClr val="B23300"/>
                </a:solidFill>
              </a:rPr>
              <a:t>too many restrictions </a:t>
            </a:r>
            <a:r>
              <a:rPr lang="en-US" dirty="0"/>
              <a:t>on the use of resources, the cost in inconvenience is too high.</a:t>
            </a:r>
          </a:p>
          <a:p>
            <a:pPr lvl="4"/>
            <a:endParaRPr lang="en-US" dirty="0"/>
          </a:p>
          <a:p>
            <a:r>
              <a:rPr lang="en-US" dirty="0"/>
              <a:t>Users may rather tolerate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infrequent </a:t>
            </a:r>
            <a:r>
              <a:rPr lang="en-US" dirty="0">
                <a:solidFill>
                  <a:srgbClr val="B23C00"/>
                </a:solidFill>
              </a:rPr>
              <a:t>system lockups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24286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2A7C3-CFB3-0847-9D1E-D7998C7506CD}" type="slidenum">
              <a:rPr lang="en-US"/>
              <a:pPr/>
              <a:t>30</a:t>
            </a:fld>
            <a:endParaRPr lang="en-US"/>
          </a:p>
        </p:txBody>
      </p:sp>
      <p:sp>
        <p:nvSpPr>
          <p:cNvPr id="77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 System Architecture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77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300"/>
                </a:solidFill>
              </a:rPr>
              <a:t>Applications will always expand to fill </a:t>
            </a:r>
            <a:br>
              <a:rPr lang="en-US" dirty="0">
                <a:solidFill>
                  <a:srgbClr val="B23300"/>
                </a:solidFill>
              </a:rPr>
            </a:br>
            <a:r>
              <a:rPr lang="en-US" dirty="0">
                <a:solidFill>
                  <a:srgbClr val="B23300"/>
                </a:solidFill>
              </a:rPr>
              <a:t>the amount of available memory</a:t>
            </a:r>
            <a:r>
              <a:rPr lang="en-US" dirty="0" smtClean="0">
                <a:solidFill>
                  <a:srgbClr val="B23300"/>
                </a:solidFill>
              </a:rPr>
              <a:t>.</a:t>
            </a:r>
          </a:p>
          <a:p>
            <a:pPr lvl="4"/>
            <a:endParaRPr lang="en-US" dirty="0">
              <a:solidFill>
                <a:srgbClr val="B23300"/>
              </a:solidFill>
            </a:endParaRPr>
          </a:p>
          <a:p>
            <a:pPr lvl="1"/>
            <a:r>
              <a:rPr lang="en-US" dirty="0"/>
              <a:t>Example: Multimedia applications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are </a:t>
            </a:r>
            <a:r>
              <a:rPr lang="en-US" dirty="0"/>
              <a:t>major memory hogs.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490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2A7C3-CFB3-0847-9D1E-D7998C7506CD}" type="slidenum">
              <a:rPr lang="en-US"/>
              <a:pPr/>
              <a:t>31</a:t>
            </a:fld>
            <a:endParaRPr lang="en-US"/>
          </a:p>
        </p:txBody>
      </p:sp>
      <p:sp>
        <p:nvSpPr>
          <p:cNvPr id="77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 System Architecture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77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System </a:t>
            </a:r>
            <a:r>
              <a:rPr lang="en-US" dirty="0"/>
              <a:t>memory design is affected by</a:t>
            </a:r>
            <a:r>
              <a:rPr lang="en-US" dirty="0" smtClean="0"/>
              <a:t>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Speed of the processor</a:t>
            </a:r>
          </a:p>
          <a:p>
            <a:pPr lvl="1"/>
            <a:r>
              <a:rPr lang="en-US" dirty="0"/>
              <a:t>Speed of the I/O devices</a:t>
            </a:r>
          </a:p>
          <a:p>
            <a:pPr lvl="1"/>
            <a:r>
              <a:rPr lang="en-US" dirty="0"/>
              <a:t>Types of applications</a:t>
            </a:r>
          </a:p>
          <a:p>
            <a:pPr lvl="1"/>
            <a:r>
              <a:rPr lang="en-US" dirty="0"/>
              <a:t>Degree of concurrency</a:t>
            </a:r>
          </a:p>
          <a:p>
            <a:pPr lvl="1"/>
            <a:r>
              <a:rPr lang="en-US" dirty="0"/>
              <a:t>Granularity of machine instructions</a:t>
            </a:r>
          </a:p>
          <a:p>
            <a:pPr lvl="2"/>
            <a:r>
              <a:rPr lang="en-US" dirty="0"/>
              <a:t>RISC architectures execute more instructions</a:t>
            </a:r>
          </a:p>
          <a:p>
            <a:pPr lvl="1"/>
            <a:r>
              <a:rPr lang="en-US" dirty="0"/>
              <a:t>Size of the systems software</a:t>
            </a:r>
          </a:p>
          <a:p>
            <a:pPr lvl="2"/>
            <a:r>
              <a:rPr lang="en-US" dirty="0"/>
              <a:t>Example: the OS kernel</a:t>
            </a:r>
          </a:p>
        </p:txBody>
      </p:sp>
    </p:spTree>
    <p:extLst>
      <p:ext uri="{BB962C8B-B14F-4D97-AF65-F5344CB8AC3E}">
        <p14:creationId xmlns:p14="http://schemas.microsoft.com/office/powerpoint/2010/main" val="2929070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7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7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7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7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7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7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38B4-FAB0-B64F-BE46-4C3EA6F36A92}" type="slidenum">
              <a:rPr lang="en-US"/>
              <a:pPr/>
              <a:t>32</a:t>
            </a:fld>
            <a:endParaRPr lang="en-US"/>
          </a:p>
        </p:txBody>
      </p:sp>
      <p:sp>
        <p:nvSpPr>
          <p:cNvPr id="77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 System Architecture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77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 major disparity exists between </a:t>
            </a:r>
            <a:br>
              <a:rPr lang="en-US" dirty="0"/>
            </a:br>
            <a:r>
              <a:rPr lang="en-US" dirty="0"/>
              <a:t>CPU speed and memory speed.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CPU technology is advancing </a:t>
            </a:r>
            <a:br>
              <a:rPr lang="en-US" dirty="0"/>
            </a:br>
            <a:r>
              <a:rPr lang="en-US" dirty="0"/>
              <a:t>faster than memory technology.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The CPU can process data faster than it can be fetched from compatibly priced main memory units.</a:t>
            </a:r>
          </a:p>
          <a:p>
            <a:pPr lvl="4">
              <a:lnSpc>
                <a:spcPct val="90000"/>
              </a:lnSpc>
            </a:pPr>
            <a:endParaRPr lang="en-US" dirty="0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300"/>
                </a:solidFill>
              </a:rPr>
              <a:t>Main memory is the bottleneck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 terms of system speed and cost.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Systems need to include very fast and expensive </a:t>
            </a:r>
            <a:br>
              <a:rPr lang="en-US" dirty="0"/>
            </a:br>
            <a:r>
              <a:rPr lang="en-US" dirty="0"/>
              <a:t>cache memory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117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72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72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5D68C-6DA3-354E-BAA3-FEBF5DB737F3}" type="slidenum">
              <a:rPr lang="en-US"/>
              <a:pPr/>
              <a:t>33</a:t>
            </a:fld>
            <a:endParaRPr lang="en-US"/>
          </a:p>
        </p:txBody>
      </p:sp>
      <p:sp>
        <p:nvSpPr>
          <p:cNvPr id="77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Hierarchy</a:t>
            </a:r>
          </a:p>
        </p:txBody>
      </p:sp>
      <p:sp>
        <p:nvSpPr>
          <p:cNvPr id="77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Small </a:t>
            </a:r>
            <a:r>
              <a:rPr lang="en-US" dirty="0"/>
              <a:t>amount of very fast, expensive, </a:t>
            </a:r>
            <a:br>
              <a:rPr lang="en-US" dirty="0"/>
            </a:br>
            <a:r>
              <a:rPr lang="en-US" dirty="0"/>
              <a:t>volatile </a:t>
            </a:r>
            <a:r>
              <a:rPr lang="en-US" dirty="0">
                <a:solidFill>
                  <a:srgbClr val="B23300"/>
                </a:solidFill>
              </a:rPr>
              <a:t>cache memory</a:t>
            </a:r>
            <a:r>
              <a:rPr lang="en-US" dirty="0"/>
              <a:t>.</a:t>
            </a:r>
          </a:p>
          <a:p>
            <a:pPr lvl="1"/>
            <a:r>
              <a:rPr lang="en-US" dirty="0">
                <a:solidFill>
                  <a:srgbClr val="B23300"/>
                </a:solidFill>
              </a:rPr>
              <a:t>volatile</a:t>
            </a:r>
            <a:r>
              <a:rPr lang="en-US" dirty="0"/>
              <a:t>: contents disappear when the power goes off</a:t>
            </a:r>
          </a:p>
          <a:p>
            <a:pPr lvl="3"/>
            <a:endParaRPr lang="en-US" dirty="0"/>
          </a:p>
          <a:p>
            <a:r>
              <a:rPr lang="en-US" dirty="0"/>
              <a:t>Gigabytes of medium-speed, medium-price, </a:t>
            </a:r>
            <a:br>
              <a:rPr lang="en-US" dirty="0"/>
            </a:br>
            <a:r>
              <a:rPr lang="en-US" dirty="0"/>
              <a:t>volatile </a:t>
            </a:r>
            <a:r>
              <a:rPr lang="en-US" dirty="0">
                <a:solidFill>
                  <a:srgbClr val="B23300"/>
                </a:solidFill>
              </a:rPr>
              <a:t>main memory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RAM: random access memory</a:t>
            </a:r>
          </a:p>
          <a:p>
            <a:pPr lvl="3"/>
            <a:endParaRPr lang="en-US" dirty="0"/>
          </a:p>
          <a:p>
            <a:r>
              <a:rPr lang="en-US" dirty="0"/>
              <a:t>Gigabytes or terabytes of slow, cheap, </a:t>
            </a:r>
            <a:br>
              <a:rPr lang="en-US" dirty="0"/>
            </a:br>
            <a:r>
              <a:rPr lang="en-US" dirty="0"/>
              <a:t>non-volatile </a:t>
            </a:r>
            <a:r>
              <a:rPr lang="en-US" dirty="0">
                <a:solidFill>
                  <a:srgbClr val="B23300"/>
                </a:solidFill>
              </a:rPr>
              <a:t>disk storage</a:t>
            </a:r>
            <a:r>
              <a:rPr lang="en-US" dirty="0">
                <a:solidFill>
                  <a:schemeClr val="folHlink"/>
                </a:solidFill>
              </a:rPr>
              <a:t>.</a:t>
            </a:r>
          </a:p>
          <a:p>
            <a:pPr lvl="4"/>
            <a:endParaRPr lang="en-US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213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Memory/Storage Speed 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Suppose your computer ran at </a:t>
            </a:r>
            <a:r>
              <a:rPr lang="en-US" sz="2800" dirty="0" smtClean="0">
                <a:solidFill>
                  <a:srgbClr val="B23300"/>
                </a:solidFill>
              </a:rPr>
              <a:t>human speeds</a:t>
            </a:r>
            <a:r>
              <a:rPr lang="en-US" sz="2800" dirty="0" smtClean="0"/>
              <a:t>.</a:t>
            </a:r>
          </a:p>
          <a:p>
            <a:pPr lvl="4"/>
            <a:endParaRPr lang="en-US" dirty="0" smtClean="0"/>
          </a:p>
          <a:p>
            <a:pPr lvl="1"/>
            <a:r>
              <a:rPr lang="en-US" sz="2400" dirty="0" smtClean="0"/>
              <a:t>1 CPU cycle: 1 second</a:t>
            </a:r>
          </a:p>
          <a:p>
            <a:pPr lvl="4"/>
            <a:endParaRPr lang="en-US" dirty="0" smtClean="0"/>
          </a:p>
          <a:p>
            <a:r>
              <a:rPr lang="en-US" sz="2800" dirty="0" smtClean="0"/>
              <a:t>Then the time to </a:t>
            </a:r>
            <a:r>
              <a:rPr lang="en-US" sz="2800" dirty="0" smtClean="0">
                <a:solidFill>
                  <a:srgbClr val="B23300"/>
                </a:solidFill>
              </a:rPr>
              <a:t>retrieve one byte </a:t>
            </a:r>
            <a:r>
              <a:rPr lang="en-US" sz="2800" dirty="0" smtClean="0"/>
              <a:t>from:</a:t>
            </a:r>
          </a:p>
          <a:p>
            <a:pPr lvl="4"/>
            <a:endParaRPr lang="en-US" dirty="0" smtClean="0"/>
          </a:p>
          <a:p>
            <a:pPr lvl="1"/>
            <a:r>
              <a:rPr lang="en-US" sz="2400" dirty="0" smtClean="0"/>
              <a:t>SRAM</a:t>
            </a:r>
          </a:p>
          <a:p>
            <a:pPr lvl="2"/>
            <a:r>
              <a:rPr lang="en-US" sz="2000" dirty="0" smtClean="0"/>
              <a:t>5 seconds</a:t>
            </a:r>
          </a:p>
          <a:p>
            <a:pPr lvl="6"/>
            <a:endParaRPr lang="en-US" dirty="0" smtClean="0"/>
          </a:p>
          <a:p>
            <a:pPr lvl="1"/>
            <a:r>
              <a:rPr lang="en-US" sz="2400" dirty="0" smtClean="0"/>
              <a:t>DRAM</a:t>
            </a:r>
          </a:p>
          <a:p>
            <a:pPr lvl="2"/>
            <a:r>
              <a:rPr lang="en-US" sz="2000" dirty="0" smtClean="0"/>
              <a:t>2 minutes</a:t>
            </a:r>
          </a:p>
          <a:p>
            <a:pPr lvl="6"/>
            <a:endParaRPr lang="en-US" dirty="0" smtClean="0"/>
          </a:p>
          <a:p>
            <a:pPr lvl="1"/>
            <a:r>
              <a:rPr lang="en-US" sz="2400" dirty="0" smtClean="0"/>
              <a:t>Flash</a:t>
            </a:r>
          </a:p>
          <a:p>
            <a:pPr lvl="2"/>
            <a:r>
              <a:rPr lang="en-US" sz="2000" dirty="0" smtClean="0"/>
              <a:t>1 day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3D3A4-AE43-404E-B6B4-64EEDE7D4C25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931927" y="3287367"/>
            <a:ext cx="4023316" cy="2427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charset="0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377950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charset="0"/>
              <a:buChar char="o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827213" indent="-4381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2971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050">
                <a:solidFill>
                  <a:schemeClr val="tx1"/>
                </a:solidFill>
                <a:latin typeface="+mn-lt"/>
                <a:ea typeface="+mn-ea"/>
              </a:defRPr>
            </a:lvl5pPr>
            <a:lvl6pPr marL="27543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000">
                <a:solidFill>
                  <a:schemeClr val="tx1"/>
                </a:solidFill>
                <a:latin typeface="+mn-lt"/>
                <a:ea typeface="+mn-ea"/>
              </a:defRPr>
            </a:lvl6pPr>
            <a:lvl7pPr marL="32115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000">
                <a:solidFill>
                  <a:schemeClr val="tx1"/>
                </a:solidFill>
                <a:latin typeface="+mn-lt"/>
                <a:ea typeface="+mn-ea"/>
              </a:defRPr>
            </a:lvl7pPr>
            <a:lvl8pPr marL="36687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000">
                <a:solidFill>
                  <a:schemeClr val="tx1"/>
                </a:solidFill>
                <a:latin typeface="+mn-lt"/>
                <a:ea typeface="+mn-ea"/>
              </a:defRPr>
            </a:lvl8pPr>
            <a:lvl9pPr marL="41259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/>
            <a:r>
              <a:rPr lang="en-US" dirty="0" smtClean="0"/>
              <a:t>Hard drive</a:t>
            </a:r>
          </a:p>
          <a:p>
            <a:pPr lvl="2"/>
            <a:r>
              <a:rPr lang="en-US" dirty="0" smtClean="0"/>
              <a:t>2 months</a:t>
            </a:r>
          </a:p>
          <a:p>
            <a:pPr lvl="6"/>
            <a:endParaRPr lang="en-US" dirty="0" smtClean="0"/>
          </a:p>
          <a:p>
            <a:pPr lvl="1"/>
            <a:r>
              <a:rPr lang="en-US" dirty="0" smtClean="0"/>
              <a:t>Tape</a:t>
            </a:r>
          </a:p>
          <a:p>
            <a:pPr lvl="2"/>
            <a:r>
              <a:rPr lang="en-US" dirty="0" smtClean="0"/>
              <a:t>1,000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719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1914-2F37-8D46-99F1-4233BD4E8774}" type="slidenum">
              <a:rPr lang="en-US"/>
              <a:pPr/>
              <a:t>35</a:t>
            </a:fld>
            <a:endParaRPr lang="en-US"/>
          </a:p>
        </p:txBody>
      </p:sp>
      <p:sp>
        <p:nvSpPr>
          <p:cNvPr id="77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Manager</a:t>
            </a:r>
          </a:p>
        </p:txBody>
      </p:sp>
      <p:sp>
        <p:nvSpPr>
          <p:cNvPr id="77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84270"/>
            <a:ext cx="8229600" cy="49879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The memory manager manages </a:t>
            </a:r>
            <a:br>
              <a:rPr lang="en-US" sz="2800" dirty="0"/>
            </a:br>
            <a:r>
              <a:rPr lang="en-US" sz="2800" dirty="0"/>
              <a:t>the memory hierarchy</a:t>
            </a:r>
            <a:r>
              <a:rPr lang="en-US" sz="2800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Resides in the OS kernel.</a:t>
            </a:r>
            <a:endParaRPr lang="en-US" sz="2400" dirty="0"/>
          </a:p>
          <a:p>
            <a:pPr lvl="4">
              <a:lnSpc>
                <a:spcPct val="90000"/>
              </a:lnSpc>
            </a:pPr>
            <a:endParaRPr lang="en-US" sz="1050" dirty="0"/>
          </a:p>
          <a:p>
            <a:pPr>
              <a:lnSpc>
                <a:spcPct val="90000"/>
              </a:lnSpc>
            </a:pPr>
            <a:r>
              <a:rPr lang="en-US" sz="2800" dirty="0"/>
              <a:t>Keep track of which parts of memory are in use.</a:t>
            </a:r>
          </a:p>
          <a:p>
            <a:pPr lvl="4">
              <a:lnSpc>
                <a:spcPct val="90000"/>
              </a:lnSpc>
            </a:pPr>
            <a:endParaRPr lang="en-US" sz="1200" dirty="0"/>
          </a:p>
          <a:p>
            <a:pPr>
              <a:lnSpc>
                <a:spcPct val="90000"/>
              </a:lnSpc>
            </a:pPr>
            <a:r>
              <a:rPr lang="en-US" sz="2800" dirty="0"/>
              <a:t>Allocate memory to processes</a:t>
            </a:r>
            <a:r>
              <a:rPr lang="en-US" sz="2800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2800" dirty="0" err="1"/>
              <a:t>Deallocate</a:t>
            </a:r>
            <a:r>
              <a:rPr lang="en-US" sz="2800" dirty="0"/>
              <a:t> the memory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when </a:t>
            </a:r>
            <a:r>
              <a:rPr lang="en-US" sz="2800" dirty="0"/>
              <a:t>the processes complete.</a:t>
            </a:r>
          </a:p>
          <a:p>
            <a:pPr lvl="4">
              <a:lnSpc>
                <a:spcPct val="90000"/>
              </a:lnSpc>
            </a:pPr>
            <a:endParaRPr lang="en-US" sz="1200" dirty="0"/>
          </a:p>
          <a:p>
            <a:pPr>
              <a:lnSpc>
                <a:spcPct val="90000"/>
              </a:lnSpc>
            </a:pPr>
            <a:r>
              <a:rPr lang="en-US" sz="2800" dirty="0"/>
              <a:t>Swap the contents of main memory to and from disk when main memory isn’t large enough </a:t>
            </a:r>
            <a:r>
              <a:rPr lang="en-US" sz="2800" dirty="0" smtClean="0"/>
              <a:t>to </a:t>
            </a:r>
            <a:r>
              <a:rPr lang="en-US" sz="2800" dirty="0"/>
              <a:t>hold all the active processes.</a:t>
            </a:r>
          </a:p>
          <a:p>
            <a:pPr lvl="4">
              <a:lnSpc>
                <a:spcPct val="90000"/>
              </a:lnSpc>
            </a:pPr>
            <a:endParaRPr lang="en-US" sz="1050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855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74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74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74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2580-037D-E445-AB3B-2EAF8D65911F}" type="slidenum">
              <a:rPr lang="en-US"/>
              <a:pPr/>
              <a:t>4</a:t>
            </a:fld>
            <a:endParaRPr lang="en-US"/>
          </a:p>
        </p:txBody>
      </p:sp>
      <p:sp>
        <p:nvSpPr>
          <p:cNvPr id="74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Deadlock Detection and Recovery</a:t>
            </a:r>
          </a:p>
        </p:txBody>
      </p:sp>
      <p:sp>
        <p:nvSpPr>
          <p:cNvPr id="74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OS </a:t>
            </a:r>
            <a:r>
              <a:rPr lang="en-US" dirty="0">
                <a:solidFill>
                  <a:srgbClr val="B23C00"/>
                </a:solidFill>
              </a:rPr>
              <a:t>monitors </a:t>
            </a:r>
            <a:r>
              <a:rPr lang="en-US" dirty="0"/>
              <a:t>resource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requests and </a:t>
            </a:r>
            <a:r>
              <a:rPr lang="en-US" dirty="0"/>
              <a:t>releases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It maintains an internal resource allocation graph.</a:t>
            </a:r>
          </a:p>
          <a:p>
            <a:pPr lvl="1"/>
            <a:r>
              <a:rPr lang="en-US" dirty="0"/>
              <a:t>If it detects any cycles, it starts to </a:t>
            </a:r>
            <a:r>
              <a:rPr lang="en-US" dirty="0">
                <a:solidFill>
                  <a:srgbClr val="B23C00"/>
                </a:solidFill>
              </a:rPr>
              <a:t>kill processes </a:t>
            </a:r>
            <a:r>
              <a:rPr lang="en-US" dirty="0" smtClean="0">
                <a:solidFill>
                  <a:srgbClr val="B23C00"/>
                </a:solidFill>
              </a:rPr>
              <a:t/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/>
              <a:t>one </a:t>
            </a:r>
            <a:r>
              <a:rPr lang="en-US" dirty="0"/>
              <a:t>by one until the cycle is broken.</a:t>
            </a:r>
          </a:p>
          <a:p>
            <a:pPr lvl="4"/>
            <a:endParaRPr lang="en-US" dirty="0"/>
          </a:p>
          <a:p>
            <a:r>
              <a:rPr lang="en-US" dirty="0"/>
              <a:t>The OS </a:t>
            </a:r>
            <a:r>
              <a:rPr lang="en-US" dirty="0">
                <a:solidFill>
                  <a:srgbClr val="B23C00"/>
                </a:solidFill>
              </a:rPr>
              <a:t>periodically checks </a:t>
            </a:r>
            <a:r>
              <a:rPr lang="en-US" dirty="0"/>
              <a:t>to see if any processes have been continuously blocked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/>
              <a:t>a long time.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Kill </a:t>
            </a:r>
            <a:r>
              <a:rPr lang="en-US" dirty="0"/>
              <a:t>off such processes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874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1A91F-3E94-5E4A-992E-D6C169A08424}" type="slidenum">
              <a:rPr lang="en-US"/>
              <a:pPr/>
              <a:t>5</a:t>
            </a:fld>
            <a:endParaRPr lang="en-US"/>
          </a:p>
        </p:txBody>
      </p:sp>
      <p:sp>
        <p:nvSpPr>
          <p:cNvPr id="74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Deadlock Prevention</a:t>
            </a:r>
          </a:p>
        </p:txBody>
      </p:sp>
      <p:sp>
        <p:nvSpPr>
          <p:cNvPr id="74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Relax mutual exclusion</a:t>
            </a:r>
          </a:p>
          <a:p>
            <a:pPr lvl="4"/>
            <a:endParaRPr lang="en-US" dirty="0"/>
          </a:p>
          <a:p>
            <a:r>
              <a:rPr lang="en-US" dirty="0"/>
              <a:t>Never assign a resource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exclusively to </a:t>
            </a:r>
            <a:r>
              <a:rPr lang="en-US" dirty="0"/>
              <a:t>a process. 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Example: Instead of processes </a:t>
            </a:r>
            <a:br>
              <a:rPr lang="en-US" dirty="0"/>
            </a:br>
            <a:r>
              <a:rPr lang="en-US" dirty="0"/>
              <a:t>contending for the use of a printer, </a:t>
            </a:r>
            <a:br>
              <a:rPr lang="en-US" dirty="0"/>
            </a:br>
            <a:r>
              <a:rPr lang="en-US" dirty="0"/>
              <a:t>use spooling instead.</a:t>
            </a:r>
          </a:p>
          <a:p>
            <a:pPr lvl="4"/>
            <a:endParaRPr lang="en-US" dirty="0"/>
          </a:p>
          <a:p>
            <a:r>
              <a:rPr lang="en-US" dirty="0"/>
              <a:t>But not all resources can be spooled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44452" name="Text Box 4"/>
          <p:cNvSpPr txBox="1">
            <a:spLocks noChangeArrowheads="1"/>
          </p:cNvSpPr>
          <p:nvPr/>
        </p:nvSpPr>
        <p:spPr bwMode="auto">
          <a:xfrm>
            <a:off x="6765924" y="1325563"/>
            <a:ext cx="2012269" cy="1200329"/>
          </a:xfrm>
          <a:prstGeom prst="rect">
            <a:avLst/>
          </a:prstGeom>
          <a:solidFill>
            <a:srgbClr val="FFFFC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1143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1"/>
            <a:r>
              <a:rPr lang="en-US" sz="1800" dirty="0">
                <a:solidFill>
                  <a:srgbClr val="B23300"/>
                </a:solidFill>
              </a:rPr>
              <a:t>Mutual exclusion</a:t>
            </a:r>
          </a:p>
          <a:p>
            <a:pPr lvl="1"/>
            <a:r>
              <a:rPr lang="en-US" sz="1800" dirty="0"/>
              <a:t>Hold and wait</a:t>
            </a:r>
          </a:p>
          <a:p>
            <a:pPr lvl="1"/>
            <a:r>
              <a:rPr lang="en-US" sz="1800" dirty="0"/>
              <a:t>No preemption</a:t>
            </a:r>
          </a:p>
          <a:p>
            <a:pPr lvl="1"/>
            <a:r>
              <a:rPr lang="en-US" sz="1800" dirty="0"/>
              <a:t>Circular wait</a:t>
            </a:r>
          </a:p>
        </p:txBody>
      </p:sp>
    </p:spTree>
    <p:extLst>
      <p:ext uri="{BB962C8B-B14F-4D97-AF65-F5344CB8AC3E}">
        <p14:creationId xmlns:p14="http://schemas.microsoft.com/office/powerpoint/2010/main" val="2410786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44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EAC47-FCAC-B54D-88BB-E74C8C86B6DA}" type="slidenum">
              <a:rPr lang="en-US"/>
              <a:pPr/>
              <a:t>6</a:t>
            </a:fld>
            <a:endParaRPr lang="en-US"/>
          </a:p>
        </p:txBody>
      </p:sp>
      <p:sp>
        <p:nvSpPr>
          <p:cNvPr id="74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 Prevention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74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5029145"/>
          </a:xfrm>
        </p:spPr>
        <p:txBody>
          <a:bodyPr/>
          <a:lstStyle/>
          <a:p>
            <a:r>
              <a:rPr lang="en-US" dirty="0"/>
              <a:t>Require all processes to </a:t>
            </a:r>
            <a:br>
              <a:rPr lang="en-US" dirty="0"/>
            </a:br>
            <a:r>
              <a:rPr lang="en-US" dirty="0">
                <a:solidFill>
                  <a:srgbClr val="B23300"/>
                </a:solidFill>
              </a:rPr>
              <a:t>request all their resources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before starting execution.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process waits if any one resource is unavailable.</a:t>
            </a:r>
          </a:p>
          <a:p>
            <a:pPr lvl="1"/>
            <a:r>
              <a:rPr lang="en-US" dirty="0"/>
              <a:t>No process will hold some resources </a:t>
            </a:r>
            <a:br>
              <a:rPr lang="en-US" dirty="0"/>
            </a:br>
            <a:r>
              <a:rPr lang="en-US" dirty="0"/>
              <a:t>and block waiting for others.</a:t>
            </a:r>
          </a:p>
          <a:p>
            <a:r>
              <a:rPr lang="en-US" dirty="0"/>
              <a:t>But not all process know what resources </a:t>
            </a:r>
            <a:br>
              <a:rPr lang="en-US" dirty="0"/>
            </a:br>
            <a:r>
              <a:rPr lang="en-US" dirty="0"/>
              <a:t>they need ahead of time.</a:t>
            </a:r>
          </a:p>
          <a:p>
            <a:pPr lvl="1"/>
            <a:r>
              <a:rPr lang="en-US" dirty="0" smtClean="0"/>
              <a:t>Poor </a:t>
            </a:r>
            <a:r>
              <a:rPr lang="en-US" dirty="0"/>
              <a:t>use of resources.</a:t>
            </a:r>
          </a:p>
          <a:p>
            <a:pPr lvl="2"/>
            <a:r>
              <a:rPr lang="en-US" dirty="0"/>
              <a:t>Example: A process reads data from a shared tape drive, processes the data for an hour, and writes results to the tape drive. It locks up the tape drive for an hour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45476" name="Text Box 4"/>
          <p:cNvSpPr txBox="1">
            <a:spLocks noChangeArrowheads="1"/>
          </p:cNvSpPr>
          <p:nvPr/>
        </p:nvSpPr>
        <p:spPr bwMode="auto">
          <a:xfrm>
            <a:off x="6765924" y="1325563"/>
            <a:ext cx="2012269" cy="1200329"/>
          </a:xfrm>
          <a:prstGeom prst="rect">
            <a:avLst/>
          </a:prstGeom>
          <a:solidFill>
            <a:srgbClr val="FFFFC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1143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1"/>
            <a:r>
              <a:rPr lang="en-US" sz="1800" dirty="0"/>
              <a:t>Mutual exclusion</a:t>
            </a:r>
          </a:p>
          <a:p>
            <a:pPr lvl="1"/>
            <a:r>
              <a:rPr lang="en-US" sz="1800" dirty="0">
                <a:solidFill>
                  <a:srgbClr val="B23300"/>
                </a:solidFill>
              </a:rPr>
              <a:t>Hold and wait</a:t>
            </a:r>
          </a:p>
          <a:p>
            <a:pPr lvl="1"/>
            <a:r>
              <a:rPr lang="en-US" sz="1800" dirty="0"/>
              <a:t>No preemption</a:t>
            </a:r>
          </a:p>
          <a:p>
            <a:pPr lvl="1"/>
            <a:r>
              <a:rPr lang="en-US" sz="1800" dirty="0"/>
              <a:t>Circular wait</a:t>
            </a:r>
          </a:p>
        </p:txBody>
      </p:sp>
    </p:spTree>
    <p:extLst>
      <p:ext uri="{BB962C8B-B14F-4D97-AF65-F5344CB8AC3E}">
        <p14:creationId xmlns:p14="http://schemas.microsoft.com/office/powerpoint/2010/main" val="2221785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4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4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E325B-3121-9040-8864-DFA8B4D30D0A}" type="slidenum">
              <a:rPr lang="en-US"/>
              <a:pPr/>
              <a:t>7</a:t>
            </a:fld>
            <a:endParaRPr lang="en-US"/>
          </a:p>
        </p:txBody>
      </p:sp>
      <p:sp>
        <p:nvSpPr>
          <p:cNvPr id="74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 Prevention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74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Require that a process that </a:t>
            </a:r>
            <a:br>
              <a:rPr lang="en-US" dirty="0"/>
            </a:br>
            <a:r>
              <a:rPr lang="en-US" dirty="0"/>
              <a:t>requests a resource: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First </a:t>
            </a:r>
            <a:r>
              <a:rPr lang="en-US" dirty="0">
                <a:solidFill>
                  <a:srgbClr val="B23300"/>
                </a:solidFill>
              </a:rPr>
              <a:t>release all the resources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that it currently holds.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Then try to </a:t>
            </a:r>
            <a:r>
              <a:rPr lang="en-US" dirty="0">
                <a:solidFill>
                  <a:srgbClr val="B23300"/>
                </a:solidFill>
              </a:rPr>
              <a:t>acquire all its required resources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all at once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46500" name="Text Box 4"/>
          <p:cNvSpPr txBox="1">
            <a:spLocks noChangeArrowheads="1"/>
          </p:cNvSpPr>
          <p:nvPr/>
        </p:nvSpPr>
        <p:spPr bwMode="auto">
          <a:xfrm>
            <a:off x="6765924" y="1325563"/>
            <a:ext cx="2012269" cy="1200329"/>
          </a:xfrm>
          <a:prstGeom prst="rect">
            <a:avLst/>
          </a:prstGeom>
          <a:solidFill>
            <a:srgbClr val="FFFFC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1143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1"/>
            <a:r>
              <a:rPr lang="en-US" sz="1800" dirty="0"/>
              <a:t>Mutual exclusion</a:t>
            </a:r>
          </a:p>
          <a:p>
            <a:pPr lvl="1"/>
            <a:r>
              <a:rPr lang="en-US" sz="1800" dirty="0">
                <a:solidFill>
                  <a:srgbClr val="B23300"/>
                </a:solidFill>
              </a:rPr>
              <a:t>Hold and wait</a:t>
            </a:r>
          </a:p>
          <a:p>
            <a:pPr lvl="1"/>
            <a:r>
              <a:rPr lang="en-US" sz="1800" dirty="0"/>
              <a:t>No preemption</a:t>
            </a:r>
          </a:p>
          <a:p>
            <a:pPr lvl="1"/>
            <a:r>
              <a:rPr lang="en-US" sz="1800" dirty="0"/>
              <a:t>Circular wait</a:t>
            </a:r>
          </a:p>
        </p:txBody>
      </p:sp>
    </p:spTree>
    <p:extLst>
      <p:ext uri="{BB962C8B-B14F-4D97-AF65-F5344CB8AC3E}">
        <p14:creationId xmlns:p14="http://schemas.microsoft.com/office/powerpoint/2010/main" val="2480386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C3C89-7F4E-EF47-B8DA-D189C7959E61}" type="slidenum">
              <a:rPr lang="en-US"/>
              <a:pPr/>
              <a:t>8</a:t>
            </a:fld>
            <a:endParaRPr lang="en-US"/>
          </a:p>
        </p:txBody>
      </p:sp>
      <p:sp>
        <p:nvSpPr>
          <p:cNvPr id="74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 Prevention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74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300"/>
                </a:solidFill>
              </a:rPr>
              <a:t>Forcibly take a resource away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from a process if a higher priority</a:t>
            </a:r>
            <a:br>
              <a:rPr lang="en-US" dirty="0"/>
            </a:br>
            <a:r>
              <a:rPr lang="en-US" dirty="0"/>
              <a:t>process requests that resource.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Can you interrupt a print job</a:t>
            </a:r>
            <a:br>
              <a:rPr lang="en-US" dirty="0"/>
            </a:br>
            <a:r>
              <a:rPr lang="en-US" dirty="0"/>
              <a:t>for a higher priority one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747524" name="Text Box 4"/>
          <p:cNvSpPr txBox="1">
            <a:spLocks noChangeArrowheads="1"/>
          </p:cNvSpPr>
          <p:nvPr/>
        </p:nvSpPr>
        <p:spPr bwMode="auto">
          <a:xfrm>
            <a:off x="6765924" y="1325563"/>
            <a:ext cx="2012269" cy="1200329"/>
          </a:xfrm>
          <a:prstGeom prst="rect">
            <a:avLst/>
          </a:prstGeom>
          <a:solidFill>
            <a:srgbClr val="FFFFC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1143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1"/>
            <a:r>
              <a:rPr lang="en-US" sz="1800" dirty="0"/>
              <a:t>Mutual exclusion</a:t>
            </a:r>
          </a:p>
          <a:p>
            <a:pPr lvl="1"/>
            <a:r>
              <a:rPr lang="en-US" sz="1800" dirty="0"/>
              <a:t>Hold and wait</a:t>
            </a:r>
          </a:p>
          <a:p>
            <a:pPr lvl="1"/>
            <a:r>
              <a:rPr lang="en-US" sz="1800" dirty="0">
                <a:solidFill>
                  <a:srgbClr val="B23300"/>
                </a:solidFill>
              </a:rPr>
              <a:t>No preemption</a:t>
            </a:r>
          </a:p>
          <a:p>
            <a:pPr lvl="1"/>
            <a:r>
              <a:rPr lang="en-US" sz="1800" dirty="0"/>
              <a:t>Circular wait</a:t>
            </a:r>
          </a:p>
        </p:txBody>
      </p:sp>
    </p:spTree>
    <p:extLst>
      <p:ext uri="{BB962C8B-B14F-4D97-AF65-F5344CB8AC3E}">
        <p14:creationId xmlns:p14="http://schemas.microsoft.com/office/powerpoint/2010/main" val="972510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80626-2A15-1B4B-91A5-C4DCD879B166}" type="slidenum">
              <a:rPr lang="en-US"/>
              <a:pPr/>
              <a:t>9</a:t>
            </a:fld>
            <a:endParaRPr lang="en-US"/>
          </a:p>
        </p:txBody>
      </p:sp>
      <p:sp>
        <p:nvSpPr>
          <p:cNvPr id="74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 Prevention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74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2860440"/>
          </a:xfrm>
        </p:spPr>
        <p:txBody>
          <a:bodyPr/>
          <a:lstStyle/>
          <a:p>
            <a:r>
              <a:rPr lang="en-US" dirty="0"/>
              <a:t>Allow a process only </a:t>
            </a:r>
            <a:br>
              <a:rPr lang="en-US" dirty="0"/>
            </a:br>
            <a:r>
              <a:rPr lang="en-US" dirty="0">
                <a:solidFill>
                  <a:srgbClr val="B23300"/>
                </a:solidFill>
              </a:rPr>
              <a:t>one resource at a time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Too restrictive.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300"/>
                </a:solidFill>
              </a:rPr>
              <a:t>Global numbering </a:t>
            </a:r>
            <a:r>
              <a:rPr lang="en-US" dirty="0"/>
              <a:t>of all resources.</a:t>
            </a:r>
          </a:p>
          <a:p>
            <a:pPr lvl="1"/>
            <a:r>
              <a:rPr lang="en-US" dirty="0"/>
              <a:t>Processes can </a:t>
            </a:r>
            <a:r>
              <a:rPr lang="en-US" dirty="0" smtClean="0"/>
              <a:t>request </a:t>
            </a:r>
            <a:r>
              <a:rPr lang="en-US" dirty="0"/>
              <a:t>all the resources they want, </a:t>
            </a:r>
            <a:br>
              <a:rPr lang="en-US" dirty="0"/>
            </a:br>
            <a:r>
              <a:rPr lang="en-US" dirty="0"/>
              <a:t>but only </a:t>
            </a:r>
            <a:r>
              <a:rPr lang="en-US" dirty="0">
                <a:solidFill>
                  <a:srgbClr val="B23300"/>
                </a:solidFill>
              </a:rPr>
              <a:t>in numerical order</a:t>
            </a:r>
            <a:r>
              <a:rPr lang="en-US" dirty="0"/>
              <a:t>.</a:t>
            </a:r>
          </a:p>
        </p:txBody>
      </p:sp>
      <p:sp>
        <p:nvSpPr>
          <p:cNvPr id="748548" name="Text Box 4"/>
          <p:cNvSpPr txBox="1">
            <a:spLocks noChangeArrowheads="1"/>
          </p:cNvSpPr>
          <p:nvPr/>
        </p:nvSpPr>
        <p:spPr bwMode="auto">
          <a:xfrm>
            <a:off x="6765924" y="1325563"/>
            <a:ext cx="2012269" cy="1200329"/>
          </a:xfrm>
          <a:prstGeom prst="rect">
            <a:avLst/>
          </a:prstGeom>
          <a:solidFill>
            <a:srgbClr val="FFFFC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1143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1"/>
            <a:r>
              <a:rPr lang="en-US" sz="1800" dirty="0"/>
              <a:t>Mutual exclusion</a:t>
            </a:r>
          </a:p>
          <a:p>
            <a:pPr lvl="1"/>
            <a:r>
              <a:rPr lang="en-US" sz="1800" dirty="0"/>
              <a:t>Hold and wait</a:t>
            </a:r>
          </a:p>
          <a:p>
            <a:pPr lvl="1"/>
            <a:r>
              <a:rPr lang="en-US" sz="1800" dirty="0"/>
              <a:t>No preemption</a:t>
            </a:r>
          </a:p>
          <a:p>
            <a:pPr lvl="1"/>
            <a:r>
              <a:rPr lang="en-US" sz="1800" dirty="0">
                <a:solidFill>
                  <a:srgbClr val="B23300"/>
                </a:solidFill>
              </a:rPr>
              <a:t>Circular wait</a:t>
            </a:r>
          </a:p>
        </p:txBody>
      </p:sp>
      <p:pic>
        <p:nvPicPr>
          <p:cNvPr id="74854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0850" y="4225259"/>
            <a:ext cx="54943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748551" name="Rectangle 7"/>
          <p:cNvSpPr>
            <a:spLocks noChangeArrowheads="1"/>
          </p:cNvSpPr>
          <p:nvPr/>
        </p:nvSpPr>
        <p:spPr bwMode="auto">
          <a:xfrm>
            <a:off x="6126163" y="6231218"/>
            <a:ext cx="2120900" cy="5810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Modern Operating Systems, 3</a:t>
            </a:r>
            <a:r>
              <a:rPr lang="en-US" sz="800" b="1" baseline="30000">
                <a:solidFill>
                  <a:srgbClr val="969696"/>
                </a:solidFill>
              </a:rPr>
              <a:t>rd</a:t>
            </a:r>
            <a:r>
              <a:rPr lang="en-US" sz="800" b="1">
                <a:solidFill>
                  <a:srgbClr val="969696"/>
                </a:solidFill>
              </a:rPr>
              <a:t> ed.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Andrew Tanenbaum</a:t>
            </a:r>
          </a:p>
          <a:p>
            <a:r>
              <a:rPr lang="en-US" sz="800">
                <a:solidFill>
                  <a:srgbClr val="969696"/>
                </a:solidFill>
              </a:rPr>
              <a:t>(c) 2008 Prentice-Hall, Inc.. 0-13-600663-9</a:t>
            </a:r>
          </a:p>
          <a:p>
            <a:r>
              <a:rPr lang="en-US" sz="800">
                <a:solidFill>
                  <a:srgbClr val="969696"/>
                </a:solidFill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745646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4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48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8547" grpId="0" build="p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33499</TotalTime>
  <Words>1151</Words>
  <Application>Microsoft Macintosh PowerPoint</Application>
  <PresentationFormat>On-screen Show (4:3)</PresentationFormat>
  <Paragraphs>340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Quadrant</vt:lpstr>
      <vt:lpstr>CS 149: Operating Systems February 24 Class Meeting</vt:lpstr>
      <vt:lpstr>Deadlock Strategies</vt:lpstr>
      <vt:lpstr>Ignore Deadlocks</vt:lpstr>
      <vt:lpstr>Deadlock Detection and Recovery</vt:lpstr>
      <vt:lpstr>Deadlock Prevention</vt:lpstr>
      <vt:lpstr>Deadlock Prevention, cont’d</vt:lpstr>
      <vt:lpstr>Deadlock Prevention, cont’d</vt:lpstr>
      <vt:lpstr>Deadlock Prevention, cont’d</vt:lpstr>
      <vt:lpstr>Deadlock Prevention, cont’d</vt:lpstr>
      <vt:lpstr>Deadlock Prevention, cont’d</vt:lpstr>
      <vt:lpstr>Deadlock Prevention, cont’d</vt:lpstr>
      <vt:lpstr>Deadlock Avoidance</vt:lpstr>
      <vt:lpstr>Deadlock Avoidance, cont’d</vt:lpstr>
      <vt:lpstr>Resource Trajectories</vt:lpstr>
      <vt:lpstr>Resource Trajectories, cont’d</vt:lpstr>
      <vt:lpstr>Banker’s Algorithm for a Single Resource</vt:lpstr>
      <vt:lpstr>Banker’s Algorithm for Single, cont’d</vt:lpstr>
      <vt:lpstr>Banker’s Algorithm for Single, cont’d</vt:lpstr>
      <vt:lpstr>Banker’s Algorithm for Multiple Resources</vt:lpstr>
      <vt:lpstr>Banker’s Algorithm Multiple, cont’d</vt:lpstr>
      <vt:lpstr>Banker’s Algorithm Multiple, cont’d</vt:lpstr>
      <vt:lpstr>Banker’s Algorithm Multiple, cont’d</vt:lpstr>
      <vt:lpstr>Banker’s Algorithm Multiple, cont’d</vt:lpstr>
      <vt:lpstr>Two-Phase Locking</vt:lpstr>
      <vt:lpstr>Two-Phase Locking, cont’d</vt:lpstr>
      <vt:lpstr>Summary of Deadlock Handling</vt:lpstr>
      <vt:lpstr>Memory Management</vt:lpstr>
      <vt:lpstr>Computer System Architecture</vt:lpstr>
      <vt:lpstr>Computer System Architecture, cont’d</vt:lpstr>
      <vt:lpstr>Computer System Architecture, cont’d</vt:lpstr>
      <vt:lpstr>Computer System Architecture, cont’d</vt:lpstr>
      <vt:lpstr>Computer System Architecture, cont’d</vt:lpstr>
      <vt:lpstr>Memory Hierarchy</vt:lpstr>
      <vt:lpstr>Memory/Storage Speed Comparisons</vt:lpstr>
      <vt:lpstr>Memory Manager</vt:lpstr>
    </vt:vector>
  </TitlesOfParts>
  <Company>San Jose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146: Data Structures and Algorithms</dc:title>
  <dc:creator>Ronald Mak</dc:creator>
  <cp:lastModifiedBy>Ronald Mak</cp:lastModifiedBy>
  <cp:revision>608</cp:revision>
  <cp:lastPrinted>2015-02-03T07:34:34Z</cp:lastPrinted>
  <dcterms:created xsi:type="dcterms:W3CDTF">2008-01-12T03:52:55Z</dcterms:created>
  <dcterms:modified xsi:type="dcterms:W3CDTF">2015-02-25T06:34:40Z</dcterms:modified>
</cp:coreProperties>
</file>