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82" r:id="rId2"/>
    <p:sldId id="316" r:id="rId3"/>
    <p:sldId id="309" r:id="rId4"/>
    <p:sldId id="318" r:id="rId5"/>
    <p:sldId id="312" r:id="rId6"/>
    <p:sldId id="313" r:id="rId7"/>
    <p:sldId id="314" r:id="rId8"/>
    <p:sldId id="315" r:id="rId9"/>
    <p:sldId id="319" r:id="rId10"/>
    <p:sldId id="331" r:id="rId11"/>
    <p:sldId id="320" r:id="rId12"/>
    <p:sldId id="332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333" r:id="rId24"/>
    <p:sldId id="334" r:id="rId25"/>
    <p:sldId id="352" r:id="rId26"/>
    <p:sldId id="335" r:id="rId27"/>
    <p:sldId id="336" r:id="rId28"/>
    <p:sldId id="353" r:id="rId29"/>
    <p:sldId id="337" r:id="rId30"/>
    <p:sldId id="338" r:id="rId31"/>
    <p:sldId id="339" r:id="rId32"/>
    <p:sldId id="340" r:id="rId33"/>
    <p:sldId id="341" r:id="rId34"/>
    <p:sldId id="342" r:id="rId35"/>
    <p:sldId id="343" r:id="rId36"/>
    <p:sldId id="344" r:id="rId37"/>
    <p:sldId id="345" r:id="rId38"/>
    <p:sldId id="346" r:id="rId39"/>
    <p:sldId id="347" r:id="rId40"/>
    <p:sldId id="348" r:id="rId41"/>
    <p:sldId id="349" r:id="rId42"/>
    <p:sldId id="350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23300"/>
    <a:srgbClr val="006600"/>
    <a:srgbClr val="D60093"/>
    <a:srgbClr val="FFFF00"/>
    <a:srgbClr val="EAEAEA"/>
    <a:srgbClr val="0033CC"/>
    <a:srgbClr val="CCFFFF"/>
    <a:srgbClr val="5F5F5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40" autoAdjust="0"/>
    <p:restoredTop sz="99504" autoAdjust="0"/>
  </p:normalViewPr>
  <p:slideViewPr>
    <p:cSldViewPr snapToGrid="0">
      <p:cViewPr varScale="1">
        <p:scale>
          <a:sx n="136" d="100"/>
          <a:sy n="136" d="100"/>
        </p:scale>
        <p:origin x="-7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06F63C-3D3B-3649-90F7-26A44BADE3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661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F3E7694-D114-4B4C-A050-9BFCAFAB8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37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C8C3D-1D40-5842-8926-8321D93EF0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February </a:t>
            </a:r>
            <a:r>
              <a:rPr lang="en-US" sz="1000" baseline="0" dirty="0" smtClean="0"/>
              <a:t>19</a:t>
            </a:r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823921" y="6263609"/>
            <a:ext cx="1774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149: Operating Systems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7157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6475" y="6248400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en-US" smtClean="0"/>
              <a:t>Department of Computer Science Spring 2014: February 24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248400"/>
            <a:ext cx="329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 smtClean="0"/>
              <a:t>CS 149: Operating Systems © R. Mak</a:t>
            </a: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03E17C-55C6-CC4E-AD90-98713021E87B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5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1" dirty="0"/>
              <a:t>CS 149: Operating Systems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February </a:t>
            </a:r>
            <a:r>
              <a:rPr lang="en-US" sz="2400" dirty="0" smtClean="0"/>
              <a:t>19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dirty="0"/>
              <a:t>Spring </a:t>
            </a:r>
            <a:r>
              <a:rPr lang="en-US" dirty="0" smtClean="0"/>
              <a:t>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/>
            <a:r>
              <a:rPr lang="en-US" dirty="0">
                <a:hlinkClick r:id="rId2"/>
              </a:rPr>
              <a:t>www.cs.sjsu.edu/~mak</a:t>
            </a:r>
            <a:r>
              <a:rPr lang="en-US" dirty="0"/>
              <a:t> </a:t>
            </a:r>
          </a:p>
        </p:txBody>
      </p:sp>
      <p:pic>
        <p:nvPicPr>
          <p:cNvPr id="313348" name="Picture 4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6247C-2400-3549-B781-04F8E6ABE002}" type="slidenum">
              <a:rPr lang="en-US"/>
              <a:pPr/>
              <a:t>10</a:t>
            </a:fld>
            <a:endParaRPr lang="en-US"/>
          </a:p>
        </p:txBody>
      </p:sp>
      <p:sp>
        <p:nvSpPr>
          <p:cNvPr id="70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Monitors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dirty="0"/>
              <a:t>A monitor (like any other class) </a:t>
            </a:r>
            <a:br>
              <a:rPr lang="en-US" dirty="0"/>
            </a:br>
            <a:r>
              <a:rPr lang="en-US" dirty="0"/>
              <a:t>has one or more methods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You instantiate a monitor to get a monitor object.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chemeClr val="folHlink"/>
                </a:solidFill>
              </a:rPr>
              <a:t>Only one process at a time can be executing </a:t>
            </a:r>
            <a:br>
              <a:rPr lang="en-US" dirty="0">
                <a:solidFill>
                  <a:schemeClr val="folHlink"/>
                </a:solidFill>
              </a:rPr>
            </a:br>
            <a:r>
              <a:rPr lang="en-US" dirty="0">
                <a:solidFill>
                  <a:schemeClr val="folHlink"/>
                </a:solidFill>
              </a:rPr>
              <a:t>any one of a monitor </a:t>
            </a:r>
            <a:r>
              <a:rPr lang="en-US" dirty="0" smtClean="0">
                <a:solidFill>
                  <a:schemeClr val="folHlink"/>
                </a:solidFill>
              </a:rPr>
              <a:t>object</a:t>
            </a:r>
            <a:r>
              <a:rPr lang="en-US" dirty="0" smtClean="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dirty="0" smtClean="0">
                <a:solidFill>
                  <a:schemeClr val="folHlink"/>
                </a:solidFill>
              </a:rPr>
              <a:t>s </a:t>
            </a:r>
            <a:r>
              <a:rPr lang="en-US" dirty="0">
                <a:solidFill>
                  <a:schemeClr val="folHlink"/>
                </a:solidFill>
              </a:rPr>
              <a:t>methods.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r>
              <a:rPr lang="en-US" dirty="0"/>
              <a:t>Therefore, each monitor method is by default a </a:t>
            </a:r>
            <a:br>
              <a:rPr lang="en-US" dirty="0"/>
            </a:br>
            <a:r>
              <a:rPr lang="en-US" dirty="0">
                <a:solidFill>
                  <a:schemeClr val="folHlink"/>
                </a:solidFill>
              </a:rPr>
              <a:t>critical region</a:t>
            </a:r>
            <a:r>
              <a:rPr lang="en-US" dirty="0"/>
              <a:t> that supports mutual exclusion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074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0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963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6247C-2400-3549-B781-04F8E6ABE002}" type="slidenum">
              <a:rPr lang="en-US"/>
              <a:pPr/>
              <a:t>11</a:t>
            </a:fld>
            <a:endParaRPr lang="en-US"/>
          </a:p>
        </p:txBody>
      </p:sp>
      <p:sp>
        <p:nvSpPr>
          <p:cNvPr id="70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support process sequencing, </a:t>
            </a:r>
            <a:br>
              <a:rPr lang="en-US" dirty="0"/>
            </a:br>
            <a:r>
              <a:rPr lang="en-US" dirty="0"/>
              <a:t>a monitor has </a:t>
            </a:r>
            <a:r>
              <a:rPr lang="en-US" dirty="0">
                <a:solidFill>
                  <a:schemeClr val="folHlink"/>
                </a:solidFill>
              </a:rPr>
              <a:t>condition variables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Call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wait()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signal()</a:t>
            </a:r>
            <a:r>
              <a:rPr lang="en-US" dirty="0"/>
              <a:t> on a condition variable.</a:t>
            </a:r>
          </a:p>
          <a:p>
            <a:pPr lvl="1"/>
            <a:r>
              <a:rPr lang="en-US" dirty="0"/>
              <a:t>Condition variables are similar to semaphores.</a:t>
            </a:r>
          </a:p>
        </p:txBody>
      </p:sp>
    </p:spTree>
    <p:extLst>
      <p:ext uri="{BB962C8B-B14F-4D97-AF65-F5344CB8AC3E}">
        <p14:creationId xmlns:p14="http://schemas.microsoft.com/office/powerpoint/2010/main" val="2499390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6996-5051-9E41-BF16-4D1F220BB461}" type="slidenum">
              <a:rPr lang="en-US"/>
              <a:pPr/>
              <a:t>12</a:t>
            </a:fld>
            <a:endParaRPr lang="en-US"/>
          </a:p>
        </p:txBody>
      </p:sp>
      <p:sp>
        <p:nvSpPr>
          <p:cNvPr id="71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Monitors</a:t>
            </a:r>
          </a:p>
        </p:txBody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Java programming language </a:t>
            </a:r>
            <a:br>
              <a:rPr lang="en-US" dirty="0"/>
            </a:br>
            <a:r>
              <a:rPr lang="en-US" dirty="0"/>
              <a:t>supports the concept of monitors.</a:t>
            </a:r>
          </a:p>
          <a:p>
            <a:pPr lvl="4"/>
            <a:endParaRPr lang="en-US" dirty="0"/>
          </a:p>
          <a:p>
            <a:r>
              <a:rPr lang="en-US" dirty="0"/>
              <a:t>Define a class, as usual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You can even name the 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Monitor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Not necessary, of course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Create objects of the class as usual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464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6996-5051-9E41-BF16-4D1F220BB461}" type="slidenum">
              <a:rPr lang="en-US"/>
              <a:pPr/>
              <a:t>13</a:t>
            </a:fld>
            <a:endParaRPr lang="en-US"/>
          </a:p>
        </p:txBody>
      </p:sp>
      <p:sp>
        <p:nvSpPr>
          <p:cNvPr id="71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</a:t>
            </a:r>
            <a:r>
              <a:rPr lang="en-US" dirty="0" smtClean="0"/>
              <a:t>Monitors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Mark </a:t>
            </a:r>
            <a:r>
              <a:rPr lang="en-US" dirty="0"/>
              <a:t>methods of the class as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synchronized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At run time, only one process or thread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can </a:t>
            </a:r>
            <a:r>
              <a:rPr lang="en-US" dirty="0"/>
              <a:t>be executing </a:t>
            </a:r>
            <a:r>
              <a:rPr lang="en-US" dirty="0" smtClean="0">
                <a:solidFill>
                  <a:srgbClr val="B23C00"/>
                </a:solidFill>
              </a:rPr>
              <a:t>any </a:t>
            </a:r>
            <a:r>
              <a:rPr lang="en-US" dirty="0">
                <a:solidFill>
                  <a:srgbClr val="B23C00"/>
                </a:solidFill>
              </a:rPr>
              <a:t>synchronized method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the monitor object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Therefore, each synchronized method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a critical region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No explicit </a:t>
            </a:r>
            <a:r>
              <a:rPr lang="en-US" dirty="0" err="1"/>
              <a:t>mutexes</a:t>
            </a:r>
            <a:r>
              <a:rPr lang="en-US" dirty="0"/>
              <a:t> are necessary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448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7C6F9-3B10-144C-8642-FF6D5FAB4C57}" type="slidenum">
              <a:rPr lang="en-US"/>
              <a:pPr/>
              <a:t>14</a:t>
            </a:fld>
            <a:endParaRPr lang="en-US"/>
          </a:p>
        </p:txBody>
      </p:sp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Monitors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Java object has one built-in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condition </a:t>
            </a:r>
            <a:r>
              <a:rPr lang="en-US" dirty="0">
                <a:solidFill>
                  <a:srgbClr val="B23C00"/>
                </a:solidFill>
              </a:rPr>
              <a:t>variable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Thread</a:t>
            </a:r>
            <a:r>
              <a:rPr lang="en-US" dirty="0"/>
              <a:t> class methods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wait()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notifyAll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dirty="0"/>
              <a:t>.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notifyAll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dirty="0"/>
              <a:t> is equivalent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signal()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394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85C2-1A5A-AD40-AC19-F5104EE801D3}" type="slidenum">
              <a:rPr lang="en-US"/>
              <a:pPr/>
              <a:t>15</a:t>
            </a:fld>
            <a:endParaRPr lang="en-US"/>
          </a:p>
        </p:txBody>
      </p:sp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Dining Philosophers: Java Solution</a:t>
            </a:r>
          </a:p>
        </p:txBody>
      </p:sp>
      <p:sp>
        <p:nvSpPr>
          <p:cNvPr id="716803" name="Text Box 3"/>
          <p:cNvSpPr txBox="1">
            <a:spLocks noChangeArrowheads="1"/>
          </p:cNvSpPr>
          <p:nvPr/>
        </p:nvSpPr>
        <p:spPr bwMode="auto">
          <a:xfrm>
            <a:off x="1006475" y="1220788"/>
            <a:ext cx="7762875" cy="54705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</a:rPr>
              <a:t>public class DiningPhilosophers </a:t>
            </a:r>
          </a:p>
          <a:p>
            <a:r>
              <a:rPr lang="en-US" b="1">
                <a:latin typeface="Courier New" charset="0"/>
              </a:rPr>
              <a:t>{</a:t>
            </a:r>
          </a:p>
          <a:p>
            <a:r>
              <a:rPr lang="en-US" b="1">
                <a:latin typeface="Courier New" charset="0"/>
              </a:rPr>
              <a:t>    static Philosopher philosophers[];  // philosopher threads</a:t>
            </a:r>
          </a:p>
          <a:p>
            <a:r>
              <a:rPr lang="en-US" b="1">
                <a:latin typeface="Courier New" charset="0"/>
              </a:rPr>
              <a:t>    static ForkMonitor monitor;</a:t>
            </a:r>
          </a:p>
          <a:p>
            <a:endParaRPr lang="en-US" b="1">
              <a:latin typeface="Courier New" charset="0"/>
            </a:endParaRPr>
          </a:p>
          <a:p>
            <a:r>
              <a:rPr lang="en-US" b="1">
                <a:latin typeface="Courier New" charset="0"/>
              </a:rPr>
              <a:t>    public static void main(String args[]) throws Exception </a:t>
            </a:r>
          </a:p>
          <a:p>
            <a:r>
              <a:rPr lang="en-US" b="1">
                <a:latin typeface="Courier New" charset="0"/>
              </a:rPr>
              <a:t>    {</a:t>
            </a:r>
          </a:p>
          <a:p>
            <a:r>
              <a:rPr lang="en-US" b="1">
                <a:latin typeface="Courier New" charset="0"/>
              </a:rPr>
              <a:t>        ...</a:t>
            </a:r>
          </a:p>
          <a:p>
            <a:r>
              <a:rPr lang="en-US" b="1">
                <a:latin typeface="Courier New" charset="0"/>
              </a:rPr>
              <a:t>        philosophers = new Philosopher[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philosopherCount</a:t>
            </a:r>
            <a:r>
              <a:rPr lang="en-US" b="1">
                <a:latin typeface="Courier New" charset="0"/>
              </a:rPr>
              <a:t>];</a:t>
            </a:r>
          </a:p>
          <a:p>
            <a:r>
              <a:rPr lang="en-US" b="1">
                <a:latin typeface="Courier New" charset="0"/>
              </a:rPr>
              <a:t>        monitor = new ForkMonitor(philosophers);</a:t>
            </a:r>
          </a:p>
          <a:p>
            <a:endParaRPr lang="en-US" b="1">
              <a:latin typeface="Courier New" charset="0"/>
            </a:endParaRP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    for (int i = 0; i &lt; philosopherCount; i++) {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        philosophers[i] = new Philosopher(i, monitor);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    }</a:t>
            </a:r>
          </a:p>
          <a:p>
            <a:endParaRPr lang="en-US" b="1">
              <a:solidFill>
                <a:srgbClr val="0033CC"/>
              </a:solidFill>
              <a:latin typeface="Courier New" charset="0"/>
            </a:endParaRPr>
          </a:p>
          <a:p>
            <a:r>
              <a:rPr lang="en-US" b="1">
                <a:latin typeface="Courier New" charset="0"/>
              </a:rPr>
              <a:t>        ...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  for (int i = 0; i &lt; philosopherCount; i++) {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      philosophers[i].start();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  }</a:t>
            </a:r>
          </a:p>
          <a:p>
            <a:r>
              <a:rPr lang="en-US" b="1">
                <a:latin typeface="Courier New" charset="0"/>
              </a:rPr>
              <a:t>        ...</a:t>
            </a:r>
          </a:p>
          <a:p>
            <a:r>
              <a:rPr lang="en-US" b="1">
                <a:latin typeface="Courier New" charset="0"/>
              </a:rPr>
              <a:t>    }</a:t>
            </a:r>
          </a:p>
          <a:p>
            <a:r>
              <a:rPr lang="en-US" b="1">
                <a:latin typeface="Courier New" charset="0"/>
              </a:rPr>
              <a:t>}</a:t>
            </a:r>
          </a:p>
        </p:txBody>
      </p:sp>
      <p:sp>
        <p:nvSpPr>
          <p:cNvPr id="716804" name="Text Box 4"/>
          <p:cNvSpPr txBox="1">
            <a:spLocks noChangeArrowheads="1"/>
          </p:cNvSpPr>
          <p:nvPr/>
        </p:nvSpPr>
        <p:spPr bwMode="auto">
          <a:xfrm>
            <a:off x="4754563" y="2879725"/>
            <a:ext cx="4286250" cy="314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33CC"/>
                </a:solidFill>
                <a:latin typeface="Courier New" charset="0"/>
              </a:rPr>
              <a:t>philosopherCount </a:t>
            </a:r>
            <a:r>
              <a:rPr lang="en-US" sz="1400">
                <a:solidFill>
                  <a:schemeClr val="folHlink"/>
                </a:solidFill>
              </a:rPr>
              <a:t>is a command-line argument.</a:t>
            </a:r>
          </a:p>
        </p:txBody>
      </p:sp>
      <p:sp>
        <p:nvSpPr>
          <p:cNvPr id="716805" name="Text Box 5"/>
          <p:cNvSpPr txBox="1">
            <a:spLocks noChangeArrowheads="1"/>
          </p:cNvSpPr>
          <p:nvPr/>
        </p:nvSpPr>
        <p:spPr bwMode="auto">
          <a:xfrm>
            <a:off x="5394325" y="4525963"/>
            <a:ext cx="2962275" cy="33655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Create the philosopher theads.</a:t>
            </a:r>
          </a:p>
        </p:txBody>
      </p:sp>
      <p:sp>
        <p:nvSpPr>
          <p:cNvPr id="716806" name="Text Box 6"/>
          <p:cNvSpPr txBox="1">
            <a:spLocks noChangeArrowheads="1"/>
          </p:cNvSpPr>
          <p:nvPr/>
        </p:nvSpPr>
        <p:spPr bwMode="auto">
          <a:xfrm>
            <a:off x="5394325" y="5743575"/>
            <a:ext cx="2782888" cy="336550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Start the philosopher theads.</a:t>
            </a:r>
          </a:p>
        </p:txBody>
      </p:sp>
    </p:spTree>
    <p:extLst>
      <p:ext uri="{BB962C8B-B14F-4D97-AF65-F5344CB8AC3E}">
        <p14:creationId xmlns:p14="http://schemas.microsoft.com/office/powerpoint/2010/main" val="1114305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6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6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16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168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168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68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1680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1680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1680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6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6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04" grpId="0" animBg="1"/>
      <p:bldP spid="716805" grpId="0" animBg="1"/>
      <p:bldP spid="71680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E17E-B422-B24D-A3E0-1F4AA94A9B68}" type="slidenum">
              <a:rPr lang="en-US"/>
              <a:pPr/>
              <a:t>16</a:t>
            </a:fld>
            <a:endParaRPr lang="en-US"/>
          </a:p>
        </p:txBody>
      </p:sp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Dining Philosophers: Java Solution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17827" name="Text Box 3"/>
          <p:cNvSpPr txBox="1">
            <a:spLocks noChangeArrowheads="1"/>
          </p:cNvSpPr>
          <p:nvPr/>
        </p:nvSpPr>
        <p:spPr bwMode="auto">
          <a:xfrm>
            <a:off x="365125" y="1250950"/>
            <a:ext cx="8007350" cy="54705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</a:rPr>
              <a:t>public class DiningPhilosophers </a:t>
            </a:r>
          </a:p>
          <a:p>
            <a:r>
              <a:rPr lang="en-US" b="1">
                <a:latin typeface="Courier New" charset="0"/>
              </a:rPr>
              <a:t>{</a:t>
            </a:r>
          </a:p>
          <a:p>
            <a:r>
              <a:rPr lang="en-US" b="1">
                <a:latin typeface="Courier New" charset="0"/>
              </a:rPr>
              <a:t>    ...</a:t>
            </a:r>
          </a:p>
          <a:p>
            <a:r>
              <a:rPr lang="en-US" b="1">
                <a:latin typeface="Courier New" charset="0"/>
              </a:rPr>
              <a:t>    public static void main(String args[]) throws Exception </a:t>
            </a:r>
          </a:p>
          <a:p>
            <a:r>
              <a:rPr lang="en-US" b="1">
                <a:latin typeface="Courier New" charset="0"/>
              </a:rPr>
              <a:t>    {</a:t>
            </a:r>
          </a:p>
          <a:p>
            <a:r>
              <a:rPr lang="en-US" b="1">
                <a:latin typeface="Courier New" charset="0"/>
              </a:rPr>
              <a:t>        ...</a:t>
            </a:r>
          </a:p>
          <a:p>
            <a:r>
              <a:rPr lang="en-US" b="1">
                <a:latin typeface="Courier New" charset="0"/>
              </a:rPr>
              <a:t>        try {</a:t>
            </a:r>
          </a:p>
          <a:p>
            <a:r>
              <a:rPr lang="en-US" b="1">
                <a:latin typeface="Courier New" charset="0"/>
              </a:rPr>
              <a:t>            Thread.sleep(1000*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seconds</a:t>
            </a:r>
            <a:r>
              <a:rPr lang="en-US" b="1">
                <a:latin typeface="Courier New" charset="0"/>
              </a:rPr>
              <a:t>);</a:t>
            </a:r>
          </a:p>
          <a:p>
            <a:r>
              <a:rPr lang="en-US" b="1">
                <a:latin typeface="Courier New" charset="0"/>
              </a:rPr>
              <a:t>        }</a:t>
            </a:r>
          </a:p>
          <a:p>
            <a:r>
              <a:rPr lang="en-US" b="1">
                <a:latin typeface="Courier New" charset="0"/>
              </a:rPr>
              <a:t>        catch(InterruptedException ex) {}</a:t>
            </a:r>
          </a:p>
          <a:p>
            <a:endParaRPr lang="en-US" b="1">
              <a:latin typeface="Courier New" charset="0"/>
            </a:endParaRPr>
          </a:p>
          <a:p>
            <a:r>
              <a:rPr lang="en-US" b="1">
                <a:latin typeface="Courier New" charset="0"/>
              </a:rPr>
              <a:t>       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for (int i = 0; i &lt; philosopherCount; i++) {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        philosophers[i].timesUp();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        philosophers[i].join();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    }</a:t>
            </a:r>
          </a:p>
          <a:p>
            <a:r>
              <a:rPr lang="en-US" b="1">
                <a:latin typeface="Courier New" charset="0"/>
              </a:rPr>
              <a:t>        </a:t>
            </a:r>
          </a:p>
          <a:p>
            <a:r>
              <a:rPr lang="en-US" b="1">
                <a:latin typeface="Courier New" charset="0"/>
              </a:rPr>
              <a:t>        </a:t>
            </a:r>
            <a:r>
              <a:rPr lang="en-US" b="1">
                <a:solidFill>
                  <a:srgbClr val="006600"/>
                </a:solidFill>
                <a:latin typeface="Courier New" charset="0"/>
              </a:rPr>
              <a:t>for (int i = 0; i &lt; philosopherCount; i++) {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      System.out.printf("%-12d", philosophers[i].eaten());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  }</a:t>
            </a:r>
          </a:p>
          <a:p>
            <a:r>
              <a:rPr lang="en-US" b="1">
                <a:latin typeface="Courier New" charset="0"/>
              </a:rPr>
              <a:t>        </a:t>
            </a:r>
            <a:r>
              <a:rPr lang="en-US" b="1">
                <a:solidFill>
                  <a:srgbClr val="006600"/>
                </a:solidFill>
                <a:latin typeface="Courier New" charset="0"/>
              </a:rPr>
              <a:t>System.out.println();</a:t>
            </a:r>
          </a:p>
          <a:p>
            <a:r>
              <a:rPr lang="en-US" b="1">
                <a:latin typeface="Courier New" charset="0"/>
              </a:rPr>
              <a:t>    }</a:t>
            </a:r>
          </a:p>
          <a:p>
            <a:r>
              <a:rPr lang="en-US" b="1">
                <a:latin typeface="Courier New" charset="0"/>
              </a:rPr>
              <a:t>}</a:t>
            </a:r>
          </a:p>
        </p:txBody>
      </p:sp>
      <p:sp>
        <p:nvSpPr>
          <p:cNvPr id="717828" name="Text Box 4"/>
          <p:cNvSpPr txBox="1">
            <a:spLocks noChangeArrowheads="1"/>
          </p:cNvSpPr>
          <p:nvPr/>
        </p:nvSpPr>
        <p:spPr bwMode="auto">
          <a:xfrm>
            <a:off x="5303838" y="2971800"/>
            <a:ext cx="3328987" cy="314325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33CC"/>
                </a:solidFill>
                <a:latin typeface="Courier New" charset="0"/>
              </a:rPr>
              <a:t>seconds </a:t>
            </a:r>
            <a:r>
              <a:rPr lang="en-US" sz="1400">
                <a:solidFill>
                  <a:schemeClr val="folHlink"/>
                </a:solidFill>
              </a:rPr>
              <a:t>is a command-line argument.</a:t>
            </a:r>
          </a:p>
        </p:txBody>
      </p:sp>
      <p:sp>
        <p:nvSpPr>
          <p:cNvPr id="717829" name="Text Box 5"/>
          <p:cNvSpPr txBox="1">
            <a:spLocks noChangeArrowheads="1"/>
          </p:cNvSpPr>
          <p:nvPr/>
        </p:nvSpPr>
        <p:spPr bwMode="auto">
          <a:xfrm>
            <a:off x="2378075" y="2332038"/>
            <a:ext cx="2663825" cy="5810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Sleep while the philosopher</a:t>
            </a:r>
          </a:p>
          <a:p>
            <a:r>
              <a:rPr lang="en-US">
                <a:solidFill>
                  <a:srgbClr val="FFFF00"/>
                </a:solidFill>
              </a:rPr>
              <a:t>theads are running.</a:t>
            </a:r>
          </a:p>
        </p:txBody>
      </p:sp>
      <p:sp>
        <p:nvSpPr>
          <p:cNvPr id="717830" name="Text Box 6"/>
          <p:cNvSpPr txBox="1">
            <a:spLocks noChangeArrowheads="1"/>
          </p:cNvSpPr>
          <p:nvPr/>
        </p:nvSpPr>
        <p:spPr bwMode="auto">
          <a:xfrm>
            <a:off x="5486400" y="4343400"/>
            <a:ext cx="2620963" cy="33655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Kill the philosopher theads.</a:t>
            </a:r>
          </a:p>
        </p:txBody>
      </p:sp>
      <p:sp>
        <p:nvSpPr>
          <p:cNvPr id="717831" name="Text Box 7"/>
          <p:cNvSpPr txBox="1">
            <a:spLocks noChangeArrowheads="1"/>
          </p:cNvSpPr>
          <p:nvPr/>
        </p:nvSpPr>
        <p:spPr bwMode="auto">
          <a:xfrm>
            <a:off x="5486400" y="5773738"/>
            <a:ext cx="2127250" cy="581025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Print how many times</a:t>
            </a:r>
          </a:p>
          <a:p>
            <a:r>
              <a:rPr lang="en-US">
                <a:solidFill>
                  <a:srgbClr val="FFFF00"/>
                </a:solidFill>
              </a:rPr>
              <a:t>each philosopher ate.</a:t>
            </a:r>
          </a:p>
        </p:txBody>
      </p:sp>
    </p:spTree>
    <p:extLst>
      <p:ext uri="{BB962C8B-B14F-4D97-AF65-F5344CB8AC3E}">
        <p14:creationId xmlns:p14="http://schemas.microsoft.com/office/powerpoint/2010/main" val="3378198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1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1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78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178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7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1782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1782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1782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1782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17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17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28" grpId="0" animBg="1"/>
      <p:bldP spid="717829" grpId="0" animBg="1"/>
      <p:bldP spid="717830" grpId="0" animBg="1"/>
      <p:bldP spid="7178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D169-08D4-1F45-BCEF-2BF3F3C5983A}" type="slidenum">
              <a:rPr lang="en-US"/>
              <a:pPr/>
              <a:t>17</a:t>
            </a:fld>
            <a:endParaRPr lang="en-US"/>
          </a:p>
        </p:txBody>
      </p:sp>
      <p:sp>
        <p:nvSpPr>
          <p:cNvPr id="71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Dining Philosophers: Java Solution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18851" name="Text Box 3"/>
          <p:cNvSpPr txBox="1">
            <a:spLocks noChangeArrowheads="1"/>
          </p:cNvSpPr>
          <p:nvPr/>
        </p:nvSpPr>
        <p:spPr bwMode="auto">
          <a:xfrm>
            <a:off x="1096963" y="1249363"/>
            <a:ext cx="7123507" cy="526297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public class Philosopher 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extends Thread</a:t>
            </a:r>
            <a:r>
              <a:rPr lang="en-US" sz="1400" b="1" dirty="0">
                <a:latin typeface="Courier New" charset="0"/>
              </a:rPr>
              <a:t> </a:t>
            </a:r>
          </a:p>
          <a:p>
            <a:r>
              <a:rPr lang="en-US" sz="1400" b="1" dirty="0"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  private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id;</a:t>
            </a:r>
          </a:p>
          <a:p>
            <a:r>
              <a:rPr lang="en-US" sz="1400" b="1" dirty="0">
                <a:latin typeface="Courier New" charset="0"/>
              </a:rPr>
              <a:t>    private State state;</a:t>
            </a:r>
          </a:p>
          <a:p>
            <a:r>
              <a:rPr lang="en-US" sz="1400" b="1" dirty="0">
                <a:latin typeface="Courier New" charset="0"/>
              </a:rPr>
              <a:t>    private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</a:t>
            </a:r>
            <a:r>
              <a:rPr lang="en-US" sz="1400" b="1" dirty="0" err="1">
                <a:latin typeface="Courier New" charset="0"/>
              </a:rPr>
              <a:t>timesEaten</a:t>
            </a:r>
            <a:r>
              <a:rPr lang="en-US" sz="1400" b="1" dirty="0">
                <a:latin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</a:rPr>
              <a:t>    private boolean </a:t>
            </a:r>
            <a:r>
              <a:rPr lang="en-US" sz="1400" b="1" dirty="0" err="1">
                <a:latin typeface="Courier New" charset="0"/>
              </a:rPr>
              <a:t>eatThink</a:t>
            </a:r>
            <a:r>
              <a:rPr lang="en-US" sz="1400" b="1" dirty="0">
                <a:latin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</a:rPr>
              <a:t>    private </a:t>
            </a:r>
            <a:r>
              <a:rPr lang="en-US" sz="1400" b="1" dirty="0" err="1">
                <a:latin typeface="Courier New" charset="0"/>
              </a:rPr>
              <a:t>ForkMonitor</a:t>
            </a:r>
            <a:r>
              <a:rPr lang="en-US" sz="1400" b="1" dirty="0">
                <a:latin typeface="Courier New" charset="0"/>
              </a:rPr>
              <a:t> monitor;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private Random generator = new Random();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public 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enum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State {THINKING, WAIT_LEFT, WAIT_RIGHT, EATING};</a:t>
            </a:r>
          </a:p>
          <a:p>
            <a:endParaRPr lang="en-US" sz="14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   public Philosopher(</a:t>
            </a:r>
            <a:r>
              <a:rPr lang="en-US" sz="1400" b="1" dirty="0" err="1">
                <a:solidFill>
                  <a:srgbClr val="006600"/>
                </a:solidFill>
                <a:latin typeface="Courier New" charset="0"/>
              </a:rPr>
              <a:t>int</a:t>
            </a:r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id, </a:t>
            </a:r>
            <a:r>
              <a:rPr lang="en-US" sz="1400" b="1" dirty="0" err="1">
                <a:solidFill>
                  <a:srgbClr val="006600"/>
                </a:solidFill>
                <a:latin typeface="Courier New" charset="0"/>
              </a:rPr>
              <a:t>ForkMonitor</a:t>
            </a:r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monitor) </a:t>
            </a:r>
          </a:p>
          <a:p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   {</a:t>
            </a:r>
          </a:p>
          <a:p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       </a:t>
            </a:r>
            <a:r>
              <a:rPr lang="en-US" sz="1400" b="1" dirty="0" err="1">
                <a:solidFill>
                  <a:srgbClr val="006600"/>
                </a:solidFill>
                <a:latin typeface="Courier New" charset="0"/>
              </a:rPr>
              <a:t>this.id</a:t>
            </a:r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= id;</a:t>
            </a:r>
          </a:p>
          <a:p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       </a:t>
            </a:r>
            <a:r>
              <a:rPr lang="en-US" sz="1400" b="1" dirty="0" err="1">
                <a:solidFill>
                  <a:srgbClr val="006600"/>
                </a:solidFill>
                <a:latin typeface="Courier New" charset="0"/>
              </a:rPr>
              <a:t>this.state</a:t>
            </a:r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= </a:t>
            </a:r>
            <a:r>
              <a:rPr lang="en-US" sz="1400" b="1" dirty="0" err="1">
                <a:solidFill>
                  <a:srgbClr val="006600"/>
                </a:solidFill>
                <a:latin typeface="Courier New" charset="0"/>
              </a:rPr>
              <a:t>State.</a:t>
            </a:r>
            <a:r>
              <a:rPr lang="en-US" sz="1400" b="1" i="1" dirty="0" err="1">
                <a:solidFill>
                  <a:srgbClr val="006600"/>
                </a:solidFill>
                <a:latin typeface="Courier New" charset="0"/>
              </a:rPr>
              <a:t>THINKING</a:t>
            </a:r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;</a:t>
            </a:r>
          </a:p>
          <a:p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       </a:t>
            </a:r>
            <a:r>
              <a:rPr lang="en-US" sz="1400" b="1" dirty="0" err="1">
                <a:solidFill>
                  <a:srgbClr val="006600"/>
                </a:solidFill>
                <a:latin typeface="Courier New" charset="0"/>
              </a:rPr>
              <a:t>this.timesEaten</a:t>
            </a:r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= 0;</a:t>
            </a:r>
          </a:p>
          <a:p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       </a:t>
            </a:r>
            <a:r>
              <a:rPr lang="en-US" sz="1400" b="1" dirty="0" err="1">
                <a:solidFill>
                  <a:srgbClr val="006600"/>
                </a:solidFill>
                <a:latin typeface="Courier New" charset="0"/>
              </a:rPr>
              <a:t>this.eatThink</a:t>
            </a:r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= true;</a:t>
            </a:r>
          </a:p>
          <a:p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       </a:t>
            </a:r>
            <a:r>
              <a:rPr lang="en-US" sz="1400" b="1" dirty="0" err="1">
                <a:solidFill>
                  <a:srgbClr val="006600"/>
                </a:solidFill>
                <a:latin typeface="Courier New" charset="0"/>
              </a:rPr>
              <a:t>this.monitor</a:t>
            </a:r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= monitor;</a:t>
            </a:r>
          </a:p>
          <a:p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   }</a:t>
            </a:r>
          </a:p>
          <a:p>
            <a:endParaRPr lang="en-US" sz="1400" b="1" dirty="0">
              <a:solidFill>
                <a:srgbClr val="006600"/>
              </a:solidFill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...</a:t>
            </a:r>
          </a:p>
          <a:p>
            <a:r>
              <a:rPr lang="en-US" sz="1400" b="1" dirty="0">
                <a:latin typeface="Courier New" charset="0"/>
              </a:rPr>
              <a:t>}</a:t>
            </a:r>
          </a:p>
          <a:p>
            <a:endParaRPr lang="en-US" sz="1400" b="1" dirty="0">
              <a:latin typeface="Courier New" charset="0"/>
            </a:endParaRPr>
          </a:p>
        </p:txBody>
      </p:sp>
      <p:sp>
        <p:nvSpPr>
          <p:cNvPr id="718852" name="Text Box 4"/>
          <p:cNvSpPr txBox="1">
            <a:spLocks noChangeArrowheads="1"/>
          </p:cNvSpPr>
          <p:nvPr/>
        </p:nvSpPr>
        <p:spPr bwMode="auto">
          <a:xfrm>
            <a:off x="6126163" y="2789238"/>
            <a:ext cx="2192327" cy="584776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What states </a:t>
            </a:r>
            <a:r>
              <a:rPr lang="en-US" dirty="0">
                <a:solidFill>
                  <a:srgbClr val="FFFF00"/>
                </a:solidFill>
              </a:rPr>
              <a:t>that a 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philosopher can </a:t>
            </a:r>
            <a:r>
              <a:rPr lang="en-US" dirty="0">
                <a:solidFill>
                  <a:srgbClr val="FFFF00"/>
                </a:solidFill>
              </a:rPr>
              <a:t>be in.</a:t>
            </a:r>
          </a:p>
        </p:txBody>
      </p:sp>
    </p:spTree>
    <p:extLst>
      <p:ext uri="{BB962C8B-B14F-4D97-AF65-F5344CB8AC3E}">
        <p14:creationId xmlns:p14="http://schemas.microsoft.com/office/powerpoint/2010/main" val="2419151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88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88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88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188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188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88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88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1885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85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6F54-A3DA-7E4D-B739-1ED53A22A8BB}" type="slidenum">
              <a:rPr lang="en-US"/>
              <a:pPr/>
              <a:t>18</a:t>
            </a:fld>
            <a:endParaRPr lang="en-US"/>
          </a:p>
        </p:txBody>
      </p:sp>
      <p:sp>
        <p:nvSpPr>
          <p:cNvPr id="71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Dining Philosophers: Java Solution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19875" name="Text Box 3"/>
          <p:cNvSpPr txBox="1">
            <a:spLocks noChangeArrowheads="1"/>
          </p:cNvSpPr>
          <p:nvPr/>
        </p:nvSpPr>
        <p:spPr bwMode="auto">
          <a:xfrm>
            <a:off x="1323975" y="1343025"/>
            <a:ext cx="6540500" cy="47371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</a:rPr>
              <a:t>public class Philosopher </a:t>
            </a:r>
            <a:r>
              <a:rPr lang="en-US" b="1">
                <a:solidFill>
                  <a:schemeClr val="folHlink"/>
                </a:solidFill>
                <a:latin typeface="Courier New" charset="0"/>
              </a:rPr>
              <a:t>extends Thread</a:t>
            </a:r>
            <a:r>
              <a:rPr lang="en-US" b="1">
                <a:latin typeface="Courier New" charset="0"/>
              </a:rPr>
              <a:t> </a:t>
            </a:r>
          </a:p>
          <a:p>
            <a:r>
              <a:rPr lang="en-US" b="1">
                <a:latin typeface="Courier New" charset="0"/>
              </a:rPr>
              <a:t>{</a:t>
            </a:r>
          </a:p>
          <a:p>
            <a:r>
              <a:rPr lang="en-US" b="1">
                <a:latin typeface="Courier New" charset="0"/>
              </a:rPr>
              <a:t>    ...</a:t>
            </a:r>
          </a:p>
          <a:p>
            <a:r>
              <a:rPr lang="en-US" b="1">
                <a:latin typeface="Courier New" charset="0"/>
              </a:rPr>
              <a:t>    </a:t>
            </a:r>
          </a:p>
          <a:p>
            <a:r>
              <a:rPr lang="en-US" b="1">
                <a:latin typeface="Courier New" charset="0"/>
              </a:rPr>
              <a:t>    public int   id()    { return this.id; }</a:t>
            </a:r>
          </a:p>
          <a:p>
            <a:r>
              <a:rPr lang="en-US" b="1">
                <a:latin typeface="Courier New" charset="0"/>
              </a:rPr>
              <a:t>    public int   eaten() { return this.timesEaten; }</a:t>
            </a:r>
          </a:p>
          <a:p>
            <a:r>
              <a:rPr lang="en-US" b="1">
                <a:latin typeface="Courier New" charset="0"/>
              </a:rPr>
              <a:t>    public State state() { return this.state; }</a:t>
            </a:r>
          </a:p>
          <a:p>
            <a:r>
              <a:rPr lang="en-US" b="1">
                <a:latin typeface="Courier New" charset="0"/>
              </a:rPr>
              <a:t>    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public void changeState(State state) 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{ 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    this.state = state; 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    DiningPhilosophers.</a:t>
            </a:r>
            <a:r>
              <a:rPr lang="en-US" b="1" i="1">
                <a:solidFill>
                  <a:srgbClr val="0033CC"/>
                </a:solidFill>
                <a:latin typeface="Courier New" charset="0"/>
              </a:rPr>
              <a:t>print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();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}</a:t>
            </a:r>
          </a:p>
          <a:p>
            <a:r>
              <a:rPr lang="en-US" b="1">
                <a:latin typeface="Courier New" charset="0"/>
              </a:rPr>
              <a:t>    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public void ateAgain() { ++timesEaten;     }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public void timesUp()  { eatThink = false; }</a:t>
            </a:r>
          </a:p>
          <a:p>
            <a:endParaRPr lang="en-US" b="1">
              <a:solidFill>
                <a:srgbClr val="006600"/>
              </a:solidFill>
              <a:latin typeface="Courier New" charset="0"/>
            </a:endParaRPr>
          </a:p>
          <a:p>
            <a:r>
              <a:rPr lang="en-US" b="1">
                <a:latin typeface="Courier New" charset="0"/>
              </a:rPr>
              <a:t>    ...</a:t>
            </a:r>
          </a:p>
          <a:p>
            <a:r>
              <a:rPr lang="en-US" b="1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05664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9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9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9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198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98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A86D-4960-1045-BD4F-CB657760CE6B}" type="slidenum">
              <a:rPr lang="en-US"/>
              <a:pPr/>
              <a:t>19</a:t>
            </a:fld>
            <a:endParaRPr lang="en-US"/>
          </a:p>
        </p:txBody>
      </p:sp>
      <p:sp>
        <p:nvSpPr>
          <p:cNvPr id="72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Dining Philosophers: Java Solution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20899" name="Text Box 3"/>
          <p:cNvSpPr txBox="1">
            <a:spLocks noChangeArrowheads="1"/>
          </p:cNvSpPr>
          <p:nvPr/>
        </p:nvSpPr>
        <p:spPr bwMode="auto">
          <a:xfrm>
            <a:off x="1096963" y="1279525"/>
            <a:ext cx="5670550" cy="534987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500" b="1">
                <a:latin typeface="Courier New" charset="0"/>
              </a:rPr>
              <a:t>public class Philosopher </a:t>
            </a:r>
            <a:r>
              <a:rPr lang="en-US" sz="1500" b="1">
                <a:solidFill>
                  <a:schemeClr val="folHlink"/>
                </a:solidFill>
                <a:latin typeface="Courier New" charset="0"/>
              </a:rPr>
              <a:t>extends Thread</a:t>
            </a:r>
            <a:r>
              <a:rPr lang="en-US" sz="1500" b="1">
                <a:latin typeface="Courier New" charset="0"/>
              </a:rPr>
              <a:t> </a:t>
            </a:r>
          </a:p>
          <a:p>
            <a:r>
              <a:rPr lang="en-US" sz="1500" b="1">
                <a:latin typeface="Courier New" charset="0"/>
              </a:rPr>
              <a:t>{</a:t>
            </a:r>
          </a:p>
          <a:p>
            <a:r>
              <a:rPr lang="en-US" sz="1500" b="1">
                <a:latin typeface="Courier New" charset="0"/>
              </a:rPr>
              <a:t>    ...</a:t>
            </a:r>
          </a:p>
          <a:p>
            <a:endParaRPr lang="en-US" sz="1500" b="1">
              <a:latin typeface="Courier New" charset="0"/>
            </a:endParaRPr>
          </a:p>
          <a:p>
            <a:r>
              <a:rPr lang="en-US" sz="1500" b="1">
                <a:latin typeface="Courier New" charset="0"/>
              </a:rPr>
              <a:t>    public void </a:t>
            </a:r>
            <a:r>
              <a:rPr lang="en-US" sz="1500" b="1">
                <a:solidFill>
                  <a:srgbClr val="0033CC"/>
                </a:solidFill>
                <a:latin typeface="Courier New" charset="0"/>
              </a:rPr>
              <a:t>run()</a:t>
            </a:r>
            <a:r>
              <a:rPr lang="en-US" sz="1500" b="1">
                <a:latin typeface="Courier New" charset="0"/>
              </a:rPr>
              <a:t> </a:t>
            </a:r>
          </a:p>
          <a:p>
            <a:r>
              <a:rPr lang="en-US" sz="1500" b="1">
                <a:latin typeface="Courier New" charset="0"/>
              </a:rPr>
              <a:t>    {</a:t>
            </a:r>
          </a:p>
          <a:p>
            <a:r>
              <a:rPr lang="en-US" sz="1500" b="1">
                <a:latin typeface="Courier New" charset="0"/>
              </a:rPr>
              <a:t>        </a:t>
            </a:r>
            <a:r>
              <a:rPr lang="en-US" sz="1500" b="1">
                <a:solidFill>
                  <a:srgbClr val="9900CC"/>
                </a:solidFill>
                <a:latin typeface="Courier New" charset="0"/>
              </a:rPr>
              <a:t>snooze();</a:t>
            </a:r>
          </a:p>
          <a:p>
            <a:r>
              <a:rPr lang="en-US" sz="1500" b="1">
                <a:latin typeface="Courier New" charset="0"/>
              </a:rPr>
              <a:t>        </a:t>
            </a:r>
          </a:p>
          <a:p>
            <a:r>
              <a:rPr lang="en-US" sz="1500" b="1">
                <a:solidFill>
                  <a:srgbClr val="0033CC"/>
                </a:solidFill>
                <a:latin typeface="Courier New" charset="0"/>
              </a:rPr>
              <a:t>        while (eatThink) {</a:t>
            </a:r>
          </a:p>
          <a:p>
            <a:r>
              <a:rPr lang="en-US" sz="1500" b="1">
                <a:solidFill>
                  <a:srgbClr val="0033CC"/>
                </a:solidFill>
                <a:latin typeface="Courier New" charset="0"/>
              </a:rPr>
              <a:t>            try {</a:t>
            </a:r>
          </a:p>
          <a:p>
            <a:r>
              <a:rPr lang="en-US" sz="1500" b="1">
                <a:latin typeface="Courier New" charset="0"/>
              </a:rPr>
              <a:t>                </a:t>
            </a:r>
            <a:r>
              <a:rPr lang="en-US" sz="1500" b="1">
                <a:solidFill>
                  <a:srgbClr val="006600"/>
                </a:solidFill>
                <a:latin typeface="Courier New" charset="0"/>
              </a:rPr>
              <a:t>monitor.getForks(id);</a:t>
            </a:r>
          </a:p>
          <a:p>
            <a:r>
              <a:rPr lang="en-US" sz="1500" b="1">
                <a:solidFill>
                  <a:srgbClr val="006600"/>
                </a:solidFill>
                <a:latin typeface="Courier New" charset="0"/>
              </a:rPr>
              <a:t>                snooze();</a:t>
            </a:r>
          </a:p>
          <a:p>
            <a:r>
              <a:rPr lang="en-US" sz="1500" b="1">
                <a:latin typeface="Courier New" charset="0"/>
              </a:rPr>
              <a:t>                </a:t>
            </a:r>
          </a:p>
          <a:p>
            <a:r>
              <a:rPr lang="en-US" sz="1500" b="1">
                <a:latin typeface="Courier New" charset="0"/>
              </a:rPr>
              <a:t>                </a:t>
            </a:r>
            <a:r>
              <a:rPr lang="en-US" sz="1500" b="1">
                <a:solidFill>
                  <a:schemeClr val="folHlink"/>
                </a:solidFill>
                <a:latin typeface="Courier New" charset="0"/>
              </a:rPr>
              <a:t>monitor.releaseForks(this.id());</a:t>
            </a:r>
          </a:p>
          <a:p>
            <a:r>
              <a:rPr lang="en-US" sz="1500" b="1">
                <a:solidFill>
                  <a:schemeClr val="folHlink"/>
                </a:solidFill>
                <a:latin typeface="Courier New" charset="0"/>
              </a:rPr>
              <a:t>                snooze();</a:t>
            </a:r>
          </a:p>
          <a:p>
            <a:r>
              <a:rPr lang="en-US" sz="1500" b="1">
                <a:solidFill>
                  <a:srgbClr val="0033CC"/>
                </a:solidFill>
                <a:latin typeface="Courier New" charset="0"/>
              </a:rPr>
              <a:t>            } </a:t>
            </a:r>
          </a:p>
          <a:p>
            <a:r>
              <a:rPr lang="en-US" sz="1500" b="1">
                <a:solidFill>
                  <a:srgbClr val="0033CC"/>
                </a:solidFill>
                <a:latin typeface="Courier New" charset="0"/>
              </a:rPr>
              <a:t>            catch (Exception ex) {</a:t>
            </a:r>
          </a:p>
          <a:p>
            <a:r>
              <a:rPr lang="en-US" sz="1500" b="1">
                <a:solidFill>
                  <a:srgbClr val="0033CC"/>
                </a:solidFill>
                <a:latin typeface="Courier New" charset="0"/>
              </a:rPr>
              <a:t>                ex.printStackTrace();</a:t>
            </a:r>
          </a:p>
          <a:p>
            <a:r>
              <a:rPr lang="en-US" sz="1500" b="1">
                <a:solidFill>
                  <a:srgbClr val="0033CC"/>
                </a:solidFill>
                <a:latin typeface="Courier New" charset="0"/>
              </a:rPr>
              <a:t>            }</a:t>
            </a:r>
          </a:p>
          <a:p>
            <a:r>
              <a:rPr lang="en-US" sz="1500" b="1">
                <a:solidFill>
                  <a:srgbClr val="0033CC"/>
                </a:solidFill>
                <a:latin typeface="Courier New" charset="0"/>
              </a:rPr>
              <a:t>        }</a:t>
            </a:r>
          </a:p>
          <a:p>
            <a:r>
              <a:rPr lang="en-US" sz="1500" b="1">
                <a:latin typeface="Courier New" charset="0"/>
              </a:rPr>
              <a:t>    }</a:t>
            </a:r>
          </a:p>
          <a:p>
            <a:r>
              <a:rPr lang="en-US" sz="1500" b="1">
                <a:latin typeface="Courier New" charset="0"/>
              </a:rPr>
              <a:t>    ...</a:t>
            </a:r>
          </a:p>
          <a:p>
            <a:r>
              <a:rPr lang="en-US" sz="1500" b="1">
                <a:latin typeface="Courier New" charset="0"/>
              </a:rPr>
              <a:t>}</a:t>
            </a:r>
          </a:p>
        </p:txBody>
      </p:sp>
      <p:sp>
        <p:nvSpPr>
          <p:cNvPr id="720900" name="Text Box 4"/>
          <p:cNvSpPr txBox="1">
            <a:spLocks noChangeArrowheads="1"/>
          </p:cNvSpPr>
          <p:nvPr/>
        </p:nvSpPr>
        <p:spPr bwMode="auto">
          <a:xfrm>
            <a:off x="2468563" y="1600200"/>
            <a:ext cx="2378075" cy="5810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When started, every</a:t>
            </a:r>
          </a:p>
          <a:p>
            <a:r>
              <a:rPr lang="en-US">
                <a:solidFill>
                  <a:srgbClr val="FFFF00"/>
                </a:solidFill>
              </a:rPr>
              <a:t>thread runs this method.</a:t>
            </a:r>
          </a:p>
        </p:txBody>
      </p:sp>
      <p:sp>
        <p:nvSpPr>
          <p:cNvPr id="720901" name="Text Box 5"/>
          <p:cNvSpPr txBox="1">
            <a:spLocks noChangeArrowheads="1"/>
          </p:cNvSpPr>
          <p:nvPr/>
        </p:nvSpPr>
        <p:spPr bwMode="auto">
          <a:xfrm>
            <a:off x="3200400" y="2543175"/>
            <a:ext cx="2989263" cy="336550"/>
          </a:xfrm>
          <a:prstGeom prst="rect">
            <a:avLst/>
          </a:pr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Time to get seated at the table.</a:t>
            </a:r>
          </a:p>
        </p:txBody>
      </p:sp>
      <p:sp>
        <p:nvSpPr>
          <p:cNvPr id="720902" name="Text Box 6"/>
          <p:cNvSpPr txBox="1">
            <a:spLocks noChangeArrowheads="1"/>
          </p:cNvSpPr>
          <p:nvPr/>
        </p:nvSpPr>
        <p:spPr bwMode="auto">
          <a:xfrm>
            <a:off x="4297363" y="2940050"/>
            <a:ext cx="2005012" cy="581025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Eat and think until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it</a:t>
            </a:r>
            <a:r>
              <a:rPr lang="en-US" dirty="0" smtClean="0">
                <a:solidFill>
                  <a:srgbClr val="FFFF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FFFF00"/>
                </a:solidFill>
              </a:rPr>
              <a:t>s </a:t>
            </a:r>
            <a:r>
              <a:rPr lang="en-US" dirty="0">
                <a:solidFill>
                  <a:srgbClr val="FFFF00"/>
                </a:solidFill>
              </a:rPr>
              <a:t>time to go home.</a:t>
            </a:r>
          </a:p>
        </p:txBody>
      </p:sp>
      <p:sp>
        <p:nvSpPr>
          <p:cNvPr id="720903" name="Text Box 7"/>
          <p:cNvSpPr txBox="1">
            <a:spLocks noChangeArrowheads="1"/>
          </p:cNvSpPr>
          <p:nvPr/>
        </p:nvSpPr>
        <p:spPr bwMode="auto">
          <a:xfrm>
            <a:off x="5578475" y="3611563"/>
            <a:ext cx="1506538" cy="581025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Get forks and</a:t>
            </a:r>
          </a:p>
          <a:p>
            <a:r>
              <a:rPr lang="en-US">
                <a:solidFill>
                  <a:srgbClr val="FFFF00"/>
                </a:solidFill>
              </a:rPr>
              <a:t>eat for a while.</a:t>
            </a:r>
          </a:p>
        </p:txBody>
      </p:sp>
      <p:sp>
        <p:nvSpPr>
          <p:cNvPr id="720904" name="Text Box 8"/>
          <p:cNvSpPr txBox="1">
            <a:spLocks noChangeArrowheads="1"/>
          </p:cNvSpPr>
          <p:nvPr/>
        </p:nvSpPr>
        <p:spPr bwMode="auto">
          <a:xfrm>
            <a:off x="6675438" y="4251325"/>
            <a:ext cx="1820862" cy="58102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Release forks and</a:t>
            </a:r>
          </a:p>
          <a:p>
            <a:r>
              <a:rPr lang="en-US">
                <a:solidFill>
                  <a:srgbClr val="FFFF00"/>
                </a:solidFill>
              </a:rPr>
              <a:t>think for a while.</a:t>
            </a:r>
          </a:p>
        </p:txBody>
      </p:sp>
    </p:spTree>
    <p:extLst>
      <p:ext uri="{BB962C8B-B14F-4D97-AF65-F5344CB8AC3E}">
        <p14:creationId xmlns:p14="http://schemas.microsoft.com/office/powerpoint/2010/main" val="3838486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2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2089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2089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2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2089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2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2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2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2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20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20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20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20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208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208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208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208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2089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20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20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20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20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20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20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208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208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20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20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900" grpId="0" animBg="1"/>
      <p:bldP spid="720901" grpId="0" animBg="1"/>
      <p:bldP spid="720902" grpId="0" animBg="1"/>
      <p:bldP spid="720903" grpId="0" animBg="1"/>
      <p:bldP spid="72090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6764-D027-5546-B98D-24AA68582121}" type="slidenum">
              <a:rPr lang="en-US"/>
              <a:pPr/>
              <a:t>2</a:t>
            </a:fld>
            <a:endParaRPr lang="en-US"/>
          </a:p>
        </p:txBody>
      </p:sp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Dining Philosophers Problem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563"/>
            <a:ext cx="8229600" cy="4846637"/>
          </a:xfrm>
        </p:spPr>
        <p:txBody>
          <a:bodyPr/>
          <a:lstStyle/>
          <a:p>
            <a:r>
              <a:rPr lang="en-US" dirty="0"/>
              <a:t>Five philosophers are seated at a round table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Each philosopher has a plate of spaghetti.</a:t>
            </a:r>
          </a:p>
          <a:p>
            <a:pPr lvl="1"/>
            <a:r>
              <a:rPr lang="en-US" dirty="0"/>
              <a:t>There is a single fork between each plate.</a:t>
            </a:r>
          </a:p>
          <a:p>
            <a:pPr lvl="4"/>
            <a:endParaRPr lang="en-US" dirty="0"/>
          </a:p>
          <a:p>
            <a:r>
              <a:rPr lang="en-US" dirty="0"/>
              <a:t>A philosopher alternates between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folHlink"/>
                </a:solidFill>
              </a:rPr>
              <a:t>thinking </a:t>
            </a:r>
            <a:r>
              <a:rPr lang="en-US" dirty="0">
                <a:solidFill>
                  <a:schemeClr val="folHlink"/>
                </a:solidFill>
              </a:rPr>
              <a:t>and eating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In order to eat spaghetti, a philosopher </a:t>
            </a:r>
            <a:br>
              <a:rPr lang="en-US" dirty="0"/>
            </a:br>
            <a:r>
              <a:rPr lang="en-US" dirty="0"/>
              <a:t>must obtain </a:t>
            </a:r>
            <a:r>
              <a:rPr lang="en-US" dirty="0">
                <a:solidFill>
                  <a:schemeClr val="folHlink"/>
                </a:solidFill>
              </a:rPr>
              <a:t>both the left and the right fork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391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B0FB-E293-7D4A-8F17-70790AF8ADB0}" type="slidenum">
              <a:rPr lang="en-US"/>
              <a:pPr/>
              <a:t>20</a:t>
            </a:fld>
            <a:endParaRPr lang="en-US"/>
          </a:p>
        </p:txBody>
      </p:sp>
      <p:sp>
        <p:nvSpPr>
          <p:cNvPr id="72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Dining Philosophers: Java Solution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21923" name="Text Box 3"/>
          <p:cNvSpPr txBox="1">
            <a:spLocks noChangeArrowheads="1"/>
          </p:cNvSpPr>
          <p:nvPr/>
        </p:nvSpPr>
        <p:spPr bwMode="auto">
          <a:xfrm>
            <a:off x="1279525" y="1325563"/>
            <a:ext cx="6418263" cy="42481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</a:rPr>
              <a:t>public class ForkMonitor </a:t>
            </a:r>
          </a:p>
          <a:p>
            <a:r>
              <a:rPr lang="en-US" b="1">
                <a:latin typeface="Courier New" charset="0"/>
              </a:rPr>
              <a:t>{</a:t>
            </a:r>
          </a:p>
          <a:p>
            <a:r>
              <a:rPr lang="en-US" b="1">
                <a:latin typeface="Courier New" charset="0"/>
              </a:rPr>
              <a:t>    private boolean forks[];</a:t>
            </a:r>
          </a:p>
          <a:p>
            <a:r>
              <a:rPr lang="en-US" b="1">
                <a:latin typeface="Courier New" charset="0"/>
              </a:rPr>
              <a:t>    private Philosopher philosophers[];</a:t>
            </a:r>
          </a:p>
          <a:p>
            <a:endParaRPr lang="en-US" b="1">
              <a:latin typeface="Courier New" charset="0"/>
            </a:endParaRPr>
          </a:p>
          <a:p>
            <a:r>
              <a:rPr lang="en-US" b="1">
                <a:latin typeface="Courier New" charset="0"/>
              </a:rPr>
              <a:t>    public ForkMonitor(Philosopher philosophers[]) </a:t>
            </a:r>
          </a:p>
          <a:p>
            <a:r>
              <a:rPr lang="en-US" b="1">
                <a:latin typeface="Courier New" charset="0"/>
              </a:rPr>
              <a:t>    {</a:t>
            </a:r>
          </a:p>
          <a:p>
            <a:r>
              <a:rPr lang="en-US" b="1">
                <a:latin typeface="Courier New" charset="0"/>
              </a:rPr>
              <a:t>       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forks = new boolean[philosophers.length];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    for (int i = 0; i &lt; forks.length; i++) {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        forks[i] = true;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    }</a:t>
            </a:r>
          </a:p>
          <a:p>
            <a:r>
              <a:rPr lang="en-US" b="1">
                <a:latin typeface="Courier New" charset="0"/>
              </a:rPr>
              <a:t>        </a:t>
            </a:r>
          </a:p>
          <a:p>
            <a:r>
              <a:rPr lang="en-US" b="1">
                <a:latin typeface="Courier New" charset="0"/>
              </a:rPr>
              <a:t>        this.philosophers = philosophers;</a:t>
            </a:r>
          </a:p>
          <a:p>
            <a:r>
              <a:rPr lang="en-US" b="1">
                <a:latin typeface="Courier New" charset="0"/>
              </a:rPr>
              <a:t>    }</a:t>
            </a:r>
          </a:p>
          <a:p>
            <a:r>
              <a:rPr lang="en-US" b="1">
                <a:latin typeface="Courier New" charset="0"/>
              </a:rPr>
              <a:t>    </a:t>
            </a:r>
          </a:p>
          <a:p>
            <a:r>
              <a:rPr lang="en-US" b="1">
                <a:latin typeface="Courier New" charset="0"/>
              </a:rPr>
              <a:t>    ...</a:t>
            </a:r>
          </a:p>
          <a:p>
            <a:r>
              <a:rPr lang="en-US" b="1">
                <a:latin typeface="Courier New" charset="0"/>
              </a:rPr>
              <a:t>}</a:t>
            </a:r>
          </a:p>
        </p:txBody>
      </p:sp>
      <p:sp>
        <p:nvSpPr>
          <p:cNvPr id="721924" name="Text Box 4"/>
          <p:cNvSpPr txBox="1">
            <a:spLocks noChangeArrowheads="1"/>
          </p:cNvSpPr>
          <p:nvPr/>
        </p:nvSpPr>
        <p:spPr bwMode="auto">
          <a:xfrm>
            <a:off x="5303838" y="3611563"/>
            <a:ext cx="1703387" cy="581025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All forks are</a:t>
            </a:r>
          </a:p>
          <a:p>
            <a:r>
              <a:rPr lang="en-US">
                <a:solidFill>
                  <a:srgbClr val="FFFF00"/>
                </a:solidFill>
              </a:rPr>
              <a:t>initially available.</a:t>
            </a:r>
          </a:p>
        </p:txBody>
      </p:sp>
    </p:spTree>
    <p:extLst>
      <p:ext uri="{BB962C8B-B14F-4D97-AF65-F5344CB8AC3E}">
        <p14:creationId xmlns:p14="http://schemas.microsoft.com/office/powerpoint/2010/main" val="900019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2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2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2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92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2DF0-E133-0B41-BD20-CE506E9D1E2A}" type="slidenum">
              <a:rPr lang="en-US"/>
              <a:pPr/>
              <a:t>21</a:t>
            </a:fld>
            <a:endParaRPr lang="en-US"/>
          </a:p>
        </p:txBody>
      </p:sp>
      <p:sp>
        <p:nvSpPr>
          <p:cNvPr id="72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Dining Philosophers: Java Solution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22947" name="Text Box 3"/>
          <p:cNvSpPr txBox="1">
            <a:spLocks noChangeArrowheads="1"/>
          </p:cNvSpPr>
          <p:nvPr/>
        </p:nvSpPr>
        <p:spPr bwMode="auto">
          <a:xfrm>
            <a:off x="365125" y="1311275"/>
            <a:ext cx="8267700" cy="54102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>
                <a:latin typeface="Courier New" charset="0"/>
              </a:rPr>
              <a:t>public class ForkMonitor </a:t>
            </a:r>
          </a:p>
          <a:p>
            <a:r>
              <a:rPr lang="en-US" sz="1400" b="1">
                <a:latin typeface="Courier New" charset="0"/>
              </a:rPr>
              <a:t>{</a:t>
            </a:r>
          </a:p>
          <a:p>
            <a:r>
              <a:rPr lang="en-US" sz="1400" b="1">
                <a:latin typeface="Courier New" charset="0"/>
              </a:rPr>
              <a:t>    private boolean forks[];</a:t>
            </a:r>
          </a:p>
          <a:p>
            <a:r>
              <a:rPr lang="en-US" sz="1400" b="1">
                <a:latin typeface="Courier New" charset="0"/>
              </a:rPr>
              <a:t>    private Philosopher philosophers[];</a:t>
            </a:r>
          </a:p>
          <a:p>
            <a:r>
              <a:rPr lang="en-US" sz="1400" b="1">
                <a:latin typeface="Courier New" charset="0"/>
              </a:rPr>
              <a:t>    ...</a:t>
            </a:r>
          </a:p>
          <a:p>
            <a:endParaRPr lang="en-US" sz="1400" b="1"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    public </a:t>
            </a:r>
            <a:r>
              <a:rPr lang="en-US" sz="1400" b="1">
                <a:solidFill>
                  <a:schemeClr val="folHlink"/>
                </a:solidFill>
                <a:latin typeface="Courier New" charset="0"/>
              </a:rPr>
              <a:t>synchronized</a:t>
            </a:r>
            <a:r>
              <a:rPr lang="en-US" sz="1400" b="1">
                <a:latin typeface="Courier New" charset="0"/>
              </a:rPr>
              <a:t> void </a:t>
            </a:r>
            <a:r>
              <a:rPr lang="en-US" sz="1400" b="1">
                <a:solidFill>
                  <a:srgbClr val="0033CC"/>
                </a:solidFill>
                <a:latin typeface="Courier New" charset="0"/>
              </a:rPr>
              <a:t>getForks</a:t>
            </a:r>
            <a:r>
              <a:rPr lang="en-US" sz="1400" b="1">
                <a:latin typeface="Courier New" charset="0"/>
              </a:rPr>
              <a:t>(int id) throws Exception </a:t>
            </a:r>
          </a:p>
          <a:p>
            <a:r>
              <a:rPr lang="en-US" sz="1400" b="1">
                <a:latin typeface="Courier New" charset="0"/>
              </a:rPr>
              <a:t>    {</a:t>
            </a:r>
          </a:p>
          <a:p>
            <a:r>
              <a:rPr lang="en-US" sz="1400" b="1">
                <a:latin typeface="Courier New" charset="0"/>
              </a:rPr>
              <a:t>        int left  = id;                    // left  fork index</a:t>
            </a:r>
          </a:p>
          <a:p>
            <a:r>
              <a:rPr lang="en-US" sz="1400" b="1">
                <a:latin typeface="Courier New" charset="0"/>
              </a:rPr>
              <a:t>        int right = (id + 1)%forks.length; // right fork index</a:t>
            </a:r>
          </a:p>
          <a:p>
            <a:endParaRPr lang="en-US" sz="1400" b="1">
              <a:latin typeface="Courier New" charset="0"/>
            </a:endParaRPr>
          </a:p>
          <a:p>
            <a:r>
              <a:rPr lang="en-US" sz="1400" b="1">
                <a:solidFill>
                  <a:srgbClr val="0033CC"/>
                </a:solidFill>
                <a:latin typeface="Courier New" charset="0"/>
              </a:rPr>
              <a:t>        while (!forks[left] || !forks[right]) {</a:t>
            </a:r>
          </a:p>
          <a:p>
            <a:r>
              <a:rPr lang="en-US" sz="1400" b="1">
                <a:solidFill>
                  <a:srgbClr val="0033CC"/>
                </a:solidFill>
                <a:latin typeface="Courier New" charset="0"/>
              </a:rPr>
              <a:t>            philosophers[id].changeState(!forks[left] </a:t>
            </a:r>
          </a:p>
          <a:p>
            <a:r>
              <a:rPr lang="en-US" sz="1400" b="1">
                <a:solidFill>
                  <a:srgbClr val="0033CC"/>
                </a:solidFill>
                <a:latin typeface="Courier New" charset="0"/>
              </a:rPr>
              <a:t>                                            ? Philosopher.State.</a:t>
            </a:r>
            <a:r>
              <a:rPr lang="en-US" sz="1400" b="1" i="1">
                <a:solidFill>
                  <a:srgbClr val="0033CC"/>
                </a:solidFill>
                <a:latin typeface="Courier New" charset="0"/>
              </a:rPr>
              <a:t>WAIT_LEFT</a:t>
            </a:r>
            <a:endParaRPr lang="en-US" sz="1400" b="1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400" b="1">
                <a:solidFill>
                  <a:srgbClr val="0033CC"/>
                </a:solidFill>
                <a:latin typeface="Courier New" charset="0"/>
              </a:rPr>
              <a:t>                                            : Philosopher.State.</a:t>
            </a:r>
            <a:r>
              <a:rPr lang="en-US" sz="1400" b="1" i="1">
                <a:solidFill>
                  <a:srgbClr val="0033CC"/>
                </a:solidFill>
                <a:latin typeface="Courier New" charset="0"/>
              </a:rPr>
              <a:t>WAIT_RIGHT</a:t>
            </a:r>
            <a:r>
              <a:rPr lang="en-US" sz="1400" b="1">
                <a:solidFill>
                  <a:srgbClr val="0033CC"/>
                </a:solidFill>
                <a:latin typeface="Courier New" charset="0"/>
              </a:rPr>
              <a:t>);</a:t>
            </a:r>
          </a:p>
          <a:p>
            <a:r>
              <a:rPr lang="en-US" sz="1400" b="1">
                <a:solidFill>
                  <a:schemeClr val="folHlink"/>
                </a:solidFill>
                <a:latin typeface="Courier New" charset="0"/>
              </a:rPr>
              <a:t>            wait();</a:t>
            </a:r>
          </a:p>
          <a:p>
            <a:r>
              <a:rPr lang="en-US" sz="1400" b="1">
                <a:solidFill>
                  <a:srgbClr val="0033CC"/>
                </a:solidFill>
                <a:latin typeface="Courier New" charset="0"/>
              </a:rPr>
              <a:t>        }</a:t>
            </a:r>
          </a:p>
          <a:p>
            <a:endParaRPr lang="en-US" sz="1400" b="1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400" b="1">
                <a:solidFill>
                  <a:srgbClr val="006600"/>
                </a:solidFill>
                <a:latin typeface="Courier New" charset="0"/>
              </a:rPr>
              <a:t>        forks[left]  = false;</a:t>
            </a:r>
          </a:p>
          <a:p>
            <a:r>
              <a:rPr lang="en-US" sz="1400" b="1">
                <a:solidFill>
                  <a:srgbClr val="006600"/>
                </a:solidFill>
                <a:latin typeface="Courier New" charset="0"/>
              </a:rPr>
              <a:t>        forks[right] = false;</a:t>
            </a:r>
          </a:p>
          <a:p>
            <a:r>
              <a:rPr lang="en-US" sz="1400" b="1">
                <a:solidFill>
                  <a:srgbClr val="006600"/>
                </a:solidFill>
                <a:latin typeface="Courier New" charset="0"/>
              </a:rPr>
              <a:t>        philosophers[id].changeState(State.</a:t>
            </a:r>
            <a:r>
              <a:rPr lang="en-US" sz="1400" b="1" i="1">
                <a:solidFill>
                  <a:srgbClr val="006600"/>
                </a:solidFill>
                <a:latin typeface="Courier New" charset="0"/>
              </a:rPr>
              <a:t>EATING</a:t>
            </a:r>
            <a:r>
              <a:rPr lang="en-US" sz="1400" b="1">
                <a:solidFill>
                  <a:srgbClr val="006600"/>
                </a:solidFill>
                <a:latin typeface="Courier New" charset="0"/>
              </a:rPr>
              <a:t>);</a:t>
            </a:r>
          </a:p>
          <a:p>
            <a:r>
              <a:rPr lang="en-US" sz="1400" b="1">
                <a:solidFill>
                  <a:srgbClr val="006600"/>
                </a:solidFill>
                <a:latin typeface="Courier New" charset="0"/>
              </a:rPr>
              <a:t>        philosophers[id].ateAgain();</a:t>
            </a:r>
          </a:p>
          <a:p>
            <a:r>
              <a:rPr lang="en-US" sz="1400" b="1">
                <a:latin typeface="Courier New" charset="0"/>
              </a:rPr>
              <a:t>    }</a:t>
            </a:r>
          </a:p>
          <a:p>
            <a:r>
              <a:rPr lang="en-US" sz="1400" b="1">
                <a:latin typeface="Courier New" charset="0"/>
              </a:rPr>
              <a:t>    ...</a:t>
            </a:r>
          </a:p>
          <a:p>
            <a:r>
              <a:rPr lang="en-US" sz="1400" b="1">
                <a:latin typeface="Courier New" charset="0"/>
              </a:rPr>
              <a:t>}</a:t>
            </a:r>
          </a:p>
        </p:txBody>
      </p:sp>
      <p:sp>
        <p:nvSpPr>
          <p:cNvPr id="722948" name="Text Box 4"/>
          <p:cNvSpPr txBox="1">
            <a:spLocks noChangeArrowheads="1"/>
          </p:cNvSpPr>
          <p:nvPr/>
        </p:nvSpPr>
        <p:spPr bwMode="auto">
          <a:xfrm>
            <a:off x="4754563" y="1965325"/>
            <a:ext cx="2854325" cy="5810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Only one philosopher</a:t>
            </a:r>
          </a:p>
          <a:p>
            <a:r>
              <a:rPr lang="en-US">
                <a:solidFill>
                  <a:srgbClr val="FFFF00"/>
                </a:solidFill>
              </a:rPr>
              <a:t>can be getting forks at a time.</a:t>
            </a:r>
          </a:p>
        </p:txBody>
      </p:sp>
      <p:sp>
        <p:nvSpPr>
          <p:cNvPr id="722949" name="Text Box 5"/>
          <p:cNvSpPr txBox="1">
            <a:spLocks noChangeArrowheads="1"/>
          </p:cNvSpPr>
          <p:nvPr/>
        </p:nvSpPr>
        <p:spPr bwMode="auto">
          <a:xfrm>
            <a:off x="6218238" y="3521075"/>
            <a:ext cx="1858962" cy="581025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Try to get both</a:t>
            </a:r>
          </a:p>
          <a:p>
            <a:r>
              <a:rPr lang="en-US">
                <a:solidFill>
                  <a:srgbClr val="FFFF00"/>
                </a:solidFill>
              </a:rPr>
              <a:t>left and right forks.</a:t>
            </a:r>
          </a:p>
        </p:txBody>
      </p:sp>
      <p:sp>
        <p:nvSpPr>
          <p:cNvPr id="722950" name="Text Box 6"/>
          <p:cNvSpPr txBox="1">
            <a:spLocks noChangeArrowheads="1"/>
          </p:cNvSpPr>
          <p:nvPr/>
        </p:nvSpPr>
        <p:spPr bwMode="auto">
          <a:xfrm>
            <a:off x="6035675" y="5440363"/>
            <a:ext cx="1528763" cy="581025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Take forks and</a:t>
            </a:r>
          </a:p>
          <a:p>
            <a:r>
              <a:rPr lang="en-US">
                <a:solidFill>
                  <a:srgbClr val="FFFF00"/>
                </a:solidFill>
              </a:rPr>
              <a:t>start eating.</a:t>
            </a:r>
          </a:p>
        </p:txBody>
      </p:sp>
      <p:sp>
        <p:nvSpPr>
          <p:cNvPr id="722951" name="Text Box 7"/>
          <p:cNvSpPr txBox="1">
            <a:spLocks noChangeArrowheads="1"/>
          </p:cNvSpPr>
          <p:nvPr/>
        </p:nvSpPr>
        <p:spPr bwMode="auto">
          <a:xfrm>
            <a:off x="2560638" y="4343400"/>
            <a:ext cx="2046287" cy="58102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Wait for both forks</a:t>
            </a:r>
          </a:p>
          <a:p>
            <a:r>
              <a:rPr lang="en-US">
                <a:solidFill>
                  <a:srgbClr val="FFFF00"/>
                </a:solidFill>
              </a:rPr>
              <a:t>to become available.</a:t>
            </a:r>
          </a:p>
        </p:txBody>
      </p:sp>
    </p:spTree>
    <p:extLst>
      <p:ext uri="{BB962C8B-B14F-4D97-AF65-F5344CB8AC3E}">
        <p14:creationId xmlns:p14="http://schemas.microsoft.com/office/powerpoint/2010/main" val="2758251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2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22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22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229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229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29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2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2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229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2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22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2294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2294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2294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2294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22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22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949" grpId="0" animBg="1"/>
      <p:bldP spid="722950" grpId="0" animBg="1"/>
      <p:bldP spid="72295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28191-A47B-2C41-BD26-311A8424876F}" type="slidenum">
              <a:rPr lang="en-US"/>
              <a:pPr/>
              <a:t>22</a:t>
            </a:fld>
            <a:endParaRPr lang="en-US"/>
          </a:p>
        </p:txBody>
      </p:sp>
      <p:sp>
        <p:nvSpPr>
          <p:cNvPr id="72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Dining Philosophers: Java Solution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23971" name="Text Box 3"/>
          <p:cNvSpPr txBox="1">
            <a:spLocks noChangeArrowheads="1"/>
          </p:cNvSpPr>
          <p:nvPr/>
        </p:nvSpPr>
        <p:spPr bwMode="auto">
          <a:xfrm>
            <a:off x="365125" y="1314450"/>
            <a:ext cx="8374063" cy="44926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</a:rPr>
              <a:t>public class ForkMonitor </a:t>
            </a:r>
          </a:p>
          <a:p>
            <a:r>
              <a:rPr lang="en-US" b="1">
                <a:latin typeface="Courier New" charset="0"/>
              </a:rPr>
              <a:t>{</a:t>
            </a:r>
          </a:p>
          <a:p>
            <a:r>
              <a:rPr lang="en-US" b="1">
                <a:latin typeface="Courier New" charset="0"/>
              </a:rPr>
              <a:t>    private boolean forks[];</a:t>
            </a:r>
          </a:p>
          <a:p>
            <a:r>
              <a:rPr lang="en-US" b="1">
                <a:latin typeface="Courier New" charset="0"/>
              </a:rPr>
              <a:t>    private Philosopher philosophers[];</a:t>
            </a:r>
          </a:p>
          <a:p>
            <a:r>
              <a:rPr lang="en-US" b="1">
                <a:latin typeface="Courier New" charset="0"/>
              </a:rPr>
              <a:t>    ...</a:t>
            </a:r>
          </a:p>
          <a:p>
            <a:endParaRPr lang="en-US" b="1">
              <a:latin typeface="Courier New" charset="0"/>
            </a:endParaRPr>
          </a:p>
          <a:p>
            <a:r>
              <a:rPr lang="en-US" b="1">
                <a:latin typeface="Courier New" charset="0"/>
              </a:rPr>
              <a:t>    public </a:t>
            </a:r>
            <a:r>
              <a:rPr lang="en-US" b="1">
                <a:solidFill>
                  <a:schemeClr val="folHlink"/>
                </a:solidFill>
                <a:latin typeface="Courier New" charset="0"/>
              </a:rPr>
              <a:t>synchronized</a:t>
            </a:r>
            <a:r>
              <a:rPr lang="en-US" b="1">
                <a:latin typeface="Courier New" charset="0"/>
              </a:rPr>
              <a:t> void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releaseForks</a:t>
            </a:r>
            <a:r>
              <a:rPr lang="en-US" b="1">
                <a:latin typeface="Courier New" charset="0"/>
              </a:rPr>
              <a:t>(int id) throws Exception </a:t>
            </a:r>
          </a:p>
          <a:p>
            <a:r>
              <a:rPr lang="en-US" b="1">
                <a:latin typeface="Courier New" charset="0"/>
              </a:rPr>
              <a:t>    {</a:t>
            </a:r>
          </a:p>
          <a:p>
            <a:r>
              <a:rPr lang="en-US" b="1">
                <a:latin typeface="Courier New" charset="0"/>
              </a:rPr>
              <a:t>        int left  = id;                    // left  fork index</a:t>
            </a:r>
          </a:p>
          <a:p>
            <a:r>
              <a:rPr lang="en-US" b="1">
                <a:latin typeface="Courier New" charset="0"/>
              </a:rPr>
              <a:t>        int right = (id + 1)%forks.length; // right fork index</a:t>
            </a:r>
          </a:p>
          <a:p>
            <a:endParaRPr lang="en-US" b="1">
              <a:latin typeface="Courier New" charset="0"/>
            </a:endParaRP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  forks[left]  = true;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  forks[right] = true;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  philosophers[id].changeState(State.</a:t>
            </a:r>
            <a:r>
              <a:rPr lang="en-US" b="1" i="1">
                <a:solidFill>
                  <a:srgbClr val="006600"/>
                </a:solidFill>
                <a:latin typeface="Courier New" charset="0"/>
              </a:rPr>
              <a:t>THINKING</a:t>
            </a:r>
            <a:r>
              <a:rPr lang="en-US" b="1">
                <a:solidFill>
                  <a:srgbClr val="006600"/>
                </a:solidFill>
                <a:latin typeface="Courier New" charset="0"/>
              </a:rPr>
              <a:t>);</a:t>
            </a:r>
          </a:p>
          <a:p>
            <a:r>
              <a:rPr lang="en-US" b="1">
                <a:latin typeface="Courier New" charset="0"/>
              </a:rPr>
              <a:t>        </a:t>
            </a:r>
          </a:p>
          <a:p>
            <a:r>
              <a:rPr lang="en-US" b="1">
                <a:latin typeface="Courier New" charset="0"/>
              </a:rPr>
              <a:t>        </a:t>
            </a:r>
            <a:r>
              <a:rPr lang="en-US" b="1">
                <a:solidFill>
                  <a:schemeClr val="folHlink"/>
                </a:solidFill>
                <a:latin typeface="Courier New" charset="0"/>
              </a:rPr>
              <a:t>notifyAll();</a:t>
            </a:r>
          </a:p>
          <a:p>
            <a:r>
              <a:rPr lang="en-US" b="1">
                <a:latin typeface="Courier New" charset="0"/>
              </a:rPr>
              <a:t>    }</a:t>
            </a:r>
          </a:p>
          <a:p>
            <a:r>
              <a:rPr lang="en-US" b="1">
                <a:latin typeface="Courier New" charset="0"/>
              </a:rPr>
              <a:t>}</a:t>
            </a:r>
          </a:p>
        </p:txBody>
      </p:sp>
      <p:sp>
        <p:nvSpPr>
          <p:cNvPr id="723972" name="Text Box 4"/>
          <p:cNvSpPr txBox="1">
            <a:spLocks noChangeArrowheads="1"/>
          </p:cNvSpPr>
          <p:nvPr/>
        </p:nvSpPr>
        <p:spPr bwMode="auto">
          <a:xfrm>
            <a:off x="6969125" y="5989638"/>
            <a:ext cx="803275" cy="376237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  <p:sp>
        <p:nvSpPr>
          <p:cNvPr id="723973" name="Text Box 5"/>
          <p:cNvSpPr txBox="1">
            <a:spLocks noChangeArrowheads="1"/>
          </p:cNvSpPr>
          <p:nvPr/>
        </p:nvSpPr>
        <p:spPr bwMode="auto">
          <a:xfrm>
            <a:off x="5486400" y="2057400"/>
            <a:ext cx="3067050" cy="5810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Only one philosopher</a:t>
            </a:r>
          </a:p>
          <a:p>
            <a:r>
              <a:rPr lang="en-US">
                <a:solidFill>
                  <a:srgbClr val="FFFF00"/>
                </a:solidFill>
              </a:rPr>
              <a:t>can be releasing forks at a time.</a:t>
            </a:r>
          </a:p>
        </p:txBody>
      </p:sp>
      <p:sp>
        <p:nvSpPr>
          <p:cNvPr id="723974" name="Text Box 6"/>
          <p:cNvSpPr txBox="1">
            <a:spLocks noChangeArrowheads="1"/>
          </p:cNvSpPr>
          <p:nvPr/>
        </p:nvSpPr>
        <p:spPr bwMode="auto">
          <a:xfrm>
            <a:off x="4114800" y="3886200"/>
            <a:ext cx="1820863" cy="581025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Release forks and</a:t>
            </a:r>
          </a:p>
          <a:p>
            <a:r>
              <a:rPr lang="en-US">
                <a:solidFill>
                  <a:srgbClr val="FFFF00"/>
                </a:solidFill>
              </a:rPr>
              <a:t>resume thinking.</a:t>
            </a:r>
          </a:p>
        </p:txBody>
      </p:sp>
      <p:sp>
        <p:nvSpPr>
          <p:cNvPr id="723975" name="Text Box 7"/>
          <p:cNvSpPr txBox="1">
            <a:spLocks noChangeArrowheads="1"/>
          </p:cNvSpPr>
          <p:nvPr/>
        </p:nvSpPr>
        <p:spPr bwMode="auto">
          <a:xfrm>
            <a:off x="3017838" y="4892675"/>
            <a:ext cx="2981325" cy="58102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Notify any waiting philosophers</a:t>
            </a:r>
          </a:p>
          <a:p>
            <a:r>
              <a:rPr lang="en-US">
                <a:solidFill>
                  <a:srgbClr val="FFFF00"/>
                </a:solidFill>
              </a:rPr>
              <a:t>that forks are now available.</a:t>
            </a:r>
          </a:p>
        </p:txBody>
      </p:sp>
    </p:spTree>
    <p:extLst>
      <p:ext uri="{BB962C8B-B14F-4D97-AF65-F5344CB8AC3E}">
        <p14:creationId xmlns:p14="http://schemas.microsoft.com/office/powerpoint/2010/main" val="1265283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3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239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239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239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3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3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239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23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23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2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3972" grpId="0" animBg="1"/>
      <p:bldP spid="723974" grpId="0" animBg="1"/>
      <p:bldP spid="72397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79618-523F-EB47-A0A3-AC268F5B140D}" type="slidenum">
              <a:rPr lang="en-US"/>
              <a:pPr/>
              <a:t>23</a:t>
            </a:fld>
            <a:endParaRPr lang="en-US"/>
          </a:p>
        </p:txBody>
      </p:sp>
      <p:sp>
        <p:nvSpPr>
          <p:cNvPr id="72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Deadlocks</a:t>
            </a:r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pPr marL="533400" indent="-533400"/>
            <a:r>
              <a:rPr lang="en-US" dirty="0">
                <a:solidFill>
                  <a:srgbClr val="B23C00"/>
                </a:solidFill>
              </a:rPr>
              <a:t>Deadlocks</a:t>
            </a:r>
            <a:r>
              <a:rPr lang="en-US" dirty="0"/>
              <a:t>, AKA the </a:t>
            </a:r>
            <a:r>
              <a:rPr lang="en-US" dirty="0">
                <a:solidFill>
                  <a:srgbClr val="B23C00"/>
                </a:solidFill>
              </a:rPr>
              <a:t>Deadly Embrace</a:t>
            </a:r>
          </a:p>
          <a:p>
            <a:pPr marL="928688" lvl="1" indent="-457200"/>
            <a:r>
              <a:rPr lang="en-US" dirty="0"/>
              <a:t>In either case, your application is hung.</a:t>
            </a:r>
          </a:p>
          <a:p>
            <a:pPr marL="928688" lvl="1" indent="-457200"/>
            <a:r>
              <a:rPr lang="en-US" dirty="0"/>
              <a:t>What happened?</a:t>
            </a:r>
          </a:p>
          <a:p>
            <a:pPr lvl="4"/>
            <a:endParaRPr lang="en-US" dirty="0"/>
          </a:p>
          <a:p>
            <a:pPr marL="533400" indent="-533400"/>
            <a:r>
              <a:rPr lang="en-US" dirty="0"/>
              <a:t>Deadlocks can occur when a set of processes are </a:t>
            </a:r>
            <a:r>
              <a:rPr lang="en-US" dirty="0">
                <a:solidFill>
                  <a:srgbClr val="B23C00"/>
                </a:solidFill>
              </a:rPr>
              <a:t>contending for resources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marL="533400" indent="-533400"/>
            <a:r>
              <a:rPr lang="en-US" dirty="0"/>
              <a:t>The sequence of events required </a:t>
            </a:r>
            <a:br>
              <a:rPr lang="en-US" dirty="0"/>
            </a:br>
            <a:r>
              <a:rPr lang="en-US" dirty="0"/>
              <a:t>for a process to use a resource</a:t>
            </a:r>
            <a:r>
              <a:rPr lang="en-US" sz="2000" dirty="0"/>
              <a:t>:</a:t>
            </a:r>
          </a:p>
          <a:p>
            <a:pPr marL="928688" lvl="1" indent="-457200">
              <a:buFontTx/>
              <a:buAutoNum type="arabicPeriod"/>
            </a:pPr>
            <a:r>
              <a:rPr lang="en-US" dirty="0"/>
              <a:t>Request the resource.</a:t>
            </a:r>
          </a:p>
          <a:p>
            <a:pPr marL="928688" lvl="1" indent="-457200">
              <a:buFontTx/>
              <a:buAutoNum type="arabicPeriod"/>
            </a:pPr>
            <a:r>
              <a:rPr lang="en-US" dirty="0"/>
              <a:t>Use the resource.</a:t>
            </a:r>
          </a:p>
          <a:p>
            <a:pPr marL="928688" lvl="1" indent="-457200">
              <a:buFontTx/>
              <a:buAutoNum type="arabicPeriod"/>
            </a:pPr>
            <a:r>
              <a:rPr lang="en-US" dirty="0"/>
              <a:t>Release the resource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113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2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2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E3C04-E732-974A-9F1D-A9F1BA876FC9}" type="slidenum">
              <a:rPr lang="en-US"/>
              <a:pPr/>
              <a:t>24</a:t>
            </a:fld>
            <a:endParaRPr lang="en-US"/>
          </a:p>
        </p:txBody>
      </p:sp>
      <p:sp>
        <p:nvSpPr>
          <p:cNvPr id="72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Deadlocks can occur when the OS grants processes </a:t>
            </a:r>
            <a:r>
              <a:rPr lang="en-US" dirty="0">
                <a:solidFill>
                  <a:srgbClr val="B23C00"/>
                </a:solidFill>
              </a:rPr>
              <a:t>exclusive access to resources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Hardware devices (e.g., DVD reader)</a:t>
            </a:r>
          </a:p>
          <a:p>
            <a:pPr lvl="1"/>
            <a:r>
              <a:rPr lang="en-US" dirty="0"/>
              <a:t>Memory</a:t>
            </a:r>
          </a:p>
          <a:p>
            <a:pPr lvl="1"/>
            <a:r>
              <a:rPr lang="en-US" dirty="0"/>
              <a:t>Data </a:t>
            </a:r>
          </a:p>
          <a:p>
            <a:pPr lvl="4"/>
            <a:endParaRPr lang="en-US" dirty="0"/>
          </a:p>
          <a:p>
            <a:r>
              <a:rPr lang="en-US" dirty="0"/>
              <a:t>A resource is anything that can be used </a:t>
            </a:r>
            <a:br>
              <a:rPr lang="en-US" dirty="0"/>
            </a:br>
            <a:r>
              <a:rPr lang="en-US" dirty="0"/>
              <a:t>by only a </a:t>
            </a:r>
            <a:r>
              <a:rPr lang="en-US" dirty="0">
                <a:solidFill>
                  <a:srgbClr val="B23C00"/>
                </a:solidFill>
              </a:rPr>
              <a:t>single process </a:t>
            </a:r>
            <a:r>
              <a:rPr lang="en-US" dirty="0"/>
              <a:t>at a time.</a:t>
            </a:r>
          </a:p>
          <a:p>
            <a:pPr lvl="1"/>
            <a:r>
              <a:rPr lang="en-US" dirty="0"/>
              <a:t>A process may need to have exclusive access </a:t>
            </a:r>
            <a:br>
              <a:rPr lang="en-US" dirty="0"/>
            </a:br>
            <a:r>
              <a:rPr lang="en-US" dirty="0"/>
              <a:t>to several resources at a time.</a:t>
            </a:r>
          </a:p>
          <a:p>
            <a:pPr lvl="1"/>
            <a:r>
              <a:rPr lang="en-US" dirty="0"/>
              <a:t>Resources are </a:t>
            </a:r>
            <a:r>
              <a:rPr lang="en-US" dirty="0" err="1">
                <a:solidFill>
                  <a:srgbClr val="B23C00"/>
                </a:solidFill>
              </a:rPr>
              <a:t>preemptable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and </a:t>
            </a:r>
            <a:r>
              <a:rPr lang="en-US" dirty="0" smtClean="0">
                <a:solidFill>
                  <a:srgbClr val="B23C00"/>
                </a:solidFill>
              </a:rPr>
              <a:t>non-</a:t>
            </a:r>
            <a:r>
              <a:rPr lang="en-US" dirty="0" err="1" smtClean="0">
                <a:solidFill>
                  <a:srgbClr val="B23C00"/>
                </a:solidFill>
              </a:rPr>
              <a:t>preemptable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926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2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4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D355-AC2A-3345-9AFA-9C906C346627}" type="slidenum">
              <a:rPr lang="en-US"/>
              <a:pPr/>
              <a:t>25</a:t>
            </a:fld>
            <a:endParaRPr lang="en-US"/>
          </a:p>
        </p:txBody>
      </p:sp>
      <p:sp>
        <p:nvSpPr>
          <p:cNvPr id="72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Deadlocks over Resources</a:t>
            </a:r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B23C00"/>
                </a:solidFill>
              </a:rPr>
              <a:t>Preemptable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 smtClean="0">
                <a:solidFill>
                  <a:srgbClr val="B23C00"/>
                </a:solidFill>
              </a:rPr>
              <a:t>resource</a:t>
            </a: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Can be taken away from a process that owns it.</a:t>
            </a:r>
          </a:p>
          <a:p>
            <a:pPr lvl="1"/>
            <a:r>
              <a:rPr lang="en-US" dirty="0"/>
              <a:t>No ill effects on the process.</a:t>
            </a:r>
          </a:p>
          <a:p>
            <a:pPr lvl="1"/>
            <a:r>
              <a:rPr lang="en-US" dirty="0" smtClean="0"/>
              <a:t>Examples: memory, CPU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 smtClean="0">
                <a:solidFill>
                  <a:srgbClr val="B23C00"/>
                </a:solidFill>
              </a:rPr>
              <a:t>Non-</a:t>
            </a:r>
            <a:r>
              <a:rPr lang="en-US" dirty="0" err="1" smtClean="0">
                <a:solidFill>
                  <a:srgbClr val="B23C00"/>
                </a:solidFill>
              </a:rPr>
              <a:t>preemptable</a:t>
            </a:r>
            <a:r>
              <a:rPr lang="en-US" dirty="0" smtClean="0">
                <a:solidFill>
                  <a:srgbClr val="B23C00"/>
                </a:solidFill>
              </a:rPr>
              <a:t> resource</a:t>
            </a: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Cannot be taken away from the process owning it </a:t>
            </a:r>
            <a:br>
              <a:rPr lang="en-US" dirty="0"/>
            </a:br>
            <a:r>
              <a:rPr lang="en-US" dirty="0"/>
              <a:t>without causing the process to fail.</a:t>
            </a:r>
          </a:p>
          <a:p>
            <a:pPr lvl="1"/>
            <a:r>
              <a:rPr lang="en-US" dirty="0"/>
              <a:t>Example: CD </a:t>
            </a:r>
            <a:r>
              <a:rPr lang="en-US" dirty="0" smtClean="0"/>
              <a:t>recorder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839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2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D355-AC2A-3345-9AFA-9C906C346627}" type="slidenum">
              <a:rPr lang="en-US"/>
              <a:pPr/>
              <a:t>26</a:t>
            </a:fld>
            <a:endParaRPr lang="en-US"/>
          </a:p>
        </p:txBody>
      </p:sp>
      <p:sp>
        <p:nvSpPr>
          <p:cNvPr id="72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Deadlocks over </a:t>
            </a:r>
            <a:r>
              <a:rPr lang="en-US" dirty="0" smtClean="0"/>
              <a:t>Resources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/>
              <a:t>a process requests a resource that is not available, then the process </a:t>
            </a:r>
            <a:r>
              <a:rPr lang="en-US" dirty="0">
                <a:solidFill>
                  <a:srgbClr val="B23C00"/>
                </a:solidFill>
              </a:rPr>
              <a:t>must wait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OS may unblock the process </a:t>
            </a:r>
            <a:br>
              <a:rPr lang="en-US" dirty="0"/>
            </a:br>
            <a:r>
              <a:rPr lang="en-US" dirty="0"/>
              <a:t>when the resource becomes available again.</a:t>
            </a:r>
          </a:p>
        </p:txBody>
      </p:sp>
    </p:spTree>
    <p:extLst>
      <p:ext uri="{BB962C8B-B14F-4D97-AF65-F5344CB8AC3E}">
        <p14:creationId xmlns:p14="http://schemas.microsoft.com/office/powerpoint/2010/main" val="1098495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27EA-A371-C742-96FC-2FBA9000BBC6}" type="slidenum">
              <a:rPr lang="en-US"/>
              <a:pPr/>
              <a:t>27</a:t>
            </a:fld>
            <a:endParaRPr lang="en-US"/>
          </a:p>
        </p:txBody>
      </p:sp>
      <p:sp>
        <p:nvSpPr>
          <p:cNvPr id="72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Deadlock Definition</a:t>
            </a:r>
          </a:p>
        </p:txBody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set of processes is </a:t>
            </a:r>
            <a:r>
              <a:rPr lang="en-US" dirty="0">
                <a:solidFill>
                  <a:srgbClr val="B23C00"/>
                </a:solidFill>
              </a:rPr>
              <a:t>deadlocked </a:t>
            </a:r>
            <a:r>
              <a:rPr lang="en-US" dirty="0"/>
              <a:t>if</a:t>
            </a:r>
            <a:r>
              <a:rPr lang="en-US" dirty="0" smtClean="0"/>
              <a:t>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Each </a:t>
            </a:r>
            <a:r>
              <a:rPr lang="en-US" dirty="0"/>
              <a:t>process in the set is waiting for an event.</a:t>
            </a:r>
          </a:p>
          <a:p>
            <a:pPr lvl="1"/>
            <a:r>
              <a:rPr lang="en-US" dirty="0"/>
              <a:t>Only another process in the set can cause the event.</a:t>
            </a:r>
          </a:p>
          <a:p>
            <a:pPr lvl="4"/>
            <a:endParaRPr lang="en-US" dirty="0"/>
          </a:p>
          <a:p>
            <a:r>
              <a:rPr lang="en-US" dirty="0"/>
              <a:t>If all the processes are waiting, </a:t>
            </a:r>
            <a:r>
              <a:rPr lang="en-US" dirty="0">
                <a:solidFill>
                  <a:srgbClr val="B23C00"/>
                </a:solidFill>
              </a:rPr>
              <a:t>none of them </a:t>
            </a:r>
            <a:r>
              <a:rPr lang="en-US" dirty="0"/>
              <a:t>can cause the event that wakes up the blocked processes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403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D743-0809-E849-A184-A9E7C7635C37}" type="slidenum">
              <a:rPr lang="en-US"/>
              <a:pPr/>
              <a:t>28</a:t>
            </a:fld>
            <a:endParaRPr lang="en-US"/>
          </a:p>
        </p:txBody>
      </p:sp>
      <p:sp>
        <p:nvSpPr>
          <p:cNvPr id="73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Deadlock Conditions</a:t>
            </a:r>
          </a:p>
        </p:txBody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dirty="0">
                <a:solidFill>
                  <a:srgbClr val="B23C00"/>
                </a:solidFill>
              </a:rPr>
              <a:t>Mutual </a:t>
            </a:r>
            <a:r>
              <a:rPr lang="en-US" dirty="0" smtClean="0">
                <a:solidFill>
                  <a:srgbClr val="B23C00"/>
                </a:solidFill>
              </a:rPr>
              <a:t>exclusion</a:t>
            </a:r>
          </a:p>
          <a:p>
            <a:pPr marL="2360613" lvl="4" indent="-533400"/>
            <a:endParaRPr lang="en-US" dirty="0">
              <a:solidFill>
                <a:schemeClr val="folHlink"/>
              </a:solidFill>
            </a:endParaRPr>
          </a:p>
          <a:p>
            <a:pPr marL="928688" lvl="1" indent="-457200"/>
            <a:r>
              <a:rPr lang="en-US" dirty="0"/>
              <a:t>Each resource is either available or </a:t>
            </a:r>
            <a:br>
              <a:rPr lang="en-US" dirty="0"/>
            </a:br>
            <a:r>
              <a:rPr lang="en-US" dirty="0"/>
              <a:t>currently assigned to exactly </a:t>
            </a:r>
            <a:r>
              <a:rPr lang="en-US" dirty="0">
                <a:solidFill>
                  <a:srgbClr val="B23C00"/>
                </a:solidFill>
              </a:rPr>
              <a:t>one process</a:t>
            </a:r>
            <a:r>
              <a:rPr lang="en-US" dirty="0" smtClean="0"/>
              <a:t>.</a:t>
            </a:r>
          </a:p>
          <a:p>
            <a:pPr marL="2774951" lvl="5" indent="-457200"/>
            <a:endParaRPr lang="en-US" dirty="0">
              <a:solidFill>
                <a:srgbClr val="B23C00"/>
              </a:solidFill>
            </a:endParaRPr>
          </a:p>
          <a:p>
            <a:pPr marL="533400" indent="-533400"/>
            <a:r>
              <a:rPr lang="en-US" dirty="0">
                <a:solidFill>
                  <a:srgbClr val="B23C00"/>
                </a:solidFill>
              </a:rPr>
              <a:t>Hold and </a:t>
            </a:r>
            <a:r>
              <a:rPr lang="en-US" dirty="0" smtClean="0">
                <a:solidFill>
                  <a:srgbClr val="B23C00"/>
                </a:solidFill>
              </a:rPr>
              <a:t>wait</a:t>
            </a:r>
          </a:p>
          <a:p>
            <a:pPr marL="2360613" lvl="4" indent="-533400"/>
            <a:endParaRPr lang="en-US" dirty="0">
              <a:solidFill>
                <a:schemeClr val="folHlink"/>
              </a:solidFill>
            </a:endParaRPr>
          </a:p>
          <a:p>
            <a:pPr marL="928688" lvl="1" indent="-457200"/>
            <a:r>
              <a:rPr lang="en-US" dirty="0"/>
              <a:t>Processes currently holding resources that were </a:t>
            </a:r>
            <a:br>
              <a:rPr lang="en-US" dirty="0"/>
            </a:br>
            <a:r>
              <a:rPr lang="en-US" dirty="0"/>
              <a:t>granted earlier can </a:t>
            </a:r>
            <a:r>
              <a:rPr lang="en-US" dirty="0">
                <a:solidFill>
                  <a:srgbClr val="B23C00"/>
                </a:solidFill>
              </a:rPr>
              <a:t>request new resources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625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D743-0809-E849-A184-A9E7C7635C37}" type="slidenum">
              <a:rPr lang="en-US"/>
              <a:pPr/>
              <a:t>29</a:t>
            </a:fld>
            <a:endParaRPr lang="en-US"/>
          </a:p>
        </p:txBody>
      </p:sp>
      <p:sp>
        <p:nvSpPr>
          <p:cNvPr id="73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</a:t>
            </a:r>
            <a:r>
              <a:rPr lang="en-US" dirty="0" smtClean="0"/>
              <a:t>Conditions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dirty="0" smtClean="0">
                <a:solidFill>
                  <a:srgbClr val="B23C00"/>
                </a:solidFill>
              </a:rPr>
              <a:t>No preemption</a:t>
            </a:r>
          </a:p>
          <a:p>
            <a:pPr marL="2360613" lvl="4" indent="-533400"/>
            <a:endParaRPr lang="en-US" dirty="0">
              <a:solidFill>
                <a:schemeClr val="folHlink"/>
              </a:solidFill>
            </a:endParaRPr>
          </a:p>
          <a:p>
            <a:pPr marL="928688" lvl="1" indent="-457200"/>
            <a:r>
              <a:rPr lang="en-US" dirty="0"/>
              <a:t>A resource previously granted to a process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cannot be forcibly taken away </a:t>
            </a:r>
            <a:r>
              <a:rPr lang="en-US" dirty="0"/>
              <a:t>from the process. </a:t>
            </a:r>
            <a:endParaRPr lang="en-US" dirty="0" smtClean="0"/>
          </a:p>
          <a:p>
            <a:pPr marL="928688" lvl="1" indent="-457200"/>
            <a:r>
              <a:rPr lang="en-US" dirty="0" smtClean="0"/>
              <a:t>The </a:t>
            </a:r>
            <a:r>
              <a:rPr lang="en-US" dirty="0"/>
              <a:t>process must explicitly release the resource</a:t>
            </a:r>
            <a:r>
              <a:rPr lang="en-US" dirty="0" smtClean="0"/>
              <a:t>.</a:t>
            </a:r>
          </a:p>
          <a:p>
            <a:pPr marL="2774951" lvl="5" indent="-457200"/>
            <a:endParaRPr lang="en-US" dirty="0"/>
          </a:p>
          <a:p>
            <a:pPr marL="533400" indent="-533400"/>
            <a:r>
              <a:rPr lang="en-US" dirty="0">
                <a:solidFill>
                  <a:srgbClr val="B23C00"/>
                </a:solidFill>
              </a:rPr>
              <a:t>Circular </a:t>
            </a:r>
            <a:r>
              <a:rPr lang="en-US" dirty="0" smtClean="0">
                <a:solidFill>
                  <a:srgbClr val="B23C00"/>
                </a:solidFill>
              </a:rPr>
              <a:t>wait</a:t>
            </a:r>
          </a:p>
          <a:p>
            <a:pPr marL="2360613" lvl="4" indent="-533400"/>
            <a:endParaRPr lang="en-US" dirty="0">
              <a:solidFill>
                <a:schemeClr val="folHlink"/>
              </a:solidFill>
            </a:endParaRPr>
          </a:p>
          <a:p>
            <a:pPr marL="928688" lvl="1" indent="-457200"/>
            <a:r>
              <a:rPr lang="en-US" dirty="0"/>
              <a:t>A circular chain of </a:t>
            </a:r>
            <a:r>
              <a:rPr lang="en-US" dirty="0" smtClean="0"/>
              <a:t>processes </a:t>
            </a:r>
            <a:r>
              <a:rPr lang="en-US" dirty="0"/>
              <a:t>each waiting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a resource </a:t>
            </a:r>
            <a:r>
              <a:rPr lang="en-US" dirty="0" smtClean="0"/>
              <a:t>held </a:t>
            </a:r>
            <a:r>
              <a:rPr lang="en-US" dirty="0"/>
              <a:t>by another process in the chain.</a:t>
            </a:r>
          </a:p>
        </p:txBody>
      </p:sp>
    </p:spTree>
    <p:extLst>
      <p:ext uri="{BB962C8B-B14F-4D97-AF65-F5344CB8AC3E}">
        <p14:creationId xmlns:p14="http://schemas.microsoft.com/office/powerpoint/2010/main" val="4117063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FB54-84A0-7941-8756-10B21327E0EA}" type="slidenum">
              <a:rPr lang="en-US"/>
              <a:pPr/>
              <a:t>3</a:t>
            </a:fld>
            <a:endParaRPr lang="en-US"/>
          </a:p>
        </p:txBody>
      </p:sp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Dining Philosophers Problem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622925"/>
            <a:ext cx="8321675" cy="50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Lunchtime in </a:t>
            </a:r>
            <a:r>
              <a:rPr lang="en-US" dirty="0" smtClean="0"/>
              <a:t>SJSU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Department of Philosophy.</a:t>
            </a:r>
          </a:p>
        </p:txBody>
      </p:sp>
      <p:pic>
        <p:nvPicPr>
          <p:cNvPr id="6973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725" y="1220788"/>
            <a:ext cx="5040313" cy="449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97349" name="Rectangle 5"/>
          <p:cNvSpPr>
            <a:spLocks noChangeArrowheads="1"/>
          </p:cNvSpPr>
          <p:nvPr/>
        </p:nvSpPr>
        <p:spPr bwMode="auto">
          <a:xfrm>
            <a:off x="3527425" y="6264275"/>
            <a:ext cx="296545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Systems: Design and Implementation</a:t>
            </a:r>
            <a:r>
              <a:rPr lang="en-US" sz="800">
                <a:solidFill>
                  <a:srgbClr val="969696"/>
                </a:solidFill>
              </a:rPr>
              <a:t> </a:t>
            </a:r>
          </a:p>
          <a:p>
            <a:r>
              <a:rPr lang="en-US" sz="800">
                <a:solidFill>
                  <a:srgbClr val="969696"/>
                </a:solidFill>
              </a:rPr>
              <a:t>Tanenbaum &amp; Woodhull </a:t>
            </a:r>
          </a:p>
          <a:p>
            <a:r>
              <a:rPr lang="en-US" sz="800">
                <a:solidFill>
                  <a:srgbClr val="969696"/>
                </a:solidFill>
              </a:rPr>
              <a:t>(c) 2006 Prentice-Hall, Inc. All rights reserved. 0-13-142938-8</a:t>
            </a:r>
          </a:p>
        </p:txBody>
      </p:sp>
    </p:spTree>
    <p:extLst>
      <p:ext uri="{BB962C8B-B14F-4D97-AF65-F5344CB8AC3E}">
        <p14:creationId xmlns:p14="http://schemas.microsoft.com/office/powerpoint/2010/main" val="26081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764B-BF0C-6042-9917-5C0A6A39906A}" type="slidenum">
              <a:rPr lang="en-US"/>
              <a:pPr/>
              <a:t>30</a:t>
            </a:fld>
            <a:endParaRPr lang="en-US"/>
          </a:p>
        </p:txBody>
      </p:sp>
      <p:sp>
        <p:nvSpPr>
          <p:cNvPr id="73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Deadlock Modeling</a:t>
            </a:r>
          </a:p>
        </p:txBody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/>
              <a:t>Resource allocation graphs</a:t>
            </a:r>
          </a:p>
          <a:p>
            <a:pPr lvl="1"/>
            <a:r>
              <a:rPr lang="en-US" dirty="0"/>
              <a:t>Two types of nodes: processes (shown as circles) and resources (shown as squares).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 smtClean="0"/>
              <a:t>(</a:t>
            </a:r>
            <a:r>
              <a:rPr lang="en-US" dirty="0"/>
              <a:t>a) Process A </a:t>
            </a:r>
            <a:r>
              <a:rPr lang="en-US" dirty="0">
                <a:solidFill>
                  <a:srgbClr val="B23C00"/>
                </a:solidFill>
              </a:rPr>
              <a:t>holds </a:t>
            </a:r>
            <a:r>
              <a:rPr lang="en-US" dirty="0"/>
              <a:t>resource R.</a:t>
            </a:r>
          </a:p>
          <a:p>
            <a:pPr lvl="1"/>
            <a:r>
              <a:rPr lang="en-US" dirty="0"/>
              <a:t>(b) Process B </a:t>
            </a:r>
            <a:r>
              <a:rPr lang="en-US" dirty="0">
                <a:solidFill>
                  <a:srgbClr val="B23C00"/>
                </a:solidFill>
              </a:rPr>
              <a:t>requests </a:t>
            </a:r>
            <a:r>
              <a:rPr lang="en-US" dirty="0"/>
              <a:t>resource S.</a:t>
            </a:r>
          </a:p>
          <a:p>
            <a:pPr lvl="1"/>
            <a:r>
              <a:rPr lang="en-US" dirty="0"/>
              <a:t>(c) </a:t>
            </a:r>
            <a:r>
              <a:rPr lang="en-US" dirty="0">
                <a:solidFill>
                  <a:srgbClr val="B23C00"/>
                </a:solidFill>
              </a:rPr>
              <a:t>A deadlock situation.</a:t>
            </a:r>
          </a:p>
        </p:txBody>
      </p:sp>
      <p:pic>
        <p:nvPicPr>
          <p:cNvPr id="731140" name="Picture 4" descr="3-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225" y="2697163"/>
            <a:ext cx="4986338" cy="194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1142" name="Rectangle 6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92861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31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B493-A268-444A-85AA-5205D3ED11AE}" type="slidenum">
              <a:rPr lang="en-US"/>
              <a:pPr/>
              <a:t>31</a:t>
            </a:fld>
            <a:endParaRPr lang="en-US"/>
          </a:p>
        </p:txBody>
      </p:sp>
      <p:sp>
        <p:nvSpPr>
          <p:cNvPr id="73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Modeling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86200"/>
            <a:ext cx="8229600" cy="2244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Process C waits for Resource T, </a:t>
            </a:r>
            <a:br>
              <a:rPr lang="en-US"/>
            </a:br>
            <a:r>
              <a:rPr lang="en-US"/>
              <a:t>which is held by Process D.</a:t>
            </a:r>
          </a:p>
          <a:p>
            <a:pPr>
              <a:lnSpc>
                <a:spcPct val="90000"/>
              </a:lnSpc>
            </a:pPr>
            <a:r>
              <a:rPr lang="en-US"/>
              <a:t>Process D waits for Resource U, </a:t>
            </a:r>
            <a:br>
              <a:rPr lang="en-US"/>
            </a:br>
            <a:r>
              <a:rPr lang="en-US"/>
              <a:t>which is held by Process C.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folHlink"/>
                </a:solidFill>
              </a:rPr>
              <a:t>Deadlock cycle:</a:t>
            </a:r>
            <a:r>
              <a:rPr lang="en-US"/>
              <a:t> C </a:t>
            </a:r>
            <a:r>
              <a:rPr lang="en-US">
                <a:sym typeface="Wingdings" charset="0"/>
              </a:rPr>
              <a:t> T  D  U  C</a:t>
            </a:r>
            <a:endParaRPr lang="en-US"/>
          </a:p>
        </p:txBody>
      </p:sp>
      <p:pic>
        <p:nvPicPr>
          <p:cNvPr id="7321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888" y="1330325"/>
            <a:ext cx="2560637" cy="246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2166" name="Rectangle 6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852292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216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AA02-AC3A-204F-BEC3-6FAD916AD19C}" type="slidenum">
              <a:rPr lang="en-US"/>
              <a:pPr/>
              <a:t>32</a:t>
            </a:fld>
            <a:endParaRPr lang="en-US"/>
          </a:p>
        </p:txBody>
      </p:sp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Modeling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/>
              <a:t>Suppose we have three processes A, B, and C </a:t>
            </a:r>
            <a:br>
              <a:rPr lang="en-US" dirty="0"/>
            </a:br>
            <a:r>
              <a:rPr lang="en-US" dirty="0"/>
              <a:t>that are competing for resources R, S, and T.</a:t>
            </a:r>
          </a:p>
          <a:p>
            <a:pPr lvl="1"/>
            <a:r>
              <a:rPr lang="en-US" dirty="0"/>
              <a:t>Their requests and releases: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process scheduler is free to </a:t>
            </a:r>
            <a:br>
              <a:rPr lang="en-US" dirty="0"/>
            </a:br>
            <a:r>
              <a:rPr lang="en-US" dirty="0"/>
              <a:t>run any unblocked process at any instant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331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2788907"/>
            <a:ext cx="6583363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614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40F7-69D5-334A-AC29-3374E7EADC83}" type="slidenum">
              <a:rPr lang="en-US"/>
              <a:pPr/>
              <a:t>33</a:t>
            </a:fld>
            <a:endParaRPr lang="en-US"/>
          </a:p>
        </p:txBody>
      </p:sp>
      <p:sp>
        <p:nvSpPr>
          <p:cNvPr id="73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Modeling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246122"/>
            <a:ext cx="8229600" cy="2884803"/>
          </a:xfrm>
        </p:spPr>
        <p:txBody>
          <a:bodyPr/>
          <a:lstStyle/>
          <a:p>
            <a:r>
              <a:rPr lang="en-US" dirty="0"/>
              <a:t>One solution: The scheduler allows Process A to run to completion, then Process B, and finally Process C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No competition for resources </a:t>
            </a:r>
            <a:r>
              <a:rPr lang="en-US" dirty="0">
                <a:sym typeface="Wingdings" charset="0"/>
              </a:rPr>
              <a:t> no deadlocks.</a:t>
            </a:r>
          </a:p>
          <a:p>
            <a:pPr lvl="1"/>
            <a:r>
              <a:rPr lang="en-US" dirty="0">
                <a:sym typeface="Wingdings" charset="0"/>
              </a:rPr>
              <a:t>But also no parallelism</a:t>
            </a:r>
            <a:r>
              <a:rPr lang="en-US" dirty="0" smtClean="0">
                <a:sym typeface="Wingdings" charset="0"/>
              </a:rPr>
              <a:t>.</a:t>
            </a:r>
            <a:endParaRPr lang="en-US" dirty="0">
              <a:sym typeface="Wingdings" charset="0"/>
            </a:endParaRPr>
          </a:p>
        </p:txBody>
      </p:sp>
      <p:pic>
        <p:nvPicPr>
          <p:cNvPr id="7342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113" y="1351283"/>
            <a:ext cx="6491287" cy="1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256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3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4211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A4E9-8491-244A-9610-4F44541C446E}" type="slidenum">
              <a:rPr lang="en-US"/>
              <a:pPr/>
              <a:t>34</a:t>
            </a:fld>
            <a:endParaRPr lang="en-US"/>
          </a:p>
        </p:txBody>
      </p:sp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Modeling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3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What happens if we use the </a:t>
            </a:r>
            <a:r>
              <a:rPr lang="en-US">
                <a:solidFill>
                  <a:schemeClr val="folHlink"/>
                </a:solidFill>
              </a:rPr>
              <a:t>Round-Robin</a:t>
            </a:r>
            <a:r>
              <a:rPr lang="en-US"/>
              <a:t> instead?</a:t>
            </a:r>
          </a:p>
        </p:txBody>
      </p:sp>
      <p:pic>
        <p:nvPicPr>
          <p:cNvPr id="7352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430" y="3284538"/>
            <a:ext cx="4808538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523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330" y="4708525"/>
            <a:ext cx="5014913" cy="15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523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968" y="1782763"/>
            <a:ext cx="5121275" cy="142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5239" name="Text Box 7"/>
          <p:cNvSpPr txBox="1">
            <a:spLocks noChangeArrowheads="1"/>
          </p:cNvSpPr>
          <p:nvPr/>
        </p:nvSpPr>
        <p:spPr bwMode="auto">
          <a:xfrm>
            <a:off x="2560342" y="5897563"/>
            <a:ext cx="865187" cy="314325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A blocks</a:t>
            </a:r>
          </a:p>
        </p:txBody>
      </p:sp>
      <p:sp>
        <p:nvSpPr>
          <p:cNvPr id="735240" name="Text Box 8"/>
          <p:cNvSpPr txBox="1">
            <a:spLocks noChangeArrowheads="1"/>
          </p:cNvSpPr>
          <p:nvPr/>
        </p:nvSpPr>
        <p:spPr bwMode="auto">
          <a:xfrm>
            <a:off x="4389753" y="5897563"/>
            <a:ext cx="865188" cy="314325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B blocks</a:t>
            </a:r>
          </a:p>
        </p:txBody>
      </p:sp>
      <p:sp>
        <p:nvSpPr>
          <p:cNvPr id="735241" name="Text Box 9"/>
          <p:cNvSpPr txBox="1">
            <a:spLocks noChangeArrowheads="1"/>
          </p:cNvSpPr>
          <p:nvPr/>
        </p:nvSpPr>
        <p:spPr bwMode="auto">
          <a:xfrm>
            <a:off x="7720604" y="5897853"/>
            <a:ext cx="874712" cy="314325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C blocks</a:t>
            </a:r>
          </a:p>
        </p:txBody>
      </p:sp>
      <p:sp>
        <p:nvSpPr>
          <p:cNvPr id="735243" name="Rectangle 11"/>
          <p:cNvSpPr>
            <a:spLocks noChangeArrowheads="1"/>
          </p:cNvSpPr>
          <p:nvPr/>
        </p:nvSpPr>
        <p:spPr bwMode="auto">
          <a:xfrm>
            <a:off x="274367" y="5532097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610324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352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35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735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35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35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35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735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35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35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35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735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35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5239" grpId="0" animBg="1"/>
      <p:bldP spid="735240" grpId="0" animBg="1"/>
      <p:bldP spid="73524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3E77-EFF4-334F-943F-0C4C9CC6BE9C}" type="slidenum">
              <a:rPr lang="en-US"/>
              <a:pPr/>
              <a:t>35</a:t>
            </a:fld>
            <a:endParaRPr lang="en-US"/>
          </a:p>
        </p:txBody>
      </p:sp>
      <p:sp>
        <p:nvSpPr>
          <p:cNvPr id="73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Modeling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3823"/>
            <a:ext cx="8229600" cy="549275"/>
          </a:xfrm>
        </p:spPr>
        <p:txBody>
          <a:bodyPr/>
          <a:lstStyle/>
          <a:p>
            <a:r>
              <a:rPr lang="en-US" dirty="0"/>
              <a:t>Would a different scheduling order help?</a:t>
            </a:r>
          </a:p>
        </p:txBody>
      </p:sp>
      <p:pic>
        <p:nvPicPr>
          <p:cNvPr id="7362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1711325"/>
            <a:ext cx="5029200" cy="139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626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175" y="4616450"/>
            <a:ext cx="4533900" cy="146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6263" name="Text Box 7"/>
          <p:cNvSpPr txBox="1">
            <a:spLocks noChangeArrowheads="1"/>
          </p:cNvSpPr>
          <p:nvPr/>
        </p:nvSpPr>
        <p:spPr bwMode="auto">
          <a:xfrm>
            <a:off x="7132638" y="3478213"/>
            <a:ext cx="1446212" cy="590550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Process B</a:t>
            </a:r>
          </a:p>
          <a:p>
            <a:r>
              <a:rPr lang="en-US">
                <a:solidFill>
                  <a:schemeClr val="folHlink"/>
                </a:solidFill>
              </a:rPr>
              <a:t>is suspended.</a:t>
            </a:r>
          </a:p>
        </p:txBody>
      </p:sp>
      <p:sp>
        <p:nvSpPr>
          <p:cNvPr id="736264" name="Text Box 8"/>
          <p:cNvSpPr txBox="1">
            <a:spLocks noChangeArrowheads="1"/>
          </p:cNvSpPr>
          <p:nvPr/>
        </p:nvSpPr>
        <p:spPr bwMode="auto">
          <a:xfrm>
            <a:off x="7132638" y="4892675"/>
            <a:ext cx="1706562" cy="835025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What happens</a:t>
            </a:r>
          </a:p>
          <a:p>
            <a:r>
              <a:rPr lang="en-US">
                <a:solidFill>
                  <a:schemeClr val="folHlink"/>
                </a:solidFill>
              </a:rPr>
              <a:t>now if Process B</a:t>
            </a:r>
          </a:p>
          <a:p>
            <a:r>
              <a:rPr lang="en-US">
                <a:solidFill>
                  <a:schemeClr val="folHlink"/>
                </a:solidFill>
              </a:rPr>
              <a:t>wakes up?</a:t>
            </a:r>
          </a:p>
        </p:txBody>
      </p:sp>
      <p:sp>
        <p:nvSpPr>
          <p:cNvPr id="736266" name="Rectangle 10"/>
          <p:cNvSpPr>
            <a:spLocks noChangeArrowheads="1"/>
          </p:cNvSpPr>
          <p:nvPr/>
        </p:nvSpPr>
        <p:spPr bwMode="auto">
          <a:xfrm>
            <a:off x="6200775" y="6140450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460625" y="3252788"/>
            <a:ext cx="4397375" cy="1273175"/>
            <a:chOff x="2460625" y="3252788"/>
            <a:chExt cx="4397375" cy="1273175"/>
          </a:xfrm>
        </p:grpSpPr>
        <p:pic>
          <p:nvPicPr>
            <p:cNvPr id="736261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0625" y="3252788"/>
              <a:ext cx="4397375" cy="12731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" name="Straight Arrow Connector 2"/>
            <p:cNvCxnSpPr/>
            <p:nvPr/>
          </p:nvCxnSpPr>
          <p:spPr bwMode="auto">
            <a:xfrm flipV="1">
              <a:off x="6659858" y="3545839"/>
              <a:ext cx="0" cy="3657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890889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6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6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3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36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6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63" grpId="0" animBg="1"/>
      <p:bldP spid="73626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A5718-66EF-604D-9E64-0B2E5B4BC4F1}" type="slidenum">
              <a:rPr lang="en-US"/>
              <a:pPr/>
              <a:t>36</a:t>
            </a:fld>
            <a:endParaRPr lang="en-US"/>
          </a:p>
        </p:txBody>
      </p:sp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Pthreads Deadlock Example</a:t>
            </a:r>
          </a:p>
        </p:txBody>
      </p:sp>
      <p:sp>
        <p:nvSpPr>
          <p:cNvPr id="737283" name="Text Box 3"/>
          <p:cNvSpPr txBox="1">
            <a:spLocks noChangeArrowheads="1"/>
          </p:cNvSpPr>
          <p:nvPr/>
        </p:nvSpPr>
        <p:spPr bwMode="auto">
          <a:xfrm>
            <a:off x="1096963" y="1228725"/>
            <a:ext cx="5099050" cy="50355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Courier New" charset="0"/>
              </a:rPr>
              <a:t>int worker1_id;</a:t>
            </a:r>
          </a:p>
          <a:p>
            <a:r>
              <a:rPr lang="en-US" sz="1800" b="1">
                <a:latin typeface="Courier New" charset="0"/>
              </a:rPr>
              <a:t>int worker2_id;</a:t>
            </a:r>
          </a:p>
          <a:p>
            <a:endParaRPr lang="en-US" sz="1800" b="1">
              <a:latin typeface="Courier New" charset="0"/>
            </a:endParaRPr>
          </a:p>
          <a:p>
            <a:r>
              <a:rPr lang="en-US" sz="1800" b="1">
                <a:latin typeface="Courier New" charset="0"/>
              </a:rPr>
              <a:t>void *worker1(void *param);</a:t>
            </a:r>
          </a:p>
          <a:p>
            <a:r>
              <a:rPr lang="en-US" sz="1800" b="1">
                <a:latin typeface="Courier New" charset="0"/>
              </a:rPr>
              <a:t>void *worker2(void *param);</a:t>
            </a:r>
          </a:p>
          <a:p>
            <a:endParaRPr lang="en-US" sz="1800" b="1">
              <a:latin typeface="Courier New" charset="0"/>
            </a:endParaRPr>
          </a:p>
          <a:p>
            <a:r>
              <a:rPr lang="en-US" sz="1800" b="1">
                <a:solidFill>
                  <a:schemeClr val="folHlink"/>
                </a:solidFill>
                <a:latin typeface="Courier New" charset="0"/>
              </a:rPr>
              <a:t>pthread_mutex_t mtx1;</a:t>
            </a:r>
          </a:p>
          <a:p>
            <a:r>
              <a:rPr lang="en-US" sz="1800" b="1">
                <a:solidFill>
                  <a:schemeClr val="folHlink"/>
                </a:solidFill>
                <a:latin typeface="Courier New" charset="0"/>
              </a:rPr>
              <a:t>pthread_mutex_t mtx2;</a:t>
            </a:r>
          </a:p>
          <a:p>
            <a:endParaRPr lang="en-US" sz="1800" b="1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800" b="1">
                <a:latin typeface="Courier New" charset="0"/>
              </a:rPr>
              <a:t>int main(int argc, char *argv[])</a:t>
            </a:r>
          </a:p>
          <a:p>
            <a:r>
              <a:rPr lang="en-US" sz="1800" b="1">
                <a:latin typeface="Courier New" charset="0"/>
              </a:rPr>
              <a:t>{</a:t>
            </a:r>
          </a:p>
          <a:p>
            <a:r>
              <a:rPr lang="en-US" sz="1800" b="1">
                <a:latin typeface="Courier New" charset="0"/>
              </a:rPr>
              <a:t>    srand(time(0));</a:t>
            </a:r>
          </a:p>
          <a:p>
            <a:r>
              <a:rPr lang="en-US" sz="1800" b="1">
                <a:latin typeface="Courier New" charset="0"/>
              </a:rPr>
              <a:t>    </a:t>
            </a:r>
          </a:p>
          <a:p>
            <a:r>
              <a:rPr lang="en-US" sz="1800" b="1">
                <a:solidFill>
                  <a:schemeClr val="folHlink"/>
                </a:solidFill>
                <a:latin typeface="Courier New" charset="0"/>
              </a:rPr>
              <a:t>    pthread_mutex_init(&amp;mtx1, NULL);</a:t>
            </a:r>
          </a:p>
          <a:p>
            <a:r>
              <a:rPr lang="en-US" sz="1800" b="1">
                <a:solidFill>
                  <a:schemeClr val="folHlink"/>
                </a:solidFill>
                <a:latin typeface="Courier New" charset="0"/>
              </a:rPr>
              <a:t>    pthread_mutex_init(&amp;mtx2, NULL);</a:t>
            </a:r>
          </a:p>
          <a:p>
            <a:r>
              <a:rPr lang="en-US" sz="1800" b="1">
                <a:latin typeface="Courier New" charset="0"/>
              </a:rPr>
              <a:t>    </a:t>
            </a:r>
          </a:p>
          <a:p>
            <a:r>
              <a:rPr lang="en-US" sz="1800" b="1">
                <a:latin typeface="Courier New" charset="0"/>
              </a:rPr>
              <a:t>    ...</a:t>
            </a:r>
          </a:p>
          <a:p>
            <a:r>
              <a:rPr lang="en-US" sz="1800" b="1">
                <a:latin typeface="Courier New" charset="0"/>
              </a:rPr>
              <a:t>}</a:t>
            </a:r>
          </a:p>
        </p:txBody>
      </p:sp>
      <p:sp>
        <p:nvSpPr>
          <p:cNvPr id="737284" name="Text Box 4"/>
          <p:cNvSpPr txBox="1">
            <a:spLocks noChangeArrowheads="1"/>
          </p:cNvSpPr>
          <p:nvPr/>
        </p:nvSpPr>
        <p:spPr bwMode="auto">
          <a:xfrm>
            <a:off x="6583363" y="1468438"/>
            <a:ext cx="1584325" cy="2292350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</a:rPr>
              <a:t>Where is</a:t>
            </a:r>
          </a:p>
          <a:p>
            <a:r>
              <a:rPr lang="en-US" sz="2400">
                <a:solidFill>
                  <a:schemeClr val="folHlink"/>
                </a:solidFill>
              </a:rPr>
              <a:t>there a </a:t>
            </a:r>
          </a:p>
          <a:p>
            <a:r>
              <a:rPr lang="en-US" sz="2400">
                <a:solidFill>
                  <a:srgbClr val="0033CC"/>
                </a:solidFill>
              </a:rPr>
              <a:t>potential </a:t>
            </a:r>
          </a:p>
          <a:p>
            <a:r>
              <a:rPr lang="en-US" sz="2400">
                <a:solidFill>
                  <a:srgbClr val="0033CC"/>
                </a:solidFill>
              </a:rPr>
              <a:t>deadlock</a:t>
            </a:r>
          </a:p>
          <a:p>
            <a:r>
              <a:rPr lang="en-US" sz="2400">
                <a:solidFill>
                  <a:schemeClr val="folHlink"/>
                </a:solidFill>
              </a:rPr>
              <a:t>lurking in </a:t>
            </a:r>
          </a:p>
          <a:p>
            <a:r>
              <a:rPr lang="en-US" sz="2400">
                <a:solidFill>
                  <a:schemeClr val="folHlink"/>
                </a:solidFill>
              </a:rPr>
              <a:t>this code?</a:t>
            </a:r>
          </a:p>
        </p:txBody>
      </p:sp>
    </p:spTree>
    <p:extLst>
      <p:ext uri="{BB962C8B-B14F-4D97-AF65-F5344CB8AC3E}">
        <p14:creationId xmlns:p14="http://schemas.microsoft.com/office/powerpoint/2010/main" val="2943202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37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3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3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28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ABA2-FB1C-104D-B21A-FD0E11EA5074}" type="slidenum">
              <a:rPr lang="en-US"/>
              <a:pPr/>
              <a:t>37</a:t>
            </a:fld>
            <a:endParaRPr lang="en-US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Pthreads</a:t>
            </a:r>
            <a:r>
              <a:rPr lang="en-US" dirty="0"/>
              <a:t> Deadlock Example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38307" name="Text Box 3"/>
          <p:cNvSpPr txBox="1">
            <a:spLocks noChangeArrowheads="1"/>
          </p:cNvSpPr>
          <p:nvPr/>
        </p:nvSpPr>
        <p:spPr bwMode="auto">
          <a:xfrm>
            <a:off x="365125" y="1306513"/>
            <a:ext cx="7726419" cy="547842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...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main(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</a:t>
            </a:r>
            <a:r>
              <a:rPr lang="en-US" sz="1400" b="1" dirty="0" err="1">
                <a:latin typeface="Courier New" charset="0"/>
              </a:rPr>
              <a:t>argc</a:t>
            </a:r>
            <a:r>
              <a:rPr lang="en-US" sz="1400" b="1" dirty="0">
                <a:latin typeface="Courier New" charset="0"/>
              </a:rPr>
              <a:t>, char *</a:t>
            </a:r>
            <a:r>
              <a:rPr lang="en-US" sz="1400" b="1" dirty="0" err="1">
                <a:latin typeface="Courier New" charset="0"/>
              </a:rPr>
              <a:t>argv</a:t>
            </a:r>
            <a:r>
              <a:rPr lang="en-US" sz="1400" b="1" dirty="0">
                <a:latin typeface="Courier New" charset="0"/>
              </a:rPr>
              <a:t>[])</a:t>
            </a:r>
          </a:p>
          <a:p>
            <a:r>
              <a:rPr lang="en-US" sz="1400" b="1" dirty="0"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  ...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printf</a:t>
            </a:r>
            <a:r>
              <a:rPr lang="en-US" sz="1400" b="1" dirty="0">
                <a:latin typeface="Courier New" charset="0"/>
              </a:rPr>
              <a:t>("main: Create worker 1 thread.\n");</a:t>
            </a:r>
          </a:p>
          <a:p>
            <a:r>
              <a:rPr lang="en-US" sz="1400" b="1" dirty="0">
                <a:latin typeface="Courier New" charset="0"/>
              </a:rPr>
              <a:t>    worker1_id = 1;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pthread_t</a:t>
            </a:r>
            <a:r>
              <a:rPr lang="en-US" sz="1400" b="1" dirty="0">
                <a:latin typeface="Courier New" charset="0"/>
              </a:rPr>
              <a:t> worker1_tid;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pthread_attr_t</a:t>
            </a:r>
            <a:r>
              <a:rPr lang="en-US" sz="1400" b="1" dirty="0">
                <a:latin typeface="Courier New" charset="0"/>
              </a:rPr>
              <a:t> worker1_attr;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pthread_attr_init</a:t>
            </a:r>
            <a:r>
              <a:rPr lang="en-US" sz="1400" b="1" dirty="0">
                <a:latin typeface="Courier New" charset="0"/>
              </a:rPr>
              <a:t>(&amp;worker1_attr);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pthread_create</a:t>
            </a:r>
            <a:r>
              <a:rPr lang="en-US" sz="1400" b="1" dirty="0">
                <a:latin typeface="Courier New" charset="0"/>
              </a:rPr>
              <a:t>(&amp;worker1_tid, &amp;worker1_attr, worker1, &amp;worker1_id);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printf</a:t>
            </a:r>
            <a:r>
              <a:rPr lang="en-US" sz="1400" b="1" dirty="0">
                <a:latin typeface="Courier New" charset="0"/>
              </a:rPr>
              <a:t>("main: Create worker 2 thread.\n");</a:t>
            </a:r>
          </a:p>
          <a:p>
            <a:r>
              <a:rPr lang="en-US" sz="1400" b="1" dirty="0">
                <a:latin typeface="Courier New" charset="0"/>
              </a:rPr>
              <a:t>    worker2_id = 2;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pthread_t</a:t>
            </a:r>
            <a:r>
              <a:rPr lang="en-US" sz="1400" b="1" dirty="0">
                <a:latin typeface="Courier New" charset="0"/>
              </a:rPr>
              <a:t> worker2_tid;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pthread_attr_t</a:t>
            </a:r>
            <a:r>
              <a:rPr lang="en-US" sz="1400" b="1" dirty="0">
                <a:latin typeface="Courier New" charset="0"/>
              </a:rPr>
              <a:t> worker2_attr;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pthread_attr_init</a:t>
            </a:r>
            <a:r>
              <a:rPr lang="en-US" sz="1400" b="1" dirty="0">
                <a:latin typeface="Courier New" charset="0"/>
              </a:rPr>
              <a:t>(&amp;worker2_attr);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pthread_create</a:t>
            </a:r>
            <a:r>
              <a:rPr lang="en-US" sz="1400" b="1" dirty="0">
                <a:latin typeface="Courier New" charset="0"/>
              </a:rPr>
              <a:t>(&amp;worker2_tid, &amp;worker2_attr, worker2, &amp;worker2_id);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printf</a:t>
            </a:r>
            <a:r>
              <a:rPr lang="en-US" sz="1400" b="1" dirty="0">
                <a:latin typeface="Courier New" charset="0"/>
              </a:rPr>
              <a:t>("main: Wait for workers to finish.\n");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pthread_join</a:t>
            </a:r>
            <a:r>
              <a:rPr lang="en-US" sz="1400" b="1" dirty="0">
                <a:latin typeface="Courier New" charset="0"/>
              </a:rPr>
              <a:t>(worker1_tid, NULL);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pthread_join</a:t>
            </a:r>
            <a:r>
              <a:rPr lang="en-US" sz="1400" b="1" dirty="0">
                <a:latin typeface="Courier New" charset="0"/>
              </a:rPr>
              <a:t>(worker2_tid, NULL);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printf</a:t>
            </a:r>
            <a:r>
              <a:rPr lang="en-US" sz="1400" b="1" dirty="0">
                <a:latin typeface="Courier New" charset="0"/>
              </a:rPr>
              <a:t>("main: Done</a:t>
            </a:r>
            <a:r>
              <a:rPr lang="en-US" sz="1400" b="1" dirty="0" smtClean="0">
                <a:latin typeface="Courier New" charset="0"/>
              </a:rPr>
              <a:t>!\n"</a:t>
            </a:r>
            <a:r>
              <a:rPr lang="en-US" sz="1400" b="1" dirty="0">
                <a:latin typeface="Courier New" charset="0"/>
              </a:rPr>
              <a:t>);</a:t>
            </a:r>
          </a:p>
          <a:p>
            <a:r>
              <a:rPr lang="en-US" sz="14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91999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3ACD-BE9E-4A41-9D71-371A28039949}" type="slidenum">
              <a:rPr lang="en-US"/>
              <a:pPr/>
              <a:t>38</a:t>
            </a:fld>
            <a:endParaRPr lang="en-US"/>
          </a:p>
        </p:txBody>
      </p:sp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Pthreads</a:t>
            </a:r>
            <a:r>
              <a:rPr lang="en-US" dirty="0"/>
              <a:t> Deadlock Example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39331" name="Text Box 3"/>
          <p:cNvSpPr txBox="1">
            <a:spLocks noChangeArrowheads="1"/>
          </p:cNvSpPr>
          <p:nvPr/>
        </p:nvSpPr>
        <p:spPr bwMode="auto">
          <a:xfrm>
            <a:off x="1096963" y="1235075"/>
            <a:ext cx="5562600" cy="54705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void *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worker1</a:t>
            </a:r>
            <a:r>
              <a:rPr lang="en-US" b="1" dirty="0">
                <a:latin typeface="Courier New" charset="0"/>
              </a:rPr>
              <a:t>(void *</a:t>
            </a:r>
            <a:r>
              <a:rPr lang="en-US" b="1" dirty="0" err="1">
                <a:latin typeface="Courier New" charset="0"/>
              </a:rPr>
              <a:t>param</a:t>
            </a:r>
            <a:r>
              <a:rPr lang="en-US" b="1" dirty="0">
                <a:latin typeface="Courier New" charset="0"/>
              </a:rPr>
              <a:t>)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printf</a:t>
            </a:r>
            <a:r>
              <a:rPr lang="en-US" b="1" dirty="0">
                <a:latin typeface="Courier New" charset="0"/>
              </a:rPr>
              <a:t>("Worker1: Locking </a:t>
            </a:r>
            <a:r>
              <a:rPr lang="en-US" b="1" dirty="0" err="1">
                <a:latin typeface="Courier New" charset="0"/>
              </a:rPr>
              <a:t>mutex</a:t>
            </a:r>
            <a:r>
              <a:rPr lang="en-US" b="1" dirty="0">
                <a:latin typeface="Courier New" charset="0"/>
              </a:rPr>
              <a:t> 1.\n");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pthread_mutex_lock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(&amp;mtx1);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sleep(rand()%3);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printf</a:t>
            </a:r>
            <a:r>
              <a:rPr lang="en-US" b="1" dirty="0">
                <a:latin typeface="Courier New" charset="0"/>
              </a:rPr>
              <a:t>("Worker1: Locking </a:t>
            </a:r>
            <a:r>
              <a:rPr lang="en-US" b="1" dirty="0" err="1">
                <a:latin typeface="Courier New" charset="0"/>
              </a:rPr>
              <a:t>mutex</a:t>
            </a:r>
            <a:r>
              <a:rPr lang="en-US" b="1" dirty="0">
                <a:latin typeface="Courier New" charset="0"/>
              </a:rPr>
              <a:t> 2.\n");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pthread_mutex_lock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(&amp;mtx2);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printf</a:t>
            </a:r>
            <a:r>
              <a:rPr lang="en-US" b="1" dirty="0">
                <a:latin typeface="Courier New" charset="0"/>
              </a:rPr>
              <a:t>("Worker1: Working.\n");</a:t>
            </a:r>
          </a:p>
          <a:p>
            <a:r>
              <a:rPr lang="en-US" b="1" dirty="0">
                <a:latin typeface="Courier New" charset="0"/>
              </a:rPr>
              <a:t>    sleep(rand()%5);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printf</a:t>
            </a:r>
            <a:r>
              <a:rPr lang="en-US" b="1" dirty="0">
                <a:latin typeface="Courier New" charset="0"/>
              </a:rPr>
              <a:t>("Worker1: Unlocking </a:t>
            </a:r>
            <a:r>
              <a:rPr lang="en-US" b="1" dirty="0" err="1">
                <a:latin typeface="Courier New" charset="0"/>
              </a:rPr>
              <a:t>mutex</a:t>
            </a:r>
            <a:r>
              <a:rPr lang="en-US" b="1" dirty="0">
                <a:latin typeface="Courier New" charset="0"/>
              </a:rPr>
              <a:t> 2.\n");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b="1" dirty="0" err="1" smtClean="0">
                <a:solidFill>
                  <a:schemeClr val="folHlink"/>
                </a:solidFill>
                <a:latin typeface="Courier New" charset="0"/>
              </a:rPr>
              <a:t>pthread_mutex_unlock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(&amp;mtx2);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sleep(rand()%3);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printf</a:t>
            </a:r>
            <a:r>
              <a:rPr lang="en-US" b="1" dirty="0">
                <a:latin typeface="Courier New" charset="0"/>
              </a:rPr>
              <a:t>("Worker1: Unlocking </a:t>
            </a:r>
            <a:r>
              <a:rPr lang="en-US" b="1" dirty="0" err="1">
                <a:latin typeface="Courier New" charset="0"/>
              </a:rPr>
              <a:t>mutex</a:t>
            </a:r>
            <a:r>
              <a:rPr lang="en-US" b="1" dirty="0">
                <a:latin typeface="Courier New" charset="0"/>
              </a:rPr>
              <a:t> 1.\n");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b="1" dirty="0" err="1" smtClean="0">
                <a:solidFill>
                  <a:schemeClr val="folHlink"/>
                </a:solidFill>
                <a:latin typeface="Courier New" charset="0"/>
              </a:rPr>
              <a:t>pthread_mutex_unlock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(&amp;mtx1);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  <a:p>
            <a:endParaRPr lang="en-US" b="1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184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25E2-7B69-7C43-8A3D-45DA1B124623}" type="slidenum">
              <a:rPr lang="en-US"/>
              <a:pPr/>
              <a:t>39</a:t>
            </a:fld>
            <a:endParaRPr lang="en-US"/>
          </a:p>
        </p:txBody>
      </p:sp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Pthreads</a:t>
            </a:r>
            <a:r>
              <a:rPr lang="en-US" dirty="0"/>
              <a:t> Deadlock Example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40355" name="Text Box 3"/>
          <p:cNvSpPr txBox="1">
            <a:spLocks noChangeArrowheads="1"/>
          </p:cNvSpPr>
          <p:nvPr/>
        </p:nvSpPr>
        <p:spPr bwMode="auto">
          <a:xfrm>
            <a:off x="1096963" y="1250279"/>
            <a:ext cx="5562600" cy="54705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void *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worker2</a:t>
            </a:r>
            <a:r>
              <a:rPr lang="en-US" b="1" dirty="0">
                <a:latin typeface="Courier New" charset="0"/>
              </a:rPr>
              <a:t>(void *</a:t>
            </a:r>
            <a:r>
              <a:rPr lang="en-US" b="1" dirty="0" err="1">
                <a:latin typeface="Courier New" charset="0"/>
              </a:rPr>
              <a:t>param</a:t>
            </a:r>
            <a:r>
              <a:rPr lang="en-US" b="1" dirty="0">
                <a:latin typeface="Courier New" charset="0"/>
              </a:rPr>
              <a:t>)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printf</a:t>
            </a:r>
            <a:r>
              <a:rPr lang="en-US" b="1" dirty="0">
                <a:latin typeface="Courier New" charset="0"/>
              </a:rPr>
              <a:t>("Worker2: Locking </a:t>
            </a:r>
            <a:r>
              <a:rPr lang="en-US" b="1" dirty="0" err="1">
                <a:latin typeface="Courier New" charset="0"/>
              </a:rPr>
              <a:t>mutex</a:t>
            </a:r>
            <a:r>
              <a:rPr lang="en-US" b="1" dirty="0">
                <a:latin typeface="Courier New" charset="0"/>
              </a:rPr>
              <a:t> 2.\n");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pthread_mutex_lock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(&amp;mtx2);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sleep(rand()%3);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printf</a:t>
            </a:r>
            <a:r>
              <a:rPr lang="en-US" b="1" dirty="0">
                <a:latin typeface="Courier New" charset="0"/>
              </a:rPr>
              <a:t>("Worker2: Locking </a:t>
            </a:r>
            <a:r>
              <a:rPr lang="en-US" b="1" dirty="0" err="1">
                <a:latin typeface="Courier New" charset="0"/>
              </a:rPr>
              <a:t>mutex</a:t>
            </a:r>
            <a:r>
              <a:rPr lang="en-US" b="1" dirty="0">
                <a:latin typeface="Courier New" charset="0"/>
              </a:rPr>
              <a:t> 1.\n");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pthread_mutex_lock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(&amp;mtx1);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printf</a:t>
            </a:r>
            <a:r>
              <a:rPr lang="en-US" b="1" dirty="0">
                <a:latin typeface="Courier New" charset="0"/>
              </a:rPr>
              <a:t>("Worker2: Working.\n");</a:t>
            </a:r>
          </a:p>
          <a:p>
            <a:r>
              <a:rPr lang="en-US" b="1" dirty="0">
                <a:latin typeface="Courier New" charset="0"/>
              </a:rPr>
              <a:t>    sleep(rand()%5);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printf</a:t>
            </a:r>
            <a:r>
              <a:rPr lang="en-US" b="1" dirty="0">
                <a:latin typeface="Courier New" charset="0"/>
              </a:rPr>
              <a:t>("Worker2: Unlocking </a:t>
            </a:r>
            <a:r>
              <a:rPr lang="en-US" b="1" dirty="0" err="1">
                <a:latin typeface="Courier New" charset="0"/>
              </a:rPr>
              <a:t>mutex</a:t>
            </a:r>
            <a:r>
              <a:rPr lang="en-US" b="1" dirty="0">
                <a:latin typeface="Courier New" charset="0"/>
              </a:rPr>
              <a:t> 1.\n");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b="1" dirty="0" err="1" smtClean="0">
                <a:solidFill>
                  <a:schemeClr val="folHlink"/>
                </a:solidFill>
                <a:latin typeface="Courier New" charset="0"/>
              </a:rPr>
              <a:t>pthread_mutex_unlock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(&amp;mtx1);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sleep(rand()%3);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printf</a:t>
            </a:r>
            <a:r>
              <a:rPr lang="en-US" b="1" dirty="0">
                <a:latin typeface="Courier New" charset="0"/>
              </a:rPr>
              <a:t>("Worker2: Unlocking </a:t>
            </a:r>
            <a:r>
              <a:rPr lang="en-US" b="1" dirty="0" err="1">
                <a:latin typeface="Courier New" charset="0"/>
              </a:rPr>
              <a:t>mutex</a:t>
            </a:r>
            <a:r>
              <a:rPr lang="en-US" b="1" dirty="0">
                <a:latin typeface="Courier New" charset="0"/>
              </a:rPr>
              <a:t> 2.\n");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b="1" dirty="0" err="1" smtClean="0">
                <a:solidFill>
                  <a:schemeClr val="folHlink"/>
                </a:solidFill>
                <a:latin typeface="Courier New" charset="0"/>
              </a:rPr>
              <a:t>pthread_mutex_unlock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(&amp;mtx2);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  <a:p>
            <a:endParaRPr lang="en-US" b="1" dirty="0">
              <a:latin typeface="Courier New" charset="0"/>
            </a:endParaRP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7040563" y="5989638"/>
            <a:ext cx="803275" cy="376237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66970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53B0-5DAD-7E4C-81AA-1173F25BA5B4}" type="slidenum">
              <a:rPr lang="en-US"/>
              <a:pPr/>
              <a:t>4</a:t>
            </a:fld>
            <a:endParaRPr lang="en-US"/>
          </a:p>
        </p:txBody>
      </p:sp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563" y="411163"/>
            <a:ext cx="8777287" cy="655637"/>
          </a:xfrm>
        </p:spPr>
        <p:txBody>
          <a:bodyPr/>
          <a:lstStyle/>
          <a:p>
            <a:r>
              <a:rPr lang="en-US"/>
              <a:t>Dining Philosophers Problem: Another Solution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Use an </a:t>
            </a:r>
            <a:r>
              <a:rPr lang="en-US" dirty="0">
                <a:solidFill>
                  <a:srgbClr val="B23300"/>
                </a:solidFill>
              </a:rPr>
              <a:t>array of semaphores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one semaphore </a:t>
            </a:r>
            <a:r>
              <a:rPr lang="en-US" dirty="0"/>
              <a:t>per philosopher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 hungry philosopher can block </a:t>
            </a:r>
            <a:br>
              <a:rPr lang="en-US" dirty="0"/>
            </a:br>
            <a:r>
              <a:rPr lang="en-US" dirty="0"/>
              <a:t>if the needed forks are unavailable.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Use a shared array to keep track of </a:t>
            </a:r>
            <a:br>
              <a:rPr lang="en-US" dirty="0"/>
            </a:br>
            <a:r>
              <a:rPr lang="en-US" dirty="0"/>
              <a:t>each </a:t>
            </a:r>
            <a:r>
              <a:rPr lang="en-US" dirty="0" smtClean="0"/>
              <a:t>philosopher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>
                <a:solidFill>
                  <a:srgbClr val="B23300"/>
                </a:solidFill>
              </a:rPr>
              <a:t>state</a:t>
            </a:r>
            <a:r>
              <a:rPr lang="en-US" dirty="0"/>
              <a:t>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THINKING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HUNGRY (wants to get forks)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EATING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Use a </a:t>
            </a:r>
            <a:r>
              <a:rPr lang="en-US" dirty="0" err="1"/>
              <a:t>mutex</a:t>
            </a:r>
            <a:r>
              <a:rPr lang="en-US" dirty="0"/>
              <a:t> to protect the shared state array.</a:t>
            </a:r>
          </a:p>
          <a:p>
            <a:pPr lvl="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395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0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0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0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0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0419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D7A72-DA14-954F-AFA7-FC6411473A44}" type="slidenum">
              <a:rPr lang="en-US"/>
              <a:pPr/>
              <a:t>40</a:t>
            </a:fld>
            <a:endParaRPr lang="en-US"/>
          </a:p>
        </p:txBody>
      </p:sp>
      <p:sp>
        <p:nvSpPr>
          <p:cNvPr id="74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Deadlock Strategies</a:t>
            </a:r>
          </a:p>
        </p:txBody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dirty="0"/>
              <a:t>Ignore the problem altogether.</a:t>
            </a:r>
          </a:p>
          <a:p>
            <a:pPr lvl="4">
              <a:buFontTx/>
              <a:buAutoNum type="arabicPeriod"/>
            </a:pPr>
            <a:endParaRPr lang="en-US" dirty="0"/>
          </a:p>
          <a:p>
            <a:pPr marL="533400" indent="-533400">
              <a:buFontTx/>
              <a:buAutoNum type="arabicPeriod"/>
            </a:pPr>
            <a:r>
              <a:rPr lang="en-US" dirty="0"/>
              <a:t>Detection and recovery.</a:t>
            </a:r>
          </a:p>
          <a:p>
            <a:pPr lvl="4">
              <a:buFontTx/>
              <a:buAutoNum type="arabicPeriod"/>
            </a:pPr>
            <a:endParaRPr lang="en-US" dirty="0"/>
          </a:p>
          <a:p>
            <a:pPr marL="533400" indent="-533400">
              <a:buFontTx/>
              <a:buAutoNum type="arabicPeriod"/>
            </a:pPr>
            <a:r>
              <a:rPr lang="en-US" dirty="0"/>
              <a:t>Avoidance by careful resource allocation.</a:t>
            </a:r>
          </a:p>
          <a:p>
            <a:pPr lvl="4">
              <a:buFontTx/>
              <a:buAutoNum type="arabicPeriod"/>
            </a:pPr>
            <a:endParaRPr lang="en-US" dirty="0"/>
          </a:p>
          <a:p>
            <a:pPr marL="533400" indent="-533400">
              <a:buFontTx/>
              <a:buAutoNum type="arabicPeriod"/>
            </a:pPr>
            <a:r>
              <a:rPr lang="en-US" dirty="0"/>
              <a:t>Prevention by negating one of the </a:t>
            </a:r>
            <a:br>
              <a:rPr lang="en-US" dirty="0"/>
            </a:br>
            <a:r>
              <a:rPr lang="en-US" dirty="0"/>
              <a:t>four necessary conditions.</a:t>
            </a:r>
          </a:p>
          <a:p>
            <a:pPr marL="928688" lvl="1" indent="-457200"/>
            <a:r>
              <a:rPr lang="en-US" dirty="0"/>
              <a:t>Mutual exclusion</a:t>
            </a:r>
          </a:p>
          <a:p>
            <a:pPr marL="928688" lvl="1" indent="-457200"/>
            <a:r>
              <a:rPr lang="en-US" dirty="0"/>
              <a:t>Hold and wait</a:t>
            </a:r>
          </a:p>
          <a:p>
            <a:pPr marL="928688" lvl="1" indent="-457200"/>
            <a:r>
              <a:rPr lang="en-US" dirty="0"/>
              <a:t>No preemption</a:t>
            </a:r>
          </a:p>
          <a:p>
            <a:pPr marL="928688" lvl="1" indent="-457200"/>
            <a:r>
              <a:rPr lang="en-US" dirty="0"/>
              <a:t>Circular </a:t>
            </a:r>
            <a:r>
              <a:rPr lang="en-US" dirty="0" smtClean="0"/>
              <a:t>wait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838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41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4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41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41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19EA2-8A8A-9942-A9B8-173FE26CFCD7}" type="slidenum">
              <a:rPr lang="en-US"/>
              <a:pPr/>
              <a:t>41</a:t>
            </a:fld>
            <a:endParaRPr lang="en-US"/>
          </a:p>
        </p:txBody>
      </p:sp>
      <p:sp>
        <p:nvSpPr>
          <p:cNvPr id="74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Ignore Deadlocks</a:t>
            </a:r>
          </a:p>
        </p:txBody>
      </p:sp>
      <p:sp>
        <p:nvSpPr>
          <p:cNvPr id="74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Deadlocks may be unavoidable </a:t>
            </a:r>
            <a:br>
              <a:rPr lang="en-US" dirty="0"/>
            </a:br>
            <a:r>
              <a:rPr lang="en-US" dirty="0"/>
              <a:t>when there are </a:t>
            </a:r>
            <a:r>
              <a:rPr lang="en-US" dirty="0">
                <a:solidFill>
                  <a:srgbClr val="B23C00"/>
                </a:solidFill>
              </a:rPr>
              <a:t>limited resources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OS can impose </a:t>
            </a:r>
            <a:r>
              <a:rPr lang="en-US" dirty="0">
                <a:solidFill>
                  <a:srgbClr val="B23C00"/>
                </a:solidFill>
              </a:rPr>
              <a:t>draconian measures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to prevent deadlocks that happen only occasionally.</a:t>
            </a:r>
          </a:p>
          <a:p>
            <a:pPr lvl="4"/>
            <a:endParaRPr lang="en-US" dirty="0"/>
          </a:p>
          <a:p>
            <a:r>
              <a:rPr lang="en-US" dirty="0"/>
              <a:t>If there are </a:t>
            </a:r>
            <a:r>
              <a:rPr lang="en-US" dirty="0">
                <a:solidFill>
                  <a:srgbClr val="B23C00"/>
                </a:solidFill>
              </a:rPr>
              <a:t>too many </a:t>
            </a:r>
            <a:r>
              <a:rPr lang="en-US" dirty="0">
                <a:solidFill>
                  <a:schemeClr val="folHlink"/>
                </a:solidFill>
              </a:rPr>
              <a:t>restrictions</a:t>
            </a:r>
            <a:r>
              <a:rPr lang="en-US" dirty="0"/>
              <a:t> on the use of resources, the cost in inconvenience is too high.</a:t>
            </a:r>
          </a:p>
          <a:p>
            <a:pPr lvl="4"/>
            <a:endParaRPr lang="en-US" dirty="0"/>
          </a:p>
          <a:p>
            <a:r>
              <a:rPr lang="en-US" dirty="0"/>
              <a:t>Users may rather tolerate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infrequent </a:t>
            </a:r>
            <a:r>
              <a:rPr lang="en-US" dirty="0">
                <a:solidFill>
                  <a:srgbClr val="B23C00"/>
                </a:solidFill>
              </a:rPr>
              <a:t>system lockups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4286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4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240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2580-037D-E445-AB3B-2EAF8D65911F}" type="slidenum">
              <a:rPr lang="en-US"/>
              <a:pPr/>
              <a:t>42</a:t>
            </a:fld>
            <a:endParaRPr lang="en-US"/>
          </a:p>
        </p:txBody>
      </p:sp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Deadlock Detection and Recovery</a:t>
            </a:r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OS </a:t>
            </a:r>
            <a:r>
              <a:rPr lang="en-US" dirty="0">
                <a:solidFill>
                  <a:srgbClr val="B23C00"/>
                </a:solidFill>
              </a:rPr>
              <a:t>monitors </a:t>
            </a:r>
            <a:r>
              <a:rPr lang="en-US" dirty="0"/>
              <a:t>resource requests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releases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It maintains an internal resource allocation graph.</a:t>
            </a:r>
          </a:p>
          <a:p>
            <a:pPr lvl="1"/>
            <a:r>
              <a:rPr lang="en-US" dirty="0"/>
              <a:t>If it detects any cycles, it starts to </a:t>
            </a:r>
            <a:r>
              <a:rPr lang="en-US" dirty="0">
                <a:solidFill>
                  <a:srgbClr val="B23C00"/>
                </a:solidFill>
              </a:rPr>
              <a:t>kill processes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one </a:t>
            </a:r>
            <a:r>
              <a:rPr lang="en-US" dirty="0"/>
              <a:t>by one until the cycle is broken.</a:t>
            </a:r>
          </a:p>
          <a:p>
            <a:pPr lvl="4"/>
            <a:endParaRPr lang="en-US" dirty="0"/>
          </a:p>
          <a:p>
            <a:r>
              <a:rPr lang="en-US" dirty="0"/>
              <a:t>The OS </a:t>
            </a:r>
            <a:r>
              <a:rPr lang="en-US" dirty="0">
                <a:solidFill>
                  <a:srgbClr val="B23C00"/>
                </a:solidFill>
              </a:rPr>
              <a:t>periodically checks </a:t>
            </a:r>
            <a:r>
              <a:rPr lang="en-US" dirty="0"/>
              <a:t>to see if any processes have been continuously blocked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a long time.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Kill </a:t>
            </a:r>
            <a:r>
              <a:rPr lang="en-US" dirty="0"/>
              <a:t>off such processes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874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4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953B0-5DAD-7E4C-81AA-1173F25BA5B4}" type="slidenum">
              <a:rPr lang="en-US"/>
              <a:pPr/>
              <a:t>5</a:t>
            </a:fld>
            <a:endParaRPr lang="en-US"/>
          </a:p>
        </p:txBody>
      </p:sp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563" y="411163"/>
            <a:ext cx="8777287" cy="655637"/>
          </a:xfrm>
        </p:spPr>
        <p:txBody>
          <a:bodyPr/>
          <a:lstStyle/>
          <a:p>
            <a:r>
              <a:rPr lang="en-US"/>
              <a:t>Dining Philosophers Problem: Another Solution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Use </a:t>
            </a:r>
            <a:r>
              <a:rPr lang="en-US" dirty="0"/>
              <a:t>a </a:t>
            </a:r>
            <a:r>
              <a:rPr lang="en-US" dirty="0" err="1"/>
              <a:t>mutex</a:t>
            </a:r>
            <a:r>
              <a:rPr lang="en-US" dirty="0"/>
              <a:t> to protect the shared state array.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Don’t allow a philosopher to enter its EATING state if either of </a:t>
            </a:r>
            <a:r>
              <a:rPr lang="en-US" dirty="0" smtClean="0"/>
              <a:t>his neighbors is eating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302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6AE66-CE84-7541-8433-6E8045A72AEC}" type="slidenum">
              <a:rPr lang="en-US"/>
              <a:pPr/>
              <a:t>6</a:t>
            </a:fld>
            <a:endParaRPr lang="en-US"/>
          </a:p>
        </p:txBody>
      </p:sp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73686" y="411163"/>
            <a:ext cx="8595947" cy="655637"/>
          </a:xfrm>
        </p:spPr>
        <p:txBody>
          <a:bodyPr/>
          <a:lstStyle/>
          <a:p>
            <a:r>
              <a:rPr lang="en-US" dirty="0"/>
              <a:t>Dining Philosophers: Another Solution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pic>
        <p:nvPicPr>
          <p:cNvPr id="7014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489"/>
          <a:stretch>
            <a:fillRect/>
          </a:stretch>
        </p:blipFill>
        <p:spPr bwMode="auto">
          <a:xfrm>
            <a:off x="182563" y="1357938"/>
            <a:ext cx="8807450" cy="289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01444" name="Rectangle 4"/>
          <p:cNvSpPr>
            <a:spLocks noChangeArrowheads="1"/>
          </p:cNvSpPr>
          <p:nvPr/>
        </p:nvSpPr>
        <p:spPr bwMode="auto">
          <a:xfrm>
            <a:off x="3527425" y="6264275"/>
            <a:ext cx="296545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Systems: Design and Implementation</a:t>
            </a:r>
            <a:r>
              <a:rPr lang="en-US" sz="800">
                <a:solidFill>
                  <a:srgbClr val="969696"/>
                </a:solidFill>
              </a:rPr>
              <a:t> </a:t>
            </a:r>
          </a:p>
          <a:p>
            <a:r>
              <a:rPr lang="en-US" sz="800">
                <a:solidFill>
                  <a:srgbClr val="969696"/>
                </a:solidFill>
              </a:rPr>
              <a:t>Tanenbaum &amp; Woodhull </a:t>
            </a:r>
          </a:p>
          <a:p>
            <a:r>
              <a:rPr lang="en-US" sz="800">
                <a:solidFill>
                  <a:srgbClr val="969696"/>
                </a:solidFill>
              </a:rPr>
              <a:t>(c) 2006 Prentice-Hall, Inc. All rights reserved. 0-13-142938-8</a:t>
            </a:r>
          </a:p>
        </p:txBody>
      </p:sp>
    </p:spTree>
    <p:extLst>
      <p:ext uri="{BB962C8B-B14F-4D97-AF65-F5344CB8AC3E}">
        <p14:creationId xmlns:p14="http://schemas.microsoft.com/office/powerpoint/2010/main" val="3925393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0709-076C-5C47-839E-7486C5C74B4F}" type="slidenum">
              <a:rPr lang="en-US"/>
              <a:pPr/>
              <a:t>7</a:t>
            </a:fld>
            <a:endParaRPr lang="en-US"/>
          </a:p>
        </p:txBody>
      </p:sp>
      <p:grpSp>
        <p:nvGrpSpPr>
          <p:cNvPr id="702467" name="Group 3"/>
          <p:cNvGrpSpPr>
            <a:grpSpLocks/>
          </p:cNvGrpSpPr>
          <p:nvPr/>
        </p:nvGrpSpPr>
        <p:grpSpPr bwMode="auto">
          <a:xfrm>
            <a:off x="557213" y="1277938"/>
            <a:ext cx="8075612" cy="4437062"/>
            <a:chOff x="351" y="912"/>
            <a:chExt cx="5087" cy="2795"/>
          </a:xfrm>
        </p:grpSpPr>
        <p:pic>
          <p:nvPicPr>
            <p:cNvPr id="702468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" y="912"/>
              <a:ext cx="5087" cy="279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702469" name="Text Box 5"/>
            <p:cNvSpPr txBox="1">
              <a:spLocks noChangeArrowheads="1"/>
            </p:cNvSpPr>
            <p:nvPr/>
          </p:nvSpPr>
          <p:spPr bwMode="auto">
            <a:xfrm>
              <a:off x="661" y="2674"/>
              <a:ext cx="971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lock(&amp;mutex);  </a:t>
              </a:r>
            </a:p>
          </p:txBody>
        </p:sp>
        <p:sp>
          <p:nvSpPr>
            <p:cNvPr id="702470" name="Text Box 6"/>
            <p:cNvSpPr txBox="1">
              <a:spLocks noChangeArrowheads="1"/>
            </p:cNvSpPr>
            <p:nvPr/>
          </p:nvSpPr>
          <p:spPr bwMode="auto">
            <a:xfrm>
              <a:off x="661" y="3159"/>
              <a:ext cx="1041" cy="3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unlock(&amp;mutex);</a:t>
              </a:r>
            </a:p>
            <a:p>
              <a:r>
                <a:rPr lang="en-US"/>
                <a:t>wait(&amp;s[i]);  </a:t>
              </a:r>
            </a:p>
          </p:txBody>
        </p:sp>
      </p:grpSp>
      <p:sp>
        <p:nvSpPr>
          <p:cNvPr id="702471" name="Text Box 7"/>
          <p:cNvSpPr txBox="1">
            <a:spLocks noChangeArrowheads="1"/>
          </p:cNvSpPr>
          <p:nvPr/>
        </p:nvSpPr>
        <p:spPr bwMode="auto">
          <a:xfrm>
            <a:off x="2193925" y="5440363"/>
            <a:ext cx="3178175" cy="650875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When and how is a</a:t>
            </a:r>
          </a:p>
          <a:p>
            <a:r>
              <a:rPr lang="en-US" sz="1800">
                <a:solidFill>
                  <a:schemeClr val="folHlink"/>
                </a:solidFill>
              </a:rPr>
              <a:t>philosopher ever unblocked? </a:t>
            </a:r>
          </a:p>
        </p:txBody>
      </p:sp>
      <p:sp>
        <p:nvSpPr>
          <p:cNvPr id="702473" name="Rectangle 9"/>
          <p:cNvSpPr>
            <a:spLocks noGrp="1" noChangeArrowheads="1"/>
          </p:cNvSpPr>
          <p:nvPr>
            <p:ph type="title"/>
          </p:nvPr>
        </p:nvSpPr>
        <p:spPr>
          <a:xfrm>
            <a:off x="365125" y="411163"/>
            <a:ext cx="8412163" cy="655637"/>
          </a:xfrm>
          <a:noFill/>
          <a:ln/>
        </p:spPr>
        <p:txBody>
          <a:bodyPr/>
          <a:lstStyle/>
          <a:p>
            <a:r>
              <a:rPr lang="en-US" dirty="0"/>
              <a:t>Dining Philosophers: Another Solution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02474" name="Rectangle 10"/>
          <p:cNvSpPr>
            <a:spLocks noChangeArrowheads="1"/>
          </p:cNvSpPr>
          <p:nvPr/>
        </p:nvSpPr>
        <p:spPr bwMode="auto">
          <a:xfrm>
            <a:off x="3527425" y="6264275"/>
            <a:ext cx="296545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Systems: Design and Implementation</a:t>
            </a:r>
            <a:r>
              <a:rPr lang="en-US" sz="800">
                <a:solidFill>
                  <a:srgbClr val="969696"/>
                </a:solidFill>
              </a:rPr>
              <a:t> </a:t>
            </a:r>
          </a:p>
          <a:p>
            <a:r>
              <a:rPr lang="en-US" sz="800">
                <a:solidFill>
                  <a:srgbClr val="969696"/>
                </a:solidFill>
              </a:rPr>
              <a:t>Tanenbaum &amp; Woodhull </a:t>
            </a:r>
          </a:p>
          <a:p>
            <a:r>
              <a:rPr lang="en-US" sz="800">
                <a:solidFill>
                  <a:srgbClr val="969696"/>
                </a:solidFill>
              </a:rPr>
              <a:t>(c) 2006 Prentice-Hall, Inc. All rights reserved. 0-13-142938-8</a:t>
            </a:r>
          </a:p>
        </p:txBody>
      </p:sp>
    </p:spTree>
    <p:extLst>
      <p:ext uri="{BB962C8B-B14F-4D97-AF65-F5344CB8AC3E}">
        <p14:creationId xmlns:p14="http://schemas.microsoft.com/office/powerpoint/2010/main" val="4234411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2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2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24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7F5A-332B-2945-B2D5-731E180519B1}" type="slidenum">
              <a:rPr lang="en-US"/>
              <a:pPr/>
              <a:t>8</a:t>
            </a:fld>
            <a:endParaRPr lang="en-US"/>
          </a:p>
        </p:txBody>
      </p:sp>
      <p:grpSp>
        <p:nvGrpSpPr>
          <p:cNvPr id="703491" name="Group 3"/>
          <p:cNvGrpSpPr>
            <a:grpSpLocks/>
          </p:cNvGrpSpPr>
          <p:nvPr/>
        </p:nvGrpSpPr>
        <p:grpSpPr bwMode="auto">
          <a:xfrm>
            <a:off x="365125" y="1649413"/>
            <a:ext cx="8355013" cy="4059237"/>
            <a:chOff x="230" y="1039"/>
            <a:chExt cx="5263" cy="2557"/>
          </a:xfrm>
        </p:grpSpPr>
        <p:pic>
          <p:nvPicPr>
            <p:cNvPr id="703492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" y="1039"/>
              <a:ext cx="5263" cy="25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703493" name="Text Box 5"/>
            <p:cNvSpPr txBox="1">
              <a:spLocks noChangeArrowheads="1"/>
            </p:cNvSpPr>
            <p:nvPr/>
          </p:nvSpPr>
          <p:spPr bwMode="auto">
            <a:xfrm>
              <a:off x="556" y="1316"/>
              <a:ext cx="971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lock(&amp;mutex);  </a:t>
              </a:r>
            </a:p>
          </p:txBody>
        </p:sp>
        <p:sp>
          <p:nvSpPr>
            <p:cNvPr id="703494" name="Text Box 6"/>
            <p:cNvSpPr txBox="1">
              <a:spLocks noChangeArrowheads="1"/>
            </p:cNvSpPr>
            <p:nvPr/>
          </p:nvSpPr>
          <p:spPr bwMode="auto">
            <a:xfrm>
              <a:off x="549" y="1960"/>
              <a:ext cx="1041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unlock(&amp;mutex);</a:t>
              </a:r>
            </a:p>
          </p:txBody>
        </p:sp>
        <p:sp>
          <p:nvSpPr>
            <p:cNvPr id="703495" name="Text Box 7"/>
            <p:cNvSpPr txBox="1">
              <a:spLocks noChangeArrowheads="1"/>
            </p:cNvSpPr>
            <p:nvPr/>
          </p:nvSpPr>
          <p:spPr bwMode="auto">
            <a:xfrm>
              <a:off x="852" y="3033"/>
              <a:ext cx="820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signal(&amp;s[i]);</a:t>
              </a:r>
            </a:p>
          </p:txBody>
        </p:sp>
      </p:grpSp>
      <p:sp>
        <p:nvSpPr>
          <p:cNvPr id="703497" name="Rectangle 9"/>
          <p:cNvSpPr>
            <a:spLocks noGrp="1" noChangeArrowheads="1"/>
          </p:cNvSpPr>
          <p:nvPr>
            <p:ph type="title"/>
          </p:nvPr>
        </p:nvSpPr>
        <p:spPr>
          <a:xfrm>
            <a:off x="365125" y="411163"/>
            <a:ext cx="8412163" cy="655637"/>
          </a:xfrm>
          <a:noFill/>
          <a:ln/>
        </p:spPr>
        <p:txBody>
          <a:bodyPr/>
          <a:lstStyle/>
          <a:p>
            <a:r>
              <a:rPr lang="en-US" dirty="0"/>
              <a:t>Dining Philosophers: Another Solution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03498" name="Rectangle 10"/>
          <p:cNvSpPr>
            <a:spLocks noChangeArrowheads="1"/>
          </p:cNvSpPr>
          <p:nvPr/>
        </p:nvSpPr>
        <p:spPr bwMode="auto">
          <a:xfrm>
            <a:off x="3527425" y="6264275"/>
            <a:ext cx="296545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Systems: Design and Implementation</a:t>
            </a:r>
            <a:r>
              <a:rPr lang="en-US" sz="800">
                <a:solidFill>
                  <a:srgbClr val="969696"/>
                </a:solidFill>
              </a:rPr>
              <a:t> </a:t>
            </a:r>
          </a:p>
          <a:p>
            <a:r>
              <a:rPr lang="en-US" sz="800">
                <a:solidFill>
                  <a:srgbClr val="969696"/>
                </a:solidFill>
              </a:rPr>
              <a:t>Tanenbaum &amp; Woodhull </a:t>
            </a:r>
          </a:p>
          <a:p>
            <a:r>
              <a:rPr lang="en-US" sz="800">
                <a:solidFill>
                  <a:srgbClr val="969696"/>
                </a:solidFill>
              </a:rPr>
              <a:t>(c) 2006 Prentice-Hall, Inc. All rights reserved. 0-13-142938-8</a:t>
            </a:r>
          </a:p>
        </p:txBody>
      </p:sp>
      <p:sp>
        <p:nvSpPr>
          <p:cNvPr id="703499" name="Rectangle 11"/>
          <p:cNvSpPr>
            <a:spLocks noChangeArrowheads="1"/>
          </p:cNvSpPr>
          <p:nvPr/>
        </p:nvSpPr>
        <p:spPr bwMode="auto">
          <a:xfrm>
            <a:off x="914400" y="2651125"/>
            <a:ext cx="6950075" cy="509588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825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3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3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349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0858-63C4-8D4B-8669-50DD5E03C382}" type="slidenum">
              <a:rPr lang="en-US"/>
              <a:pPr/>
              <a:t>9</a:t>
            </a:fld>
            <a:endParaRPr lang="en-US"/>
          </a:p>
        </p:txBody>
      </p:sp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Monitors</a:t>
            </a:r>
          </a:p>
        </p:txBody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folHlink"/>
                </a:solidFill>
              </a:rPr>
              <a:t>Monitors</a:t>
            </a:r>
            <a:r>
              <a:rPr lang="en-US" dirty="0"/>
              <a:t> are a new language feature </a:t>
            </a:r>
            <a:br>
              <a:rPr lang="en-US" dirty="0"/>
            </a:br>
            <a:r>
              <a:rPr lang="en-US" dirty="0"/>
              <a:t>to support concurrent programming.</a:t>
            </a:r>
          </a:p>
          <a:p>
            <a:pPr lvl="4"/>
            <a:endParaRPr lang="en-US" dirty="0"/>
          </a:p>
          <a:p>
            <a:r>
              <a:rPr lang="en-US" dirty="0"/>
              <a:t>A monitor is an </a:t>
            </a:r>
            <a:r>
              <a:rPr lang="en-US" dirty="0">
                <a:solidFill>
                  <a:schemeClr val="folHlink"/>
                </a:solidFill>
              </a:rPr>
              <a:t>abstract data type</a:t>
            </a:r>
            <a:r>
              <a:rPr lang="en-US" dirty="0"/>
              <a:t> (ADT).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It has a set of operations that support </a:t>
            </a:r>
            <a:br>
              <a:rPr lang="en-US" dirty="0"/>
            </a:br>
            <a:r>
              <a:rPr lang="en-US" dirty="0">
                <a:solidFill>
                  <a:schemeClr val="folHlink"/>
                </a:solidFill>
              </a:rPr>
              <a:t>mutual exclusion and process sequencing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But the programmer who uses the monitor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doesn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need to know (or care)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folHlink"/>
                </a:solidFill>
              </a:rPr>
              <a:t>how</a:t>
            </a:r>
            <a:r>
              <a:rPr lang="en-US" dirty="0" smtClean="0"/>
              <a:t> </a:t>
            </a:r>
            <a:r>
              <a:rPr lang="en-US" dirty="0"/>
              <a:t>these operations are implemented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255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0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8611" grpId="0" build="p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32109</TotalTime>
  <Words>2600</Words>
  <Application>Microsoft Macintosh PowerPoint</Application>
  <PresentationFormat>On-screen Show (4:3)</PresentationFormat>
  <Paragraphs>591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Quadrant</vt:lpstr>
      <vt:lpstr>CS 149: Operating Systems February 19 Class Meeting</vt:lpstr>
      <vt:lpstr>Dining Philosophers Problem</vt:lpstr>
      <vt:lpstr>Dining Philosophers Problem, cont’d</vt:lpstr>
      <vt:lpstr>Dining Philosophers Problem: Another Solution</vt:lpstr>
      <vt:lpstr>Dining Philosophers Problem: Another Solution</vt:lpstr>
      <vt:lpstr>Dining Philosophers: Another Solution, cont’d</vt:lpstr>
      <vt:lpstr>Dining Philosophers: Another Solution, cont’d</vt:lpstr>
      <vt:lpstr>Dining Philosophers: Another Solution, cont’d</vt:lpstr>
      <vt:lpstr>Monitors</vt:lpstr>
      <vt:lpstr>Monitors, cont’d</vt:lpstr>
      <vt:lpstr>Monitors, cont’d</vt:lpstr>
      <vt:lpstr>Java Monitors</vt:lpstr>
      <vt:lpstr>Java Monitors, cont’d</vt:lpstr>
      <vt:lpstr>Java Monitors, cont’d</vt:lpstr>
      <vt:lpstr>Dining Philosophers: Java Solution</vt:lpstr>
      <vt:lpstr>Dining Philosophers: Java Solution, cont’d</vt:lpstr>
      <vt:lpstr>Dining Philosophers: Java Solution, cont’d</vt:lpstr>
      <vt:lpstr>Dining Philosophers: Java Solution, cont’d</vt:lpstr>
      <vt:lpstr>Dining Philosophers: Java Solution, cont’d</vt:lpstr>
      <vt:lpstr>Dining Philosophers: Java Solution, cont’d</vt:lpstr>
      <vt:lpstr>Dining Philosophers: Java Solution, cont’d</vt:lpstr>
      <vt:lpstr>Dining Philosophers: Java Solution, cont’d</vt:lpstr>
      <vt:lpstr>Deadlocks</vt:lpstr>
      <vt:lpstr>Deadlocks, cont’d</vt:lpstr>
      <vt:lpstr>Deadlocks over Resources</vt:lpstr>
      <vt:lpstr>Deadlocks over Resources, cont’d</vt:lpstr>
      <vt:lpstr>Deadlock Definition</vt:lpstr>
      <vt:lpstr>Deadlock Conditions</vt:lpstr>
      <vt:lpstr>Deadlock Conditions, cont’d</vt:lpstr>
      <vt:lpstr>Deadlock Modeling</vt:lpstr>
      <vt:lpstr>Deadlock Modeling, cont’d</vt:lpstr>
      <vt:lpstr>Deadlock Modeling, cont’d</vt:lpstr>
      <vt:lpstr>Deadlock Modeling, cont’d</vt:lpstr>
      <vt:lpstr>Deadlock Modeling, cont’d</vt:lpstr>
      <vt:lpstr>Deadlock Modeling, cont’d</vt:lpstr>
      <vt:lpstr>Pthreads Deadlock Example</vt:lpstr>
      <vt:lpstr>Pthreads Deadlock Example, cont’d</vt:lpstr>
      <vt:lpstr>Pthreads Deadlock Example, cont’d</vt:lpstr>
      <vt:lpstr>Pthreads Deadlock Example, cont’d</vt:lpstr>
      <vt:lpstr>Deadlock Strategies</vt:lpstr>
      <vt:lpstr>Ignore Deadlocks</vt:lpstr>
      <vt:lpstr>Deadlock Detection and Recovery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146: Data Structures and Algorithms</dc:title>
  <dc:creator>Ronald Mak</dc:creator>
  <cp:lastModifiedBy>Ronald Mak</cp:lastModifiedBy>
  <cp:revision>594</cp:revision>
  <cp:lastPrinted>2015-02-03T07:34:34Z</cp:lastPrinted>
  <dcterms:created xsi:type="dcterms:W3CDTF">2008-01-12T03:52:55Z</dcterms:created>
  <dcterms:modified xsi:type="dcterms:W3CDTF">2015-02-20T05:49:33Z</dcterms:modified>
</cp:coreProperties>
</file>