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36"/>
  </p:notesMasterIdLst>
  <p:handoutMasterIdLst>
    <p:handoutMasterId r:id="rId37"/>
  </p:handoutMasterIdLst>
  <p:sldIdLst>
    <p:sldId id="282" r:id="rId2"/>
    <p:sldId id="283" r:id="rId3"/>
    <p:sldId id="284" r:id="rId4"/>
    <p:sldId id="319" r:id="rId5"/>
    <p:sldId id="326" r:id="rId6"/>
    <p:sldId id="320" r:id="rId7"/>
    <p:sldId id="321" r:id="rId8"/>
    <p:sldId id="322" r:id="rId9"/>
    <p:sldId id="325" r:id="rId10"/>
    <p:sldId id="323" r:id="rId11"/>
    <p:sldId id="327" r:id="rId12"/>
    <p:sldId id="293" r:id="rId13"/>
    <p:sldId id="302" r:id="rId14"/>
    <p:sldId id="303" r:id="rId15"/>
    <p:sldId id="304" r:id="rId16"/>
    <p:sldId id="305" r:id="rId17"/>
    <p:sldId id="306" r:id="rId18"/>
    <p:sldId id="307" r:id="rId19"/>
    <p:sldId id="299" r:id="rId20"/>
    <p:sldId id="285" r:id="rId21"/>
    <p:sldId id="286" r:id="rId22"/>
    <p:sldId id="300" r:id="rId23"/>
    <p:sldId id="301" r:id="rId24"/>
    <p:sldId id="287" r:id="rId25"/>
    <p:sldId id="288" r:id="rId26"/>
    <p:sldId id="289" r:id="rId27"/>
    <p:sldId id="290" r:id="rId28"/>
    <p:sldId id="291" r:id="rId29"/>
    <p:sldId id="316" r:id="rId30"/>
    <p:sldId id="309" r:id="rId31"/>
    <p:sldId id="308" r:id="rId32"/>
    <p:sldId id="310" r:id="rId33"/>
    <p:sldId id="317" r:id="rId34"/>
    <p:sldId id="311" r:id="rId3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B23300"/>
    <a:srgbClr val="006600"/>
    <a:srgbClr val="D60093"/>
    <a:srgbClr val="FFFF00"/>
    <a:srgbClr val="EAEAEA"/>
    <a:srgbClr val="0033CC"/>
    <a:srgbClr val="CCFFFF"/>
    <a:srgbClr val="5F5F5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940" autoAdjust="0"/>
    <p:restoredTop sz="99504" autoAdjust="0"/>
  </p:normalViewPr>
  <p:slideViewPr>
    <p:cSldViewPr>
      <p:cViewPr varScale="1">
        <p:scale>
          <a:sx n="130" d="100"/>
          <a:sy n="130" d="100"/>
        </p:scale>
        <p:origin x="-120" y="-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880" y="-77"/>
      </p:cViewPr>
      <p:guideLst>
        <p:guide orient="horz" pos="2880"/>
        <p:guide pos="2160"/>
      </p:guideLst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handoutMaster" Target="handoutMasters/handoutMaster1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B06F63C-3D3B-3649-90F7-26A44BADE3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3661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F3E7694-D114-4B4C-A050-9BFCAFAB85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5372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0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C8C3D-1D40-5842-8926-8321D93EF02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097318" y="6263609"/>
            <a:ext cx="16389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2015: February 17</a:t>
            </a:r>
            <a:endParaRPr lang="en-US" sz="10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823921" y="6263609"/>
            <a:ext cx="17741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149: Operating Systems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471571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06475" y="6248400"/>
            <a:ext cx="2101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r>
              <a:rPr lang="en-US" smtClean="0"/>
              <a:t>Department of Computer Science Summer 2013: June 24</a:t>
            </a:r>
            <a:endParaRPr lang="en-US" dirty="0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2963" y="6248400"/>
            <a:ext cx="3292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en-US" smtClean="0"/>
              <a:t>CS 149: Operating Systems © R. Mak</a:t>
            </a:r>
            <a:endParaRPr lang="en-US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03E17C-55C6-CC4E-AD90-98713021E87B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bg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5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b="1" dirty="0"/>
              <a:t>CS 149: Operating Systems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February 17 Class </a:t>
            </a:r>
            <a:r>
              <a:rPr lang="en-US" sz="2400" dirty="0"/>
              <a:t>Meeting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03438" y="3765550"/>
            <a:ext cx="4846637" cy="2224088"/>
          </a:xfrm>
        </p:spPr>
        <p:txBody>
          <a:bodyPr/>
          <a:lstStyle/>
          <a:p>
            <a:pPr algn="ctr"/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000" dirty="0"/>
              <a:t/>
            </a:r>
            <a:br>
              <a:rPr lang="en-US" sz="1000" dirty="0"/>
            </a:br>
            <a:r>
              <a:rPr lang="en-US" dirty="0"/>
              <a:t>Spring </a:t>
            </a:r>
            <a:r>
              <a:rPr lang="en-US" dirty="0" smtClean="0"/>
              <a:t>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/>
            <a:r>
              <a:rPr lang="en-US" dirty="0">
                <a:hlinkClick r:id="rId2"/>
              </a:rPr>
              <a:t>www.cs.sjsu.edu/~mak</a:t>
            </a:r>
            <a:r>
              <a:rPr lang="en-US" dirty="0"/>
              <a:t> </a:t>
            </a:r>
          </a:p>
        </p:txBody>
      </p:sp>
      <p:pic>
        <p:nvPicPr>
          <p:cNvPr id="313348" name="Picture 4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0563" y="4689475"/>
            <a:ext cx="1189037" cy="111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334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708525"/>
            <a:ext cx="1066800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3B67D-64BE-B447-8C1E-A9C0E14DA65D}" type="slidenum">
              <a:rPr lang="en-US"/>
              <a:pPr/>
              <a:t>10</a:t>
            </a:fld>
            <a:endParaRPr lang="en-US"/>
          </a:p>
        </p:txBody>
      </p:sp>
      <p:sp>
        <p:nvSpPr>
          <p:cNvPr id="70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Multithreading Program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The program </a:t>
            </a:r>
            <a:r>
              <a:rPr lang="en-US" dirty="0"/>
              <a:t>should print a message with a timestamp as each </a:t>
            </a:r>
            <a:r>
              <a:rPr lang="en-US" dirty="0">
                <a:solidFill>
                  <a:schemeClr val="folHlink"/>
                </a:solidFill>
              </a:rPr>
              <a:t>event</a:t>
            </a:r>
            <a:r>
              <a:rPr lang="en-US" dirty="0"/>
              <a:t> occurs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Events: student arrives, student starts office visit, etc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The output </a:t>
            </a:r>
            <a:r>
              <a:rPr lang="en-US" dirty="0"/>
              <a:t>should be in a </a:t>
            </a:r>
            <a:r>
              <a:rPr lang="en-US" dirty="0">
                <a:solidFill>
                  <a:schemeClr val="folHlink"/>
                </a:solidFill>
              </a:rPr>
              <a:t>tabular format</a:t>
            </a:r>
            <a:r>
              <a:rPr lang="en-US" dirty="0"/>
              <a:t> that shows the state changes of the components of your simulation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rgbClr val="0033CC"/>
                </a:solidFill>
              </a:rPr>
              <a:t>Will Prof. Fore ever find time to work on her language </a:t>
            </a:r>
            <a:r>
              <a:rPr lang="en-US" dirty="0" err="1">
                <a:solidFill>
                  <a:srgbClr val="0033CC"/>
                </a:solidFill>
              </a:rPr>
              <a:t>ParFore</a:t>
            </a:r>
            <a:r>
              <a:rPr lang="en-US" dirty="0">
                <a:solidFill>
                  <a:srgbClr val="0033CC"/>
                </a:solidFill>
              </a:rPr>
              <a:t> </a:t>
            </a:r>
            <a:r>
              <a:rPr lang="en-US" dirty="0" smtClean="0">
                <a:solidFill>
                  <a:srgbClr val="0033CC"/>
                </a:solidFill>
              </a:rPr>
              <a:t>the </a:t>
            </a:r>
            <a:r>
              <a:rPr lang="en-US" dirty="0">
                <a:solidFill>
                  <a:srgbClr val="0033CC"/>
                </a:solidFill>
              </a:rPr>
              <a:t>course?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6858000" y="6172200"/>
            <a:ext cx="803275" cy="376238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3997435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Multithreading Program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23300"/>
                </a:solidFill>
              </a:rPr>
              <a:t>The program contains </a:t>
            </a:r>
            <a:r>
              <a:rPr lang="en-US" dirty="0">
                <a:solidFill>
                  <a:srgbClr val="B23300"/>
                </a:solidFill>
              </a:rPr>
              <a:t>a subtle threading bug</a:t>
            </a:r>
            <a:r>
              <a:rPr lang="en-US" dirty="0" smtClean="0">
                <a:solidFill>
                  <a:srgbClr val="B23300"/>
                </a:solidFill>
              </a:rPr>
              <a:t>!</a:t>
            </a:r>
          </a:p>
          <a:p>
            <a:pPr lvl="4"/>
            <a:endParaRPr lang="en-US" dirty="0">
              <a:solidFill>
                <a:srgbClr val="B23300"/>
              </a:solidFill>
            </a:endParaRPr>
          </a:p>
          <a:p>
            <a:pPr lvl="1"/>
            <a:r>
              <a:rPr lang="en-US" dirty="0"/>
              <a:t>Causes a deadlock under certain circumstances.</a:t>
            </a:r>
          </a:p>
          <a:p>
            <a:pPr lvl="1"/>
            <a:r>
              <a:rPr lang="en-US" dirty="0"/>
              <a:t>Can you find the error and correct it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C8C3D-1D40-5842-8926-8321D93EF02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267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D71DE-884E-8446-867C-A3B67AB30A95}" type="slidenum">
              <a:rPr lang="en-US"/>
              <a:pPr/>
              <a:t>12</a:t>
            </a:fld>
            <a:endParaRPr lang="en-US"/>
          </a:p>
        </p:txBody>
      </p:sp>
      <p:sp>
        <p:nvSpPr>
          <p:cNvPr id="763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#3</a:t>
            </a:r>
          </a:p>
        </p:txBody>
      </p:sp>
      <p:sp>
        <p:nvSpPr>
          <p:cNvPr id="76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Create a </a:t>
            </a:r>
            <a:r>
              <a:rPr lang="en-US" dirty="0">
                <a:solidFill>
                  <a:srgbClr val="B23300"/>
                </a:solidFill>
              </a:rPr>
              <a:t>multithreaded simulation </a:t>
            </a:r>
            <a:r>
              <a:rPr lang="en-US" dirty="0" smtClean="0"/>
              <a:t>of students enrolling into three sections of CS 149.</a:t>
            </a:r>
          </a:p>
          <a:p>
            <a:pPr lvl="1"/>
            <a:r>
              <a:rPr lang="en-US" dirty="0" smtClean="0"/>
              <a:t>Simulate each student with a thread.</a:t>
            </a:r>
          </a:p>
          <a:p>
            <a:pPr lvl="6"/>
            <a:endParaRPr lang="en-US" dirty="0" smtClean="0"/>
          </a:p>
          <a:p>
            <a:r>
              <a:rPr lang="en-US" dirty="0" smtClean="0"/>
              <a:t>Three types of students:</a:t>
            </a:r>
          </a:p>
          <a:p>
            <a:pPr lvl="1"/>
            <a:r>
              <a:rPr lang="en-US" dirty="0" smtClean="0"/>
              <a:t>Graduating seniors (GS) have highest priority.</a:t>
            </a:r>
          </a:p>
          <a:p>
            <a:pPr lvl="1"/>
            <a:r>
              <a:rPr lang="en-US" dirty="0" smtClean="0"/>
              <a:t>“Regular” seniors (RS)</a:t>
            </a:r>
          </a:p>
          <a:p>
            <a:pPr lvl="1"/>
            <a:r>
              <a:rPr lang="en-US" dirty="0" smtClean="0"/>
              <a:t>Everyone else (EE) have lowest priority.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839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63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63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639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63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</a:t>
            </a:r>
            <a:r>
              <a:rPr lang="en-US" dirty="0" smtClean="0"/>
              <a:t>3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556" cy="4835525"/>
          </a:xfrm>
        </p:spPr>
        <p:txBody>
          <a:bodyPr/>
          <a:lstStyle/>
          <a:p>
            <a:r>
              <a:rPr lang="en-US" dirty="0" smtClean="0"/>
              <a:t>75 students arrive for enrollment at random times spread over 2 minutes of real time.</a:t>
            </a:r>
          </a:p>
          <a:p>
            <a:pPr lvl="1"/>
            <a:r>
              <a:rPr lang="en-US" dirty="0" smtClean="0"/>
              <a:t>Arrival times are whole seconds.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For each student:</a:t>
            </a:r>
          </a:p>
          <a:p>
            <a:pPr lvl="1"/>
            <a:r>
              <a:rPr lang="en-US" dirty="0" smtClean="0"/>
              <a:t>Assign a unique id.</a:t>
            </a:r>
          </a:p>
          <a:p>
            <a:pPr lvl="1"/>
            <a:r>
              <a:rPr lang="en-US" dirty="0" smtClean="0"/>
              <a:t>Randomly be GS, RS, or EE with equal probability.</a:t>
            </a:r>
          </a:p>
          <a:p>
            <a:pPr lvl="1"/>
            <a:r>
              <a:rPr lang="en-US" dirty="0" smtClean="0"/>
              <a:t>Can enroll only into Section 1, Section 2, Section 3, or any section with equal probability.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C8C3D-1D40-5842-8926-8321D93EF02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269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#3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5059648"/>
          </a:xfrm>
        </p:spPr>
        <p:txBody>
          <a:bodyPr/>
          <a:lstStyle/>
          <a:p>
            <a:r>
              <a:rPr lang="en-US" dirty="0" smtClean="0"/>
              <a:t>Three queues: GS queue, RS queue, EE queue</a:t>
            </a:r>
          </a:p>
          <a:p>
            <a:pPr lvl="1"/>
            <a:r>
              <a:rPr lang="en-US" dirty="0" smtClean="0"/>
              <a:t>Each arriving student enters the appropriate queue.</a:t>
            </a:r>
          </a:p>
          <a:p>
            <a:pPr lvl="1"/>
            <a:r>
              <a:rPr lang="en-US" dirty="0" smtClean="0"/>
              <a:t>Students leave at the heads of the queues to be enrolled into a section.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The queues work simultaneously.</a:t>
            </a:r>
          </a:p>
          <a:p>
            <a:pPr lvl="1"/>
            <a:r>
              <a:rPr lang="en-US" dirty="0" smtClean="0"/>
              <a:t>Each queue can process and enroll </a:t>
            </a:r>
            <a:br>
              <a:rPr lang="en-US" dirty="0" smtClean="0"/>
            </a:br>
            <a:r>
              <a:rPr lang="en-US" dirty="0" smtClean="0"/>
              <a:t>only one student at a time.</a:t>
            </a:r>
          </a:p>
          <a:p>
            <a:pPr lvl="1"/>
            <a:r>
              <a:rPr lang="en-US" dirty="0" smtClean="0"/>
              <a:t>GS queue: randomly 1 or 2 seconds to process</a:t>
            </a:r>
          </a:p>
          <a:p>
            <a:pPr lvl="1"/>
            <a:r>
              <a:rPr lang="en-US" dirty="0" smtClean="0"/>
              <a:t>RS queue: randomly 2, 3, or 4 seconds to process</a:t>
            </a:r>
          </a:p>
          <a:p>
            <a:pPr lvl="1"/>
            <a:r>
              <a:rPr lang="en-US" dirty="0" smtClean="0"/>
              <a:t>EE queue: randomly 3, 4, 5, or 6 seconds to process</a:t>
            </a:r>
          </a:p>
          <a:p>
            <a:pPr lvl="1"/>
            <a:r>
              <a:rPr lang="en-US" dirty="0" smtClean="0"/>
              <a:t>Compute a new process time for each student.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C8C3D-1D40-5842-8926-8321D93EF020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5191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#3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CS 149 section has a max capacity of 20.</a:t>
            </a:r>
          </a:p>
          <a:p>
            <a:pPr lvl="1"/>
            <a:r>
              <a:rPr lang="en-US" dirty="0" smtClean="0"/>
              <a:t>Drop any student who cannot enroll after processing.</a:t>
            </a:r>
          </a:p>
          <a:p>
            <a:pPr lvl="1"/>
            <a:r>
              <a:rPr lang="en-US" dirty="0" smtClean="0"/>
              <a:t>Process the next student in the queue.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The simulation finishes when</a:t>
            </a:r>
          </a:p>
          <a:p>
            <a:pPr lvl="1"/>
            <a:r>
              <a:rPr lang="en-US" dirty="0" smtClean="0"/>
              <a:t>All 75 students have been processed, or</a:t>
            </a:r>
          </a:p>
          <a:p>
            <a:pPr lvl="1"/>
            <a:r>
              <a:rPr lang="en-US" dirty="0" smtClean="0"/>
              <a:t>All three sections are full.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C8C3D-1D40-5842-8926-8321D93EF020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23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#3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Print a line for each event as it occurs:</a:t>
            </a:r>
          </a:p>
          <a:p>
            <a:pPr lvl="1"/>
            <a:r>
              <a:rPr lang="en-US" dirty="0" smtClean="0"/>
              <a:t>A student arrives and enters a queue.</a:t>
            </a:r>
          </a:p>
          <a:p>
            <a:pPr lvl="1"/>
            <a:r>
              <a:rPr lang="en-US" dirty="0" smtClean="0"/>
              <a:t>A queue starts to process a student.</a:t>
            </a:r>
          </a:p>
          <a:p>
            <a:pPr lvl="1"/>
            <a:r>
              <a:rPr lang="en-US" dirty="0" smtClean="0"/>
              <a:t>A queue finishes processing a student and then either drops or enrolls the student into a section.</a:t>
            </a:r>
          </a:p>
          <a:p>
            <a:pPr lvl="5"/>
            <a:endParaRPr lang="en-US" dirty="0"/>
          </a:p>
          <a:p>
            <a:r>
              <a:rPr lang="en-US" dirty="0" smtClean="0"/>
              <a:t>Timestamp each event print line.</a:t>
            </a:r>
          </a:p>
          <a:p>
            <a:pPr lvl="1"/>
            <a:r>
              <a:rPr lang="en-US" dirty="0" smtClean="0"/>
              <a:t>Minutes and seconds, such as 0:05 and 1:12</a:t>
            </a:r>
          </a:p>
          <a:p>
            <a:pPr lvl="1"/>
            <a:r>
              <a:rPr lang="en-US" dirty="0" smtClean="0"/>
              <a:t>The simulation starts at time 0:00.</a:t>
            </a:r>
          </a:p>
          <a:p>
            <a:pPr lvl="5"/>
            <a:endParaRPr lang="en-US" dirty="0"/>
          </a:p>
          <a:p>
            <a:r>
              <a:rPr lang="en-US" dirty="0" smtClean="0"/>
              <a:t>Identify a student by id and type, </a:t>
            </a:r>
            <a:br>
              <a:rPr lang="en-US" dirty="0" smtClean="0"/>
            </a:br>
            <a:r>
              <a:rPr lang="en-US" dirty="0" smtClean="0"/>
              <a:t>such as #12.GS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C8C3D-1D40-5842-8926-8321D93EF02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730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#3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5059648"/>
          </a:xfrm>
        </p:spPr>
        <p:txBody>
          <a:bodyPr/>
          <a:lstStyle/>
          <a:p>
            <a:r>
              <a:rPr lang="en-US" dirty="0" smtClean="0"/>
              <a:t>At the end of the simulation, print:</a:t>
            </a:r>
          </a:p>
          <a:p>
            <a:pPr lvl="1"/>
            <a:r>
              <a:rPr lang="en-US" dirty="0"/>
              <a:t>Who is enrolled in each section of CS 149.</a:t>
            </a:r>
          </a:p>
          <a:p>
            <a:pPr lvl="1"/>
            <a:r>
              <a:rPr lang="en-US" dirty="0"/>
              <a:t>What was the turnaround time for each </a:t>
            </a:r>
            <a:r>
              <a:rPr lang="en-US" dirty="0" smtClean="0"/>
              <a:t>student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from arrival time </a:t>
            </a:r>
            <a:r>
              <a:rPr lang="en-US" dirty="0" smtClean="0"/>
              <a:t>to </a:t>
            </a:r>
            <a:r>
              <a:rPr lang="en-US" dirty="0"/>
              <a:t>being enrolled or dropped).</a:t>
            </a:r>
          </a:p>
          <a:p>
            <a:pPr lvl="1"/>
            <a:r>
              <a:rPr lang="en-US" dirty="0"/>
              <a:t>The average turnaround time of each queue.</a:t>
            </a:r>
          </a:p>
          <a:p>
            <a:pPr lvl="1"/>
            <a:r>
              <a:rPr lang="en-US" dirty="0"/>
              <a:t>Who could not enroll and was dropped.</a:t>
            </a:r>
          </a:p>
          <a:p>
            <a:pPr lvl="1"/>
            <a:r>
              <a:rPr lang="en-US" dirty="0"/>
              <a:t>Any other statistics you find interesting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Tips</a:t>
            </a:r>
          </a:p>
          <a:p>
            <a:pPr lvl="1"/>
            <a:r>
              <a:rPr lang="en-US" dirty="0" smtClean="0"/>
              <a:t>What threads besides student threads?</a:t>
            </a:r>
          </a:p>
          <a:p>
            <a:pPr lvl="1"/>
            <a:r>
              <a:rPr lang="en-US" dirty="0" smtClean="0"/>
              <a:t>What are the critical regions?</a:t>
            </a:r>
          </a:p>
          <a:p>
            <a:pPr lvl="1"/>
            <a:r>
              <a:rPr lang="en-US" dirty="0" smtClean="0"/>
              <a:t>What process synchronization is necessary?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C8C3D-1D40-5842-8926-8321D93EF020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765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#3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Extra credit (up to 10 points):</a:t>
            </a:r>
          </a:p>
          <a:p>
            <a:pPr lvl="1"/>
            <a:r>
              <a:rPr lang="en-US" dirty="0" smtClean="0"/>
              <a:t>Impatient students give up and leave after waiting </a:t>
            </a:r>
            <a:br>
              <a:rPr lang="en-US" dirty="0" smtClean="0"/>
            </a:br>
            <a:r>
              <a:rPr lang="en-US" dirty="0" smtClean="0"/>
              <a:t>10 seconds in a queue before being processed.</a:t>
            </a:r>
          </a:p>
          <a:p>
            <a:pPr lvl="1"/>
            <a:r>
              <a:rPr lang="en-US" dirty="0" smtClean="0"/>
              <a:t>At the end of the simulation, print the number of students who gave up and left.</a:t>
            </a:r>
          </a:p>
          <a:p>
            <a:pPr lvl="5"/>
            <a:endParaRPr lang="en-US" dirty="0"/>
          </a:p>
          <a:p>
            <a:r>
              <a:rPr lang="en-US" dirty="0" smtClean="0"/>
              <a:t>Turn in a zip file named after your team:</a:t>
            </a:r>
          </a:p>
          <a:p>
            <a:pPr lvl="1"/>
            <a:r>
              <a:rPr lang="en-US" dirty="0" smtClean="0"/>
              <a:t>C source files</a:t>
            </a:r>
          </a:p>
          <a:p>
            <a:pPr lvl="1"/>
            <a:r>
              <a:rPr lang="en-US" dirty="0" smtClean="0"/>
              <a:t>Text file containing output from a simulation run.</a:t>
            </a:r>
          </a:p>
          <a:p>
            <a:pPr lvl="1"/>
            <a:r>
              <a:rPr lang="en-US" dirty="0" smtClean="0"/>
              <a:t>1 or 2 page report on your software design. What threads? What shared data and critical regions? What synchronization?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C8C3D-1D40-5842-8926-8321D93EF02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842730" y="5806414"/>
            <a:ext cx="1929635" cy="584776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B23300"/>
                </a:solidFill>
              </a:rPr>
              <a:t>Note clearly if you</a:t>
            </a:r>
          </a:p>
          <a:p>
            <a:r>
              <a:rPr lang="en-US" dirty="0" smtClean="0">
                <a:solidFill>
                  <a:srgbClr val="B23300"/>
                </a:solidFill>
              </a:rPr>
              <a:t>did the extra credit.</a:t>
            </a:r>
            <a:endParaRPr lang="en-US" dirty="0">
              <a:solidFill>
                <a:srgbClr val="B2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164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7645D-79D7-4D44-8A7D-57A380BEB3FE}" type="slidenum">
              <a:rPr lang="en-US"/>
              <a:pPr/>
              <a:t>19</a:t>
            </a:fld>
            <a:endParaRPr lang="en-US"/>
          </a:p>
        </p:txBody>
      </p:sp>
      <p:sp>
        <p:nvSpPr>
          <p:cNvPr id="77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#3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77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Subject </a:t>
            </a:r>
            <a:r>
              <a:rPr lang="en-US" dirty="0"/>
              <a:t>line: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altLang="ja-JP" b="1" dirty="0" smtClean="0">
                <a:solidFill>
                  <a:srgbClr val="0033CC"/>
                </a:solidFill>
                <a:latin typeface="Courier New" charset="0"/>
                <a:cs typeface="ＭＳ Ｐゴシック" charset="0"/>
              </a:rPr>
              <a:t>CS </a:t>
            </a:r>
            <a:r>
              <a:rPr lang="en-US" altLang="ja-JP" b="1" dirty="0">
                <a:solidFill>
                  <a:srgbClr val="0033CC"/>
                </a:solidFill>
                <a:latin typeface="Courier New" charset="0"/>
                <a:cs typeface="ＭＳ Ｐゴシック" charset="0"/>
              </a:rPr>
              <a:t>149-</a:t>
            </a:r>
            <a:r>
              <a:rPr lang="en-US" altLang="ja-JP" b="1" i="1" dirty="0">
                <a:solidFill>
                  <a:srgbClr val="0033CC"/>
                </a:solidFill>
                <a:latin typeface="Times New Roman" charset="0"/>
                <a:cs typeface="ＭＳ Ｐゴシック" charset="0"/>
              </a:rPr>
              <a:t>section</a:t>
            </a:r>
            <a:r>
              <a:rPr lang="en-US" altLang="ja-JP" b="1" dirty="0">
                <a:solidFill>
                  <a:srgbClr val="0033CC"/>
                </a:solidFill>
                <a:latin typeface="Courier New" charset="0"/>
                <a:cs typeface="ＭＳ Ｐゴシック" charset="0"/>
              </a:rPr>
              <a:t> Assignment #</a:t>
            </a:r>
            <a:r>
              <a:rPr lang="en-US" altLang="ja-JP" b="1" dirty="0" smtClean="0">
                <a:solidFill>
                  <a:srgbClr val="0033CC"/>
                </a:solidFill>
                <a:latin typeface="Courier New" charset="0"/>
                <a:cs typeface="ＭＳ Ｐゴシック" charset="0"/>
              </a:rPr>
              <a:t>3 </a:t>
            </a:r>
            <a:r>
              <a:rPr lang="en-US" altLang="ja-JP" b="1" i="1" dirty="0">
                <a:solidFill>
                  <a:srgbClr val="0033CC"/>
                </a:solidFill>
                <a:latin typeface="Times New Roman" charset="0"/>
                <a:cs typeface="ＭＳ Ｐゴシック" charset="0"/>
              </a:rPr>
              <a:t>team </a:t>
            </a:r>
            <a:r>
              <a:rPr lang="en-US" altLang="ja-JP" b="1" i="1" dirty="0" smtClean="0">
                <a:solidFill>
                  <a:srgbClr val="0033CC"/>
                </a:solidFill>
                <a:latin typeface="Times New Roman" charset="0"/>
                <a:cs typeface="ＭＳ Ｐゴシック" charset="0"/>
              </a:rPr>
              <a:t>name</a:t>
            </a:r>
          </a:p>
          <a:p>
            <a:pPr lvl="1"/>
            <a:r>
              <a:rPr lang="en-US" altLang="ja-JP" dirty="0"/>
              <a:t>CC all team members. </a:t>
            </a:r>
            <a:endParaRPr lang="en-US" altLang="ja-JP" dirty="0" smtClean="0"/>
          </a:p>
          <a:p>
            <a:pPr lvl="5"/>
            <a:endParaRPr lang="en-US" dirty="0"/>
          </a:p>
          <a:p>
            <a:r>
              <a:rPr lang="en-US" dirty="0" smtClean="0"/>
              <a:t>Due Friday, February 27.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437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0B54A-696F-CD42-91BB-8C701776516B}" type="slidenum">
              <a:rPr lang="en-US"/>
              <a:pPr/>
              <a:t>2</a:t>
            </a:fld>
            <a:endParaRPr lang="en-US"/>
          </a:p>
        </p:txBody>
      </p:sp>
      <p:sp>
        <p:nvSpPr>
          <p:cNvPr id="67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Semaphores</a:t>
            </a:r>
          </a:p>
        </p:txBody>
      </p:sp>
      <p:sp>
        <p:nvSpPr>
          <p:cNvPr id="67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784725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B23300"/>
                </a:solidFill>
              </a:rPr>
              <a:t>semaphore </a:t>
            </a:r>
            <a:r>
              <a:rPr lang="en-US" dirty="0"/>
              <a:t>is a shared variable that holds </a:t>
            </a:r>
            <a:br>
              <a:rPr lang="en-US" dirty="0"/>
            </a:br>
            <a:r>
              <a:rPr lang="en-US" dirty="0"/>
              <a:t>an integer value and has </a:t>
            </a:r>
            <a:r>
              <a:rPr lang="en-US" dirty="0">
                <a:solidFill>
                  <a:srgbClr val="B23300"/>
                </a:solidFill>
              </a:rPr>
              <a:t>atomic actions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>
              <a:solidFill>
                <a:srgbClr val="0033CC"/>
              </a:solidFill>
            </a:endParaRPr>
          </a:p>
          <a:p>
            <a:pPr lvl="1"/>
            <a:r>
              <a:rPr lang="en-US" dirty="0"/>
              <a:t>Testing and modifying a semaphore’s value </a:t>
            </a:r>
            <a:br>
              <a:rPr lang="en-US" dirty="0"/>
            </a:br>
            <a:r>
              <a:rPr lang="en-US" dirty="0"/>
              <a:t>must all be done </a:t>
            </a:r>
            <a:r>
              <a:rPr lang="en-US" dirty="0">
                <a:solidFill>
                  <a:srgbClr val="B23300"/>
                </a:solidFill>
              </a:rPr>
              <a:t>without </a:t>
            </a:r>
            <a:r>
              <a:rPr lang="en-US" dirty="0" smtClean="0">
                <a:solidFill>
                  <a:srgbClr val="B23300"/>
                </a:solidFill>
              </a:rPr>
              <a:t>interruption</a:t>
            </a:r>
            <a:r>
              <a:rPr lang="en-US" dirty="0"/>
              <a:t>.</a:t>
            </a:r>
          </a:p>
        </p:txBody>
      </p:sp>
      <p:sp>
        <p:nvSpPr>
          <p:cNvPr id="671748" name="Text Box 4"/>
          <p:cNvSpPr txBox="1">
            <a:spLocks noChangeArrowheads="1"/>
          </p:cNvSpPr>
          <p:nvPr/>
        </p:nvSpPr>
        <p:spPr bwMode="auto">
          <a:xfrm>
            <a:off x="1524000" y="2420932"/>
            <a:ext cx="3597275" cy="1465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wait(s)</a:t>
            </a:r>
          </a:p>
          <a:p>
            <a:r>
              <a:rPr lang="en-US" sz="1800" b="1" dirty="0">
                <a:latin typeface="Courier New" charset="0"/>
              </a:rPr>
              <a:t>{</a:t>
            </a:r>
          </a:p>
          <a:p>
            <a:r>
              <a:rPr lang="en-US" sz="1800" b="1" dirty="0">
                <a:latin typeface="Courier New" charset="0"/>
              </a:rPr>
              <a:t>    while (s &lt;= 0) block;</a:t>
            </a:r>
          </a:p>
          <a:p>
            <a:r>
              <a:rPr lang="en-US" sz="1800" b="1" dirty="0">
                <a:latin typeface="Courier New" charset="0"/>
              </a:rPr>
              <a:t>    s--; </a:t>
            </a:r>
          </a:p>
          <a:p>
            <a:r>
              <a:rPr lang="en-US" sz="1800" b="1" dirty="0">
                <a:latin typeface="Courier New" charset="0"/>
              </a:rPr>
              <a:t>}</a:t>
            </a:r>
          </a:p>
        </p:txBody>
      </p:sp>
      <p:sp>
        <p:nvSpPr>
          <p:cNvPr id="671749" name="Text Box 5"/>
          <p:cNvSpPr txBox="1">
            <a:spLocks noChangeArrowheads="1"/>
          </p:cNvSpPr>
          <p:nvPr/>
        </p:nvSpPr>
        <p:spPr bwMode="auto">
          <a:xfrm>
            <a:off x="5486400" y="2443157"/>
            <a:ext cx="1412875" cy="119062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latin typeface="Courier New" charset="0"/>
              </a:rPr>
              <a:t>signal(s)</a:t>
            </a:r>
          </a:p>
          <a:p>
            <a:r>
              <a:rPr lang="en-US" sz="1800" b="1">
                <a:latin typeface="Courier New" charset="0"/>
              </a:rPr>
              <a:t>{</a:t>
            </a:r>
          </a:p>
          <a:p>
            <a:r>
              <a:rPr lang="en-US" sz="1800" b="1">
                <a:latin typeface="Courier New" charset="0"/>
              </a:rPr>
              <a:t>    s++;</a:t>
            </a:r>
          </a:p>
          <a:p>
            <a:r>
              <a:rPr lang="en-US" sz="1800" b="1">
                <a:latin typeface="Courier New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2178539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219AB-9982-B648-898B-66CBFFC7561B}" type="slidenum">
              <a:rPr lang="en-US"/>
              <a:pPr/>
              <a:t>20</a:t>
            </a:fld>
            <a:endParaRPr lang="en-US"/>
          </a:p>
        </p:txBody>
      </p:sp>
      <p:sp>
        <p:nvSpPr>
          <p:cNvPr id="68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Readers-Writers Problem</a:t>
            </a:r>
          </a:p>
        </p:txBody>
      </p:sp>
      <p:sp>
        <p:nvSpPr>
          <p:cNvPr id="68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968875"/>
          </a:xfrm>
        </p:spPr>
        <p:txBody>
          <a:bodyPr/>
          <a:lstStyle/>
          <a:p>
            <a:r>
              <a:rPr lang="en-US" dirty="0"/>
              <a:t>Suppose that a file is a </a:t>
            </a:r>
            <a:r>
              <a:rPr lang="en-US" dirty="0">
                <a:solidFill>
                  <a:srgbClr val="B23300"/>
                </a:solidFill>
              </a:rPr>
              <a:t>shared resource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among </a:t>
            </a:r>
            <a:r>
              <a:rPr lang="en-US" dirty="0">
                <a:solidFill>
                  <a:srgbClr val="B23300"/>
                </a:solidFill>
              </a:rPr>
              <a:t>multiple processes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It is permissible for multiple processes </a:t>
            </a:r>
            <a:br>
              <a:rPr lang="en-US" dirty="0"/>
            </a:br>
            <a:r>
              <a:rPr lang="en-US" dirty="0"/>
              <a:t>to be </a:t>
            </a:r>
            <a:r>
              <a:rPr lang="en-US" dirty="0">
                <a:solidFill>
                  <a:srgbClr val="B23300"/>
                </a:solidFill>
              </a:rPr>
              <a:t>reading </a:t>
            </a:r>
            <a:r>
              <a:rPr lang="en-US" dirty="0"/>
              <a:t>the file at the same time.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But if one process is </a:t>
            </a:r>
            <a:r>
              <a:rPr lang="en-US" dirty="0">
                <a:solidFill>
                  <a:srgbClr val="B23300"/>
                </a:solidFill>
              </a:rPr>
              <a:t>writing </a:t>
            </a:r>
            <a:r>
              <a:rPr lang="en-US" dirty="0"/>
              <a:t>to the file, </a:t>
            </a:r>
            <a:br>
              <a:rPr lang="en-US" dirty="0"/>
            </a:br>
            <a:r>
              <a:rPr lang="en-US" dirty="0"/>
              <a:t>no other process (reader or writer) </a:t>
            </a:r>
            <a:br>
              <a:rPr lang="en-US" dirty="0"/>
            </a:br>
            <a:r>
              <a:rPr lang="en-US" dirty="0"/>
              <a:t>can access the file.</a:t>
            </a:r>
          </a:p>
          <a:p>
            <a:pPr lvl="4"/>
            <a:endParaRPr lang="en-US" dirty="0"/>
          </a:p>
          <a:p>
            <a:r>
              <a:rPr lang="en-US" dirty="0"/>
              <a:t>Can we use </a:t>
            </a:r>
            <a:r>
              <a:rPr lang="en-US" dirty="0">
                <a:solidFill>
                  <a:schemeClr val="folHlink"/>
                </a:solidFill>
              </a:rPr>
              <a:t>semaphores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 err="1">
                <a:solidFill>
                  <a:schemeClr val="folHlink"/>
                </a:solidFill>
              </a:rPr>
              <a:t>mutexes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solve this problem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642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8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3EEC2-A1CB-E24A-A9C4-353587EBE9F0}" type="slidenum">
              <a:rPr lang="en-US"/>
              <a:pPr/>
              <a:t>21</a:t>
            </a:fld>
            <a:endParaRPr lang="en-US"/>
          </a:p>
        </p:txBody>
      </p:sp>
      <p:sp>
        <p:nvSpPr>
          <p:cNvPr id="69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Readers-Writers Problem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69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4464"/>
            <a:ext cx="8229600" cy="502914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If no processes are currently accessing the file, </a:t>
            </a:r>
            <a:br>
              <a:rPr lang="en-US" dirty="0"/>
            </a:br>
            <a:r>
              <a:rPr lang="en-US" dirty="0"/>
              <a:t>then either a reader process or a writer process </a:t>
            </a:r>
            <a:br>
              <a:rPr lang="en-US" dirty="0"/>
            </a:br>
            <a:r>
              <a:rPr lang="en-US" dirty="0"/>
              <a:t>can start to access the file.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If a </a:t>
            </a:r>
            <a:r>
              <a:rPr lang="en-US" dirty="0">
                <a:solidFill>
                  <a:srgbClr val="B23300"/>
                </a:solidFill>
              </a:rPr>
              <a:t>writer process </a:t>
            </a:r>
            <a:r>
              <a:rPr lang="en-US" dirty="0"/>
              <a:t>starts to access the file: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It must </a:t>
            </a:r>
            <a:r>
              <a:rPr lang="en-US" dirty="0">
                <a:solidFill>
                  <a:srgbClr val="B23300"/>
                </a:solidFill>
              </a:rPr>
              <a:t>prevent </a:t>
            </a:r>
            <a:r>
              <a:rPr lang="en-US" dirty="0"/>
              <a:t>any other reader or writer process </a:t>
            </a:r>
            <a:br>
              <a:rPr lang="en-US" dirty="0"/>
            </a:br>
            <a:r>
              <a:rPr lang="en-US" dirty="0"/>
              <a:t>from accessing the file until </a:t>
            </a:r>
            <a:r>
              <a:rPr lang="en-US" dirty="0" smtClean="0"/>
              <a:t>it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done.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If a </a:t>
            </a:r>
            <a:r>
              <a:rPr lang="en-US" dirty="0">
                <a:solidFill>
                  <a:srgbClr val="B23300"/>
                </a:solidFill>
              </a:rPr>
              <a:t>reader process </a:t>
            </a:r>
            <a:r>
              <a:rPr lang="en-US" dirty="0"/>
              <a:t>starts to access the file: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It should </a:t>
            </a:r>
            <a:r>
              <a:rPr lang="en-US" dirty="0">
                <a:solidFill>
                  <a:srgbClr val="B23300"/>
                </a:solidFill>
              </a:rPr>
              <a:t>allow other reader processes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to access the file</a:t>
            </a:r>
            <a:r>
              <a:rPr lang="en-US" dirty="0" smtClean="0"/>
              <a:t>.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It should </a:t>
            </a:r>
            <a:r>
              <a:rPr lang="en-US" dirty="0">
                <a:solidFill>
                  <a:srgbClr val="B23300"/>
                </a:solidFill>
              </a:rPr>
              <a:t>prevent a writer process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from accessing the file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899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9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9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9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9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42EF-6044-0C48-AB0C-BFE9E482BA90}" type="slidenum">
              <a:rPr lang="en-US"/>
              <a:pPr/>
              <a:t>22</a:t>
            </a:fld>
            <a:endParaRPr lang="en-US"/>
          </a:p>
        </p:txBody>
      </p:sp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Readers-Writers Problem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Use semaphore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rw_sem</a:t>
            </a:r>
            <a:r>
              <a:rPr lang="en-US" dirty="0"/>
              <a:t> to keep other processes </a:t>
            </a:r>
            <a:r>
              <a:rPr lang="en-US" dirty="0" smtClean="0"/>
              <a:t>from </a:t>
            </a:r>
            <a:r>
              <a:rPr lang="en-US" dirty="0"/>
              <a:t>accessing the file.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</a:t>
            </a:r>
            <a:r>
              <a:rPr lang="en-US" dirty="0">
                <a:solidFill>
                  <a:schemeClr val="folHlink"/>
                </a:solidFill>
              </a:rPr>
              <a:t>writer process</a:t>
            </a:r>
            <a:r>
              <a:rPr lang="en-US" dirty="0"/>
              <a:t> must always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wait </a:t>
            </a:r>
            <a:r>
              <a:rPr lang="en-US" dirty="0"/>
              <a:t>on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rw_sem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A writer process blocks another writer process.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A reader process blocks any writer process.</a:t>
            </a:r>
          </a:p>
        </p:txBody>
      </p:sp>
    </p:spTree>
    <p:extLst>
      <p:ext uri="{BB962C8B-B14F-4D97-AF65-F5344CB8AC3E}">
        <p14:creationId xmlns:p14="http://schemas.microsoft.com/office/powerpoint/2010/main" val="12506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9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9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42EF-6044-0C48-AB0C-BFE9E482BA90}" type="slidenum">
              <a:rPr lang="en-US"/>
              <a:pPr/>
              <a:t>23</a:t>
            </a:fld>
            <a:endParaRPr lang="en-US"/>
          </a:p>
        </p:txBody>
      </p:sp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Readers-Writers Problem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dirty="0">
                <a:solidFill>
                  <a:schemeClr val="folHlink"/>
                </a:solidFill>
              </a:rPr>
              <a:t>first reader process</a:t>
            </a:r>
            <a:r>
              <a:rPr lang="en-US" dirty="0"/>
              <a:t> to access the file must wait on </a:t>
            </a:r>
            <a:r>
              <a:rPr lang="en-US" b="1" dirty="0" err="1" smtClean="0">
                <a:solidFill>
                  <a:srgbClr val="0033CC"/>
                </a:solidFill>
                <a:latin typeface="Courier New" charset="0"/>
              </a:rPr>
              <a:t>rw_sem</a:t>
            </a:r>
            <a:endParaRPr lang="en-US" b="1" dirty="0" smtClean="0">
              <a:solidFill>
                <a:srgbClr val="0033CC"/>
              </a:solidFill>
              <a:latin typeface="Courier New" charset="0"/>
            </a:endParaRPr>
          </a:p>
          <a:p>
            <a:pPr lvl="4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Force </a:t>
            </a:r>
            <a:r>
              <a:rPr lang="en-US" dirty="0"/>
              <a:t>any writer processes to wait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However, subsequent reader processes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don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have </a:t>
            </a:r>
            <a:r>
              <a:rPr lang="en-US" dirty="0"/>
              <a:t>to </a:t>
            </a:r>
            <a:r>
              <a:rPr lang="en-US" dirty="0" smtClean="0"/>
              <a:t>wait.</a:t>
            </a:r>
          </a:p>
          <a:p>
            <a:pPr lvl="4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Multiple </a:t>
            </a:r>
            <a:r>
              <a:rPr lang="en-US" dirty="0"/>
              <a:t>readers can read the file at the same time.</a:t>
            </a:r>
          </a:p>
          <a:p>
            <a:pPr lvl="3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</a:t>
            </a:r>
            <a:r>
              <a:rPr lang="en-US" dirty="0">
                <a:solidFill>
                  <a:schemeClr val="folHlink"/>
                </a:solidFill>
              </a:rPr>
              <a:t>last reader process</a:t>
            </a:r>
            <a:r>
              <a:rPr lang="en-US" dirty="0"/>
              <a:t> to complete its access of the file </a:t>
            </a:r>
            <a:r>
              <a:rPr lang="en-US" dirty="0" smtClean="0"/>
              <a:t>must </a:t>
            </a:r>
            <a:r>
              <a:rPr lang="en-US" dirty="0"/>
              <a:t>signal the </a:t>
            </a:r>
            <a:r>
              <a:rPr lang="en-US" dirty="0" smtClean="0"/>
              <a:t>semaphore.</a:t>
            </a:r>
          </a:p>
          <a:p>
            <a:pPr lvl="4"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Let </a:t>
            </a:r>
            <a:r>
              <a:rPr lang="en-US" dirty="0"/>
              <a:t>in any waiting </a:t>
            </a:r>
            <a:r>
              <a:rPr lang="en-US" dirty="0" smtClean="0"/>
              <a:t>writer </a:t>
            </a:r>
            <a:r>
              <a:rPr lang="en-US" dirty="0"/>
              <a:t>process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485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1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91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042EF-6044-0C48-AB0C-BFE9E482BA90}" type="slidenum">
              <a:rPr lang="en-US"/>
              <a:pPr/>
              <a:t>24</a:t>
            </a:fld>
            <a:endParaRPr lang="en-US"/>
          </a:p>
        </p:txBody>
      </p:sp>
      <p:sp>
        <p:nvSpPr>
          <p:cNvPr id="69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Readers-Writers Problem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69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Therefore</a:t>
            </a:r>
            <a:r>
              <a:rPr lang="en-US" dirty="0"/>
              <a:t>, we must </a:t>
            </a:r>
            <a:r>
              <a:rPr lang="en-US" dirty="0">
                <a:solidFill>
                  <a:schemeClr val="folHlink"/>
                </a:solidFill>
              </a:rPr>
              <a:t>keep a count</a:t>
            </a:r>
            <a:r>
              <a:rPr lang="en-US" dirty="0"/>
              <a:t> of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how </a:t>
            </a:r>
            <a:r>
              <a:rPr lang="en-US" dirty="0"/>
              <a:t>many reader processes are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currently </a:t>
            </a:r>
            <a:r>
              <a:rPr lang="en-US" dirty="0"/>
              <a:t>accessing the file.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If the count &gt; 0,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then </a:t>
            </a:r>
            <a:r>
              <a:rPr lang="en-US" dirty="0"/>
              <a:t>a writer process </a:t>
            </a:r>
            <a:r>
              <a:rPr lang="en-US" dirty="0" smtClean="0"/>
              <a:t>can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t </a:t>
            </a:r>
            <a:r>
              <a:rPr lang="en-US" dirty="0"/>
              <a:t>access the file.</a:t>
            </a:r>
          </a:p>
        </p:txBody>
      </p:sp>
    </p:spTree>
    <p:extLst>
      <p:ext uri="{BB962C8B-B14F-4D97-AF65-F5344CB8AC3E}">
        <p14:creationId xmlns:p14="http://schemas.microsoft.com/office/powerpoint/2010/main" val="963428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4CF40D-8651-014A-A847-09165E398629}" type="slidenum">
              <a:rPr lang="en-US"/>
              <a:pPr/>
              <a:t>25</a:t>
            </a:fld>
            <a:endParaRPr lang="en-US"/>
          </a:p>
        </p:txBody>
      </p:sp>
      <p:sp>
        <p:nvSpPr>
          <p:cNvPr id="69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Readers-Writers Problem</a:t>
            </a:r>
            <a:r>
              <a:rPr lang="en-US" i="1"/>
              <a:t>, cont</a:t>
            </a:r>
            <a:r>
              <a:rPr lang="ja-JP" altLang="en-US" i="1">
                <a:latin typeface="Arial"/>
              </a:rPr>
              <a:t>’</a:t>
            </a:r>
            <a:r>
              <a:rPr lang="en-US" i="1"/>
              <a:t>d</a:t>
            </a:r>
          </a:p>
        </p:txBody>
      </p:sp>
      <p:sp>
        <p:nvSpPr>
          <p:cNvPr id="69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79438"/>
          </a:xfrm>
        </p:spPr>
        <p:txBody>
          <a:bodyPr/>
          <a:lstStyle/>
          <a:p>
            <a:r>
              <a:rPr lang="en-US"/>
              <a:t>Writer process:</a:t>
            </a:r>
          </a:p>
        </p:txBody>
      </p:sp>
      <p:sp>
        <p:nvSpPr>
          <p:cNvPr id="692228" name="Text Box 4"/>
          <p:cNvSpPr txBox="1">
            <a:spLocks noChangeArrowheads="1"/>
          </p:cNvSpPr>
          <p:nvPr/>
        </p:nvSpPr>
        <p:spPr bwMode="auto">
          <a:xfrm>
            <a:off x="639763" y="1992313"/>
            <a:ext cx="7829550" cy="283845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latin typeface="Courier New" charset="0"/>
              </a:rPr>
              <a:t>Semaphore rw_sem = 1; // one shared resource (the file)</a:t>
            </a:r>
          </a:p>
          <a:p>
            <a:endParaRPr lang="en-US" sz="1800" b="1">
              <a:latin typeface="Courier New" charset="0"/>
            </a:endParaRPr>
          </a:p>
          <a:p>
            <a:r>
              <a:rPr lang="en-US" sz="1800" b="1">
                <a:latin typeface="Courier New" charset="0"/>
              </a:rPr>
              <a:t>void writer(void)</a:t>
            </a:r>
          </a:p>
          <a:p>
            <a:r>
              <a:rPr lang="en-US" sz="1800" b="1">
                <a:latin typeface="Courier New" charset="0"/>
              </a:rPr>
              <a:t>{</a:t>
            </a:r>
          </a:p>
          <a:p>
            <a:r>
              <a:rPr lang="en-US" sz="1800" b="1">
                <a:latin typeface="Courier New" charset="0"/>
              </a:rPr>
              <a:t>    for (;;) {</a:t>
            </a:r>
          </a:p>
          <a:p>
            <a:r>
              <a:rPr lang="en-US" sz="1800" b="1">
                <a:latin typeface="Courier New" charset="0"/>
              </a:rPr>
              <a:t>        wait(&amp;rw_sem);   // keep out all other processes</a:t>
            </a:r>
          </a:p>
          <a:p>
            <a:r>
              <a:rPr lang="en-US" sz="1800" b="1">
                <a:latin typeface="Courier New" charset="0"/>
              </a:rPr>
              <a:t>        </a:t>
            </a:r>
            <a:r>
              <a:rPr lang="en-US" sz="1800" b="1">
                <a:solidFill>
                  <a:srgbClr val="006600"/>
                </a:solidFill>
                <a:latin typeface="Courier New" charset="0"/>
              </a:rPr>
              <a:t>...              // write to the file</a:t>
            </a:r>
          </a:p>
          <a:p>
            <a:r>
              <a:rPr lang="en-US" sz="1800" b="1">
                <a:latin typeface="Courier New" charset="0"/>
              </a:rPr>
              <a:t>        signal(&amp;rw_sem); // let in a waiting process</a:t>
            </a:r>
          </a:p>
          <a:p>
            <a:r>
              <a:rPr lang="en-US" sz="1800" b="1">
                <a:latin typeface="Courier New" charset="0"/>
              </a:rPr>
              <a:t>    }</a:t>
            </a:r>
          </a:p>
          <a:p>
            <a:r>
              <a:rPr lang="en-US" sz="1800" b="1">
                <a:latin typeface="Courier New" charset="0"/>
              </a:rPr>
              <a:t>}</a:t>
            </a:r>
          </a:p>
        </p:txBody>
      </p:sp>
      <p:sp>
        <p:nvSpPr>
          <p:cNvPr id="692229" name="Text Box 5"/>
          <p:cNvSpPr txBox="1">
            <a:spLocks noChangeArrowheads="1"/>
          </p:cNvSpPr>
          <p:nvPr/>
        </p:nvSpPr>
        <p:spPr bwMode="auto">
          <a:xfrm>
            <a:off x="7132638" y="1600200"/>
            <a:ext cx="1311275" cy="336550"/>
          </a:xfrm>
          <a:prstGeom prst="rect">
            <a:avLst/>
          </a:prstGeom>
          <a:solidFill>
            <a:srgbClr val="00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Pseudocode</a:t>
            </a:r>
          </a:p>
        </p:txBody>
      </p:sp>
    </p:spTree>
    <p:extLst>
      <p:ext uri="{BB962C8B-B14F-4D97-AF65-F5344CB8AC3E}">
        <p14:creationId xmlns:p14="http://schemas.microsoft.com/office/powerpoint/2010/main" val="42457150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2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22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2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922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22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922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29E66-A077-9D4B-9021-B449E53282A5}" type="slidenum">
              <a:rPr lang="en-US"/>
              <a:pPr/>
              <a:t>26</a:t>
            </a:fld>
            <a:endParaRPr lang="en-US"/>
          </a:p>
        </p:txBody>
      </p:sp>
      <p:sp>
        <p:nvSpPr>
          <p:cNvPr id="69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Readers-Writers Problem</a:t>
            </a:r>
            <a:r>
              <a:rPr lang="en-US" i="1"/>
              <a:t>, cont</a:t>
            </a:r>
            <a:r>
              <a:rPr lang="ja-JP" altLang="en-US" i="1">
                <a:latin typeface="Arial"/>
              </a:rPr>
              <a:t>’</a:t>
            </a:r>
            <a:r>
              <a:rPr lang="en-US" i="1"/>
              <a:t>d</a:t>
            </a:r>
          </a:p>
        </p:txBody>
      </p:sp>
      <p:sp>
        <p:nvSpPr>
          <p:cNvPr id="69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579438"/>
          </a:xfrm>
        </p:spPr>
        <p:txBody>
          <a:bodyPr/>
          <a:lstStyle/>
          <a:p>
            <a:r>
              <a:rPr lang="en-US"/>
              <a:t>Reader process:</a:t>
            </a:r>
          </a:p>
        </p:txBody>
      </p:sp>
      <p:sp>
        <p:nvSpPr>
          <p:cNvPr id="693252" name="Text Box 4"/>
          <p:cNvSpPr txBox="1">
            <a:spLocks noChangeArrowheads="1"/>
          </p:cNvSpPr>
          <p:nvPr/>
        </p:nvSpPr>
        <p:spPr bwMode="auto">
          <a:xfrm>
            <a:off x="549275" y="1716088"/>
            <a:ext cx="7966075" cy="448627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latin typeface="Courier New" charset="0"/>
              </a:rPr>
              <a:t>int count = 0; // count of reader processes</a:t>
            </a:r>
          </a:p>
          <a:p>
            <a:endParaRPr lang="en-US" sz="1800" b="1">
              <a:latin typeface="Courier New" charset="0"/>
            </a:endParaRPr>
          </a:p>
          <a:p>
            <a:r>
              <a:rPr lang="en-US" sz="1800" b="1">
                <a:latin typeface="Courier New" charset="0"/>
              </a:rPr>
              <a:t>void reader(void)</a:t>
            </a:r>
          </a:p>
          <a:p>
            <a:r>
              <a:rPr lang="en-US" sz="1800" b="1">
                <a:latin typeface="Courier New" charset="0"/>
              </a:rPr>
              <a:t>{</a:t>
            </a:r>
          </a:p>
          <a:p>
            <a:r>
              <a:rPr lang="en-US" sz="1800" b="1">
                <a:latin typeface="Courier New" charset="0"/>
              </a:rPr>
              <a:t>    for (;;) {</a:t>
            </a:r>
          </a:p>
          <a:p>
            <a:r>
              <a:rPr lang="en-US" sz="1800" b="1">
                <a:latin typeface="Courier New" charset="0"/>
              </a:rPr>
              <a:t>        count++;</a:t>
            </a:r>
          </a:p>
          <a:p>
            <a:r>
              <a:rPr lang="en-US" sz="1800" b="1">
                <a:latin typeface="Courier New" charset="0"/>
              </a:rPr>
              <a:t>        if (count == 1) {     // the first reader only</a:t>
            </a:r>
          </a:p>
          <a:p>
            <a:r>
              <a:rPr lang="en-US" sz="1800" b="1">
                <a:latin typeface="Courier New" charset="0"/>
              </a:rPr>
              <a:t>            </a:t>
            </a:r>
            <a:r>
              <a:rPr lang="en-US" sz="1800" b="1">
                <a:solidFill>
                  <a:schemeClr val="folHlink"/>
                </a:solidFill>
                <a:latin typeface="Courier New" charset="0"/>
              </a:rPr>
              <a:t>wait(&amp;rw_sem);</a:t>
            </a:r>
            <a:r>
              <a:rPr lang="en-US" sz="1800" b="1">
                <a:latin typeface="Courier New" charset="0"/>
              </a:rPr>
              <a:t>    // keeps out writers</a:t>
            </a:r>
          </a:p>
          <a:p>
            <a:r>
              <a:rPr lang="en-US" sz="1800" b="1">
                <a:latin typeface="Courier New" charset="0"/>
              </a:rPr>
              <a:t>        } </a:t>
            </a:r>
          </a:p>
          <a:p>
            <a:r>
              <a:rPr lang="en-US" sz="1800" b="1">
                <a:latin typeface="Courier New" charset="0"/>
              </a:rPr>
              <a:t>        </a:t>
            </a:r>
            <a:r>
              <a:rPr lang="en-US" sz="1800" b="1">
                <a:solidFill>
                  <a:srgbClr val="006600"/>
                </a:solidFill>
                <a:latin typeface="Courier New" charset="0"/>
              </a:rPr>
              <a:t>...                   // read the file</a:t>
            </a:r>
          </a:p>
          <a:p>
            <a:r>
              <a:rPr lang="en-US" sz="1800" b="1">
                <a:latin typeface="Courier New" charset="0"/>
              </a:rPr>
              <a:t>        count--;</a:t>
            </a:r>
          </a:p>
          <a:p>
            <a:r>
              <a:rPr lang="en-US" sz="1800" b="1">
                <a:latin typeface="Courier New" charset="0"/>
              </a:rPr>
              <a:t>        if (count == 0) {     // the last reader only</a:t>
            </a:r>
          </a:p>
          <a:p>
            <a:r>
              <a:rPr lang="en-US" sz="1800" b="1">
                <a:latin typeface="Courier New" charset="0"/>
              </a:rPr>
              <a:t>            </a:t>
            </a:r>
            <a:r>
              <a:rPr lang="en-US" sz="1800" b="1">
                <a:solidFill>
                  <a:schemeClr val="folHlink"/>
                </a:solidFill>
                <a:latin typeface="Courier New" charset="0"/>
              </a:rPr>
              <a:t>signal(&amp;rw_sem);</a:t>
            </a:r>
            <a:r>
              <a:rPr lang="en-US" sz="1800" b="1">
                <a:latin typeface="Courier New" charset="0"/>
              </a:rPr>
              <a:t>  // lets in a waiting writer</a:t>
            </a:r>
          </a:p>
          <a:p>
            <a:r>
              <a:rPr lang="en-US" sz="1800" b="1">
                <a:latin typeface="Courier New" charset="0"/>
              </a:rPr>
              <a:t>        }</a:t>
            </a:r>
          </a:p>
          <a:p>
            <a:r>
              <a:rPr lang="en-US" sz="1800" b="1">
                <a:latin typeface="Courier New" charset="0"/>
              </a:rPr>
              <a:t>    }</a:t>
            </a:r>
          </a:p>
          <a:p>
            <a:r>
              <a:rPr lang="en-US" sz="1800" b="1">
                <a:latin typeface="Courier New" charset="0"/>
              </a:rPr>
              <a:t>}</a:t>
            </a:r>
          </a:p>
        </p:txBody>
      </p:sp>
      <p:sp>
        <p:nvSpPr>
          <p:cNvPr id="693253" name="Text Box 5"/>
          <p:cNvSpPr txBox="1">
            <a:spLocks noChangeArrowheads="1"/>
          </p:cNvSpPr>
          <p:nvPr/>
        </p:nvSpPr>
        <p:spPr bwMode="auto">
          <a:xfrm>
            <a:off x="5303838" y="2332038"/>
            <a:ext cx="1704975" cy="650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What is wrong</a:t>
            </a:r>
          </a:p>
          <a:p>
            <a:r>
              <a:rPr lang="en-US" sz="1800">
                <a:solidFill>
                  <a:schemeClr val="folHlink"/>
                </a:solidFill>
              </a:rPr>
              <a:t>with this code?</a:t>
            </a:r>
          </a:p>
        </p:txBody>
      </p:sp>
      <p:sp>
        <p:nvSpPr>
          <p:cNvPr id="693254" name="Text Box 6"/>
          <p:cNvSpPr txBox="1">
            <a:spLocks noChangeArrowheads="1"/>
          </p:cNvSpPr>
          <p:nvPr/>
        </p:nvSpPr>
        <p:spPr bwMode="auto">
          <a:xfrm>
            <a:off x="5303838" y="5429250"/>
            <a:ext cx="3035300" cy="650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folHlink"/>
                </a:solidFill>
              </a:rPr>
              <a:t>We have a race condition</a:t>
            </a:r>
          </a:p>
          <a:p>
            <a:r>
              <a:rPr lang="en-US" sz="1800">
                <a:solidFill>
                  <a:schemeClr val="folHlink"/>
                </a:solidFill>
              </a:rPr>
              <a:t>with shared variable </a:t>
            </a:r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count</a:t>
            </a:r>
            <a:r>
              <a:rPr lang="en-US" sz="1800">
                <a:solidFill>
                  <a:schemeClr val="folHlink"/>
                </a:solidFill>
              </a:rPr>
              <a:t>.</a:t>
            </a:r>
          </a:p>
        </p:txBody>
      </p:sp>
      <p:sp>
        <p:nvSpPr>
          <p:cNvPr id="693255" name="Text Box 7"/>
          <p:cNvSpPr txBox="1">
            <a:spLocks noChangeArrowheads="1"/>
          </p:cNvSpPr>
          <p:nvPr/>
        </p:nvSpPr>
        <p:spPr bwMode="auto">
          <a:xfrm>
            <a:off x="7192963" y="1355725"/>
            <a:ext cx="1311275" cy="336550"/>
          </a:xfrm>
          <a:prstGeom prst="rect">
            <a:avLst/>
          </a:prstGeom>
          <a:solidFill>
            <a:srgbClr val="00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Pseudocode</a:t>
            </a:r>
          </a:p>
        </p:txBody>
      </p:sp>
    </p:spTree>
    <p:extLst>
      <p:ext uri="{BB962C8B-B14F-4D97-AF65-F5344CB8AC3E}">
        <p14:creationId xmlns:p14="http://schemas.microsoft.com/office/powerpoint/2010/main" val="2211773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2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325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2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9325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2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9325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2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9325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2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9325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2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9325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2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9325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25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9325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25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9325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93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93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93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93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3253" grpId="0" animBg="1"/>
      <p:bldP spid="69325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E5C68-C629-D348-8D9D-51EB7AED4775}" type="slidenum">
              <a:rPr lang="en-US"/>
              <a:pPr/>
              <a:t>27</a:t>
            </a:fld>
            <a:endParaRPr lang="en-US"/>
          </a:p>
        </p:txBody>
      </p:sp>
      <p:sp>
        <p:nvSpPr>
          <p:cNvPr id="69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Readers-Writers Problem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69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have a </a:t>
            </a:r>
            <a:r>
              <a:rPr lang="en-US" dirty="0">
                <a:solidFill>
                  <a:srgbClr val="B23300"/>
                </a:solidFill>
              </a:rPr>
              <a:t>race condition </a:t>
            </a:r>
            <a:r>
              <a:rPr lang="en-US" dirty="0"/>
              <a:t>with variable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count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Therefore, any reader code that accesses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count</a:t>
            </a:r>
            <a:r>
              <a:rPr lang="en-US" dirty="0"/>
              <a:t> should be a </a:t>
            </a:r>
            <a:r>
              <a:rPr lang="en-US" dirty="0">
                <a:solidFill>
                  <a:srgbClr val="B23300"/>
                </a:solidFill>
              </a:rPr>
              <a:t>critical region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Use a </a:t>
            </a:r>
            <a:r>
              <a:rPr lang="en-US" dirty="0" err="1"/>
              <a:t>mutex</a:t>
            </a:r>
            <a:r>
              <a:rPr lang="en-US" dirty="0"/>
              <a:t> to enforce the mutual exclusion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133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C3BFC4-7ABD-9F48-9CB0-C21B253379D5}" type="slidenum">
              <a:rPr lang="en-US"/>
              <a:pPr/>
              <a:t>28</a:t>
            </a:fld>
            <a:endParaRPr lang="en-US"/>
          </a:p>
        </p:txBody>
      </p:sp>
      <p:sp>
        <p:nvSpPr>
          <p:cNvPr id="69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Readers-Writers Problem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69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5075"/>
            <a:ext cx="8229600" cy="579438"/>
          </a:xfrm>
        </p:spPr>
        <p:txBody>
          <a:bodyPr/>
          <a:lstStyle/>
          <a:p>
            <a:r>
              <a:rPr lang="en-US"/>
              <a:t>Reader processes (corrected):</a:t>
            </a:r>
          </a:p>
        </p:txBody>
      </p:sp>
      <p:sp>
        <p:nvSpPr>
          <p:cNvPr id="695300" name="Text Box 4"/>
          <p:cNvSpPr txBox="1">
            <a:spLocks noChangeArrowheads="1"/>
          </p:cNvSpPr>
          <p:nvPr/>
        </p:nvSpPr>
        <p:spPr bwMode="auto">
          <a:xfrm>
            <a:off x="1279525" y="1782763"/>
            <a:ext cx="6584950" cy="489267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500" b="1">
                <a:latin typeface="Courier New" charset="0"/>
              </a:rPr>
              <a:t>int count = 0; // count of reader processes</a:t>
            </a:r>
          </a:p>
          <a:p>
            <a:r>
              <a:rPr lang="en-US" sz="1500" b="1">
                <a:latin typeface="Courier New" charset="0"/>
              </a:rPr>
              <a:t>Mutex mutex = 1;</a:t>
            </a:r>
          </a:p>
          <a:p>
            <a:endParaRPr lang="en-US" sz="1500" b="1">
              <a:latin typeface="Courier New" charset="0"/>
            </a:endParaRPr>
          </a:p>
          <a:p>
            <a:r>
              <a:rPr lang="en-US" sz="1500" b="1">
                <a:latin typeface="Courier New" charset="0"/>
              </a:rPr>
              <a:t>void reader(void)</a:t>
            </a:r>
          </a:p>
          <a:p>
            <a:r>
              <a:rPr lang="en-US" sz="1500" b="1">
                <a:latin typeface="Courier New" charset="0"/>
              </a:rPr>
              <a:t>{</a:t>
            </a:r>
          </a:p>
          <a:p>
            <a:r>
              <a:rPr lang="en-US" sz="1500" b="1">
                <a:latin typeface="Courier New" charset="0"/>
              </a:rPr>
              <a:t>    for (;;) {</a:t>
            </a:r>
          </a:p>
          <a:p>
            <a:r>
              <a:rPr lang="en-US" sz="1500" b="1">
                <a:latin typeface="Courier New" charset="0"/>
              </a:rPr>
              <a:t>        </a:t>
            </a:r>
            <a:r>
              <a:rPr lang="en-US" sz="1500" b="1">
                <a:solidFill>
                  <a:srgbClr val="0033CC"/>
                </a:solidFill>
                <a:latin typeface="Courier New" charset="0"/>
              </a:rPr>
              <a:t>lock(&amp;mutex);</a:t>
            </a:r>
            <a:r>
              <a:rPr lang="en-US" sz="1500" b="1">
                <a:latin typeface="Courier New" charset="0"/>
              </a:rPr>
              <a:t>         // start critical region</a:t>
            </a:r>
          </a:p>
          <a:p>
            <a:r>
              <a:rPr lang="en-US" sz="1500" b="1">
                <a:latin typeface="Courier New" charset="0"/>
              </a:rPr>
              <a:t>        count++;</a:t>
            </a:r>
          </a:p>
          <a:p>
            <a:r>
              <a:rPr lang="en-US" sz="1500" b="1">
                <a:latin typeface="Courier New" charset="0"/>
              </a:rPr>
              <a:t>        if (count == 1) {     // first reader only</a:t>
            </a:r>
          </a:p>
          <a:p>
            <a:r>
              <a:rPr lang="en-US" sz="1500" b="1">
                <a:latin typeface="Courier New" charset="0"/>
              </a:rPr>
              <a:t>            </a:t>
            </a:r>
            <a:r>
              <a:rPr lang="en-US" sz="1500" b="1">
                <a:solidFill>
                  <a:schemeClr val="folHlink"/>
                </a:solidFill>
                <a:latin typeface="Courier New" charset="0"/>
              </a:rPr>
              <a:t>wait(&amp;rw_sem);</a:t>
            </a:r>
            <a:r>
              <a:rPr lang="en-US" sz="1500" b="1">
                <a:latin typeface="Courier New" charset="0"/>
              </a:rPr>
              <a:t>    // keep out writers</a:t>
            </a:r>
          </a:p>
          <a:p>
            <a:r>
              <a:rPr lang="en-US" sz="1500" b="1">
                <a:latin typeface="Courier New" charset="0"/>
              </a:rPr>
              <a:t>        }</a:t>
            </a:r>
          </a:p>
          <a:p>
            <a:r>
              <a:rPr lang="en-US" sz="1500" b="1">
                <a:latin typeface="Courier New" charset="0"/>
              </a:rPr>
              <a:t>        </a:t>
            </a:r>
            <a:r>
              <a:rPr lang="en-US" sz="1500" b="1">
                <a:solidFill>
                  <a:srgbClr val="0033CC"/>
                </a:solidFill>
                <a:latin typeface="Courier New" charset="0"/>
              </a:rPr>
              <a:t>unlock(&amp;mutex);</a:t>
            </a:r>
            <a:r>
              <a:rPr lang="en-US" sz="1500" b="1">
                <a:latin typeface="Courier New" charset="0"/>
              </a:rPr>
              <a:t>       // end critical region</a:t>
            </a:r>
          </a:p>
          <a:p>
            <a:r>
              <a:rPr lang="en-US" sz="1500" b="1">
                <a:solidFill>
                  <a:srgbClr val="006600"/>
                </a:solidFill>
                <a:latin typeface="Courier New" charset="0"/>
              </a:rPr>
              <a:t>        ...                   // read the file</a:t>
            </a:r>
          </a:p>
          <a:p>
            <a:r>
              <a:rPr lang="en-US" sz="1500" b="1">
                <a:latin typeface="Courier New" charset="0"/>
              </a:rPr>
              <a:t>        </a:t>
            </a:r>
            <a:r>
              <a:rPr lang="en-US" sz="1500" b="1">
                <a:solidFill>
                  <a:srgbClr val="0033CC"/>
                </a:solidFill>
                <a:latin typeface="Courier New" charset="0"/>
              </a:rPr>
              <a:t>lock(&amp;mutex);</a:t>
            </a:r>
            <a:r>
              <a:rPr lang="en-US" sz="1500" b="1">
                <a:latin typeface="Courier New" charset="0"/>
              </a:rPr>
              <a:t>         // start critical region</a:t>
            </a:r>
          </a:p>
          <a:p>
            <a:r>
              <a:rPr lang="en-US" sz="1500" b="1">
                <a:latin typeface="Courier New" charset="0"/>
              </a:rPr>
              <a:t>        count--;</a:t>
            </a:r>
          </a:p>
          <a:p>
            <a:r>
              <a:rPr lang="en-US" sz="1500" b="1">
                <a:latin typeface="Courier New" charset="0"/>
              </a:rPr>
              <a:t>        if (count == 0) {     // last reader only</a:t>
            </a:r>
          </a:p>
          <a:p>
            <a:r>
              <a:rPr lang="en-US" sz="1500" b="1">
                <a:latin typeface="Courier New" charset="0"/>
              </a:rPr>
              <a:t>            </a:t>
            </a:r>
            <a:r>
              <a:rPr lang="en-US" sz="1500" b="1">
                <a:solidFill>
                  <a:schemeClr val="folHlink"/>
                </a:solidFill>
                <a:latin typeface="Courier New" charset="0"/>
              </a:rPr>
              <a:t>signal(&amp;rw_sem);</a:t>
            </a:r>
            <a:r>
              <a:rPr lang="en-US" sz="1500" b="1">
                <a:latin typeface="Courier New" charset="0"/>
              </a:rPr>
              <a:t>  // let in a waiting writer</a:t>
            </a:r>
          </a:p>
          <a:p>
            <a:r>
              <a:rPr lang="en-US" sz="1500" b="1">
                <a:latin typeface="Courier New" charset="0"/>
              </a:rPr>
              <a:t>        }</a:t>
            </a:r>
          </a:p>
          <a:p>
            <a:r>
              <a:rPr lang="en-US" sz="1500" b="1">
                <a:latin typeface="Courier New" charset="0"/>
              </a:rPr>
              <a:t>        </a:t>
            </a:r>
            <a:r>
              <a:rPr lang="en-US" sz="1500" b="1">
                <a:solidFill>
                  <a:srgbClr val="0033CC"/>
                </a:solidFill>
                <a:latin typeface="Courier New" charset="0"/>
              </a:rPr>
              <a:t>unlock(&amp;mutex);</a:t>
            </a:r>
            <a:r>
              <a:rPr lang="en-US" sz="1500" b="1">
                <a:latin typeface="Courier New" charset="0"/>
              </a:rPr>
              <a:t>       // end critical region</a:t>
            </a:r>
          </a:p>
          <a:p>
            <a:r>
              <a:rPr lang="en-US" sz="1500" b="1">
                <a:latin typeface="Courier New" charset="0"/>
              </a:rPr>
              <a:t>    }</a:t>
            </a:r>
          </a:p>
          <a:p>
            <a:r>
              <a:rPr lang="en-US" sz="1500" b="1">
                <a:latin typeface="Courier New" charset="0"/>
              </a:rPr>
              <a:t>}</a:t>
            </a:r>
          </a:p>
        </p:txBody>
      </p:sp>
      <p:sp>
        <p:nvSpPr>
          <p:cNvPr id="695301" name="Text Box 5"/>
          <p:cNvSpPr txBox="1">
            <a:spLocks noChangeArrowheads="1"/>
          </p:cNvSpPr>
          <p:nvPr/>
        </p:nvSpPr>
        <p:spPr bwMode="auto">
          <a:xfrm>
            <a:off x="6553200" y="1417638"/>
            <a:ext cx="1311275" cy="336550"/>
          </a:xfrm>
          <a:prstGeom prst="rect">
            <a:avLst/>
          </a:prstGeom>
          <a:solidFill>
            <a:srgbClr val="00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FF00"/>
                </a:solidFill>
              </a:rPr>
              <a:t>Pseudocode</a:t>
            </a:r>
          </a:p>
        </p:txBody>
      </p:sp>
    </p:spTree>
    <p:extLst>
      <p:ext uri="{BB962C8B-B14F-4D97-AF65-F5344CB8AC3E}">
        <p14:creationId xmlns:p14="http://schemas.microsoft.com/office/powerpoint/2010/main" val="1338403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53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953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953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953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0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9530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0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9530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0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9530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0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9530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0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9530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0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9530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0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9530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0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9530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30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9530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76764-D027-5546-B98D-24AA68582121}" type="slidenum">
              <a:rPr lang="en-US"/>
              <a:pPr/>
              <a:t>29</a:t>
            </a:fld>
            <a:endParaRPr lang="en-US"/>
          </a:p>
        </p:txBody>
      </p:sp>
      <p:sp>
        <p:nvSpPr>
          <p:cNvPr id="69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Dining Philosophers Problem</a:t>
            </a:r>
          </a:p>
        </p:txBody>
      </p:sp>
      <p:sp>
        <p:nvSpPr>
          <p:cNvPr id="69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5563"/>
            <a:ext cx="8229600" cy="4846637"/>
          </a:xfrm>
        </p:spPr>
        <p:txBody>
          <a:bodyPr/>
          <a:lstStyle/>
          <a:p>
            <a:r>
              <a:rPr lang="en-US" dirty="0"/>
              <a:t>Five philosophers are seated at a round table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Each philosopher has a plate of spaghetti.</a:t>
            </a:r>
          </a:p>
          <a:p>
            <a:pPr lvl="1"/>
            <a:r>
              <a:rPr lang="en-US" dirty="0"/>
              <a:t>There is a single fork between each plate.</a:t>
            </a:r>
          </a:p>
          <a:p>
            <a:pPr lvl="4"/>
            <a:endParaRPr lang="en-US" dirty="0"/>
          </a:p>
          <a:p>
            <a:r>
              <a:rPr lang="en-US" dirty="0"/>
              <a:t>A philosopher alternates between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folHlink"/>
                </a:solidFill>
              </a:rPr>
              <a:t>thinking </a:t>
            </a:r>
            <a:r>
              <a:rPr lang="en-US" dirty="0">
                <a:solidFill>
                  <a:schemeClr val="folHlink"/>
                </a:solidFill>
              </a:rPr>
              <a:t>and eating</a:t>
            </a:r>
            <a:r>
              <a:rPr lang="en-US" dirty="0" smtClean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In order to eat spaghetti, a philosopher </a:t>
            </a:r>
            <a:br>
              <a:rPr lang="en-US" dirty="0"/>
            </a:br>
            <a:r>
              <a:rPr lang="en-US" dirty="0"/>
              <a:t>must obtain </a:t>
            </a:r>
            <a:r>
              <a:rPr lang="en-US" dirty="0">
                <a:solidFill>
                  <a:schemeClr val="folHlink"/>
                </a:solidFill>
              </a:rPr>
              <a:t>both the left and the right fork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391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963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C45B8-D89D-EA4C-B6F4-65C696452326}" type="slidenum">
              <a:rPr lang="en-US"/>
              <a:pPr/>
              <a:t>3</a:t>
            </a:fld>
            <a:endParaRPr lang="en-US"/>
          </a:p>
        </p:txBody>
      </p:sp>
      <p:sp>
        <p:nvSpPr>
          <p:cNvPr id="67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Semaphores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67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054475"/>
          </a:xfrm>
        </p:spPr>
        <p:txBody>
          <a:bodyPr/>
          <a:lstStyle/>
          <a:p>
            <a:r>
              <a:rPr lang="en-US" dirty="0"/>
              <a:t>A semaphore that can have any integer value is a </a:t>
            </a:r>
            <a:r>
              <a:rPr lang="en-US" dirty="0">
                <a:solidFill>
                  <a:srgbClr val="B23300"/>
                </a:solidFill>
              </a:rPr>
              <a:t>counting semaphore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Used to ensure processes that depend on each other will </a:t>
            </a:r>
            <a:r>
              <a:rPr lang="en-US" dirty="0">
                <a:solidFill>
                  <a:srgbClr val="B23300"/>
                </a:solidFill>
              </a:rPr>
              <a:t>execute in the proper sequence</a:t>
            </a:r>
            <a:r>
              <a:rPr lang="en-US" dirty="0"/>
              <a:t>:</a:t>
            </a:r>
          </a:p>
          <a:p>
            <a:pPr lvl="1"/>
            <a:endParaRPr lang="en-US" dirty="0"/>
          </a:p>
          <a:p>
            <a:pPr marL="1828800" lvl="4" indent="0">
              <a:buNone/>
            </a:pPr>
            <a:endParaRPr lang="en-US" dirty="0"/>
          </a:p>
          <a:p>
            <a:pPr lvl="1"/>
            <a:r>
              <a:rPr lang="en-US" dirty="0"/>
              <a:t>Statement S2 can only execute after statement S1.</a:t>
            </a:r>
          </a:p>
          <a:p>
            <a:pPr lvl="4"/>
            <a:endParaRPr lang="en-US" dirty="0"/>
          </a:p>
          <a:p>
            <a:r>
              <a:rPr lang="en-US" dirty="0"/>
              <a:t>A </a:t>
            </a:r>
            <a:r>
              <a:rPr lang="en-US" dirty="0">
                <a:solidFill>
                  <a:srgbClr val="B23300"/>
                </a:solidFill>
              </a:rPr>
              <a:t>binary semaphore </a:t>
            </a:r>
            <a:r>
              <a:rPr lang="en-US" dirty="0"/>
              <a:t>only has the values 0 or 1.</a:t>
            </a:r>
          </a:p>
          <a:p>
            <a:pPr lvl="1"/>
            <a:r>
              <a:rPr lang="en-US" dirty="0"/>
              <a:t>Also called a </a:t>
            </a:r>
            <a:r>
              <a:rPr lang="en-US" dirty="0" err="1">
                <a:solidFill>
                  <a:srgbClr val="B23300"/>
                </a:solidFill>
              </a:rPr>
              <a:t>mutex</a:t>
            </a:r>
            <a:r>
              <a:rPr lang="en-US" dirty="0"/>
              <a:t>, to implement </a:t>
            </a:r>
            <a:r>
              <a:rPr lang="en-US" u="sng" dirty="0">
                <a:solidFill>
                  <a:srgbClr val="B23300"/>
                </a:solidFill>
              </a:rPr>
              <a:t>mut</a:t>
            </a:r>
            <a:r>
              <a:rPr lang="en-US" dirty="0">
                <a:solidFill>
                  <a:srgbClr val="B23300"/>
                </a:solidFill>
              </a:rPr>
              <a:t>ual </a:t>
            </a:r>
            <a:r>
              <a:rPr lang="en-US" u="sng" dirty="0">
                <a:solidFill>
                  <a:srgbClr val="B23300"/>
                </a:solidFill>
              </a:rPr>
              <a:t>ex</a:t>
            </a:r>
            <a:r>
              <a:rPr lang="en-US" dirty="0">
                <a:solidFill>
                  <a:srgbClr val="B23300"/>
                </a:solidFill>
              </a:rPr>
              <a:t>clusion</a:t>
            </a:r>
            <a:r>
              <a:rPr lang="en-US" dirty="0"/>
              <a:t>:</a:t>
            </a:r>
          </a:p>
        </p:txBody>
      </p:sp>
      <p:sp>
        <p:nvSpPr>
          <p:cNvPr id="672772" name="Text Box 4"/>
          <p:cNvSpPr txBox="1">
            <a:spLocks noChangeArrowheads="1"/>
          </p:cNvSpPr>
          <p:nvPr/>
        </p:nvSpPr>
        <p:spPr bwMode="auto">
          <a:xfrm>
            <a:off x="2836863" y="3063244"/>
            <a:ext cx="1549400" cy="64135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S1;</a:t>
            </a:r>
          </a:p>
          <a:p>
            <a:r>
              <a:rPr lang="en-US" sz="1800" b="1" dirty="0">
                <a:latin typeface="Courier New" charset="0"/>
              </a:rPr>
              <a:t>signal(s);</a:t>
            </a:r>
          </a:p>
        </p:txBody>
      </p:sp>
      <p:sp>
        <p:nvSpPr>
          <p:cNvPr id="672773" name="Text Box 5"/>
          <p:cNvSpPr txBox="1">
            <a:spLocks noChangeArrowheads="1"/>
          </p:cNvSpPr>
          <p:nvPr/>
        </p:nvSpPr>
        <p:spPr bwMode="auto">
          <a:xfrm>
            <a:off x="4667235" y="3063244"/>
            <a:ext cx="1276350" cy="64135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latin typeface="Courier New" charset="0"/>
              </a:rPr>
              <a:t>wait(s);</a:t>
            </a:r>
          </a:p>
          <a:p>
            <a:r>
              <a:rPr lang="en-US" sz="1800" b="1">
                <a:latin typeface="Courier New" charset="0"/>
              </a:rPr>
              <a:t>S2;</a:t>
            </a:r>
          </a:p>
        </p:txBody>
      </p:sp>
      <p:sp>
        <p:nvSpPr>
          <p:cNvPr id="672774" name="Text Box 6"/>
          <p:cNvSpPr txBox="1">
            <a:spLocks noChangeArrowheads="1"/>
          </p:cNvSpPr>
          <p:nvPr/>
        </p:nvSpPr>
        <p:spPr bwMode="auto">
          <a:xfrm>
            <a:off x="2468903" y="5347621"/>
            <a:ext cx="3786238" cy="92333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 dirty="0" smtClean="0">
                <a:latin typeface="Courier New" charset="0"/>
              </a:rPr>
              <a:t>wait(</a:t>
            </a:r>
            <a:r>
              <a:rPr lang="en-US" sz="1800" b="1" dirty="0">
                <a:latin typeface="Courier New" charset="0"/>
              </a:rPr>
              <a:t>m)</a:t>
            </a:r>
            <a:r>
              <a:rPr lang="en-US" sz="1800" b="1" dirty="0" smtClean="0">
                <a:latin typeface="Courier New" charset="0"/>
              </a:rPr>
              <a:t>;    // lock</a:t>
            </a:r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// execute critical region</a:t>
            </a:r>
          </a:p>
          <a:p>
            <a:r>
              <a:rPr lang="en-US" sz="1800" b="1" dirty="0" smtClean="0">
                <a:latin typeface="Courier New" charset="0"/>
              </a:rPr>
              <a:t>signal(</a:t>
            </a:r>
            <a:r>
              <a:rPr lang="en-US" sz="1800" b="1" dirty="0">
                <a:latin typeface="Courier New" charset="0"/>
              </a:rPr>
              <a:t>m)</a:t>
            </a:r>
            <a:r>
              <a:rPr lang="en-US" sz="1800" b="1" dirty="0" smtClean="0">
                <a:latin typeface="Courier New" charset="0"/>
              </a:rPr>
              <a:t>;  // unlock</a:t>
            </a:r>
            <a:endParaRPr lang="en-US" sz="1800" b="1" dirty="0">
              <a:latin typeface="Courier New" charset="0"/>
            </a:endParaRPr>
          </a:p>
        </p:txBody>
      </p:sp>
      <p:sp>
        <p:nvSpPr>
          <p:cNvPr id="672775" name="Text Box 7"/>
          <p:cNvSpPr txBox="1">
            <a:spLocks noChangeArrowheads="1"/>
          </p:cNvSpPr>
          <p:nvPr/>
        </p:nvSpPr>
        <p:spPr bwMode="auto">
          <a:xfrm>
            <a:off x="6126463" y="3063244"/>
            <a:ext cx="2591174" cy="584776"/>
          </a:xfrm>
          <a:prstGeom prst="rect">
            <a:avLst/>
          </a:prstGeom>
          <a:solidFill>
            <a:srgbClr val="00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dirty="0" smtClean="0">
                <a:solidFill>
                  <a:srgbClr val="FFFF00"/>
                </a:solidFill>
                <a:latin typeface="Arial"/>
              </a:rPr>
              <a:t>Just </a:t>
            </a:r>
            <a:r>
              <a:rPr lang="ja-JP" altLang="en-US" dirty="0" smtClean="0">
                <a:solidFill>
                  <a:srgbClr val="FFFF00"/>
                </a:solidFill>
                <a:latin typeface="Arial"/>
              </a:rPr>
              <a:t>“</a:t>
            </a:r>
            <a:r>
              <a:rPr lang="en-US" dirty="0">
                <a:solidFill>
                  <a:srgbClr val="FFFF00"/>
                </a:solidFill>
              </a:rPr>
              <a:t>semaphore</a:t>
            </a:r>
            <a:r>
              <a:rPr lang="ja-JP" altLang="en-US" dirty="0">
                <a:solidFill>
                  <a:srgbClr val="FFFF00"/>
                </a:solidFill>
                <a:latin typeface="Arial"/>
              </a:rPr>
              <a:t>”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smtClean="0">
                <a:solidFill>
                  <a:srgbClr val="FFFF00"/>
                </a:solidFill>
              </a:rPr>
              <a:t>means</a:t>
            </a:r>
          </a:p>
          <a:p>
            <a:r>
              <a:rPr lang="ja-JP" altLang="en-US" dirty="0" smtClean="0">
                <a:solidFill>
                  <a:srgbClr val="FFFF00"/>
                </a:solidFill>
                <a:latin typeface="Arial"/>
              </a:rPr>
              <a:t>“</a:t>
            </a:r>
            <a:r>
              <a:rPr lang="en-US" dirty="0">
                <a:solidFill>
                  <a:srgbClr val="FFFF00"/>
                </a:solidFill>
              </a:rPr>
              <a:t>counting semaphore</a:t>
            </a:r>
            <a:r>
              <a:rPr lang="ja-JP" altLang="en-US" dirty="0">
                <a:solidFill>
                  <a:srgbClr val="FFFF00"/>
                </a:solidFill>
                <a:latin typeface="Arial"/>
              </a:rPr>
              <a:t>”</a:t>
            </a:r>
            <a:r>
              <a:rPr lang="en-US" dirty="0">
                <a:solidFill>
                  <a:srgbClr val="FFFF00"/>
                </a:solidFill>
              </a:rPr>
              <a:t>.</a:t>
            </a:r>
          </a:p>
        </p:txBody>
      </p:sp>
      <p:sp>
        <p:nvSpPr>
          <p:cNvPr id="672776" name="Text Box 8"/>
          <p:cNvSpPr txBox="1">
            <a:spLocks noChangeArrowheads="1"/>
          </p:cNvSpPr>
          <p:nvPr/>
        </p:nvSpPr>
        <p:spPr bwMode="auto">
          <a:xfrm>
            <a:off x="6400780" y="5438109"/>
            <a:ext cx="2003425" cy="825500"/>
          </a:xfrm>
          <a:prstGeom prst="rect">
            <a:avLst/>
          </a:prstGeom>
          <a:solidFill>
            <a:srgbClr val="0066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Just say </a:t>
            </a:r>
            <a:r>
              <a:rPr lang="ja-JP" altLang="en-US" dirty="0">
                <a:solidFill>
                  <a:srgbClr val="FFFF00"/>
                </a:solidFill>
                <a:latin typeface="Arial"/>
              </a:rPr>
              <a:t>“</a:t>
            </a:r>
            <a:r>
              <a:rPr lang="en-US" dirty="0" err="1">
                <a:solidFill>
                  <a:srgbClr val="FFFF00"/>
                </a:solidFill>
              </a:rPr>
              <a:t>mutex</a:t>
            </a:r>
            <a:r>
              <a:rPr lang="ja-JP" altLang="en-US" dirty="0">
                <a:solidFill>
                  <a:srgbClr val="FFFF00"/>
                </a:solidFill>
                <a:latin typeface="Arial"/>
              </a:rPr>
              <a:t>”</a:t>
            </a:r>
            <a:endParaRPr lang="en-US" dirty="0">
              <a:solidFill>
                <a:srgbClr val="FFFF00"/>
              </a:solidFill>
            </a:endParaRPr>
          </a:p>
          <a:p>
            <a:r>
              <a:rPr lang="en-US" dirty="0">
                <a:solidFill>
                  <a:srgbClr val="FFFF00"/>
                </a:solidFill>
              </a:rPr>
              <a:t>rather than</a:t>
            </a:r>
          </a:p>
          <a:p>
            <a:r>
              <a:rPr lang="ja-JP" altLang="en-US" dirty="0">
                <a:solidFill>
                  <a:srgbClr val="FFFF00"/>
                </a:solidFill>
                <a:latin typeface="Arial"/>
              </a:rPr>
              <a:t>“</a:t>
            </a:r>
            <a:r>
              <a:rPr lang="en-US" dirty="0">
                <a:solidFill>
                  <a:srgbClr val="FFFF00"/>
                </a:solidFill>
              </a:rPr>
              <a:t>binary semaphore</a:t>
            </a:r>
            <a:r>
              <a:rPr lang="ja-JP" altLang="en-US" dirty="0">
                <a:solidFill>
                  <a:srgbClr val="FFFF00"/>
                </a:solidFill>
                <a:latin typeface="Arial"/>
              </a:rPr>
              <a:t>”</a:t>
            </a:r>
            <a:r>
              <a:rPr lang="en-US" dirty="0">
                <a:solidFill>
                  <a:srgbClr val="FFFF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24224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2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2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2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2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2775" grpId="0" animBg="1"/>
      <p:bldP spid="67277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3FB54-84A0-7941-8756-10B21327E0EA}" type="slidenum">
              <a:rPr lang="en-US"/>
              <a:pPr/>
              <a:t>30</a:t>
            </a:fld>
            <a:endParaRPr lang="en-US"/>
          </a:p>
        </p:txBody>
      </p:sp>
      <p:sp>
        <p:nvSpPr>
          <p:cNvPr id="69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Dining Philosophers Problem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69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622925"/>
            <a:ext cx="8321675" cy="508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Lunchtime in </a:t>
            </a:r>
            <a:r>
              <a:rPr lang="en-US" dirty="0" smtClean="0"/>
              <a:t>SJSU</a:t>
            </a:r>
            <a:r>
              <a:rPr lang="en-US" dirty="0" smtClean="0">
                <a:latin typeface="Arial"/>
              </a:rPr>
              <a:t>’</a:t>
            </a:r>
            <a:r>
              <a:rPr lang="en-US" dirty="0" smtClean="0"/>
              <a:t>s </a:t>
            </a:r>
            <a:r>
              <a:rPr lang="en-US" dirty="0"/>
              <a:t>Department of Philosophy.</a:t>
            </a:r>
          </a:p>
        </p:txBody>
      </p:sp>
      <p:pic>
        <p:nvPicPr>
          <p:cNvPr id="6973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0725" y="1220788"/>
            <a:ext cx="5040313" cy="449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97349" name="Rectangle 5"/>
          <p:cNvSpPr>
            <a:spLocks noChangeArrowheads="1"/>
          </p:cNvSpPr>
          <p:nvPr/>
        </p:nvSpPr>
        <p:spPr bwMode="auto">
          <a:xfrm>
            <a:off x="3527425" y="6264275"/>
            <a:ext cx="2965450" cy="458788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800" b="1">
                <a:solidFill>
                  <a:srgbClr val="969696"/>
                </a:solidFill>
              </a:rPr>
              <a:t>Operating Systems: Design and Implementation</a:t>
            </a:r>
            <a:r>
              <a:rPr lang="en-US" sz="800">
                <a:solidFill>
                  <a:srgbClr val="969696"/>
                </a:solidFill>
              </a:rPr>
              <a:t> </a:t>
            </a:r>
          </a:p>
          <a:p>
            <a:r>
              <a:rPr lang="en-US" sz="800">
                <a:solidFill>
                  <a:srgbClr val="969696"/>
                </a:solidFill>
              </a:rPr>
              <a:t>Tanenbaum &amp; Woodhull </a:t>
            </a:r>
          </a:p>
          <a:p>
            <a:r>
              <a:rPr lang="en-US" sz="800">
                <a:solidFill>
                  <a:srgbClr val="969696"/>
                </a:solidFill>
              </a:rPr>
              <a:t>(c) 2006 Prentice-Hall, Inc. All rights reserved. 0-13-142938-8</a:t>
            </a:r>
          </a:p>
        </p:txBody>
      </p:sp>
    </p:spTree>
    <p:extLst>
      <p:ext uri="{BB962C8B-B14F-4D97-AF65-F5344CB8AC3E}">
        <p14:creationId xmlns:p14="http://schemas.microsoft.com/office/powerpoint/2010/main" val="26081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0634" y="3337561"/>
            <a:ext cx="3522610" cy="3140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76764-D027-5546-B98D-24AA68582121}" type="slidenum">
              <a:rPr lang="en-US"/>
              <a:pPr/>
              <a:t>31</a:t>
            </a:fld>
            <a:endParaRPr lang="en-US"/>
          </a:p>
        </p:txBody>
      </p:sp>
      <p:sp>
        <p:nvSpPr>
          <p:cNvPr id="69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Dining Philosophers Problem</a:t>
            </a:r>
          </a:p>
        </p:txBody>
      </p:sp>
      <p:sp>
        <p:nvSpPr>
          <p:cNvPr id="69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25564"/>
            <a:ext cx="8229600" cy="4023656"/>
          </a:xfrm>
        </p:spPr>
        <p:txBody>
          <a:bodyPr/>
          <a:lstStyle/>
          <a:p>
            <a:r>
              <a:rPr lang="en-US" dirty="0" smtClean="0"/>
              <a:t>How </a:t>
            </a:r>
            <a:r>
              <a:rPr lang="en-US" dirty="0"/>
              <a:t>can we enable all the philosophers </a:t>
            </a:r>
            <a:br>
              <a:rPr lang="en-US" dirty="0"/>
            </a:br>
            <a:r>
              <a:rPr lang="en-US" dirty="0"/>
              <a:t>to eat with the </a:t>
            </a:r>
            <a:r>
              <a:rPr lang="en-US" dirty="0">
                <a:solidFill>
                  <a:schemeClr val="folHlink"/>
                </a:solidFill>
              </a:rPr>
              <a:t>shared forks</a:t>
            </a:r>
            <a:r>
              <a:rPr lang="en-US" dirty="0" smtClean="0"/>
              <a:t>?</a:t>
            </a:r>
          </a:p>
          <a:p>
            <a:pPr lvl="4"/>
            <a:endParaRPr lang="en-US" dirty="0"/>
          </a:p>
          <a:p>
            <a:r>
              <a:rPr lang="en-US" b="1" dirty="0">
                <a:solidFill>
                  <a:schemeClr val="folHlink"/>
                </a:solidFill>
              </a:rPr>
              <a:t>Concurrency-control problem</a:t>
            </a:r>
            <a:r>
              <a:rPr lang="en-US" dirty="0"/>
              <a:t>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How </a:t>
            </a:r>
            <a:r>
              <a:rPr lang="en-US" dirty="0"/>
              <a:t>to allocate </a:t>
            </a:r>
            <a:r>
              <a:rPr lang="en-US" dirty="0" smtClean="0"/>
              <a:t>limited </a:t>
            </a:r>
            <a:r>
              <a:rPr lang="en-US" dirty="0"/>
              <a:t>resources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among </a:t>
            </a:r>
            <a:r>
              <a:rPr lang="en-US" dirty="0"/>
              <a:t>competing processes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No deadlocks</a:t>
            </a:r>
          </a:p>
          <a:p>
            <a:pPr lvl="1"/>
            <a:r>
              <a:rPr lang="en-US" dirty="0"/>
              <a:t>No starvation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in the process sense)</a:t>
            </a:r>
          </a:p>
        </p:txBody>
      </p:sp>
    </p:spTree>
    <p:extLst>
      <p:ext uri="{BB962C8B-B14F-4D97-AF65-F5344CB8AC3E}">
        <p14:creationId xmlns:p14="http://schemas.microsoft.com/office/powerpoint/2010/main" val="2278563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9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9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2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1B493-96F3-D94C-AC6C-D1F7BA1A65DC}" type="slidenum">
              <a:rPr lang="en-US"/>
              <a:pPr/>
              <a:t>32</a:t>
            </a:fld>
            <a:endParaRPr lang="en-US"/>
          </a:p>
        </p:txBody>
      </p:sp>
      <p:sp>
        <p:nvSpPr>
          <p:cNvPr id="69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Dining Philosophers Problem</a:t>
            </a:r>
            <a:r>
              <a:rPr lang="en-US" i="1" dirty="0"/>
              <a:t>, </a:t>
            </a:r>
            <a:r>
              <a:rPr lang="en-US" i="1" dirty="0" smtClean="0"/>
              <a:t>cont</a:t>
            </a:r>
            <a:r>
              <a:rPr lang="en-US" i="1" dirty="0" smtClean="0">
                <a:latin typeface="Arial"/>
              </a:rPr>
              <a:t>’</a:t>
            </a:r>
            <a:r>
              <a:rPr lang="en-US" i="1" dirty="0" smtClean="0"/>
              <a:t>d</a:t>
            </a:r>
            <a:endParaRPr lang="en-US" i="1" dirty="0"/>
          </a:p>
        </p:txBody>
      </p:sp>
      <p:sp>
        <p:nvSpPr>
          <p:cNvPr id="69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97363" y="1295400"/>
            <a:ext cx="4481512" cy="4876800"/>
          </a:xfrm>
        </p:spPr>
        <p:txBody>
          <a:bodyPr/>
          <a:lstStyle/>
          <a:p>
            <a:r>
              <a:rPr lang="en-US" sz="2400" dirty="0"/>
              <a:t>Why </a:t>
            </a:r>
            <a:r>
              <a:rPr lang="en-US" sz="2400" dirty="0" smtClean="0"/>
              <a:t>won</a:t>
            </a:r>
            <a:r>
              <a:rPr lang="en-US" sz="2400" dirty="0" smtClean="0">
                <a:latin typeface="Arial"/>
              </a:rPr>
              <a:t>’</a:t>
            </a:r>
            <a:r>
              <a:rPr lang="en-US" sz="2400" dirty="0" smtClean="0"/>
              <a:t>t </a:t>
            </a:r>
            <a:r>
              <a:rPr lang="en-US" sz="2400" dirty="0"/>
              <a:t>this work?</a:t>
            </a:r>
          </a:p>
          <a:p>
            <a:pPr lvl="4"/>
            <a:endParaRPr lang="en-US" sz="1000" dirty="0"/>
          </a:p>
          <a:p>
            <a:pPr lvl="1"/>
            <a:r>
              <a:rPr lang="en-US" sz="2000" dirty="0"/>
              <a:t>What if each philosopher simultaneously picks up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the </a:t>
            </a:r>
            <a:r>
              <a:rPr lang="en-US" sz="2000" dirty="0"/>
              <a:t>left fork?</a:t>
            </a:r>
          </a:p>
          <a:p>
            <a:pPr lvl="1"/>
            <a:r>
              <a:rPr lang="en-US" sz="2200" dirty="0"/>
              <a:t>Starvation!</a:t>
            </a:r>
          </a:p>
          <a:p>
            <a:pPr lvl="4"/>
            <a:endParaRPr lang="en-US" sz="1000" dirty="0"/>
          </a:p>
          <a:p>
            <a:r>
              <a:rPr lang="en-US" sz="2400" dirty="0"/>
              <a:t>A possible fix:</a:t>
            </a:r>
          </a:p>
          <a:p>
            <a:pPr lvl="4"/>
            <a:endParaRPr lang="en-US" sz="1000" dirty="0"/>
          </a:p>
          <a:p>
            <a:pPr lvl="1"/>
            <a:r>
              <a:rPr lang="en-US" sz="2000" dirty="0"/>
              <a:t>After failing to get a fork,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wait </a:t>
            </a:r>
            <a:r>
              <a:rPr lang="en-US" sz="2000" dirty="0"/>
              <a:t>a random amount of time and try again.</a:t>
            </a:r>
          </a:p>
          <a:p>
            <a:pPr lvl="4"/>
            <a:endParaRPr lang="en-US" sz="1000" dirty="0"/>
          </a:p>
          <a:p>
            <a:r>
              <a:rPr lang="en-US" sz="2400" dirty="0"/>
              <a:t>Is there a solution that </a:t>
            </a:r>
            <a:r>
              <a:rPr lang="en-US" sz="2400" dirty="0" smtClean="0"/>
              <a:t>doesn</a:t>
            </a:r>
            <a:r>
              <a:rPr lang="en-US" sz="2400" dirty="0" smtClean="0">
                <a:latin typeface="Arial"/>
              </a:rPr>
              <a:t>’</a:t>
            </a:r>
            <a:r>
              <a:rPr lang="en-US" sz="2400" dirty="0" smtClean="0"/>
              <a:t>t </a:t>
            </a:r>
            <a:r>
              <a:rPr lang="en-US" sz="2400" dirty="0"/>
              <a:t>involve retries?</a:t>
            </a:r>
          </a:p>
        </p:txBody>
      </p:sp>
      <p:sp>
        <p:nvSpPr>
          <p:cNvPr id="698372" name="Text Box 4"/>
          <p:cNvSpPr txBox="1">
            <a:spLocks noChangeArrowheads="1"/>
          </p:cNvSpPr>
          <p:nvPr/>
        </p:nvSpPr>
        <p:spPr bwMode="auto">
          <a:xfrm>
            <a:off x="274638" y="1417638"/>
            <a:ext cx="4006850" cy="4486275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latin typeface="Courier New" charset="0"/>
              </a:rPr>
              <a:t>#define N 5</a:t>
            </a:r>
          </a:p>
          <a:p>
            <a:endParaRPr lang="en-US" sz="1800" b="1">
              <a:latin typeface="Courier New" charset="0"/>
            </a:endParaRPr>
          </a:p>
          <a:p>
            <a:r>
              <a:rPr lang="en-US" sz="1800" b="1">
                <a:latin typeface="Courier New" charset="0"/>
              </a:rPr>
              <a:t>void dine(int id)</a:t>
            </a:r>
          </a:p>
          <a:p>
            <a:r>
              <a:rPr lang="en-US" sz="1800" b="1">
                <a:latin typeface="Courier New" charset="0"/>
              </a:rPr>
              <a:t>{</a:t>
            </a:r>
          </a:p>
          <a:p>
            <a:r>
              <a:rPr lang="en-US" sz="1800" b="1">
                <a:latin typeface="Courier New" charset="0"/>
              </a:rPr>
              <a:t>    int left  = id;</a:t>
            </a:r>
          </a:p>
          <a:p>
            <a:r>
              <a:rPr lang="en-US" sz="1800" b="1">
                <a:latin typeface="Courier New" charset="0"/>
              </a:rPr>
              <a:t>    int right = (id+1)%N;</a:t>
            </a:r>
          </a:p>
          <a:p>
            <a:endParaRPr lang="en-US" sz="1800" b="1">
              <a:latin typeface="Courier New" charset="0"/>
            </a:endParaRPr>
          </a:p>
          <a:p>
            <a:r>
              <a:rPr lang="en-US" sz="1800" b="1">
                <a:latin typeface="Courier New" charset="0"/>
              </a:rPr>
              <a:t>    for (;;) {</a:t>
            </a:r>
          </a:p>
          <a:p>
            <a:r>
              <a:rPr lang="en-US" sz="1800" b="1">
                <a:solidFill>
                  <a:srgbClr val="006600"/>
                </a:solidFill>
                <a:latin typeface="Courier New" charset="0"/>
              </a:rPr>
              <a:t>        think();</a:t>
            </a:r>
          </a:p>
          <a:p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        take_fork(left);</a:t>
            </a:r>
          </a:p>
          <a:p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        take_fork(right);</a:t>
            </a:r>
          </a:p>
          <a:p>
            <a:r>
              <a:rPr lang="en-US" sz="1800" b="1">
                <a:solidFill>
                  <a:srgbClr val="006600"/>
                </a:solidFill>
                <a:latin typeface="Courier New" charset="0"/>
              </a:rPr>
              <a:t>        eat();</a:t>
            </a:r>
          </a:p>
          <a:p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        release_fork(left);</a:t>
            </a:r>
          </a:p>
          <a:p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        release_fork(right);</a:t>
            </a:r>
          </a:p>
          <a:p>
            <a:r>
              <a:rPr lang="en-US" sz="1800" b="1">
                <a:latin typeface="Courier New" charset="0"/>
              </a:rPr>
              <a:t>    }</a:t>
            </a:r>
          </a:p>
          <a:p>
            <a:r>
              <a:rPr lang="en-US" sz="1800" b="1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731696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83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983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983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9837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983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983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983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983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9837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9837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9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9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9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9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9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98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8371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ED94D-5A99-6F4E-A91F-21E6C6930D68}" type="slidenum">
              <a:rPr lang="en-US"/>
              <a:pPr/>
              <a:t>33</a:t>
            </a:fld>
            <a:endParaRPr lang="en-US"/>
          </a:p>
        </p:txBody>
      </p:sp>
      <p:sp>
        <p:nvSpPr>
          <p:cNvPr id="69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Dining Philosophers Problem: A Solution</a:t>
            </a:r>
            <a:endParaRPr lang="en-US" i="1"/>
          </a:p>
        </p:txBody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r>
              <a:rPr lang="en-US" dirty="0"/>
              <a:t>Since the forks are a </a:t>
            </a:r>
            <a:r>
              <a:rPr lang="en-US" dirty="0">
                <a:solidFill>
                  <a:schemeClr val="folHlink"/>
                </a:solidFill>
              </a:rPr>
              <a:t>shared resource</a:t>
            </a:r>
            <a:r>
              <a:rPr lang="en-US" dirty="0"/>
              <a:t>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dining code that accesses forks are a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folHlink"/>
                </a:solidFill>
              </a:rPr>
              <a:t>critical </a:t>
            </a:r>
            <a:r>
              <a:rPr lang="en-US" dirty="0">
                <a:solidFill>
                  <a:schemeClr val="folHlink"/>
                </a:solidFill>
              </a:rPr>
              <a:t>region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Therefore, use a </a:t>
            </a:r>
            <a:r>
              <a:rPr lang="en-US" dirty="0" err="1"/>
              <a:t>mutex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/>
              <a:t>enforce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folHlink"/>
                </a:solidFill>
              </a:rPr>
              <a:t>mutual </a:t>
            </a:r>
            <a:r>
              <a:rPr lang="en-US" dirty="0">
                <a:solidFill>
                  <a:schemeClr val="folHlink"/>
                </a:solidFill>
              </a:rPr>
              <a:t>exclusion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Lock the </a:t>
            </a:r>
            <a:r>
              <a:rPr lang="en-US" dirty="0" err="1"/>
              <a:t>mutex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before taking the forks.</a:t>
            </a:r>
          </a:p>
          <a:p>
            <a:pPr lvl="1"/>
            <a:r>
              <a:rPr lang="en-US" dirty="0"/>
              <a:t>Unlock the </a:t>
            </a:r>
            <a:r>
              <a:rPr lang="en-US" dirty="0" err="1"/>
              <a:t>mutex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after releasing the forks.</a:t>
            </a:r>
          </a:p>
          <a:p>
            <a:pPr lvl="4"/>
            <a:endParaRPr lang="en-US" dirty="0"/>
          </a:p>
        </p:txBody>
      </p:sp>
      <p:sp>
        <p:nvSpPr>
          <p:cNvPr id="699396" name="Text Box 4"/>
          <p:cNvSpPr txBox="1">
            <a:spLocks noChangeArrowheads="1"/>
          </p:cNvSpPr>
          <p:nvPr/>
        </p:nvSpPr>
        <p:spPr bwMode="auto">
          <a:xfrm>
            <a:off x="4991047" y="2544876"/>
            <a:ext cx="3878586" cy="317009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latin typeface="Courier New" charset="0"/>
              </a:rPr>
              <a:t>for (;;) {</a:t>
            </a:r>
          </a:p>
          <a:p>
            <a:r>
              <a:rPr lang="en-US" sz="2000" b="1">
                <a:latin typeface="Courier New" charset="0"/>
              </a:rPr>
              <a:t>    </a:t>
            </a:r>
            <a:r>
              <a:rPr lang="en-US" sz="2000" b="1">
                <a:solidFill>
                  <a:srgbClr val="006600"/>
                </a:solidFill>
                <a:latin typeface="Courier New" charset="0"/>
              </a:rPr>
              <a:t>think();</a:t>
            </a:r>
          </a:p>
          <a:p>
            <a:r>
              <a:rPr lang="en-US" sz="2000" b="1">
                <a:solidFill>
                  <a:schemeClr val="folHlink"/>
                </a:solidFill>
                <a:latin typeface="Courier New" charset="0"/>
              </a:rPr>
              <a:t>    lock(&amp;mutex);</a:t>
            </a:r>
          </a:p>
          <a:p>
            <a:r>
              <a:rPr lang="en-US" sz="2000" b="1">
                <a:solidFill>
                  <a:srgbClr val="0033CC"/>
                </a:solidFill>
                <a:latin typeface="Courier New" charset="0"/>
              </a:rPr>
              <a:t>    take_fork(left);</a:t>
            </a:r>
          </a:p>
          <a:p>
            <a:r>
              <a:rPr lang="en-US" sz="2000" b="1">
                <a:solidFill>
                  <a:srgbClr val="0033CC"/>
                </a:solidFill>
                <a:latin typeface="Courier New" charset="0"/>
              </a:rPr>
              <a:t>    take_fork(right);</a:t>
            </a:r>
          </a:p>
          <a:p>
            <a:r>
              <a:rPr lang="en-US" sz="2000" b="1">
                <a:solidFill>
                  <a:srgbClr val="0033CC"/>
                </a:solidFill>
                <a:latin typeface="Courier New" charset="0"/>
              </a:rPr>
              <a:t>    </a:t>
            </a:r>
            <a:r>
              <a:rPr lang="en-US" sz="2000" b="1">
                <a:solidFill>
                  <a:srgbClr val="006600"/>
                </a:solidFill>
                <a:latin typeface="Courier New" charset="0"/>
              </a:rPr>
              <a:t>eat();</a:t>
            </a:r>
          </a:p>
          <a:p>
            <a:r>
              <a:rPr lang="en-US" sz="2000" b="1">
                <a:solidFill>
                  <a:srgbClr val="0033CC"/>
                </a:solidFill>
                <a:latin typeface="Courier New" charset="0"/>
              </a:rPr>
              <a:t>    release_fork(left);</a:t>
            </a:r>
          </a:p>
          <a:p>
            <a:r>
              <a:rPr lang="en-US" sz="2000" b="1">
                <a:solidFill>
                  <a:srgbClr val="0033CC"/>
                </a:solidFill>
                <a:latin typeface="Courier New" charset="0"/>
              </a:rPr>
              <a:t>    release_fork(right);</a:t>
            </a:r>
          </a:p>
          <a:p>
            <a:r>
              <a:rPr lang="en-US" sz="2000" b="1">
                <a:solidFill>
                  <a:schemeClr val="folHlink"/>
                </a:solidFill>
                <a:latin typeface="Courier New" charset="0"/>
              </a:rPr>
              <a:t>    unlock(&amp;mutex);</a:t>
            </a:r>
          </a:p>
          <a:p>
            <a:r>
              <a:rPr lang="en-US" sz="2000" b="1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50804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9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99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9939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993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993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993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993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993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9939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9939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9939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9395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ED94D-5A99-6F4E-A91F-21E6C6930D68}" type="slidenum">
              <a:rPr lang="en-US"/>
              <a:pPr/>
              <a:t>34</a:t>
            </a:fld>
            <a:endParaRPr lang="en-US"/>
          </a:p>
        </p:txBody>
      </p:sp>
      <p:sp>
        <p:nvSpPr>
          <p:cNvPr id="69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65806" y="411163"/>
            <a:ext cx="8320949" cy="655637"/>
          </a:xfrm>
        </p:spPr>
        <p:txBody>
          <a:bodyPr/>
          <a:lstStyle/>
          <a:p>
            <a:r>
              <a:rPr lang="en-US" dirty="0"/>
              <a:t>Dining </a:t>
            </a:r>
            <a:r>
              <a:rPr lang="en-US" dirty="0" smtClean="0"/>
              <a:t>Philosophers: </a:t>
            </a:r>
            <a:r>
              <a:rPr lang="en-US" dirty="0"/>
              <a:t>A </a:t>
            </a:r>
            <a:r>
              <a:rPr lang="en-US" dirty="0" smtClean="0"/>
              <a:t>Solution</a:t>
            </a:r>
            <a:r>
              <a:rPr lang="en-US" i="1" dirty="0"/>
              <a:t>, cont’d</a:t>
            </a:r>
          </a:p>
        </p:txBody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434828"/>
            <a:ext cx="8229600" cy="1737371"/>
          </a:xfrm>
        </p:spPr>
        <p:txBody>
          <a:bodyPr/>
          <a:lstStyle/>
          <a:p>
            <a:r>
              <a:rPr lang="en-US" dirty="0" smtClean="0"/>
              <a:t>Problems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Only one philosopher </a:t>
            </a:r>
            <a:r>
              <a:rPr lang="en-US" dirty="0" smtClean="0"/>
              <a:t>can eat </a:t>
            </a:r>
            <a:r>
              <a:rPr lang="en-US" dirty="0"/>
              <a:t>at a time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699396" name="Text Box 4"/>
          <p:cNvSpPr txBox="1">
            <a:spLocks noChangeArrowheads="1"/>
          </p:cNvSpPr>
          <p:nvPr/>
        </p:nvSpPr>
        <p:spPr bwMode="auto">
          <a:xfrm>
            <a:off x="2834659" y="1325903"/>
            <a:ext cx="3460750" cy="283845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800" b="1">
                <a:latin typeface="Courier New" charset="0"/>
              </a:rPr>
              <a:t>for (;;) {</a:t>
            </a:r>
          </a:p>
          <a:p>
            <a:r>
              <a:rPr lang="en-US" sz="1800" b="1">
                <a:latin typeface="Courier New" charset="0"/>
              </a:rPr>
              <a:t>    </a:t>
            </a:r>
            <a:r>
              <a:rPr lang="en-US" sz="1800" b="1">
                <a:solidFill>
                  <a:srgbClr val="006600"/>
                </a:solidFill>
                <a:latin typeface="Courier New" charset="0"/>
              </a:rPr>
              <a:t>think();</a:t>
            </a:r>
          </a:p>
          <a:p>
            <a:r>
              <a:rPr lang="en-US" sz="1800" b="1">
                <a:solidFill>
                  <a:schemeClr val="folHlink"/>
                </a:solidFill>
                <a:latin typeface="Courier New" charset="0"/>
              </a:rPr>
              <a:t>    lock(&amp;mutex);</a:t>
            </a:r>
          </a:p>
          <a:p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    take_fork(left);</a:t>
            </a:r>
          </a:p>
          <a:p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    take_fork(right);</a:t>
            </a:r>
          </a:p>
          <a:p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    </a:t>
            </a:r>
            <a:r>
              <a:rPr lang="en-US" sz="1800" b="1">
                <a:solidFill>
                  <a:srgbClr val="006600"/>
                </a:solidFill>
                <a:latin typeface="Courier New" charset="0"/>
              </a:rPr>
              <a:t>eat();</a:t>
            </a:r>
          </a:p>
          <a:p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    release_fork(left);</a:t>
            </a:r>
          </a:p>
          <a:p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    release_fork(right);</a:t>
            </a:r>
          </a:p>
          <a:p>
            <a:r>
              <a:rPr lang="en-US" sz="1800" b="1">
                <a:solidFill>
                  <a:schemeClr val="folHlink"/>
                </a:solidFill>
                <a:latin typeface="Courier New" charset="0"/>
              </a:rPr>
              <a:t>    unlock(&amp;mutex);</a:t>
            </a:r>
          </a:p>
          <a:p>
            <a:r>
              <a:rPr lang="en-US" sz="1800" b="1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06325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9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939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8A63F-ADC2-C349-80D0-D42102A8DC6C}" type="slidenum">
              <a:rPr lang="en-US"/>
              <a:pPr/>
              <a:t>4</a:t>
            </a:fld>
            <a:endParaRPr lang="en-US"/>
          </a:p>
        </p:txBody>
      </p:sp>
      <p:sp>
        <p:nvSpPr>
          <p:cNvPr id="69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Multithreading Program</a:t>
            </a:r>
          </a:p>
        </p:txBody>
      </p:sp>
      <p:sp>
        <p:nvSpPr>
          <p:cNvPr id="69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Professor </a:t>
            </a:r>
            <a:r>
              <a:rPr lang="en-US" dirty="0" err="1"/>
              <a:t>Zemma</a:t>
            </a:r>
            <a:r>
              <a:rPr lang="en-US" dirty="0"/>
              <a:t> Fore is extremely popular with her students</a:t>
            </a:r>
            <a:r>
              <a:rPr lang="en-US" dirty="0" smtClean="0"/>
              <a:t>!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During each of her office hours, students line up </a:t>
            </a:r>
            <a:br>
              <a:rPr lang="en-US" dirty="0"/>
            </a:br>
            <a:r>
              <a:rPr lang="en-US" dirty="0"/>
              <a:t>to visit her in order to get help and advice.</a:t>
            </a:r>
          </a:p>
          <a:p>
            <a:pPr lvl="4"/>
            <a:endParaRPr lang="en-US" dirty="0"/>
          </a:p>
          <a:p>
            <a:r>
              <a:rPr lang="en-US" dirty="0"/>
              <a:t>Prof. Fore has a small office</a:t>
            </a:r>
            <a:r>
              <a:rPr lang="en-US" dirty="0" smtClean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Inside, there is room for only </a:t>
            </a:r>
            <a:r>
              <a:rPr lang="en-US" dirty="0">
                <a:solidFill>
                  <a:schemeClr val="folHlink"/>
                </a:solidFill>
              </a:rPr>
              <a:t>one student</a:t>
            </a:r>
            <a:r>
              <a:rPr lang="en-US" dirty="0"/>
              <a:t> to visit.</a:t>
            </a:r>
          </a:p>
          <a:p>
            <a:pPr lvl="1"/>
            <a:r>
              <a:rPr lang="en-US" dirty="0"/>
              <a:t>Outside her office, there are </a:t>
            </a:r>
            <a:r>
              <a:rPr lang="en-US" dirty="0">
                <a:solidFill>
                  <a:schemeClr val="folHlink"/>
                </a:solidFill>
              </a:rPr>
              <a:t>three chairs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for students to sit and wait their turns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300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DD7C4-C763-E541-9E0C-F670B196B92D}" type="slidenum">
              <a:rPr lang="en-US"/>
              <a:pPr/>
              <a:t>5</a:t>
            </a:fld>
            <a:endParaRPr lang="en-US"/>
          </a:p>
        </p:txBody>
      </p:sp>
      <p:sp>
        <p:nvSpPr>
          <p:cNvPr id="69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Multithreading </a:t>
            </a:r>
            <a:r>
              <a:rPr lang="en-US" dirty="0" smtClean="0"/>
              <a:t>Program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69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During an office hour</a:t>
            </a:r>
            <a:r>
              <a:rPr lang="en-US" dirty="0" smtClean="0"/>
              <a:t>: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At the start of the hour, </a:t>
            </a:r>
            <a:br>
              <a:rPr lang="en-US" dirty="0"/>
            </a:br>
            <a:r>
              <a:rPr lang="en-US" dirty="0"/>
              <a:t>Prof. Fore </a:t>
            </a:r>
            <a:r>
              <a:rPr lang="en-US" dirty="0">
                <a:solidFill>
                  <a:schemeClr val="folHlink"/>
                </a:solidFill>
              </a:rPr>
              <a:t>opens her door</a:t>
            </a:r>
            <a:r>
              <a:rPr lang="en-US" dirty="0"/>
              <a:t> for office visits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>
                <a:solidFill>
                  <a:schemeClr val="folHlink"/>
                </a:solidFill>
              </a:rPr>
              <a:t>Students arrive</a:t>
            </a:r>
            <a:r>
              <a:rPr lang="en-US" dirty="0"/>
              <a:t> at random times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Prof. Fore sees students </a:t>
            </a:r>
            <a:r>
              <a:rPr lang="en-US" dirty="0">
                <a:solidFill>
                  <a:schemeClr val="folHlink"/>
                </a:solidFill>
              </a:rPr>
              <a:t>in the order</a:t>
            </a:r>
            <a:r>
              <a:rPr lang="en-US" dirty="0"/>
              <a:t> that they arrive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Each </a:t>
            </a:r>
            <a:r>
              <a:rPr lang="en-US" dirty="0">
                <a:solidFill>
                  <a:schemeClr val="folHlink"/>
                </a:solidFill>
              </a:rPr>
              <a:t>visit with the professor</a:t>
            </a:r>
            <a:r>
              <a:rPr lang="en-US" dirty="0"/>
              <a:t> lasts </a:t>
            </a:r>
            <a:br>
              <a:rPr lang="en-US" dirty="0"/>
            </a:br>
            <a:r>
              <a:rPr lang="en-US" dirty="0"/>
              <a:t>a random time: 1, 2, 3, 4, or 5 minutes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851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DD7C4-C763-E541-9E0C-F670B196B92D}" type="slidenum">
              <a:rPr lang="en-US"/>
              <a:pPr/>
              <a:t>6</a:t>
            </a:fld>
            <a:endParaRPr lang="en-US"/>
          </a:p>
        </p:txBody>
      </p:sp>
      <p:sp>
        <p:nvSpPr>
          <p:cNvPr id="69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Multithreading </a:t>
            </a:r>
            <a:r>
              <a:rPr lang="en-US" dirty="0" smtClean="0"/>
              <a:t>Program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69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During an office </a:t>
            </a:r>
            <a:r>
              <a:rPr lang="en-US" dirty="0" smtClean="0"/>
              <a:t>hour</a:t>
            </a:r>
            <a:r>
              <a:rPr lang="en-US" i="1" dirty="0" smtClean="0"/>
              <a:t>, cont’d</a:t>
            </a:r>
            <a:r>
              <a:rPr lang="en-US" dirty="0" smtClean="0"/>
              <a:t>: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 smtClean="0"/>
              <a:t>At </a:t>
            </a:r>
            <a:r>
              <a:rPr lang="en-US" dirty="0"/>
              <a:t>the end of a visit, the </a:t>
            </a:r>
            <a:r>
              <a:rPr lang="en-US" dirty="0">
                <a:solidFill>
                  <a:schemeClr val="folHlink"/>
                </a:solidFill>
              </a:rPr>
              <a:t>next waiting student</a:t>
            </a:r>
            <a:r>
              <a:rPr lang="en-US" dirty="0"/>
              <a:t> (if any) immediately enters Prof. Fore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office for a visit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Whenever there are no students visiting or waiting, </a:t>
            </a:r>
            <a:br>
              <a:rPr lang="en-US" dirty="0"/>
            </a:br>
            <a:r>
              <a:rPr lang="en-US" dirty="0"/>
              <a:t>Prof. Fore </a:t>
            </a:r>
            <a:r>
              <a:rPr lang="en-US" dirty="0">
                <a:solidFill>
                  <a:schemeClr val="folHlink"/>
                </a:solidFill>
              </a:rPr>
              <a:t>works on the design</a:t>
            </a:r>
            <a:r>
              <a:rPr lang="en-US" dirty="0"/>
              <a:t> of her programming language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 err="1"/>
              <a:t>ParFore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for her parallel programming class.</a:t>
            </a:r>
          </a:p>
        </p:txBody>
      </p:sp>
    </p:spTree>
    <p:extLst>
      <p:ext uri="{BB962C8B-B14F-4D97-AF65-F5344CB8AC3E}">
        <p14:creationId xmlns:p14="http://schemas.microsoft.com/office/powerpoint/2010/main" val="2297972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57EDB-1D81-E641-8064-E44D5E72208E}" type="slidenum">
              <a:rPr lang="en-US"/>
              <a:pPr/>
              <a:t>7</a:t>
            </a:fld>
            <a:endParaRPr lang="en-US"/>
          </a:p>
        </p:txBody>
      </p:sp>
      <p:sp>
        <p:nvSpPr>
          <p:cNvPr id="69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Multithreading Program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69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Whenever a student arrives</a:t>
            </a:r>
            <a:r>
              <a:rPr lang="en-US" dirty="0" smtClean="0"/>
              <a:t>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If Prof. Fore is not already meeting with another student, the arriving student can immediately </a:t>
            </a:r>
            <a:br>
              <a:rPr lang="en-US" dirty="0"/>
            </a:br>
            <a:r>
              <a:rPr lang="en-US" dirty="0">
                <a:solidFill>
                  <a:schemeClr val="folHlink"/>
                </a:solidFill>
              </a:rPr>
              <a:t>start an office visit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If Prof. Fore is already meeting with another student, the arriving student sits down on an empty chair outside her office to </a:t>
            </a:r>
            <a:r>
              <a:rPr lang="en-US" dirty="0">
                <a:solidFill>
                  <a:schemeClr val="folHlink"/>
                </a:solidFill>
              </a:rPr>
              <a:t>wait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If there are no empty chairs, the student </a:t>
            </a:r>
            <a:r>
              <a:rPr lang="en-US" dirty="0">
                <a:solidFill>
                  <a:schemeClr val="folHlink"/>
                </a:solidFill>
              </a:rPr>
              <a:t>leaves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753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B9598F-A635-4649-97AF-A58205608475}" type="slidenum">
              <a:rPr lang="en-US"/>
              <a:pPr/>
              <a:t>8</a:t>
            </a:fld>
            <a:endParaRPr lang="en-US"/>
          </a:p>
        </p:txBody>
      </p:sp>
      <p:sp>
        <p:nvSpPr>
          <p:cNvPr id="69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Multithreading Program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69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 the end of the office hour</a:t>
            </a:r>
            <a:r>
              <a:rPr lang="en-US" dirty="0" smtClean="0"/>
              <a:t>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If Prof. Fore is not meeting a student, </a:t>
            </a:r>
            <a:br>
              <a:rPr lang="en-US" dirty="0"/>
            </a:br>
            <a:r>
              <a:rPr lang="en-US" dirty="0"/>
              <a:t>she </a:t>
            </a:r>
            <a:r>
              <a:rPr lang="en-US" dirty="0">
                <a:solidFill>
                  <a:schemeClr val="folHlink"/>
                </a:solidFill>
              </a:rPr>
              <a:t>closes her door</a:t>
            </a:r>
            <a:r>
              <a:rPr lang="en-US" dirty="0"/>
              <a:t> and no more students can visit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If she is meeting a student, she allows that </a:t>
            </a:r>
            <a:br>
              <a:rPr lang="en-US" dirty="0"/>
            </a:br>
            <a:r>
              <a:rPr lang="en-US" dirty="0">
                <a:solidFill>
                  <a:schemeClr val="folHlink"/>
                </a:solidFill>
              </a:rPr>
              <a:t>visit to complete</a:t>
            </a:r>
            <a:r>
              <a:rPr lang="en-US" dirty="0"/>
              <a:t> (which may take her past her closing time) before closing her door. </a:t>
            </a:r>
            <a:endParaRPr lang="en-US" dirty="0" smtClean="0"/>
          </a:p>
          <a:p>
            <a:pPr lvl="5"/>
            <a:endParaRPr lang="en-US" dirty="0"/>
          </a:p>
          <a:p>
            <a:pPr lvl="1"/>
            <a:r>
              <a:rPr lang="en-US" dirty="0"/>
              <a:t>Any students still waiting then </a:t>
            </a:r>
            <a:r>
              <a:rPr lang="en-US" dirty="0">
                <a:solidFill>
                  <a:schemeClr val="folHlink"/>
                </a:solidFill>
              </a:rPr>
              <a:t>leave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980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3B67D-64BE-B447-8C1E-A9C0E14DA65D}" type="slidenum">
              <a:rPr lang="en-US"/>
              <a:pPr/>
              <a:t>9</a:t>
            </a:fld>
            <a:endParaRPr lang="en-US"/>
          </a:p>
        </p:txBody>
      </p:sp>
      <p:sp>
        <p:nvSpPr>
          <p:cNvPr id="70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Multithreading Program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70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Write </a:t>
            </a:r>
            <a:r>
              <a:rPr lang="en-US" dirty="0"/>
              <a:t>a program to </a:t>
            </a:r>
            <a:r>
              <a:rPr lang="en-US" dirty="0">
                <a:solidFill>
                  <a:schemeClr val="folHlink"/>
                </a:solidFill>
              </a:rPr>
              <a:t>simulate</a:t>
            </a:r>
            <a:r>
              <a:rPr lang="en-US" dirty="0"/>
              <a:t> students visiting </a:t>
            </a:r>
            <a:br>
              <a:rPr lang="en-US" dirty="0"/>
            </a:br>
            <a:r>
              <a:rPr lang="en-US" dirty="0"/>
              <a:t>Prof. Fore during one of her office hours</a:t>
            </a:r>
            <a:r>
              <a:rPr lang="en-US" dirty="0" smtClean="0"/>
              <a:t>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Design your program such that </a:t>
            </a:r>
            <a:br>
              <a:rPr lang="en-US" dirty="0"/>
            </a:br>
            <a:r>
              <a:rPr lang="en-US" dirty="0"/>
              <a:t>1 second real time = 1 minute simulated time</a:t>
            </a:r>
            <a:r>
              <a:rPr lang="en-US" dirty="0" smtClean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Write your program in </a:t>
            </a:r>
            <a:r>
              <a:rPr lang="en-US" b="1" dirty="0">
                <a:solidFill>
                  <a:schemeClr val="folHlink"/>
                </a:solidFill>
              </a:rPr>
              <a:t>C</a:t>
            </a:r>
            <a:r>
              <a:rPr lang="en-US" dirty="0">
                <a:solidFill>
                  <a:schemeClr val="folHlink"/>
                </a:solidFill>
              </a:rPr>
              <a:t> using the </a:t>
            </a:r>
            <a:r>
              <a:rPr lang="en-US" b="1" dirty="0" err="1">
                <a:solidFill>
                  <a:schemeClr val="folHlink"/>
                </a:solidFill>
              </a:rPr>
              <a:t>Pthreads</a:t>
            </a:r>
            <a:r>
              <a:rPr lang="en-US" dirty="0">
                <a:solidFill>
                  <a:schemeClr val="folHlink"/>
                </a:solidFill>
              </a:rPr>
              <a:t> library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8128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30995</TotalTime>
  <Words>1651</Words>
  <Application>Microsoft Macintosh PowerPoint</Application>
  <PresentationFormat>On-screen Show (4:3)</PresentationFormat>
  <Paragraphs>394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Quadrant</vt:lpstr>
      <vt:lpstr>CS 149: Operating Systems February 17 Class Meeting</vt:lpstr>
      <vt:lpstr>Semaphores</vt:lpstr>
      <vt:lpstr>Semaphores, cont’d</vt:lpstr>
      <vt:lpstr>Example Multithreading Program</vt:lpstr>
      <vt:lpstr>Example Multithreading Program, cont’d</vt:lpstr>
      <vt:lpstr>Example Multithreading Program, cont’d</vt:lpstr>
      <vt:lpstr>Example Multithreading Program, cont’d</vt:lpstr>
      <vt:lpstr>Example Multithreading Program, cont’d</vt:lpstr>
      <vt:lpstr>Example Multithreading Program, cont’d</vt:lpstr>
      <vt:lpstr>Example Multithreading Program, cont’d</vt:lpstr>
      <vt:lpstr>Example Multithreading Program, cont’d</vt:lpstr>
      <vt:lpstr>Assignment #3</vt:lpstr>
      <vt:lpstr>Assignment #3, cont’d</vt:lpstr>
      <vt:lpstr>Assignment #3, cont’d</vt:lpstr>
      <vt:lpstr>Assignment #3, cont’d</vt:lpstr>
      <vt:lpstr>Assignment #3, cont’d</vt:lpstr>
      <vt:lpstr>Assignment #3, cont’d</vt:lpstr>
      <vt:lpstr>Assignment #3, cont’d</vt:lpstr>
      <vt:lpstr>Assignment #3, cont’d</vt:lpstr>
      <vt:lpstr>Readers-Writers Problem</vt:lpstr>
      <vt:lpstr>Readers-Writers Problem, cont’d</vt:lpstr>
      <vt:lpstr>Readers-Writers Problem, cont’d</vt:lpstr>
      <vt:lpstr>Readers-Writers Problem, cont’d</vt:lpstr>
      <vt:lpstr>Readers-Writers Problem, cont’d</vt:lpstr>
      <vt:lpstr>Readers-Writers Problem, cont’d</vt:lpstr>
      <vt:lpstr>Readers-Writers Problem, cont’d</vt:lpstr>
      <vt:lpstr>Readers-Writers Problem, cont’d</vt:lpstr>
      <vt:lpstr>Readers-Writers Problem, cont’d</vt:lpstr>
      <vt:lpstr>Dining Philosophers Problem</vt:lpstr>
      <vt:lpstr>Dining Philosophers Problem, cont’d</vt:lpstr>
      <vt:lpstr>Dining Philosophers Problem</vt:lpstr>
      <vt:lpstr>Dining Philosophers Problem, cont’d</vt:lpstr>
      <vt:lpstr>Dining Philosophers Problem: A Solution</vt:lpstr>
      <vt:lpstr>Dining Philosophers: A Solution, cont’d</vt:lpstr>
    </vt:vector>
  </TitlesOfParts>
  <Company>San Jose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146: Data Structures and Algorithms</dc:title>
  <dc:creator>Ronald Mak</dc:creator>
  <cp:lastModifiedBy>Ronald Mak</cp:lastModifiedBy>
  <cp:revision>579</cp:revision>
  <cp:lastPrinted>2015-02-03T07:34:34Z</cp:lastPrinted>
  <dcterms:created xsi:type="dcterms:W3CDTF">2008-01-12T03:52:55Z</dcterms:created>
  <dcterms:modified xsi:type="dcterms:W3CDTF">2015-02-18T05:21:34Z</dcterms:modified>
</cp:coreProperties>
</file>