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45"/>
  </p:notesMasterIdLst>
  <p:handoutMasterIdLst>
    <p:handoutMasterId r:id="rId46"/>
  </p:handoutMasterIdLst>
  <p:sldIdLst>
    <p:sldId id="282" r:id="rId2"/>
    <p:sldId id="462" r:id="rId3"/>
    <p:sldId id="450" r:id="rId4"/>
    <p:sldId id="451" r:id="rId5"/>
    <p:sldId id="452" r:id="rId6"/>
    <p:sldId id="453" r:id="rId7"/>
    <p:sldId id="454" r:id="rId8"/>
    <p:sldId id="455" r:id="rId9"/>
    <p:sldId id="456" r:id="rId10"/>
    <p:sldId id="458" r:id="rId11"/>
    <p:sldId id="459" r:id="rId12"/>
    <p:sldId id="460" r:id="rId13"/>
    <p:sldId id="461" r:id="rId14"/>
    <p:sldId id="463" r:id="rId15"/>
    <p:sldId id="464" r:id="rId16"/>
    <p:sldId id="485" r:id="rId17"/>
    <p:sldId id="465" r:id="rId18"/>
    <p:sldId id="486" r:id="rId19"/>
    <p:sldId id="466" r:id="rId20"/>
    <p:sldId id="467" r:id="rId21"/>
    <p:sldId id="488" r:id="rId22"/>
    <p:sldId id="487" r:id="rId23"/>
    <p:sldId id="469" r:id="rId24"/>
    <p:sldId id="489" r:id="rId25"/>
    <p:sldId id="470" r:id="rId26"/>
    <p:sldId id="471" r:id="rId27"/>
    <p:sldId id="472" r:id="rId28"/>
    <p:sldId id="473" r:id="rId29"/>
    <p:sldId id="474" r:id="rId30"/>
    <p:sldId id="475" r:id="rId31"/>
    <p:sldId id="476" r:id="rId32"/>
    <p:sldId id="490" r:id="rId33"/>
    <p:sldId id="477" r:id="rId34"/>
    <p:sldId id="478" r:id="rId35"/>
    <p:sldId id="479" r:id="rId36"/>
    <p:sldId id="480" r:id="rId37"/>
    <p:sldId id="491" r:id="rId38"/>
    <p:sldId id="481" r:id="rId39"/>
    <p:sldId id="492" r:id="rId40"/>
    <p:sldId id="482" r:id="rId41"/>
    <p:sldId id="483" r:id="rId42"/>
    <p:sldId id="484" r:id="rId43"/>
    <p:sldId id="493" r:id="rId4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B23300"/>
    <a:srgbClr val="006600"/>
    <a:srgbClr val="D60093"/>
    <a:srgbClr val="FFFF00"/>
    <a:srgbClr val="EAEAEA"/>
    <a:srgbClr val="0033CC"/>
    <a:srgbClr val="CCFFFF"/>
    <a:srgbClr val="5F5F5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940" autoAdjust="0"/>
    <p:restoredTop sz="99504" autoAdjust="0"/>
  </p:normalViewPr>
  <p:slideViewPr>
    <p:cSldViewPr>
      <p:cViewPr varScale="1">
        <p:scale>
          <a:sx n="115" d="100"/>
          <a:sy n="115" d="100"/>
        </p:scale>
        <p:origin x="-2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0416"/>
    </p:cViewPr>
  </p:sorterViewPr>
  <p:notesViewPr>
    <p:cSldViewPr>
      <p:cViewPr varScale="1">
        <p:scale>
          <a:sx n="80" d="100"/>
          <a:sy n="80" d="100"/>
        </p:scale>
        <p:origin x="-2880" y="-77"/>
      </p:cViewPr>
      <p:guideLst>
        <p:guide orient="horz" pos="2880"/>
        <p:guide pos="2160"/>
      </p:guideLst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handoutMaster" Target="handoutMasters/handoutMaster1.xml"/><Relationship Id="rId47" Type="http://schemas.openxmlformats.org/officeDocument/2006/relationships/printerSettings" Target="printerSettings/printerSettings1.bin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B06F63C-3D3B-3649-90F7-26A44BADE3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3661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F3E7694-D114-4B4C-A050-9BFCAFAB85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5372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0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C8C3D-1D40-5842-8926-8321D93EF02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097318" y="6263609"/>
            <a:ext cx="16389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2015: February 10</a:t>
            </a:r>
            <a:endParaRPr lang="en-US" sz="10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823921" y="6263609"/>
            <a:ext cx="17741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149: Operating Systems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47157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06475" y="6248400"/>
            <a:ext cx="210185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Department of Computer Science Spring 2014: February 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3292475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1561054-95BC-A246-9EAB-0B0917D954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34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06475" y="6248400"/>
            <a:ext cx="2101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r>
              <a:rPr lang="en-US" smtClean="0"/>
              <a:t>Department of Computer Science Spring 2014: February 12</a:t>
            </a:r>
            <a:endParaRPr lang="en-US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2963" y="6248400"/>
            <a:ext cx="3292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en-US" smtClean="0"/>
              <a:t>CS 149: Operating Systems © R. Mak</a:t>
            </a:r>
            <a:endParaRPr 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03E17C-55C6-CC4E-AD90-98713021E87B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5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b="1" dirty="0"/>
              <a:t>CS 149: Operating Systems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February 10 Class </a:t>
            </a:r>
            <a:r>
              <a:rPr lang="en-US" sz="2400" dirty="0"/>
              <a:t>Meeting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03438" y="3765550"/>
            <a:ext cx="4846637" cy="2224088"/>
          </a:xfrm>
        </p:spPr>
        <p:txBody>
          <a:bodyPr/>
          <a:lstStyle/>
          <a:p>
            <a:pPr algn="ctr"/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000" dirty="0"/>
              <a:t/>
            </a:r>
            <a:br>
              <a:rPr lang="en-US" sz="1000" dirty="0"/>
            </a:br>
            <a:r>
              <a:rPr lang="en-US" dirty="0"/>
              <a:t>Spring </a:t>
            </a:r>
            <a:r>
              <a:rPr lang="en-US" dirty="0" smtClean="0"/>
              <a:t>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/>
            <a:r>
              <a:rPr lang="en-US" dirty="0">
                <a:hlinkClick r:id="rId2"/>
              </a:rPr>
              <a:t>www.cs.sjsu.edu/~mak</a:t>
            </a:r>
            <a:r>
              <a:rPr lang="en-US" dirty="0"/>
              <a:t> </a:t>
            </a:r>
          </a:p>
        </p:txBody>
      </p:sp>
      <p:pic>
        <p:nvPicPr>
          <p:cNvPr id="313348" name="Picture 4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563" y="4689475"/>
            <a:ext cx="1189037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33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708525"/>
            <a:ext cx="1066800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6BF15-6E19-794E-BF4C-9D7A1C713A07}" type="slidenum">
              <a:rPr lang="en-US"/>
              <a:pPr/>
              <a:t>10</a:t>
            </a:fld>
            <a:endParaRPr lang="en-US"/>
          </a:p>
        </p:txBody>
      </p:sp>
      <p:sp>
        <p:nvSpPr>
          <p:cNvPr id="623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Shared Memory: Producer-Consumer</a:t>
            </a:r>
          </a:p>
        </p:txBody>
      </p:sp>
      <p:sp>
        <p:nvSpPr>
          <p:cNvPr id="623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5903"/>
            <a:ext cx="8229600" cy="4754828"/>
          </a:xfrm>
        </p:spPr>
        <p:txBody>
          <a:bodyPr/>
          <a:lstStyle/>
          <a:p>
            <a:r>
              <a:rPr lang="en-US" dirty="0"/>
              <a:t>A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producer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process can pass data </a:t>
            </a:r>
            <a:br>
              <a:rPr lang="en-US" dirty="0"/>
            </a:br>
            <a:r>
              <a:rPr lang="en-US" dirty="0"/>
              <a:t>to a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consumer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process using shared memory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 smtClean="0"/>
              <a:t>Use the POSIX API for shared memory.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This API organizes shared memory as </a:t>
            </a:r>
            <a:br>
              <a:rPr lang="en-US" dirty="0" smtClean="0"/>
            </a:br>
            <a:r>
              <a:rPr lang="en-US" dirty="0" smtClean="0">
                <a:solidFill>
                  <a:srgbClr val="B23300"/>
                </a:solidFill>
              </a:rPr>
              <a:t>memory-mapped files</a:t>
            </a:r>
            <a:r>
              <a:rPr lang="en-US" dirty="0" smtClean="0"/>
              <a:t>, which associate </a:t>
            </a:r>
            <a:br>
              <a:rPr lang="en-US" dirty="0" smtClean="0"/>
            </a:br>
            <a:r>
              <a:rPr lang="en-US" dirty="0" smtClean="0"/>
              <a:t>the shared-memory region with a file.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The shared memory region must have a name.</a:t>
            </a:r>
            <a:endParaRPr lang="en-US" dirty="0" smtClean="0"/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It must be linked against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librt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real-time library</a:t>
            </a:r>
            <a:br>
              <a:rPr lang="en-US" dirty="0" smtClean="0"/>
            </a:br>
            <a:r>
              <a:rPr lang="en-US" dirty="0" smtClean="0"/>
              <a:t>using the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gcc</a:t>
            </a:r>
            <a:r>
              <a:rPr lang="en-US" dirty="0" smtClean="0"/>
              <a:t> flag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-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lrt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251822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B7724-843E-1342-8A29-1A5464627DF7}" type="slidenum">
              <a:rPr lang="en-US"/>
              <a:pPr/>
              <a:t>11</a:t>
            </a:fld>
            <a:endParaRPr lang="en-US"/>
          </a:p>
        </p:txBody>
      </p:sp>
      <p:sp>
        <p:nvSpPr>
          <p:cNvPr id="624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Shared Memory: Producer</a:t>
            </a:r>
          </a:p>
        </p:txBody>
      </p:sp>
      <p:sp>
        <p:nvSpPr>
          <p:cNvPr id="624644" name="Text Box 4"/>
          <p:cNvSpPr txBox="1">
            <a:spLocks noChangeArrowheads="1"/>
          </p:cNvSpPr>
          <p:nvPr/>
        </p:nvSpPr>
        <p:spPr bwMode="auto">
          <a:xfrm>
            <a:off x="1697038" y="1235075"/>
            <a:ext cx="5817894" cy="507831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 charset="0"/>
              </a:rPr>
              <a:t>#include &lt;</a:t>
            </a:r>
            <a:r>
              <a:rPr lang="en-US" sz="1200" b="1" dirty="0" err="1">
                <a:latin typeface="Courier New" charset="0"/>
              </a:rPr>
              <a:t>stdio.h</a:t>
            </a:r>
            <a:r>
              <a:rPr lang="en-US" sz="1200" b="1" dirty="0">
                <a:latin typeface="Courier New" charset="0"/>
              </a:rPr>
              <a:t>&gt;</a:t>
            </a:r>
          </a:p>
          <a:p>
            <a:r>
              <a:rPr lang="en-US" sz="1200" b="1" dirty="0">
                <a:latin typeface="Courier New" charset="0"/>
              </a:rPr>
              <a:t>#include &lt;</a:t>
            </a:r>
            <a:r>
              <a:rPr lang="en-US" sz="1200" b="1" dirty="0" err="1">
                <a:latin typeface="Courier New" charset="0"/>
              </a:rPr>
              <a:t>stdlib.h</a:t>
            </a:r>
            <a:r>
              <a:rPr lang="en-US" sz="1200" b="1" dirty="0">
                <a:latin typeface="Courier New" charset="0"/>
              </a:rPr>
              <a:t>&gt;</a:t>
            </a:r>
          </a:p>
          <a:p>
            <a:r>
              <a:rPr lang="en-US" sz="1200" b="1" dirty="0">
                <a:latin typeface="Courier New" charset="0"/>
              </a:rPr>
              <a:t>#include &lt;</a:t>
            </a:r>
            <a:r>
              <a:rPr lang="en-US" sz="1200" b="1" dirty="0" err="1">
                <a:latin typeface="Courier New" charset="0"/>
              </a:rPr>
              <a:t>string.h</a:t>
            </a:r>
            <a:r>
              <a:rPr lang="en-US" sz="1200" b="1" dirty="0">
                <a:latin typeface="Courier New" charset="0"/>
              </a:rPr>
              <a:t>&gt;</a:t>
            </a:r>
          </a:p>
          <a:p>
            <a:r>
              <a:rPr lang="en-US" sz="1200" b="1" dirty="0">
                <a:latin typeface="Courier New" charset="0"/>
              </a:rPr>
              <a:t>#include &lt;</a:t>
            </a:r>
            <a:r>
              <a:rPr lang="en-US" sz="1200" b="1" dirty="0" err="1">
                <a:latin typeface="Courier New" charset="0"/>
              </a:rPr>
              <a:t>fcntl.h</a:t>
            </a:r>
            <a:r>
              <a:rPr lang="en-US" sz="1200" b="1" dirty="0">
                <a:latin typeface="Courier New" charset="0"/>
              </a:rPr>
              <a:t>&gt;</a:t>
            </a:r>
          </a:p>
          <a:p>
            <a:r>
              <a:rPr lang="en-US" sz="1200" b="1" dirty="0">
                <a:latin typeface="Courier New" charset="0"/>
              </a:rPr>
              <a:t>#include &lt;sys/</a:t>
            </a:r>
            <a:r>
              <a:rPr lang="en-US" sz="1200" b="1" dirty="0" err="1">
                <a:latin typeface="Courier New" charset="0"/>
              </a:rPr>
              <a:t>mman.h</a:t>
            </a:r>
            <a:r>
              <a:rPr lang="en-US" sz="1200" b="1" dirty="0">
                <a:latin typeface="Courier New" charset="0"/>
              </a:rPr>
              <a:t>&gt;</a:t>
            </a:r>
          </a:p>
          <a:p>
            <a:r>
              <a:rPr lang="en-US" sz="1200" b="1" dirty="0">
                <a:latin typeface="Courier New" charset="0"/>
              </a:rPr>
              <a:t>#include &lt;sys/</a:t>
            </a:r>
            <a:r>
              <a:rPr lang="en-US" sz="1200" b="1" dirty="0" err="1">
                <a:latin typeface="Courier New" charset="0"/>
              </a:rPr>
              <a:t>stat.h</a:t>
            </a:r>
            <a:r>
              <a:rPr lang="en-US" sz="1200" b="1" dirty="0">
                <a:latin typeface="Courier New" charset="0"/>
              </a:rPr>
              <a:t>&gt;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 err="1">
                <a:latin typeface="Courier New" charset="0"/>
              </a:rPr>
              <a:t>int</a:t>
            </a:r>
            <a:r>
              <a:rPr lang="en-US" sz="1200" b="1" dirty="0">
                <a:latin typeface="Courier New" charset="0"/>
              </a:rPr>
              <a:t> main(</a:t>
            </a:r>
            <a:r>
              <a:rPr lang="en-US" sz="1200" b="1" dirty="0" err="1">
                <a:latin typeface="Courier New" charset="0"/>
              </a:rPr>
              <a:t>int</a:t>
            </a:r>
            <a:r>
              <a:rPr lang="en-US" sz="1200" b="1" dirty="0">
                <a:latin typeface="Courier New" charset="0"/>
              </a:rPr>
              <a:t> </a:t>
            </a:r>
            <a:r>
              <a:rPr lang="en-US" sz="1200" b="1" dirty="0" err="1">
                <a:latin typeface="Courier New" charset="0"/>
              </a:rPr>
              <a:t>argc</a:t>
            </a:r>
            <a:r>
              <a:rPr lang="en-US" sz="1200" b="1" dirty="0">
                <a:latin typeface="Courier New" charset="0"/>
              </a:rPr>
              <a:t>, char *</a:t>
            </a:r>
            <a:r>
              <a:rPr lang="en-US" sz="1200" b="1" dirty="0" err="1">
                <a:latin typeface="Courier New" charset="0"/>
              </a:rPr>
              <a:t>args</a:t>
            </a:r>
            <a:r>
              <a:rPr lang="en-US" sz="1200" b="1" dirty="0">
                <a:latin typeface="Courier New" charset="0"/>
              </a:rPr>
              <a:t>[])</a:t>
            </a:r>
          </a:p>
          <a:p>
            <a:r>
              <a:rPr lang="en-US" sz="1200" b="1" dirty="0">
                <a:latin typeface="Courier New" charset="0"/>
              </a:rPr>
              <a:t>{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const</a:t>
            </a:r>
            <a:r>
              <a:rPr lang="en-US" sz="1200" b="1" dirty="0">
                <a:latin typeface="Courier New" charset="0"/>
              </a:rPr>
              <a:t> </a:t>
            </a:r>
            <a:r>
              <a:rPr lang="en-US" sz="1200" b="1" dirty="0" err="1">
                <a:latin typeface="Courier New" charset="0"/>
              </a:rPr>
              <a:t>int</a:t>
            </a:r>
            <a:r>
              <a:rPr lang="en-US" sz="1200" b="1" dirty="0">
                <a:latin typeface="Courier New" charset="0"/>
              </a:rPr>
              <a:t>   SIZE = 4096;  // size of shared memory object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const</a:t>
            </a:r>
            <a:r>
              <a:rPr lang="en-US" sz="1200" b="1" dirty="0">
                <a:latin typeface="Courier New" charset="0"/>
              </a:rPr>
              <a:t> char *NAME = "OS";  // name of shared memory object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int</a:t>
            </a:r>
            <a:r>
              <a:rPr lang="en-US" sz="1200" b="1" dirty="0">
                <a:latin typeface="Courier New" charset="0"/>
              </a:rPr>
              <a:t>   </a:t>
            </a:r>
            <a:r>
              <a:rPr lang="en-US" sz="1200" b="1" dirty="0" err="1">
                <a:latin typeface="Courier New" charset="0"/>
              </a:rPr>
              <a:t>shm_fd</a:t>
            </a:r>
            <a:r>
              <a:rPr lang="en-US" sz="1200" b="1" dirty="0">
                <a:latin typeface="Courier New" charset="0"/>
              </a:rPr>
              <a:t>;  // shared memory file descriptor</a:t>
            </a:r>
          </a:p>
          <a:p>
            <a:r>
              <a:rPr lang="en-US" sz="1200" b="1" dirty="0">
                <a:latin typeface="Courier New" charset="0"/>
              </a:rPr>
              <a:t>    void *</a:t>
            </a:r>
            <a:r>
              <a:rPr lang="en-US" sz="1200" b="1" dirty="0" err="1">
                <a:latin typeface="Courier New" charset="0"/>
              </a:rPr>
              <a:t>ptr</a:t>
            </a:r>
            <a:r>
              <a:rPr lang="en-US" sz="1200" b="1" dirty="0">
                <a:latin typeface="Courier New" charset="0"/>
              </a:rPr>
              <a:t>;     // pointer to shared memory object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</a:t>
            </a:r>
            <a:r>
              <a:rPr lang="en-US" sz="1200" b="1" dirty="0">
                <a:solidFill>
                  <a:srgbClr val="B23300"/>
                </a:solidFill>
                <a:latin typeface="Courier New" charset="0"/>
              </a:rPr>
              <a:t>// Create shared memory object and configure its size.</a:t>
            </a:r>
          </a:p>
          <a:p>
            <a:r>
              <a:rPr lang="en-US" sz="1200" b="1" dirty="0">
                <a:solidFill>
                  <a:srgbClr val="B23300"/>
                </a:solidFill>
                <a:latin typeface="Courier New" charset="0"/>
              </a:rPr>
              <a:t>    </a:t>
            </a:r>
            <a:r>
              <a:rPr lang="en-US" sz="1200" b="1" dirty="0" err="1">
                <a:solidFill>
                  <a:srgbClr val="B23300"/>
                </a:solidFill>
                <a:latin typeface="Courier New" charset="0"/>
              </a:rPr>
              <a:t>shm_fd</a:t>
            </a:r>
            <a:r>
              <a:rPr lang="en-US" sz="1200" b="1" dirty="0">
                <a:solidFill>
                  <a:srgbClr val="B23300"/>
                </a:solidFill>
                <a:latin typeface="Courier New" charset="0"/>
              </a:rPr>
              <a:t> = </a:t>
            </a:r>
            <a:r>
              <a:rPr lang="en-US" sz="1200" b="1" dirty="0" err="1">
                <a:solidFill>
                  <a:srgbClr val="B23300"/>
                </a:solidFill>
                <a:latin typeface="Courier New" charset="0"/>
              </a:rPr>
              <a:t>shm_open</a:t>
            </a:r>
            <a:r>
              <a:rPr lang="en-US" sz="1200" b="1" dirty="0">
                <a:solidFill>
                  <a:srgbClr val="B23300"/>
                </a:solidFill>
                <a:latin typeface="Courier New" charset="0"/>
              </a:rPr>
              <a:t>(NAME, O_CREAT | O_RDWR, 0666);</a:t>
            </a:r>
          </a:p>
          <a:p>
            <a:r>
              <a:rPr lang="en-US" sz="1200" b="1" dirty="0">
                <a:solidFill>
                  <a:srgbClr val="B23300"/>
                </a:solidFill>
                <a:latin typeface="Courier New" charset="0"/>
              </a:rPr>
              <a:t>    </a:t>
            </a:r>
            <a:r>
              <a:rPr lang="en-US" sz="1200" b="1" dirty="0" err="1">
                <a:solidFill>
                  <a:srgbClr val="B23300"/>
                </a:solidFill>
                <a:latin typeface="Courier New" charset="0"/>
              </a:rPr>
              <a:t>ftruncate</a:t>
            </a:r>
            <a:r>
              <a:rPr lang="en-US" sz="1200" b="1" dirty="0">
                <a:solidFill>
                  <a:srgbClr val="B23300"/>
                </a:solidFill>
                <a:latin typeface="Courier New" charset="0"/>
              </a:rPr>
              <a:t>(</a:t>
            </a:r>
            <a:r>
              <a:rPr lang="en-US" sz="1200" b="1" dirty="0" err="1">
                <a:solidFill>
                  <a:srgbClr val="B23300"/>
                </a:solidFill>
                <a:latin typeface="Courier New" charset="0"/>
              </a:rPr>
              <a:t>shm_fd</a:t>
            </a:r>
            <a:r>
              <a:rPr lang="en-US" sz="1200" b="1" dirty="0">
                <a:solidFill>
                  <a:srgbClr val="B23300"/>
                </a:solidFill>
                <a:latin typeface="Courier New" charset="0"/>
              </a:rPr>
              <a:t>, SIZE);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    // Memory map the shared memory object.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    </a:t>
            </a:r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ptr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 = </a:t>
            </a:r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mmap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(0, SIZE, PROT_WRITE, MAP_SHARED, </a:t>
            </a:r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shm_fd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, 0);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</a:p>
          <a:p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    // Write to the shared memory object.</a:t>
            </a:r>
          </a:p>
          <a:p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    </a:t>
            </a:r>
            <a:r>
              <a:rPr lang="en-US" sz="1200" b="1" dirty="0" err="1">
                <a:solidFill>
                  <a:srgbClr val="006600"/>
                </a:solidFill>
                <a:latin typeface="Courier New" charset="0"/>
              </a:rPr>
              <a:t>sprintf</a:t>
            </a:r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(</a:t>
            </a:r>
            <a:r>
              <a:rPr lang="en-US" sz="1200" b="1" dirty="0" err="1">
                <a:solidFill>
                  <a:srgbClr val="006600"/>
                </a:solidFill>
                <a:latin typeface="Courier New" charset="0"/>
              </a:rPr>
              <a:t>ptr</a:t>
            </a:r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, "%s", </a:t>
            </a:r>
            <a:r>
              <a:rPr lang="en-US" sz="1200" b="1" dirty="0" err="1">
                <a:solidFill>
                  <a:srgbClr val="006600"/>
                </a:solidFill>
                <a:latin typeface="Courier New" charset="0"/>
              </a:rPr>
              <a:t>args</a:t>
            </a:r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[1]);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</a:p>
          <a:p>
            <a:r>
              <a:rPr lang="en-US" sz="1200" b="1" dirty="0">
                <a:latin typeface="Courier New" charset="0"/>
              </a:rPr>
              <a:t>    return 0;</a:t>
            </a:r>
          </a:p>
          <a:p>
            <a:r>
              <a:rPr lang="en-US" sz="1200" b="1" dirty="0">
                <a:latin typeface="Courier New" charset="0"/>
              </a:rPr>
              <a:t>}</a:t>
            </a:r>
          </a:p>
        </p:txBody>
      </p:sp>
      <p:sp>
        <p:nvSpPr>
          <p:cNvPr id="624645" name="Text Box 5"/>
          <p:cNvSpPr txBox="1">
            <a:spLocks noChangeArrowheads="1"/>
          </p:cNvSpPr>
          <p:nvPr/>
        </p:nvSpPr>
        <p:spPr bwMode="auto">
          <a:xfrm>
            <a:off x="6902095" y="1325563"/>
            <a:ext cx="1144587" cy="336550"/>
          </a:xfrm>
          <a:prstGeom prst="rect">
            <a:avLst/>
          </a:prstGeom>
          <a:solidFill>
            <a:srgbClr val="00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producer.c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24646" name="Text Box 6"/>
          <p:cNvSpPr txBox="1">
            <a:spLocks noChangeArrowheads="1"/>
          </p:cNvSpPr>
          <p:nvPr/>
        </p:nvSpPr>
        <p:spPr bwMode="auto">
          <a:xfrm>
            <a:off x="4067145" y="1783098"/>
            <a:ext cx="3973513" cy="581025"/>
          </a:xfrm>
          <a:prstGeom prst="rect">
            <a:avLst/>
          </a:prstGeom>
          <a:solidFill>
            <a:srgbClr val="00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Compile:</a:t>
            </a:r>
            <a:br>
              <a:rPr lang="en-US">
                <a:solidFill>
                  <a:srgbClr val="FFFF00"/>
                </a:solidFill>
              </a:rPr>
            </a:br>
            <a:r>
              <a:rPr lang="en-US" b="1">
                <a:solidFill>
                  <a:srgbClr val="FFFF00"/>
                </a:solidFill>
                <a:latin typeface="Courier New" charset="0"/>
              </a:rPr>
              <a:t>gcc –lrt –o producer producer.c</a:t>
            </a:r>
          </a:p>
        </p:txBody>
      </p:sp>
    </p:spTree>
    <p:extLst>
      <p:ext uri="{BB962C8B-B14F-4D97-AF65-F5344CB8AC3E}">
        <p14:creationId xmlns:p14="http://schemas.microsoft.com/office/powerpoint/2010/main" val="2099087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46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2464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2464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2464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2464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2464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2464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2464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2464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2464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2464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2464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DAA53-51CF-4F42-B1BE-A76226F4D808}" type="slidenum">
              <a:rPr lang="en-US"/>
              <a:pPr/>
              <a:t>12</a:t>
            </a:fld>
            <a:endParaRPr lang="en-US"/>
          </a:p>
        </p:txBody>
      </p:sp>
      <p:sp>
        <p:nvSpPr>
          <p:cNvPr id="625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Shared Memory: Consumer</a:t>
            </a:r>
          </a:p>
        </p:txBody>
      </p:sp>
      <p:sp>
        <p:nvSpPr>
          <p:cNvPr id="625668" name="Text Box 4"/>
          <p:cNvSpPr txBox="1">
            <a:spLocks noChangeArrowheads="1"/>
          </p:cNvSpPr>
          <p:nvPr/>
        </p:nvSpPr>
        <p:spPr bwMode="auto">
          <a:xfrm>
            <a:off x="1697038" y="1238250"/>
            <a:ext cx="5817894" cy="507831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 charset="0"/>
              </a:rPr>
              <a:t>#include &lt;</a:t>
            </a:r>
            <a:r>
              <a:rPr lang="en-US" sz="1200" b="1" dirty="0" err="1">
                <a:latin typeface="Courier New" charset="0"/>
              </a:rPr>
              <a:t>stdio.h</a:t>
            </a:r>
            <a:r>
              <a:rPr lang="en-US" sz="1200" b="1" dirty="0">
                <a:latin typeface="Courier New" charset="0"/>
              </a:rPr>
              <a:t>&gt;</a:t>
            </a:r>
          </a:p>
          <a:p>
            <a:r>
              <a:rPr lang="en-US" sz="1200" b="1" dirty="0">
                <a:latin typeface="Courier New" charset="0"/>
              </a:rPr>
              <a:t>#include &lt;</a:t>
            </a:r>
            <a:r>
              <a:rPr lang="en-US" sz="1200" b="1" dirty="0" err="1">
                <a:latin typeface="Courier New" charset="0"/>
              </a:rPr>
              <a:t>stdlib.h</a:t>
            </a:r>
            <a:r>
              <a:rPr lang="en-US" sz="1200" b="1" dirty="0">
                <a:latin typeface="Courier New" charset="0"/>
              </a:rPr>
              <a:t>&gt;</a:t>
            </a:r>
          </a:p>
          <a:p>
            <a:r>
              <a:rPr lang="en-US" sz="1200" b="1" dirty="0">
                <a:latin typeface="Courier New" charset="0"/>
              </a:rPr>
              <a:t>#include &lt;</a:t>
            </a:r>
            <a:r>
              <a:rPr lang="en-US" sz="1200" b="1" dirty="0" err="1">
                <a:latin typeface="Courier New" charset="0"/>
              </a:rPr>
              <a:t>string.h</a:t>
            </a:r>
            <a:r>
              <a:rPr lang="en-US" sz="1200" b="1" dirty="0">
                <a:latin typeface="Courier New" charset="0"/>
              </a:rPr>
              <a:t>&gt;</a:t>
            </a:r>
          </a:p>
          <a:p>
            <a:r>
              <a:rPr lang="en-US" sz="1200" b="1" dirty="0">
                <a:latin typeface="Courier New" charset="0"/>
              </a:rPr>
              <a:t>#include &lt;</a:t>
            </a:r>
            <a:r>
              <a:rPr lang="en-US" sz="1200" b="1" dirty="0" err="1">
                <a:latin typeface="Courier New" charset="0"/>
              </a:rPr>
              <a:t>fcntl.h</a:t>
            </a:r>
            <a:r>
              <a:rPr lang="en-US" sz="1200" b="1" dirty="0">
                <a:latin typeface="Courier New" charset="0"/>
              </a:rPr>
              <a:t>&gt;</a:t>
            </a:r>
          </a:p>
          <a:p>
            <a:r>
              <a:rPr lang="en-US" sz="1200" b="1" dirty="0">
                <a:latin typeface="Courier New" charset="0"/>
              </a:rPr>
              <a:t>#include &lt;sys/</a:t>
            </a:r>
            <a:r>
              <a:rPr lang="en-US" sz="1200" b="1" dirty="0" err="1">
                <a:latin typeface="Courier New" charset="0"/>
              </a:rPr>
              <a:t>mman.h</a:t>
            </a:r>
            <a:r>
              <a:rPr lang="en-US" sz="1200" b="1" dirty="0">
                <a:latin typeface="Courier New" charset="0"/>
              </a:rPr>
              <a:t>&gt;</a:t>
            </a:r>
          </a:p>
          <a:p>
            <a:r>
              <a:rPr lang="en-US" sz="1200" b="1" dirty="0">
                <a:latin typeface="Courier New" charset="0"/>
              </a:rPr>
              <a:t>#include &lt;sys/</a:t>
            </a:r>
            <a:r>
              <a:rPr lang="en-US" sz="1200" b="1" dirty="0" err="1">
                <a:latin typeface="Courier New" charset="0"/>
              </a:rPr>
              <a:t>stat.h</a:t>
            </a:r>
            <a:r>
              <a:rPr lang="en-US" sz="1200" b="1" dirty="0">
                <a:latin typeface="Courier New" charset="0"/>
              </a:rPr>
              <a:t>&gt;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 err="1">
                <a:latin typeface="Courier New" charset="0"/>
              </a:rPr>
              <a:t>int</a:t>
            </a:r>
            <a:r>
              <a:rPr lang="en-US" sz="1200" b="1" dirty="0">
                <a:latin typeface="Courier New" charset="0"/>
              </a:rPr>
              <a:t> main()</a:t>
            </a:r>
          </a:p>
          <a:p>
            <a:r>
              <a:rPr lang="en-US" sz="1200" b="1" dirty="0">
                <a:latin typeface="Courier New" charset="0"/>
              </a:rPr>
              <a:t>{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const</a:t>
            </a:r>
            <a:r>
              <a:rPr lang="en-US" sz="1200" b="1" dirty="0">
                <a:latin typeface="Courier New" charset="0"/>
              </a:rPr>
              <a:t> </a:t>
            </a:r>
            <a:r>
              <a:rPr lang="en-US" sz="1200" b="1" dirty="0" err="1">
                <a:latin typeface="Courier New" charset="0"/>
              </a:rPr>
              <a:t>int</a:t>
            </a:r>
            <a:r>
              <a:rPr lang="en-US" sz="1200" b="1" dirty="0">
                <a:latin typeface="Courier New" charset="0"/>
              </a:rPr>
              <a:t>   SIZE = 4096;  // size of shared memory object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const</a:t>
            </a:r>
            <a:r>
              <a:rPr lang="en-US" sz="1200" b="1" dirty="0">
                <a:latin typeface="Courier New" charset="0"/>
              </a:rPr>
              <a:t> char *NAME = "OS";  // name of shared memory object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int</a:t>
            </a:r>
            <a:r>
              <a:rPr lang="en-US" sz="1200" b="1" dirty="0">
                <a:latin typeface="Courier New" charset="0"/>
              </a:rPr>
              <a:t>   </a:t>
            </a:r>
            <a:r>
              <a:rPr lang="en-US" sz="1200" b="1" dirty="0" err="1">
                <a:latin typeface="Courier New" charset="0"/>
              </a:rPr>
              <a:t>shm_fd</a:t>
            </a:r>
            <a:r>
              <a:rPr lang="en-US" sz="1200" b="1" dirty="0">
                <a:latin typeface="Courier New" charset="0"/>
              </a:rPr>
              <a:t>;  // shared memory file descriptor</a:t>
            </a:r>
          </a:p>
          <a:p>
            <a:r>
              <a:rPr lang="en-US" sz="1200" b="1" dirty="0">
                <a:latin typeface="Courier New" charset="0"/>
              </a:rPr>
              <a:t>    void *</a:t>
            </a:r>
            <a:r>
              <a:rPr lang="en-US" sz="1200" b="1" dirty="0" err="1">
                <a:latin typeface="Courier New" charset="0"/>
              </a:rPr>
              <a:t>ptr</a:t>
            </a:r>
            <a:r>
              <a:rPr lang="en-US" sz="1200" b="1" dirty="0">
                <a:latin typeface="Courier New" charset="0"/>
              </a:rPr>
              <a:t>;     // pointer to shared memory object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</a:t>
            </a:r>
            <a:r>
              <a:rPr lang="en-US" sz="1200" b="1" dirty="0">
                <a:solidFill>
                  <a:srgbClr val="B23300"/>
                </a:solidFill>
                <a:latin typeface="Courier New" charset="0"/>
              </a:rPr>
              <a:t>// Open the shared memory object.</a:t>
            </a:r>
          </a:p>
          <a:p>
            <a:r>
              <a:rPr lang="en-US" sz="1200" b="1" dirty="0">
                <a:solidFill>
                  <a:srgbClr val="B23300"/>
                </a:solidFill>
                <a:latin typeface="Courier New" charset="0"/>
              </a:rPr>
              <a:t>    </a:t>
            </a:r>
            <a:r>
              <a:rPr lang="en-US" sz="1200" b="1" dirty="0" err="1">
                <a:solidFill>
                  <a:srgbClr val="B23300"/>
                </a:solidFill>
                <a:latin typeface="Courier New" charset="0"/>
              </a:rPr>
              <a:t>shm_fd</a:t>
            </a:r>
            <a:r>
              <a:rPr lang="en-US" sz="1200" b="1" dirty="0">
                <a:solidFill>
                  <a:srgbClr val="B23300"/>
                </a:solidFill>
                <a:latin typeface="Courier New" charset="0"/>
              </a:rPr>
              <a:t> = </a:t>
            </a:r>
            <a:r>
              <a:rPr lang="en-US" sz="1200" b="1" dirty="0" err="1">
                <a:solidFill>
                  <a:srgbClr val="B23300"/>
                </a:solidFill>
                <a:latin typeface="Courier New" charset="0"/>
              </a:rPr>
              <a:t>shm_open</a:t>
            </a:r>
            <a:r>
              <a:rPr lang="en-US" sz="1200" b="1" dirty="0">
                <a:solidFill>
                  <a:srgbClr val="B23300"/>
                </a:solidFill>
                <a:latin typeface="Courier New" charset="0"/>
              </a:rPr>
              <a:t>(NAME, O_RDONLY, 0666);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    // Memory map the shared memory object.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    </a:t>
            </a:r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ptr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 = </a:t>
            </a:r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mmap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(0, SIZE, PROT_READ, MAP_SHARED, </a:t>
            </a:r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shm_fd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, 0);</a:t>
            </a:r>
          </a:p>
          <a:p>
            <a:endParaRPr lang="en-US" sz="1200" b="1" dirty="0">
              <a:solidFill>
                <a:srgbClr val="0033CC"/>
              </a:solidFill>
              <a:latin typeface="Courier New" charset="0"/>
            </a:endParaRPr>
          </a:p>
          <a:p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    // Read from the shared memory object and then remove it.</a:t>
            </a:r>
          </a:p>
          <a:p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    </a:t>
            </a:r>
            <a:r>
              <a:rPr lang="en-US" sz="1200" b="1" dirty="0" err="1">
                <a:solidFill>
                  <a:srgbClr val="006600"/>
                </a:solidFill>
                <a:latin typeface="Courier New" charset="0"/>
              </a:rPr>
              <a:t>printf</a:t>
            </a:r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("%s\n", (char *) </a:t>
            </a:r>
            <a:r>
              <a:rPr lang="en-US" sz="1200" b="1" dirty="0" err="1">
                <a:solidFill>
                  <a:srgbClr val="006600"/>
                </a:solidFill>
                <a:latin typeface="Courier New" charset="0"/>
              </a:rPr>
              <a:t>ptr</a:t>
            </a:r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);</a:t>
            </a:r>
          </a:p>
          <a:p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    </a:t>
            </a:r>
            <a:r>
              <a:rPr lang="en-US" sz="1200" b="1" dirty="0" err="1">
                <a:solidFill>
                  <a:srgbClr val="006600"/>
                </a:solidFill>
                <a:latin typeface="Courier New" charset="0"/>
              </a:rPr>
              <a:t>shm_unlink</a:t>
            </a:r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(NAME);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</a:p>
          <a:p>
            <a:r>
              <a:rPr lang="en-US" sz="1200" b="1" dirty="0">
                <a:latin typeface="Courier New" charset="0"/>
              </a:rPr>
              <a:t>    return 0;</a:t>
            </a:r>
          </a:p>
          <a:p>
            <a:r>
              <a:rPr lang="en-US" sz="1200" b="1" dirty="0">
                <a:latin typeface="Courier New" charset="0"/>
              </a:rPr>
              <a:t>}</a:t>
            </a:r>
          </a:p>
        </p:txBody>
      </p:sp>
      <p:sp>
        <p:nvSpPr>
          <p:cNvPr id="625671" name="Text Box 7"/>
          <p:cNvSpPr txBox="1">
            <a:spLocks noChangeArrowheads="1"/>
          </p:cNvSpPr>
          <p:nvPr/>
        </p:nvSpPr>
        <p:spPr bwMode="auto">
          <a:xfrm>
            <a:off x="6903046" y="1325563"/>
            <a:ext cx="1235075" cy="336550"/>
          </a:xfrm>
          <a:prstGeom prst="rect">
            <a:avLst/>
          </a:prstGeom>
          <a:solidFill>
            <a:srgbClr val="00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consumer.c</a:t>
            </a:r>
          </a:p>
        </p:txBody>
      </p:sp>
      <p:sp>
        <p:nvSpPr>
          <p:cNvPr id="625672" name="Text Box 8"/>
          <p:cNvSpPr txBox="1">
            <a:spLocks noChangeArrowheads="1"/>
          </p:cNvSpPr>
          <p:nvPr/>
        </p:nvSpPr>
        <p:spPr bwMode="auto">
          <a:xfrm>
            <a:off x="4159535" y="1783098"/>
            <a:ext cx="3973513" cy="581025"/>
          </a:xfrm>
          <a:prstGeom prst="rect">
            <a:avLst/>
          </a:prstGeom>
          <a:solidFill>
            <a:srgbClr val="00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Compile:</a:t>
            </a:r>
            <a:br>
              <a:rPr lang="en-US">
                <a:solidFill>
                  <a:srgbClr val="FFFF00"/>
                </a:solidFill>
              </a:rPr>
            </a:br>
            <a:r>
              <a:rPr lang="en-US" b="1">
                <a:solidFill>
                  <a:srgbClr val="FFFF00"/>
                </a:solidFill>
                <a:latin typeface="Courier New" charset="0"/>
              </a:rPr>
              <a:t>gcc –lrt –o consumer consumer.c</a:t>
            </a:r>
          </a:p>
        </p:txBody>
      </p:sp>
    </p:spTree>
    <p:extLst>
      <p:ext uri="{BB962C8B-B14F-4D97-AF65-F5344CB8AC3E}">
        <p14:creationId xmlns:p14="http://schemas.microsoft.com/office/powerpoint/2010/main" val="2786952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56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256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2566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2566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2566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2566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2566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2566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2566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8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25668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8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25668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8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25668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42439-0E4D-5446-8982-B4B15A929076}" type="slidenum">
              <a:rPr lang="en-US"/>
              <a:pPr/>
              <a:t>13</a:t>
            </a:fld>
            <a:endParaRPr lang="en-US"/>
          </a:p>
        </p:txBody>
      </p:sp>
      <p:sp>
        <p:nvSpPr>
          <p:cNvPr id="626690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411163"/>
            <a:ext cx="8412163" cy="655637"/>
          </a:xfrm>
        </p:spPr>
        <p:txBody>
          <a:bodyPr/>
          <a:lstStyle/>
          <a:p>
            <a:r>
              <a:rPr lang="en-US" dirty="0"/>
              <a:t>Shared Memory: Producer-Consumer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4968209"/>
          </a:xfrm>
        </p:spPr>
        <p:txBody>
          <a:bodyPr/>
          <a:lstStyle/>
          <a:p>
            <a:r>
              <a:rPr lang="en-US" dirty="0"/>
              <a:t>A more general producer-consumer model: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The </a:t>
            </a:r>
            <a:r>
              <a:rPr lang="en-US" dirty="0" smtClean="0">
                <a:solidFill>
                  <a:srgbClr val="B23300"/>
                </a:solidFill>
              </a:rPr>
              <a:t>producer process </a:t>
            </a:r>
            <a:r>
              <a:rPr lang="en-US" dirty="0">
                <a:solidFill>
                  <a:srgbClr val="B23300"/>
                </a:solidFill>
              </a:rPr>
              <a:t>repeatedly adds data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to the shared memory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The </a:t>
            </a:r>
            <a:r>
              <a:rPr lang="en-US" dirty="0" smtClean="0">
                <a:solidFill>
                  <a:srgbClr val="B23300"/>
                </a:solidFill>
              </a:rPr>
              <a:t>consumer process </a:t>
            </a:r>
            <a:r>
              <a:rPr lang="en-US" dirty="0">
                <a:solidFill>
                  <a:srgbClr val="B23300"/>
                </a:solidFill>
              </a:rPr>
              <a:t>repeatedly retrieves data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from the shared memory.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300"/>
                </a:solidFill>
              </a:rPr>
              <a:t>Both processes run concurrently.</a:t>
            </a:r>
          </a:p>
          <a:p>
            <a:pPr lvl="5"/>
            <a:endParaRPr lang="en-US" dirty="0">
              <a:solidFill>
                <a:srgbClr val="0033CC"/>
              </a:solidFill>
            </a:endParaRPr>
          </a:p>
          <a:p>
            <a:r>
              <a:rPr lang="en-US" dirty="0"/>
              <a:t>In order for this to work, both processes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must be </a:t>
            </a:r>
            <a:r>
              <a:rPr lang="en-US" dirty="0">
                <a:solidFill>
                  <a:srgbClr val="B23300"/>
                </a:solidFill>
              </a:rPr>
              <a:t>synchronized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What could happen if </a:t>
            </a:r>
            <a:r>
              <a:rPr lang="en-US" dirty="0" smtClean="0"/>
              <a:t>they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re </a:t>
            </a:r>
            <a:r>
              <a:rPr lang="en-US" dirty="0"/>
              <a:t>not synchronized?</a:t>
            </a:r>
          </a:p>
          <a:p>
            <a:pPr>
              <a:buFont typeface="Wingdings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089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6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26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6767-5EA4-934A-9224-45A382488ECF}" type="slidenum">
              <a:rPr lang="en-US"/>
              <a:pPr/>
              <a:t>14</a:t>
            </a:fld>
            <a:endParaRPr lang="en-US"/>
          </a:p>
        </p:txBody>
      </p:sp>
      <p:sp>
        <p:nvSpPr>
          <p:cNvPr id="610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Interprocess Communication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610308" name="Text Box 4"/>
          <p:cNvSpPr txBox="1">
            <a:spLocks noChangeArrowheads="1"/>
          </p:cNvSpPr>
          <p:nvPr/>
        </p:nvSpPr>
        <p:spPr bwMode="auto">
          <a:xfrm>
            <a:off x="1878013" y="5622925"/>
            <a:ext cx="196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Message passing</a:t>
            </a:r>
          </a:p>
        </p:txBody>
      </p:sp>
      <p:sp>
        <p:nvSpPr>
          <p:cNvPr id="610309" name="Text Box 5"/>
          <p:cNvSpPr txBox="1">
            <a:spLocks noChangeArrowheads="1"/>
          </p:cNvSpPr>
          <p:nvPr/>
        </p:nvSpPr>
        <p:spPr bwMode="auto">
          <a:xfrm>
            <a:off x="5413375" y="5622925"/>
            <a:ext cx="1809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Shared memory</a:t>
            </a:r>
          </a:p>
        </p:txBody>
      </p:sp>
      <p:sp>
        <p:nvSpPr>
          <p:cNvPr id="610310" name="Rectangle 6"/>
          <p:cNvSpPr>
            <a:spLocks noChangeArrowheads="1"/>
          </p:cNvSpPr>
          <p:nvPr/>
        </p:nvSpPr>
        <p:spPr bwMode="auto">
          <a:xfrm>
            <a:off x="5943600" y="6080125"/>
            <a:ext cx="2374900" cy="5810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Operating Systems Concepts, 9</a:t>
            </a:r>
            <a:r>
              <a:rPr lang="en-US" sz="800" b="1" baseline="30000">
                <a:solidFill>
                  <a:srgbClr val="969696"/>
                </a:solidFill>
              </a:rPr>
              <a:t>th</a:t>
            </a:r>
            <a:r>
              <a:rPr lang="en-US" sz="800" b="1">
                <a:solidFill>
                  <a:srgbClr val="969696"/>
                </a:solidFill>
              </a:rPr>
              <a:t> edition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Silberschatz, Galvin, and Gagne </a:t>
            </a:r>
          </a:p>
          <a:p>
            <a:r>
              <a:rPr lang="en-US" sz="800">
                <a:solidFill>
                  <a:srgbClr val="969696"/>
                </a:solidFill>
              </a:rPr>
              <a:t>(c) 2013 John Wiley &amp; Sons. All rights reserved. </a:t>
            </a:r>
          </a:p>
          <a:p>
            <a:r>
              <a:rPr lang="en-US" sz="800">
                <a:solidFill>
                  <a:srgbClr val="969696"/>
                </a:solidFill>
              </a:rPr>
              <a:t>978-1-118-06333-0</a:t>
            </a:r>
          </a:p>
        </p:txBody>
      </p:sp>
      <p:pic>
        <p:nvPicPr>
          <p:cNvPr id="610311" name="Picture 1" descr="3_12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525" y="1473200"/>
            <a:ext cx="6584950" cy="414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0160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5387-815C-9542-9DDE-663F26FA78AE}" type="slidenum">
              <a:rPr lang="en-US"/>
              <a:pPr/>
              <a:t>15</a:t>
            </a:fld>
            <a:endParaRPr lang="en-US"/>
          </a:p>
        </p:txBody>
      </p:sp>
      <p:sp>
        <p:nvSpPr>
          <p:cNvPr id="627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IPC: Message Passing</a:t>
            </a:r>
          </a:p>
        </p:txBody>
      </p:sp>
      <p:sp>
        <p:nvSpPr>
          <p:cNvPr id="627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Useful for exchanging small amounts of data.</a:t>
            </a:r>
          </a:p>
          <a:p>
            <a:pPr lvl="4"/>
            <a:endParaRPr lang="en-US" dirty="0"/>
          </a:p>
          <a:p>
            <a:r>
              <a:rPr lang="en-US" dirty="0"/>
              <a:t>Easier to implement than shared memory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No conflicts involving one process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stepping </a:t>
            </a:r>
            <a:r>
              <a:rPr lang="en-US" dirty="0"/>
              <a:t>on the other.</a:t>
            </a:r>
          </a:p>
          <a:p>
            <a:pPr lvl="4"/>
            <a:endParaRPr lang="en-US" dirty="0"/>
          </a:p>
          <a:p>
            <a:r>
              <a:rPr lang="en-US" dirty="0"/>
              <a:t>Slower than shared memory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Implemented with system calls.</a:t>
            </a:r>
          </a:p>
          <a:p>
            <a:pPr lvl="1"/>
            <a:r>
              <a:rPr lang="en-US" dirty="0"/>
              <a:t>Requires OS kernel intervention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111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7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27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27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C36E-781F-5B49-BB40-3519BD9A5ACE}" type="slidenum">
              <a:rPr lang="en-US"/>
              <a:pPr/>
              <a:t>16</a:t>
            </a:fld>
            <a:endParaRPr lang="en-US"/>
          </a:p>
        </p:txBody>
      </p:sp>
      <p:sp>
        <p:nvSpPr>
          <p:cNvPr id="628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IPC: Message Passing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628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Cooperating processes can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300"/>
                </a:solidFill>
              </a:rPr>
              <a:t>communicate and </a:t>
            </a:r>
            <a:r>
              <a:rPr lang="en-US" dirty="0">
                <a:solidFill>
                  <a:srgbClr val="B23300"/>
                </a:solidFill>
              </a:rPr>
              <a:t>synchronize </a:t>
            </a:r>
            <a:r>
              <a:rPr lang="en-US" dirty="0" smtClean="0">
                <a:solidFill>
                  <a:srgbClr val="B23300"/>
                </a:solidFill>
              </a:rPr>
              <a:t/>
            </a:r>
            <a:br>
              <a:rPr lang="en-US" dirty="0" smtClean="0">
                <a:solidFill>
                  <a:srgbClr val="B23300"/>
                </a:solidFill>
              </a:rPr>
            </a:br>
            <a:r>
              <a:rPr lang="en-US" dirty="0" smtClean="0"/>
              <a:t>their </a:t>
            </a:r>
            <a:r>
              <a:rPr lang="en-US" dirty="0"/>
              <a:t>actions </a:t>
            </a:r>
            <a:r>
              <a:rPr lang="en-US" dirty="0" smtClean="0"/>
              <a:t>without </a:t>
            </a:r>
            <a:r>
              <a:rPr lang="en-US" dirty="0"/>
              <a:t>sharing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same address space</a:t>
            </a:r>
            <a:r>
              <a:rPr lang="en-US" dirty="0" smtClean="0"/>
              <a:t>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No shared memory regions.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Particularly useful in a </a:t>
            </a:r>
            <a:r>
              <a:rPr lang="en-US" dirty="0">
                <a:solidFill>
                  <a:srgbClr val="B23300"/>
                </a:solidFill>
              </a:rPr>
              <a:t>distributed environment</a:t>
            </a:r>
            <a:r>
              <a:rPr lang="en-US" dirty="0" smtClean="0"/>
              <a:t>.</a:t>
            </a:r>
          </a:p>
          <a:p>
            <a:pPr lvl="7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Communicating processes do not necessarily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have </a:t>
            </a:r>
            <a:r>
              <a:rPr lang="en-US" dirty="0"/>
              <a:t>to know </a:t>
            </a:r>
            <a:r>
              <a:rPr lang="en-US" dirty="0" smtClean="0"/>
              <a:t>where </a:t>
            </a:r>
            <a:r>
              <a:rPr lang="en-US" dirty="0"/>
              <a:t>the other processes reside.</a:t>
            </a:r>
          </a:p>
          <a:p>
            <a:pPr lvl="4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859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8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28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3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C36E-781F-5B49-BB40-3519BD9A5ACE}" type="slidenum">
              <a:rPr lang="en-US"/>
              <a:pPr/>
              <a:t>17</a:t>
            </a:fld>
            <a:endParaRPr lang="en-US"/>
          </a:p>
        </p:txBody>
      </p:sp>
      <p:sp>
        <p:nvSpPr>
          <p:cNvPr id="628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IPC: Message Passing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628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Messages </a:t>
            </a:r>
            <a:r>
              <a:rPr lang="en-US" dirty="0"/>
              <a:t>can be fixed or variable length.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300"/>
                </a:solidFill>
              </a:rPr>
              <a:t>Fixed length</a:t>
            </a:r>
            <a:r>
              <a:rPr lang="en-US" dirty="0"/>
              <a:t>: Easier system-level implementation, </a:t>
            </a:r>
            <a:r>
              <a:rPr lang="en-US" dirty="0" smtClean="0"/>
              <a:t>but </a:t>
            </a:r>
            <a:r>
              <a:rPr lang="en-US" dirty="0"/>
              <a:t>makes programming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more </a:t>
            </a:r>
            <a:r>
              <a:rPr lang="en-US" dirty="0"/>
              <a:t>difficult.</a:t>
            </a:r>
          </a:p>
          <a:p>
            <a:pPr lvl="3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300"/>
                </a:solidFill>
              </a:rPr>
              <a:t>Variable length</a:t>
            </a:r>
            <a:r>
              <a:rPr lang="en-US" dirty="0"/>
              <a:t>: Harder system-level implementation, but simpler programming.</a:t>
            </a:r>
          </a:p>
        </p:txBody>
      </p:sp>
    </p:spTree>
    <p:extLst>
      <p:ext uri="{BB962C8B-B14F-4D97-AF65-F5344CB8AC3E}">
        <p14:creationId xmlns:p14="http://schemas.microsoft.com/office/powerpoint/2010/main" val="2464355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FE916-E31A-044D-B6C5-A2272D04841E}" type="slidenum">
              <a:rPr lang="en-US"/>
              <a:pPr/>
              <a:t>18</a:t>
            </a:fld>
            <a:endParaRPr lang="en-US"/>
          </a:p>
        </p:txBody>
      </p:sp>
      <p:sp>
        <p:nvSpPr>
          <p:cNvPr id="62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Message Passing: Direct Communication</a:t>
            </a:r>
          </a:p>
        </p:txBody>
      </p:sp>
      <p:sp>
        <p:nvSpPr>
          <p:cNvPr id="629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Cooperating processes must be able </a:t>
            </a:r>
            <a:br>
              <a:rPr lang="en-US" dirty="0"/>
            </a:br>
            <a:r>
              <a:rPr lang="en-US" dirty="0"/>
              <a:t>to refer to each other by their names.</a:t>
            </a:r>
          </a:p>
          <a:p>
            <a:pPr lvl="4"/>
            <a:endParaRPr lang="en-US" dirty="0"/>
          </a:p>
          <a:p>
            <a:r>
              <a:rPr lang="en-US" dirty="0" smtClean="0"/>
              <a:t>The processes must </a:t>
            </a:r>
            <a:r>
              <a:rPr lang="en-US" dirty="0"/>
              <a:t>establish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>
                <a:solidFill>
                  <a:srgbClr val="B23300"/>
                </a:solidFill>
              </a:rPr>
              <a:t>communications link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Capacity?</a:t>
            </a:r>
          </a:p>
          <a:p>
            <a:pPr lvl="1"/>
            <a:r>
              <a:rPr lang="en-US" dirty="0"/>
              <a:t>Unidirectional? Bidirectional?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47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9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29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29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976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FE916-E31A-044D-B6C5-A2272D04841E}" type="slidenum">
              <a:rPr lang="en-US"/>
              <a:pPr/>
              <a:t>19</a:t>
            </a:fld>
            <a:endParaRPr lang="en-US"/>
          </a:p>
        </p:txBody>
      </p:sp>
      <p:sp>
        <p:nvSpPr>
          <p:cNvPr id="6297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89" y="411163"/>
            <a:ext cx="8961021" cy="655637"/>
          </a:xfrm>
        </p:spPr>
        <p:txBody>
          <a:bodyPr/>
          <a:lstStyle/>
          <a:p>
            <a:r>
              <a:rPr lang="en-US" dirty="0"/>
              <a:t>Message Passing: Direct </a:t>
            </a:r>
            <a:r>
              <a:rPr lang="en-US" dirty="0" smtClean="0"/>
              <a:t>Communication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629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Send </a:t>
            </a:r>
            <a:r>
              <a:rPr lang="en-US" dirty="0"/>
              <a:t>and receive primitives:</a:t>
            </a:r>
          </a:p>
          <a:p>
            <a:pPr lvl="4"/>
            <a:endParaRPr lang="en-US" dirty="0"/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send(P, message)</a:t>
            </a:r>
            <a:r>
              <a:rPr lang="en-US" dirty="0"/>
              <a:t> sends a message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process P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receive(Q, message)</a:t>
            </a:r>
            <a:r>
              <a:rPr lang="en-US" dirty="0"/>
              <a:t> receives a message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 </a:t>
            </a:r>
            <a:r>
              <a:rPr lang="en-US" dirty="0"/>
              <a:t>process Q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receive(id, message)</a:t>
            </a:r>
            <a:r>
              <a:rPr lang="en-US" dirty="0"/>
              <a:t> receives a message from any process, as identified by the process id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903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D455F-2D01-4A4D-BF9E-F33958B01011}" type="slidenum">
              <a:rPr lang="en-US"/>
              <a:pPr/>
              <a:t>2</a:t>
            </a:fld>
            <a:endParaRPr lang="en-US"/>
          </a:p>
        </p:txBody>
      </p:sp>
      <p:sp>
        <p:nvSpPr>
          <p:cNvPr id="607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POSIX Threads</a:t>
            </a:r>
          </a:p>
        </p:txBody>
      </p:sp>
      <p:sp>
        <p:nvSpPr>
          <p:cNvPr id="607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854075"/>
          </a:xfrm>
        </p:spPr>
        <p:txBody>
          <a:bodyPr/>
          <a:lstStyle/>
          <a:p>
            <a:r>
              <a:rPr lang="en-US" dirty="0"/>
              <a:t>The POSIX standard for threads is implemented by the </a:t>
            </a:r>
            <a:r>
              <a:rPr lang="en-US" dirty="0" err="1">
                <a:solidFill>
                  <a:srgbClr val="B23300"/>
                </a:solidFill>
              </a:rPr>
              <a:t>Pthreads</a:t>
            </a:r>
            <a:r>
              <a:rPr lang="en-US" dirty="0">
                <a:solidFill>
                  <a:srgbClr val="B23300"/>
                </a:solidFill>
              </a:rPr>
              <a:t> package</a:t>
            </a:r>
            <a:r>
              <a:rPr lang="en-US" dirty="0"/>
              <a:t>.</a:t>
            </a:r>
          </a:p>
        </p:txBody>
      </p:sp>
      <p:pic>
        <p:nvPicPr>
          <p:cNvPr id="607236" name="Picture 4" descr="02-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8" y="2311064"/>
            <a:ext cx="7772400" cy="2763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7237" name="Rectangle 5"/>
          <p:cNvSpPr>
            <a:spLocks noChangeArrowheads="1"/>
          </p:cNvSpPr>
          <p:nvPr/>
        </p:nvSpPr>
        <p:spPr bwMode="auto">
          <a:xfrm>
            <a:off x="6126163" y="6080125"/>
            <a:ext cx="2120900" cy="5810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Modern Operating Systems, 3</a:t>
            </a:r>
            <a:r>
              <a:rPr lang="en-US" sz="800" b="1" baseline="30000">
                <a:solidFill>
                  <a:srgbClr val="969696"/>
                </a:solidFill>
              </a:rPr>
              <a:t>rd</a:t>
            </a:r>
            <a:r>
              <a:rPr lang="en-US" sz="800" b="1">
                <a:solidFill>
                  <a:srgbClr val="969696"/>
                </a:solidFill>
              </a:rPr>
              <a:t> ed.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Andrew Tanenbaum</a:t>
            </a:r>
          </a:p>
          <a:p>
            <a:r>
              <a:rPr lang="en-US" sz="800">
                <a:solidFill>
                  <a:srgbClr val="969696"/>
                </a:solidFill>
              </a:rPr>
              <a:t>(c) 2008 Prentice-Hall, Inc.. 0-13-600663-9</a:t>
            </a:r>
          </a:p>
          <a:p>
            <a:r>
              <a:rPr lang="en-US" sz="800">
                <a:solidFill>
                  <a:srgbClr val="969696"/>
                </a:solidFill>
              </a:rPr>
              <a:t>All rights reserved</a:t>
            </a:r>
          </a:p>
        </p:txBody>
      </p:sp>
      <p:sp>
        <p:nvSpPr>
          <p:cNvPr id="607238" name="Text Box 6"/>
          <p:cNvSpPr txBox="1">
            <a:spLocks noChangeArrowheads="1"/>
          </p:cNvSpPr>
          <p:nvPr/>
        </p:nvSpPr>
        <p:spPr bwMode="auto">
          <a:xfrm>
            <a:off x="1189038" y="5155539"/>
            <a:ext cx="6813550" cy="650875"/>
          </a:xfrm>
          <a:prstGeom prst="rect">
            <a:avLst/>
          </a:prstGeom>
          <a:solidFill>
            <a:srgbClr val="FFFFC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Actually, the PThreads function names are all in lower case:</a:t>
            </a:r>
            <a:r>
              <a:rPr lang="en-US" sz="1800"/>
              <a:t/>
            </a:r>
            <a:br>
              <a:rPr lang="en-US" sz="1800"/>
            </a:br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pthread_create</a:t>
            </a:r>
            <a:r>
              <a:rPr lang="en-US" sz="1800"/>
              <a:t>, </a:t>
            </a:r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pthread_exit</a:t>
            </a:r>
            <a:r>
              <a:rPr lang="en-US" sz="1800"/>
              <a:t>, </a:t>
            </a:r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pthread_attr_init</a:t>
            </a:r>
            <a:r>
              <a:rPr lang="en-US" sz="1800"/>
              <a:t>, etc.</a:t>
            </a:r>
          </a:p>
        </p:txBody>
      </p:sp>
    </p:spTree>
    <p:extLst>
      <p:ext uri="{BB962C8B-B14F-4D97-AF65-F5344CB8AC3E}">
        <p14:creationId xmlns:p14="http://schemas.microsoft.com/office/powerpoint/2010/main" val="1754554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7C46D-BB54-2B43-B337-72A1ECD06972}" type="slidenum">
              <a:rPr lang="en-US"/>
              <a:pPr/>
              <a:t>20</a:t>
            </a:fld>
            <a:endParaRPr lang="en-US"/>
          </a:p>
        </p:txBody>
      </p:sp>
      <p:sp>
        <p:nvSpPr>
          <p:cNvPr id="630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Message Passing: Indirect Communication</a:t>
            </a:r>
          </a:p>
        </p:txBody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Send and receive messages from </a:t>
            </a:r>
            <a:r>
              <a:rPr lang="en-US" dirty="0">
                <a:solidFill>
                  <a:srgbClr val="B23300"/>
                </a:solidFill>
              </a:rPr>
              <a:t>mailboxes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or </a:t>
            </a:r>
            <a:r>
              <a:rPr lang="en-US" dirty="0">
                <a:solidFill>
                  <a:srgbClr val="B23300"/>
                </a:solidFill>
              </a:rPr>
              <a:t>ports </a:t>
            </a:r>
            <a:r>
              <a:rPr lang="en-US" dirty="0"/>
              <a:t>shared by cooperating processes.</a:t>
            </a:r>
          </a:p>
          <a:p>
            <a:pPr lvl="4"/>
            <a:endParaRPr lang="en-US" dirty="0"/>
          </a:p>
          <a:p>
            <a:r>
              <a:rPr lang="en-US" dirty="0"/>
              <a:t>Send and receive primitives:</a:t>
            </a:r>
          </a:p>
          <a:p>
            <a:pPr lvl="4"/>
            <a:endParaRPr lang="en-US" dirty="0"/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send(A, message)</a:t>
            </a:r>
            <a:r>
              <a:rPr lang="en-US" dirty="0"/>
              <a:t> sends a message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mailbox A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receive(A, message)</a:t>
            </a:r>
            <a:r>
              <a:rPr lang="en-US" dirty="0"/>
              <a:t> receives a message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 </a:t>
            </a:r>
            <a:r>
              <a:rPr lang="en-US" dirty="0"/>
              <a:t>mailbox 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184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9FECE-897C-784A-898C-576AC126DD98}" type="slidenum">
              <a:rPr lang="en-US"/>
              <a:pPr/>
              <a:t>21</a:t>
            </a:fld>
            <a:endParaRPr lang="en-US"/>
          </a:p>
        </p:txBody>
      </p:sp>
      <p:sp>
        <p:nvSpPr>
          <p:cNvPr id="631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Message Synchronization</a:t>
            </a:r>
          </a:p>
        </p:txBody>
      </p:sp>
      <p:sp>
        <p:nvSpPr>
          <p:cNvPr id="631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Message passing may be </a:t>
            </a:r>
            <a:r>
              <a:rPr lang="en-US" dirty="0">
                <a:solidFill>
                  <a:srgbClr val="B23300"/>
                </a:solidFill>
              </a:rPr>
              <a:t>blocking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or </a:t>
            </a:r>
            <a:r>
              <a:rPr lang="en-US" dirty="0" err="1">
                <a:solidFill>
                  <a:srgbClr val="B23300"/>
                </a:solidFill>
              </a:rPr>
              <a:t>nonblocking</a:t>
            </a:r>
            <a:r>
              <a:rPr lang="en-US" dirty="0"/>
              <a:t>, </a:t>
            </a:r>
            <a:r>
              <a:rPr lang="en-US" dirty="0" smtClean="0"/>
              <a:t>AKA </a:t>
            </a:r>
            <a:r>
              <a:rPr lang="en-US" dirty="0">
                <a:solidFill>
                  <a:srgbClr val="B23300"/>
                </a:solidFill>
              </a:rPr>
              <a:t>synchronous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>
                <a:solidFill>
                  <a:srgbClr val="B23300"/>
                </a:solidFill>
              </a:rPr>
              <a:t>asynchronous</a:t>
            </a:r>
            <a:r>
              <a:rPr lang="en-US" dirty="0"/>
              <a:t>, respectively.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605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9FECE-897C-784A-898C-576AC126DD98}" type="slidenum">
              <a:rPr lang="en-US"/>
              <a:pPr/>
              <a:t>22</a:t>
            </a:fld>
            <a:endParaRPr lang="en-US"/>
          </a:p>
        </p:txBody>
      </p:sp>
      <p:sp>
        <p:nvSpPr>
          <p:cNvPr id="631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 </a:t>
            </a:r>
            <a:r>
              <a:rPr lang="en-US" dirty="0" smtClean="0"/>
              <a:t>Synchronization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631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5151087"/>
          </a:xfrm>
        </p:spPr>
        <p:txBody>
          <a:bodyPr/>
          <a:lstStyle/>
          <a:p>
            <a:r>
              <a:rPr lang="en-US" dirty="0" smtClean="0">
                <a:solidFill>
                  <a:srgbClr val="B23300"/>
                </a:solidFill>
              </a:rPr>
              <a:t>Blocking </a:t>
            </a:r>
            <a:r>
              <a:rPr lang="en-US" dirty="0">
                <a:solidFill>
                  <a:srgbClr val="B23300"/>
                </a:solidFill>
              </a:rPr>
              <a:t>send</a:t>
            </a:r>
          </a:p>
          <a:p>
            <a:pPr lvl="1"/>
            <a:r>
              <a:rPr lang="en-US" dirty="0"/>
              <a:t>The sending process is blocked until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message is received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r>
              <a:rPr lang="en-US" dirty="0" err="1">
                <a:solidFill>
                  <a:srgbClr val="B23300"/>
                </a:solidFill>
              </a:rPr>
              <a:t>Nonblocking</a:t>
            </a:r>
            <a:r>
              <a:rPr lang="en-US" dirty="0">
                <a:solidFill>
                  <a:srgbClr val="B23300"/>
                </a:solidFill>
              </a:rPr>
              <a:t> send</a:t>
            </a:r>
          </a:p>
          <a:p>
            <a:pPr lvl="1"/>
            <a:r>
              <a:rPr lang="en-US" dirty="0"/>
              <a:t>The sending process sends the message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continues operating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r>
              <a:rPr lang="en-US" dirty="0">
                <a:solidFill>
                  <a:srgbClr val="B23300"/>
                </a:solidFill>
              </a:rPr>
              <a:t>Blocking receive</a:t>
            </a:r>
          </a:p>
          <a:p>
            <a:pPr lvl="1"/>
            <a:r>
              <a:rPr lang="en-US" dirty="0"/>
              <a:t>The receiver blocks until a message is available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r>
              <a:rPr lang="en-US" dirty="0" err="1">
                <a:solidFill>
                  <a:srgbClr val="B23300"/>
                </a:solidFill>
              </a:rPr>
              <a:t>Nonblocking</a:t>
            </a:r>
            <a:r>
              <a:rPr lang="en-US" dirty="0">
                <a:solidFill>
                  <a:srgbClr val="B23300"/>
                </a:solidFill>
              </a:rPr>
              <a:t> receive</a:t>
            </a:r>
          </a:p>
          <a:p>
            <a:pPr lvl="1"/>
            <a:r>
              <a:rPr lang="en-US" dirty="0"/>
              <a:t>The receive either retrieves a message or a null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84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1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1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318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318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3A019-541A-9F4A-9CF0-EA88697DBDC0}" type="slidenum">
              <a:rPr lang="en-US"/>
              <a:pPr/>
              <a:t>23</a:t>
            </a:fld>
            <a:endParaRPr lang="en-US"/>
          </a:p>
        </p:txBody>
      </p:sp>
      <p:sp>
        <p:nvSpPr>
          <p:cNvPr id="632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Client-Server Communications: Sockets</a:t>
            </a:r>
          </a:p>
        </p:txBody>
      </p:sp>
      <p:sp>
        <p:nvSpPr>
          <p:cNvPr id="632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412433" cy="4694238"/>
          </a:xfrm>
        </p:spPr>
        <p:txBody>
          <a:bodyPr/>
          <a:lstStyle/>
          <a:p>
            <a:r>
              <a:rPr lang="en-US" dirty="0"/>
              <a:t>A socket is a </a:t>
            </a:r>
            <a:r>
              <a:rPr lang="en-US" dirty="0">
                <a:solidFill>
                  <a:srgbClr val="B23300"/>
                </a:solidFill>
              </a:rPr>
              <a:t>communications endpoint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Two </a:t>
            </a:r>
            <a:r>
              <a:rPr lang="en-US" dirty="0" smtClean="0"/>
              <a:t>processes can communicate </a:t>
            </a:r>
            <a:r>
              <a:rPr lang="en-US" dirty="0"/>
              <a:t>over a network </a:t>
            </a:r>
            <a:r>
              <a:rPr lang="en-US" dirty="0" smtClean="0"/>
              <a:t>using </a:t>
            </a:r>
            <a:r>
              <a:rPr lang="en-US" dirty="0"/>
              <a:t>a pair of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sockets</a:t>
            </a:r>
            <a:r>
              <a:rPr lang="en-US" dirty="0"/>
              <a:t>, </a:t>
            </a:r>
            <a:r>
              <a:rPr lang="en-US" dirty="0" smtClean="0"/>
              <a:t>one </a:t>
            </a:r>
            <a:r>
              <a:rPr lang="en-US" dirty="0"/>
              <a:t>per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process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A socket has an </a:t>
            </a:r>
            <a:br>
              <a:rPr lang="en-US" dirty="0"/>
            </a:br>
            <a:r>
              <a:rPr lang="en-US" dirty="0">
                <a:solidFill>
                  <a:srgbClr val="B23300"/>
                </a:solidFill>
              </a:rPr>
              <a:t>IP address </a:t>
            </a:r>
            <a:r>
              <a:rPr lang="en-US" dirty="0"/>
              <a:t>and a </a:t>
            </a:r>
            <a:r>
              <a:rPr lang="en-US" dirty="0">
                <a:solidFill>
                  <a:srgbClr val="B23300"/>
                </a:solidFill>
              </a:rPr>
              <a:t/>
            </a:r>
            <a:br>
              <a:rPr lang="en-US" dirty="0">
                <a:solidFill>
                  <a:srgbClr val="B23300"/>
                </a:solidFill>
              </a:rPr>
            </a:br>
            <a:r>
              <a:rPr lang="en-US" dirty="0">
                <a:solidFill>
                  <a:srgbClr val="B23300"/>
                </a:solidFill>
              </a:rPr>
              <a:t>port number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632836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1927" y="2603791"/>
            <a:ext cx="4814888" cy="329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2837" name="Rectangle 5"/>
          <p:cNvSpPr>
            <a:spLocks noChangeArrowheads="1"/>
          </p:cNvSpPr>
          <p:nvPr/>
        </p:nvSpPr>
        <p:spPr bwMode="auto">
          <a:xfrm>
            <a:off x="5943600" y="6080125"/>
            <a:ext cx="2374900" cy="5810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969696"/>
                </a:solidFill>
              </a:rPr>
              <a:t>Silberschatz, Galvin, and Gagne </a:t>
            </a:r>
          </a:p>
          <a:p>
            <a:r>
              <a:rPr lang="en-US" sz="800" b="1">
                <a:solidFill>
                  <a:srgbClr val="969696"/>
                </a:solidFill>
              </a:rPr>
              <a:t>Operating Systems Concepts, 8</a:t>
            </a:r>
            <a:r>
              <a:rPr lang="en-US" sz="800" b="1" baseline="30000">
                <a:solidFill>
                  <a:srgbClr val="969696"/>
                </a:solidFill>
              </a:rPr>
              <a:t>th</a:t>
            </a:r>
            <a:r>
              <a:rPr lang="en-US" sz="800" b="1">
                <a:solidFill>
                  <a:srgbClr val="969696"/>
                </a:solidFill>
              </a:rPr>
              <a:t> edition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(c) 2012 John Wiley &amp; Sons. All rights reserved. </a:t>
            </a:r>
          </a:p>
          <a:p>
            <a:r>
              <a:rPr lang="en-US" sz="800">
                <a:solidFill>
                  <a:srgbClr val="969696"/>
                </a:solidFill>
              </a:rPr>
              <a:t>978-1-118-11273-1</a:t>
            </a:r>
          </a:p>
        </p:txBody>
      </p:sp>
    </p:spTree>
    <p:extLst>
      <p:ext uri="{BB962C8B-B14F-4D97-AF65-F5344CB8AC3E}">
        <p14:creationId xmlns:p14="http://schemas.microsoft.com/office/powerpoint/2010/main" val="1309189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2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2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32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5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4A8F9-DC19-B840-B4D3-0F858FDDB225}" type="slidenum">
              <a:rPr lang="en-US"/>
              <a:pPr/>
              <a:t>24</a:t>
            </a:fld>
            <a:endParaRPr lang="en-US"/>
          </a:p>
        </p:txBody>
      </p:sp>
      <p:sp>
        <p:nvSpPr>
          <p:cNvPr id="633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Client-Server Communications: RPC</a:t>
            </a:r>
          </a:p>
        </p:txBody>
      </p:sp>
      <p:sp>
        <p:nvSpPr>
          <p:cNvPr id="633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300"/>
                </a:solidFill>
              </a:rPr>
              <a:t>Remote Procedure Calls </a:t>
            </a:r>
            <a:r>
              <a:rPr lang="en-US" dirty="0"/>
              <a:t>(RPC) </a:t>
            </a:r>
            <a:r>
              <a:rPr lang="en-US" dirty="0" smtClean="0"/>
              <a:t>abstract </a:t>
            </a:r>
            <a:r>
              <a:rPr lang="en-US" dirty="0"/>
              <a:t>procedure calls between processes on networked systems.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300"/>
                </a:solidFill>
              </a:rPr>
              <a:t>Stub: </a:t>
            </a:r>
            <a:r>
              <a:rPr lang="en-US" dirty="0"/>
              <a:t>Client-side proxy for the actual procedure </a:t>
            </a:r>
            <a:br>
              <a:rPr lang="en-US" dirty="0"/>
            </a:br>
            <a:r>
              <a:rPr lang="en-US" dirty="0"/>
              <a:t>that resides on the server.</a:t>
            </a:r>
          </a:p>
          <a:p>
            <a:pPr lvl="4"/>
            <a:endParaRPr lang="en-US" dirty="0"/>
          </a:p>
          <a:p>
            <a:r>
              <a:rPr lang="en-US" dirty="0"/>
              <a:t>The client-side stub locates the server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 smtClean="0">
                <a:solidFill>
                  <a:srgbClr val="B23300"/>
                </a:solidFill>
              </a:rPr>
              <a:t>marshals </a:t>
            </a:r>
            <a:r>
              <a:rPr lang="en-US" dirty="0"/>
              <a:t>the parameters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Convert the parameter values to a form </a:t>
            </a:r>
            <a:br>
              <a:rPr lang="en-US" dirty="0"/>
            </a:br>
            <a:r>
              <a:rPr lang="en-US" dirty="0"/>
              <a:t>that can be transmitted over the network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110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3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33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33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5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4A8F9-DC19-B840-B4D3-0F858FDDB225}" type="slidenum">
              <a:rPr lang="en-US"/>
              <a:pPr/>
              <a:t>25</a:t>
            </a:fld>
            <a:endParaRPr lang="en-US"/>
          </a:p>
        </p:txBody>
      </p:sp>
      <p:sp>
        <p:nvSpPr>
          <p:cNvPr id="633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Client-Server Communications: RPC</a:t>
            </a:r>
          </a:p>
        </p:txBody>
      </p:sp>
      <p:sp>
        <p:nvSpPr>
          <p:cNvPr id="633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server-side </a:t>
            </a:r>
            <a:r>
              <a:rPr lang="en-US" dirty="0">
                <a:solidFill>
                  <a:srgbClr val="B23300"/>
                </a:solidFill>
              </a:rPr>
              <a:t>skeleton </a:t>
            </a:r>
            <a:r>
              <a:rPr lang="en-US" dirty="0"/>
              <a:t>receives this message, </a:t>
            </a:r>
            <a:r>
              <a:rPr lang="en-US" dirty="0" err="1" smtClean="0">
                <a:solidFill>
                  <a:srgbClr val="B23300"/>
                </a:solidFill>
              </a:rPr>
              <a:t>unmarshals</a:t>
            </a:r>
            <a:r>
              <a:rPr lang="en-US" dirty="0" smtClean="0">
                <a:solidFill>
                  <a:srgbClr val="B23300"/>
                </a:solidFill>
              </a:rPr>
              <a:t> </a:t>
            </a:r>
            <a:r>
              <a:rPr lang="en-US" dirty="0"/>
              <a:t>the parameters, and performs the procedure on the server.</a:t>
            </a:r>
          </a:p>
        </p:txBody>
      </p:sp>
    </p:spTree>
    <p:extLst>
      <p:ext uri="{BB962C8B-B14F-4D97-AF65-F5344CB8AC3E}">
        <p14:creationId xmlns:p14="http://schemas.microsoft.com/office/powerpoint/2010/main" val="235882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E56B4-55A9-234F-ABD0-1D6629CE5E2C}" type="slidenum">
              <a:rPr lang="en-US"/>
              <a:pPr/>
              <a:t>26</a:t>
            </a:fld>
            <a:endParaRPr lang="en-US"/>
          </a:p>
        </p:txBody>
      </p:sp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Remote Procedure Calls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5563"/>
            <a:ext cx="8229600" cy="690562"/>
          </a:xfrm>
        </p:spPr>
        <p:txBody>
          <a:bodyPr/>
          <a:lstStyle/>
          <a:p>
            <a:r>
              <a:rPr lang="en-US" dirty="0" err="1">
                <a:solidFill>
                  <a:srgbClr val="B23300"/>
                </a:solidFill>
              </a:rPr>
              <a:t>Marshalling</a:t>
            </a:r>
            <a:r>
              <a:rPr lang="en-US" dirty="0">
                <a:solidFill>
                  <a:srgbClr val="B23300"/>
                </a:solidFill>
              </a:rPr>
              <a:t> </a:t>
            </a:r>
            <a:r>
              <a:rPr lang="en-US" dirty="0"/>
              <a:t>and </a:t>
            </a:r>
            <a:r>
              <a:rPr lang="en-US" dirty="0" err="1">
                <a:solidFill>
                  <a:srgbClr val="B23300"/>
                </a:solidFill>
              </a:rPr>
              <a:t>unmarshalling</a:t>
            </a:r>
            <a:endParaRPr lang="en-US" dirty="0">
              <a:solidFill>
                <a:srgbClr val="B23300"/>
              </a:solidFill>
            </a:endParaRPr>
          </a:p>
        </p:txBody>
      </p:sp>
      <p:pic>
        <p:nvPicPr>
          <p:cNvPr id="63488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874838"/>
            <a:ext cx="6405563" cy="433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885" name="Rectangle 5"/>
          <p:cNvSpPr>
            <a:spLocks noChangeArrowheads="1"/>
          </p:cNvSpPr>
          <p:nvPr/>
        </p:nvSpPr>
        <p:spPr bwMode="auto">
          <a:xfrm>
            <a:off x="5943600" y="6080125"/>
            <a:ext cx="2374900" cy="5810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969696"/>
                </a:solidFill>
              </a:rPr>
              <a:t>Silberschatz, Galvin, and Gagne </a:t>
            </a:r>
          </a:p>
          <a:p>
            <a:r>
              <a:rPr lang="en-US" sz="800" b="1">
                <a:solidFill>
                  <a:srgbClr val="969696"/>
                </a:solidFill>
              </a:rPr>
              <a:t>Operating Systems Concepts, 8</a:t>
            </a:r>
            <a:r>
              <a:rPr lang="en-US" sz="800" b="1" baseline="30000">
                <a:solidFill>
                  <a:srgbClr val="969696"/>
                </a:solidFill>
              </a:rPr>
              <a:t>th</a:t>
            </a:r>
            <a:r>
              <a:rPr lang="en-US" sz="800" b="1">
                <a:solidFill>
                  <a:srgbClr val="969696"/>
                </a:solidFill>
              </a:rPr>
              <a:t> edition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(c) 2012 John Wiley &amp; Sons. All rights reserved. </a:t>
            </a:r>
          </a:p>
          <a:p>
            <a:r>
              <a:rPr lang="en-US" sz="800">
                <a:solidFill>
                  <a:srgbClr val="969696"/>
                </a:solidFill>
              </a:rPr>
              <a:t>978-1-118-11273-1</a:t>
            </a:r>
          </a:p>
        </p:txBody>
      </p:sp>
    </p:spTree>
    <p:extLst>
      <p:ext uri="{BB962C8B-B14F-4D97-AF65-F5344CB8AC3E}">
        <p14:creationId xmlns:p14="http://schemas.microsoft.com/office/powerpoint/2010/main" val="1246783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4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1541-F392-7341-B27C-D588400B345B}" type="slidenum">
              <a:rPr lang="en-US"/>
              <a:pPr/>
              <a:t>27</a:t>
            </a:fld>
            <a:endParaRPr lang="en-US"/>
          </a:p>
        </p:txBody>
      </p:sp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Client-Server Communications: Pipes</a:t>
            </a:r>
          </a:p>
        </p:txBody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Pipes are </a:t>
            </a:r>
            <a:r>
              <a:rPr lang="en-US" dirty="0" smtClean="0">
                <a:solidFill>
                  <a:srgbClr val="B23300"/>
                </a:solidFill>
              </a:rPr>
              <a:t>communications </a:t>
            </a:r>
            <a:r>
              <a:rPr lang="en-US" dirty="0">
                <a:solidFill>
                  <a:srgbClr val="B23300"/>
                </a:solidFill>
              </a:rPr>
              <a:t>conduits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/>
              <a:t>cooperating processes.</a:t>
            </a:r>
          </a:p>
          <a:p>
            <a:pPr lvl="4"/>
            <a:endParaRPr lang="en-US" dirty="0"/>
          </a:p>
          <a:p>
            <a:r>
              <a:rPr lang="en-US" dirty="0" smtClean="0"/>
              <a:t>A </a:t>
            </a:r>
            <a:r>
              <a:rPr lang="en-US" dirty="0"/>
              <a:t>pipe </a:t>
            </a:r>
            <a:r>
              <a:rPr lang="en-US" dirty="0" smtClean="0"/>
              <a:t>is </a:t>
            </a:r>
            <a:r>
              <a:rPr lang="en-US" dirty="0"/>
              <a:t>a special type of </a:t>
            </a:r>
            <a:r>
              <a:rPr lang="en-US" dirty="0" smtClean="0"/>
              <a:t>file accessed </a:t>
            </a:r>
            <a:r>
              <a:rPr lang="en-US" dirty="0"/>
              <a:t>using ordinary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read()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write()</a:t>
            </a:r>
            <a:r>
              <a:rPr lang="en-US" dirty="0"/>
              <a:t> </a:t>
            </a:r>
            <a:r>
              <a:rPr lang="en-US" dirty="0" smtClean="0"/>
              <a:t>system </a:t>
            </a:r>
            <a:r>
              <a:rPr lang="en-US" dirty="0"/>
              <a:t>calls.</a:t>
            </a:r>
          </a:p>
          <a:p>
            <a:pPr lvl="4"/>
            <a:endParaRPr lang="en-US" dirty="0"/>
          </a:p>
          <a:p>
            <a:r>
              <a:rPr lang="en-US" dirty="0"/>
              <a:t>Typically, a parent process creates a pipe </a:t>
            </a:r>
            <a:br>
              <a:rPr lang="en-US" dirty="0"/>
            </a:br>
            <a:r>
              <a:rPr lang="en-US" dirty="0"/>
              <a:t>and then forks a child process.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The parent process makes the pipe available </a:t>
            </a:r>
            <a:br>
              <a:rPr lang="en-US" dirty="0"/>
            </a:br>
            <a:r>
              <a:rPr lang="en-US" dirty="0"/>
              <a:t>to the child process to use in order to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communicate with </a:t>
            </a:r>
            <a:r>
              <a:rPr lang="en-US" dirty="0"/>
              <a:t>the child</a:t>
            </a:r>
            <a:r>
              <a:rPr lang="en-US" dirty="0" smtClean="0"/>
              <a:t>.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890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5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5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3D07C-EF34-7D47-943F-DAA1E0BA672A}" type="slidenum">
              <a:rPr lang="en-US"/>
              <a:pPr/>
              <a:t>28</a:t>
            </a:fld>
            <a:endParaRPr lang="en-US"/>
          </a:p>
        </p:txBody>
      </p:sp>
      <p:sp>
        <p:nvSpPr>
          <p:cNvPr id="636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UNIX Pipe Example</a:t>
            </a:r>
          </a:p>
        </p:txBody>
      </p:sp>
      <p:sp>
        <p:nvSpPr>
          <p:cNvPr id="636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2865438"/>
          </a:xfrm>
        </p:spPr>
        <p:txBody>
          <a:bodyPr/>
          <a:lstStyle/>
          <a:p>
            <a:r>
              <a:rPr lang="en-US" dirty="0"/>
              <a:t>Create an ordinary pipe using the system call</a:t>
            </a:r>
            <a:br>
              <a:rPr lang="en-US" dirty="0"/>
            </a:br>
            <a:r>
              <a:rPr lang="en-US" sz="800" dirty="0"/>
              <a:t> </a:t>
            </a:r>
            <a:br>
              <a:rPr lang="en-US" sz="800" dirty="0"/>
            </a:br>
            <a:r>
              <a:rPr lang="en-US" dirty="0"/>
              <a:t>			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pipe(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int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fd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[])</a:t>
            </a:r>
            <a:r>
              <a:rPr lang="en-US" dirty="0"/>
              <a:t/>
            </a:r>
            <a:br>
              <a:rPr lang="en-US" dirty="0"/>
            </a:br>
            <a:r>
              <a:rPr lang="en-US" sz="800" dirty="0"/>
              <a:t> </a:t>
            </a:r>
            <a:br>
              <a:rPr lang="en-US" sz="800" dirty="0"/>
            </a:br>
            <a:r>
              <a:rPr lang="en-US" dirty="0"/>
              <a:t>where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fd</a:t>
            </a:r>
            <a:r>
              <a:rPr lang="en-US" dirty="0"/>
              <a:t> is an array of </a:t>
            </a:r>
            <a:r>
              <a:rPr lang="en-US" dirty="0">
                <a:solidFill>
                  <a:schemeClr val="folHlink"/>
                </a:solidFill>
              </a:rPr>
              <a:t>two file descriptors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fd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[0]</a:t>
            </a:r>
            <a:r>
              <a:rPr lang="en-US" dirty="0"/>
              <a:t>: File descriptor of the </a:t>
            </a:r>
            <a:r>
              <a:rPr lang="en-US" dirty="0">
                <a:solidFill>
                  <a:schemeClr val="folHlink"/>
                </a:solidFill>
              </a:rPr>
              <a:t>read end</a:t>
            </a:r>
            <a:r>
              <a:rPr lang="en-US" dirty="0"/>
              <a:t> of the pipe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fd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[1]</a:t>
            </a:r>
            <a:r>
              <a:rPr lang="en-US" dirty="0"/>
              <a:t>: File descriptor of the </a:t>
            </a:r>
            <a:r>
              <a:rPr lang="en-US" dirty="0">
                <a:solidFill>
                  <a:schemeClr val="folHlink"/>
                </a:solidFill>
              </a:rPr>
              <a:t>write end</a:t>
            </a:r>
            <a:r>
              <a:rPr lang="en-US" dirty="0"/>
              <a:t> of the pipe</a:t>
            </a:r>
          </a:p>
        </p:txBody>
      </p:sp>
      <p:sp>
        <p:nvSpPr>
          <p:cNvPr id="636932" name="Text Box 4"/>
          <p:cNvSpPr txBox="1">
            <a:spLocks noChangeArrowheads="1"/>
          </p:cNvSpPr>
          <p:nvPr/>
        </p:nvSpPr>
        <p:spPr bwMode="auto">
          <a:xfrm>
            <a:off x="1279525" y="4018563"/>
            <a:ext cx="904875" cy="37623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chemeClr val="bg1"/>
                </a:solidFill>
              </a:rPr>
              <a:t>Parent</a:t>
            </a:r>
          </a:p>
        </p:txBody>
      </p:sp>
      <p:sp>
        <p:nvSpPr>
          <p:cNvPr id="636933" name="Text Box 5"/>
          <p:cNvSpPr txBox="1">
            <a:spLocks noChangeArrowheads="1"/>
          </p:cNvSpPr>
          <p:nvPr/>
        </p:nvSpPr>
        <p:spPr bwMode="auto">
          <a:xfrm>
            <a:off x="6975475" y="6161688"/>
            <a:ext cx="765175" cy="376238"/>
          </a:xfrm>
          <a:prstGeom prst="rect">
            <a:avLst/>
          </a:prstGeom>
          <a:solidFill>
            <a:srgbClr val="0033CC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chemeClr val="bg1"/>
                </a:solidFill>
              </a:rPr>
              <a:t>Child</a:t>
            </a:r>
          </a:p>
        </p:txBody>
      </p:sp>
      <p:sp>
        <p:nvSpPr>
          <p:cNvPr id="636934" name="Text Box 6"/>
          <p:cNvSpPr txBox="1">
            <a:spLocks noChangeArrowheads="1"/>
          </p:cNvSpPr>
          <p:nvPr/>
        </p:nvSpPr>
        <p:spPr bwMode="auto">
          <a:xfrm>
            <a:off x="1801813" y="4475763"/>
            <a:ext cx="941387" cy="31432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folHlink"/>
                </a:solidFill>
              </a:rPr>
              <a:t>fd[0] read</a:t>
            </a:r>
          </a:p>
        </p:txBody>
      </p:sp>
      <p:sp>
        <p:nvSpPr>
          <p:cNvPr id="636935" name="Text Box 7"/>
          <p:cNvSpPr txBox="1">
            <a:spLocks noChangeArrowheads="1"/>
          </p:cNvSpPr>
          <p:nvPr/>
        </p:nvSpPr>
        <p:spPr bwMode="auto">
          <a:xfrm>
            <a:off x="7470775" y="5755288"/>
            <a:ext cx="941388" cy="314325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33CC"/>
                </a:solidFill>
              </a:rPr>
              <a:t>fd[0] read</a:t>
            </a:r>
          </a:p>
        </p:txBody>
      </p:sp>
      <p:sp>
        <p:nvSpPr>
          <p:cNvPr id="636936" name="Text Box 8"/>
          <p:cNvSpPr txBox="1">
            <a:spLocks noChangeArrowheads="1"/>
          </p:cNvSpPr>
          <p:nvPr/>
        </p:nvSpPr>
        <p:spPr bwMode="auto">
          <a:xfrm>
            <a:off x="684213" y="4475763"/>
            <a:ext cx="962025" cy="31432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folHlink"/>
                </a:solidFill>
              </a:rPr>
              <a:t>fd[1] write</a:t>
            </a:r>
          </a:p>
        </p:txBody>
      </p:sp>
      <p:sp>
        <p:nvSpPr>
          <p:cNvPr id="636937" name="Text Box 9"/>
          <p:cNvSpPr txBox="1">
            <a:spLocks noChangeArrowheads="1"/>
          </p:cNvSpPr>
          <p:nvPr/>
        </p:nvSpPr>
        <p:spPr bwMode="auto">
          <a:xfrm>
            <a:off x="6353175" y="5755288"/>
            <a:ext cx="962025" cy="314325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33CC"/>
                </a:solidFill>
              </a:rPr>
              <a:t>fd[1] write</a:t>
            </a:r>
          </a:p>
        </p:txBody>
      </p:sp>
      <p:cxnSp>
        <p:nvCxnSpPr>
          <p:cNvPr id="636938" name="AutoShape 10"/>
          <p:cNvCxnSpPr>
            <a:cxnSpLocks noChangeShapeType="1"/>
            <a:stCxn id="636936" idx="2"/>
            <a:endCxn id="636945" idx="2"/>
          </p:cNvCxnSpPr>
          <p:nvPr/>
        </p:nvCxnSpPr>
        <p:spPr bwMode="auto">
          <a:xfrm rot="16200000" flipH="1">
            <a:off x="2043113" y="3912200"/>
            <a:ext cx="279400" cy="2035175"/>
          </a:xfrm>
          <a:prstGeom prst="bentConnector2">
            <a:avLst/>
          </a:prstGeom>
          <a:noFill/>
          <a:ln w="28575">
            <a:solidFill>
              <a:schemeClr val="folHlink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36939" name="AutoShape 11"/>
          <p:cNvCxnSpPr>
            <a:cxnSpLocks noChangeShapeType="1"/>
            <a:stCxn id="636935" idx="0"/>
            <a:endCxn id="636947" idx="6"/>
          </p:cNvCxnSpPr>
          <p:nvPr/>
        </p:nvCxnSpPr>
        <p:spPr bwMode="auto">
          <a:xfrm rot="5400000" flipH="1">
            <a:off x="6600032" y="4413056"/>
            <a:ext cx="685800" cy="1998663"/>
          </a:xfrm>
          <a:prstGeom prst="bentConnector2">
            <a:avLst/>
          </a:prstGeom>
          <a:noFill/>
          <a:ln w="28575">
            <a:solidFill>
              <a:srgbClr val="0033CC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36940" name="AutoShape 12"/>
          <p:cNvCxnSpPr>
            <a:cxnSpLocks noChangeShapeType="1"/>
            <a:stCxn id="636937" idx="1"/>
            <a:endCxn id="636946" idx="2"/>
          </p:cNvCxnSpPr>
          <p:nvPr/>
        </p:nvCxnSpPr>
        <p:spPr bwMode="auto">
          <a:xfrm rot="10800000">
            <a:off x="3200400" y="5344126"/>
            <a:ext cx="3152775" cy="568325"/>
          </a:xfrm>
          <a:prstGeom prst="bentConnector3">
            <a:avLst>
              <a:gd name="adj1" fmla="val 107250"/>
            </a:avLst>
          </a:prstGeom>
          <a:noFill/>
          <a:ln w="28575">
            <a:solidFill>
              <a:srgbClr val="0033CC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36941" name="AutoShape 13"/>
          <p:cNvCxnSpPr>
            <a:cxnSpLocks noChangeShapeType="1"/>
            <a:stCxn id="636934" idx="3"/>
            <a:endCxn id="636948" idx="6"/>
          </p:cNvCxnSpPr>
          <p:nvPr/>
        </p:nvCxnSpPr>
        <p:spPr bwMode="auto">
          <a:xfrm>
            <a:off x="2743200" y="4632926"/>
            <a:ext cx="3200400" cy="711200"/>
          </a:xfrm>
          <a:prstGeom prst="bentConnector3">
            <a:avLst>
              <a:gd name="adj1" fmla="val 107144"/>
            </a:avLst>
          </a:prstGeom>
          <a:noFill/>
          <a:ln w="28575">
            <a:solidFill>
              <a:schemeClr val="folHlink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636942" name="Group 14"/>
          <p:cNvGrpSpPr>
            <a:grpSpLocks/>
          </p:cNvGrpSpPr>
          <p:nvPr/>
        </p:nvGrpSpPr>
        <p:grpSpPr bwMode="auto">
          <a:xfrm>
            <a:off x="3200400" y="4840888"/>
            <a:ext cx="2743200" cy="731838"/>
            <a:chOff x="2016" y="2876"/>
            <a:chExt cx="1728" cy="461"/>
          </a:xfrm>
        </p:grpSpPr>
        <p:grpSp>
          <p:nvGrpSpPr>
            <p:cNvPr id="636943" name="Group 15"/>
            <p:cNvGrpSpPr>
              <a:grpSpLocks/>
            </p:cNvGrpSpPr>
            <p:nvPr/>
          </p:nvGrpSpPr>
          <p:grpSpPr bwMode="auto">
            <a:xfrm>
              <a:off x="2016" y="2876"/>
              <a:ext cx="1728" cy="461"/>
              <a:chOff x="2016" y="2876"/>
              <a:chExt cx="1728" cy="461"/>
            </a:xfrm>
          </p:grpSpPr>
          <p:sp>
            <p:nvSpPr>
              <p:cNvPr id="636944" name="AutoShape 16"/>
              <p:cNvSpPr>
                <a:spLocks noChangeArrowheads="1"/>
              </p:cNvSpPr>
              <p:nvPr/>
            </p:nvSpPr>
            <p:spPr bwMode="auto">
              <a:xfrm rot="5400000">
                <a:off x="2649" y="2243"/>
                <a:ext cx="461" cy="1728"/>
              </a:xfrm>
              <a:prstGeom prst="can">
                <a:avLst>
                  <a:gd name="adj" fmla="val 93709"/>
                </a:avLst>
              </a:prstGeom>
              <a:gradFill rotWithShape="1">
                <a:gsLst>
                  <a:gs pos="0">
                    <a:srgbClr val="FFCC00">
                      <a:gamma/>
                      <a:shade val="46275"/>
                      <a:invGamma/>
                    </a:srgbClr>
                  </a:gs>
                  <a:gs pos="50000">
                    <a:srgbClr val="FFCC00"/>
                  </a:gs>
                  <a:gs pos="100000">
                    <a:srgbClr val="FFCC00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/>
              <a:p>
                <a:pPr algn="ctr"/>
                <a:r>
                  <a:rPr lang="en-US" sz="1800"/>
                  <a:t>Pipe</a:t>
                </a:r>
              </a:p>
            </p:txBody>
          </p:sp>
          <p:sp>
            <p:nvSpPr>
              <p:cNvPr id="636945" name="Oval 17"/>
              <p:cNvSpPr>
                <a:spLocks noChangeArrowheads="1"/>
              </p:cNvSpPr>
              <p:nvPr/>
            </p:nvSpPr>
            <p:spPr bwMode="auto">
              <a:xfrm>
                <a:off x="2016" y="2991"/>
                <a:ext cx="58" cy="58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6946" name="Oval 18"/>
              <p:cNvSpPr>
                <a:spLocks noChangeArrowheads="1"/>
              </p:cNvSpPr>
              <p:nvPr/>
            </p:nvSpPr>
            <p:spPr bwMode="auto">
              <a:xfrm>
                <a:off x="2016" y="3164"/>
                <a:ext cx="58" cy="58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6947" name="Oval 19"/>
              <p:cNvSpPr>
                <a:spLocks noChangeArrowheads="1"/>
              </p:cNvSpPr>
              <p:nvPr/>
            </p:nvSpPr>
            <p:spPr bwMode="auto">
              <a:xfrm>
                <a:off x="3686" y="2991"/>
                <a:ext cx="58" cy="58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6948" name="Oval 20"/>
              <p:cNvSpPr>
                <a:spLocks noChangeArrowheads="1"/>
              </p:cNvSpPr>
              <p:nvPr/>
            </p:nvSpPr>
            <p:spPr bwMode="auto">
              <a:xfrm>
                <a:off x="3686" y="3164"/>
                <a:ext cx="58" cy="58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36949" name="AutoShape 21"/>
            <p:cNvSpPr>
              <a:spLocks noChangeArrowheads="1"/>
            </p:cNvSpPr>
            <p:nvPr/>
          </p:nvSpPr>
          <p:spPr bwMode="auto">
            <a:xfrm>
              <a:off x="2938" y="3024"/>
              <a:ext cx="346" cy="172"/>
            </a:xfrm>
            <a:prstGeom prst="rightArrow">
              <a:avLst>
                <a:gd name="adj1" fmla="val 50000"/>
                <a:gd name="adj2" fmla="val 50291"/>
              </a:avLst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1800">
                <a:solidFill>
                  <a:schemeClr val="folHlink"/>
                </a:solidFill>
              </a:endParaRPr>
            </a:p>
          </p:txBody>
        </p:sp>
        <p:sp>
          <p:nvSpPr>
            <p:cNvPr id="636950" name="AutoShape 22"/>
            <p:cNvSpPr>
              <a:spLocks noChangeArrowheads="1"/>
            </p:cNvSpPr>
            <p:nvPr/>
          </p:nvSpPr>
          <p:spPr bwMode="auto">
            <a:xfrm>
              <a:off x="2246" y="3024"/>
              <a:ext cx="346" cy="172"/>
            </a:xfrm>
            <a:prstGeom prst="rightArrow">
              <a:avLst>
                <a:gd name="adj1" fmla="val 50000"/>
                <a:gd name="adj2" fmla="val 50291"/>
              </a:avLst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1800">
                <a:solidFill>
                  <a:schemeClr val="folHlink"/>
                </a:solidFill>
              </a:endParaRPr>
            </a:p>
          </p:txBody>
        </p:sp>
      </p:grpSp>
      <p:grpSp>
        <p:nvGrpSpPr>
          <p:cNvPr id="636956" name="Group 28"/>
          <p:cNvGrpSpPr>
            <a:grpSpLocks/>
          </p:cNvGrpSpPr>
          <p:nvPr/>
        </p:nvGrpSpPr>
        <p:grpSpPr bwMode="auto">
          <a:xfrm>
            <a:off x="2011363" y="4293201"/>
            <a:ext cx="836612" cy="731837"/>
            <a:chOff x="1267" y="2563"/>
            <a:chExt cx="527" cy="461"/>
          </a:xfrm>
        </p:grpSpPr>
        <p:sp>
          <p:nvSpPr>
            <p:cNvPr id="636951" name="Text Box 23"/>
            <p:cNvSpPr txBox="1">
              <a:spLocks noChangeArrowheads="1"/>
            </p:cNvSpPr>
            <p:nvPr/>
          </p:nvSpPr>
          <p:spPr bwMode="auto">
            <a:xfrm>
              <a:off x="1382" y="2563"/>
              <a:ext cx="27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600" b="1" dirty="0"/>
                <a:t>x</a:t>
              </a:r>
            </a:p>
          </p:txBody>
        </p:sp>
        <p:sp>
          <p:nvSpPr>
            <p:cNvPr id="636953" name="Text Box 25"/>
            <p:cNvSpPr txBox="1">
              <a:spLocks noChangeArrowheads="1"/>
            </p:cNvSpPr>
            <p:nvPr/>
          </p:nvSpPr>
          <p:spPr bwMode="auto">
            <a:xfrm>
              <a:off x="1267" y="2851"/>
              <a:ext cx="52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b="1"/>
                <a:t>Not used</a:t>
              </a:r>
            </a:p>
          </p:txBody>
        </p:sp>
      </p:grpSp>
      <p:grpSp>
        <p:nvGrpSpPr>
          <p:cNvPr id="636957" name="Group 29"/>
          <p:cNvGrpSpPr>
            <a:grpSpLocks/>
          </p:cNvGrpSpPr>
          <p:nvPr/>
        </p:nvGrpSpPr>
        <p:grpSpPr bwMode="auto">
          <a:xfrm>
            <a:off x="6661150" y="5482238"/>
            <a:ext cx="836613" cy="731838"/>
            <a:chOff x="4196" y="3312"/>
            <a:chExt cx="527" cy="461"/>
          </a:xfrm>
        </p:grpSpPr>
        <p:sp>
          <p:nvSpPr>
            <p:cNvPr id="636952" name="Text Box 24"/>
            <p:cNvSpPr txBox="1">
              <a:spLocks noChangeArrowheads="1"/>
            </p:cNvSpPr>
            <p:nvPr/>
          </p:nvSpPr>
          <p:spPr bwMode="auto">
            <a:xfrm>
              <a:off x="4320" y="3369"/>
              <a:ext cx="27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600" b="1"/>
                <a:t>x</a:t>
              </a:r>
            </a:p>
          </p:txBody>
        </p:sp>
        <p:sp>
          <p:nvSpPr>
            <p:cNvPr id="636954" name="Text Box 26"/>
            <p:cNvSpPr txBox="1">
              <a:spLocks noChangeArrowheads="1"/>
            </p:cNvSpPr>
            <p:nvPr/>
          </p:nvSpPr>
          <p:spPr bwMode="auto">
            <a:xfrm>
              <a:off x="4196" y="3312"/>
              <a:ext cx="52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b="1"/>
                <a:t>Not used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06255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6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36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36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36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36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36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36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36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36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36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36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36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36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6932" grpId="0" animBg="1"/>
      <p:bldP spid="636933" grpId="0" animBg="1"/>
      <p:bldP spid="636934" grpId="0" animBg="1"/>
      <p:bldP spid="636935" grpId="0" animBg="1"/>
      <p:bldP spid="636936" grpId="0" animBg="1"/>
      <p:bldP spid="63693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6E6CC-9A82-4F4D-92D0-CEA520FDC118}" type="slidenum">
              <a:rPr lang="en-US"/>
              <a:pPr/>
              <a:t>29</a:t>
            </a:fld>
            <a:endParaRPr lang="en-US"/>
          </a:p>
        </p:txBody>
      </p:sp>
      <p:sp>
        <p:nvSpPr>
          <p:cNvPr id="637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Pipe: Example C Code</a:t>
            </a:r>
          </a:p>
        </p:txBody>
      </p:sp>
      <p:sp>
        <p:nvSpPr>
          <p:cNvPr id="637955" name="Text Box 3"/>
          <p:cNvSpPr txBox="1">
            <a:spLocks noChangeArrowheads="1"/>
          </p:cNvSpPr>
          <p:nvPr/>
        </p:nvSpPr>
        <p:spPr bwMode="auto">
          <a:xfrm>
            <a:off x="1188757" y="1227886"/>
            <a:ext cx="6187286" cy="540147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500" b="1" dirty="0">
                <a:latin typeface="Courier New" charset="0"/>
              </a:rPr>
              <a:t>#include &lt;</a:t>
            </a:r>
            <a:r>
              <a:rPr lang="en-US" sz="1500" b="1" dirty="0" err="1">
                <a:latin typeface="Courier New" charset="0"/>
              </a:rPr>
              <a:t>stdio.h</a:t>
            </a:r>
            <a:r>
              <a:rPr lang="en-US" sz="1500" b="1" dirty="0">
                <a:latin typeface="Courier New" charset="0"/>
              </a:rPr>
              <a:t>&gt;</a:t>
            </a:r>
          </a:p>
          <a:p>
            <a:r>
              <a:rPr lang="en-US" sz="1500" b="1" dirty="0">
                <a:latin typeface="Courier New" charset="0"/>
              </a:rPr>
              <a:t>#include &lt;</a:t>
            </a:r>
            <a:r>
              <a:rPr lang="en-US" sz="1500" b="1" dirty="0" err="1">
                <a:latin typeface="Courier New" charset="0"/>
              </a:rPr>
              <a:t>unistd.h</a:t>
            </a:r>
            <a:r>
              <a:rPr lang="en-US" sz="1500" b="1" dirty="0">
                <a:latin typeface="Courier New" charset="0"/>
              </a:rPr>
              <a:t>&gt;</a:t>
            </a:r>
          </a:p>
          <a:p>
            <a:r>
              <a:rPr lang="en-US" sz="1500" b="1" dirty="0">
                <a:latin typeface="Courier New" charset="0"/>
              </a:rPr>
              <a:t>#include &lt;sys/</a:t>
            </a:r>
            <a:r>
              <a:rPr lang="en-US" sz="1500" b="1" dirty="0" err="1">
                <a:latin typeface="Courier New" charset="0"/>
              </a:rPr>
              <a:t>types.h</a:t>
            </a:r>
            <a:r>
              <a:rPr lang="en-US" sz="1500" b="1" dirty="0">
                <a:latin typeface="Courier New" charset="0"/>
              </a:rPr>
              <a:t>&gt;</a:t>
            </a:r>
          </a:p>
          <a:p>
            <a:r>
              <a:rPr lang="en-US" sz="1500" b="1" dirty="0">
                <a:latin typeface="Courier New" charset="0"/>
              </a:rPr>
              <a:t>#include &lt;</a:t>
            </a:r>
            <a:r>
              <a:rPr lang="en-US" sz="1500" b="1" dirty="0" err="1">
                <a:latin typeface="Courier New" charset="0"/>
              </a:rPr>
              <a:t>string.h</a:t>
            </a:r>
            <a:r>
              <a:rPr lang="en-US" sz="1500" b="1" dirty="0">
                <a:latin typeface="Courier New" charset="0"/>
              </a:rPr>
              <a:t>&gt;</a:t>
            </a:r>
          </a:p>
          <a:p>
            <a:endParaRPr lang="en-US" sz="1500" b="1" dirty="0">
              <a:latin typeface="Courier New" charset="0"/>
            </a:endParaRPr>
          </a:p>
          <a:p>
            <a:r>
              <a:rPr lang="en-US" sz="1500" b="1" dirty="0">
                <a:latin typeface="Courier New" charset="0"/>
              </a:rPr>
              <a:t>#define BUFFER_SIZE 25</a:t>
            </a:r>
          </a:p>
          <a:p>
            <a:r>
              <a:rPr lang="en-US" sz="1500" b="1" dirty="0">
                <a:latin typeface="Courier New" charset="0"/>
              </a:rPr>
              <a:t>#define READ_END     0</a:t>
            </a:r>
          </a:p>
          <a:p>
            <a:r>
              <a:rPr lang="en-US" sz="1500" b="1" dirty="0">
                <a:latin typeface="Courier New" charset="0"/>
              </a:rPr>
              <a:t>#define WRITE_END    1</a:t>
            </a:r>
          </a:p>
          <a:p>
            <a:endParaRPr lang="en-US" sz="1500" b="1" dirty="0">
              <a:latin typeface="Courier New" charset="0"/>
            </a:endParaRPr>
          </a:p>
          <a:p>
            <a:r>
              <a:rPr lang="en-US" sz="1500" b="1" dirty="0" err="1">
                <a:latin typeface="Courier New" charset="0"/>
              </a:rPr>
              <a:t>int</a:t>
            </a:r>
            <a:r>
              <a:rPr lang="en-US" sz="1500" b="1" dirty="0">
                <a:latin typeface="Courier New" charset="0"/>
              </a:rPr>
              <a:t> main(void)</a:t>
            </a:r>
          </a:p>
          <a:p>
            <a:r>
              <a:rPr lang="en-US" sz="1500" b="1" dirty="0">
                <a:latin typeface="Courier New" charset="0"/>
              </a:rPr>
              <a:t>{</a:t>
            </a:r>
          </a:p>
          <a:p>
            <a:r>
              <a:rPr lang="en-US" sz="1500" b="1" dirty="0">
                <a:latin typeface="Courier New" charset="0"/>
              </a:rPr>
              <a:t>    char </a:t>
            </a:r>
            <a:r>
              <a:rPr lang="en-US" sz="1500" b="1" dirty="0" err="1">
                <a:latin typeface="Courier New" charset="0"/>
              </a:rPr>
              <a:t>write_msg</a:t>
            </a:r>
            <a:r>
              <a:rPr lang="en-US" sz="1500" b="1" dirty="0">
                <a:latin typeface="Courier New" charset="0"/>
              </a:rPr>
              <a:t>[BUFFER_SIZE] = "Hello, my child";</a:t>
            </a:r>
          </a:p>
          <a:p>
            <a:r>
              <a:rPr lang="en-US" sz="1500" b="1" dirty="0">
                <a:latin typeface="Courier New" charset="0"/>
              </a:rPr>
              <a:t>    char </a:t>
            </a:r>
            <a:r>
              <a:rPr lang="en-US" sz="1500" b="1" dirty="0" err="1">
                <a:latin typeface="Courier New" charset="0"/>
              </a:rPr>
              <a:t>read_msg</a:t>
            </a:r>
            <a:r>
              <a:rPr lang="en-US" sz="1500" b="1" dirty="0">
                <a:latin typeface="Courier New" charset="0"/>
              </a:rPr>
              <a:t>[BUFFER_SIZE];</a:t>
            </a:r>
          </a:p>
          <a:p>
            <a:r>
              <a:rPr lang="en-US" sz="1500" b="1" dirty="0">
                <a:latin typeface="Courier New" charset="0"/>
              </a:rPr>
              <a:t>    </a:t>
            </a:r>
          </a:p>
          <a:p>
            <a:r>
              <a:rPr lang="en-US" sz="1500" b="1" dirty="0">
                <a:latin typeface="Courier New" charset="0"/>
              </a:rPr>
              <a:t>    </a:t>
            </a:r>
            <a:r>
              <a:rPr lang="en-US" sz="1500" b="1" dirty="0" err="1">
                <a:latin typeface="Courier New" charset="0"/>
              </a:rPr>
              <a:t>pid_t</a:t>
            </a:r>
            <a:r>
              <a:rPr lang="en-US" sz="1500" b="1" dirty="0">
                <a:latin typeface="Courier New" charset="0"/>
              </a:rPr>
              <a:t> </a:t>
            </a:r>
            <a:r>
              <a:rPr lang="en-US" sz="1500" b="1" dirty="0" err="1">
                <a:latin typeface="Courier New" charset="0"/>
              </a:rPr>
              <a:t>pid</a:t>
            </a:r>
            <a:r>
              <a:rPr lang="en-US" sz="1500" b="1" dirty="0">
                <a:latin typeface="Courier New" charset="0"/>
              </a:rPr>
              <a:t>;  // child process id</a:t>
            </a:r>
          </a:p>
          <a:p>
            <a:r>
              <a:rPr lang="en-US" sz="1500" b="1" dirty="0">
                <a:solidFill>
                  <a:schemeClr val="folHlink"/>
                </a:solidFill>
                <a:latin typeface="Courier New" charset="0"/>
              </a:rPr>
              <a:t>    </a:t>
            </a:r>
            <a:r>
              <a:rPr lang="en-US" sz="1500" b="1" dirty="0" err="1">
                <a:solidFill>
                  <a:srgbClr val="B23300"/>
                </a:solidFill>
                <a:latin typeface="Courier New" charset="0"/>
              </a:rPr>
              <a:t>int</a:t>
            </a:r>
            <a:r>
              <a:rPr lang="en-US" sz="1500" b="1" dirty="0">
                <a:solidFill>
                  <a:srgbClr val="B23300"/>
                </a:solidFill>
                <a:latin typeface="Courier New" charset="0"/>
              </a:rPr>
              <a:t> </a:t>
            </a:r>
            <a:r>
              <a:rPr lang="en-US" sz="1500" b="1" dirty="0" err="1">
                <a:solidFill>
                  <a:srgbClr val="B23300"/>
                </a:solidFill>
                <a:latin typeface="Courier New" charset="0"/>
              </a:rPr>
              <a:t>fd</a:t>
            </a:r>
            <a:r>
              <a:rPr lang="en-US" sz="1500" b="1" dirty="0">
                <a:solidFill>
                  <a:srgbClr val="B23300"/>
                </a:solidFill>
                <a:latin typeface="Courier New" charset="0"/>
              </a:rPr>
              <a:t>[2];  // file descriptors for the pipe</a:t>
            </a:r>
          </a:p>
          <a:p>
            <a:r>
              <a:rPr lang="en-US" sz="1500" b="1" dirty="0">
                <a:latin typeface="Courier New" charset="0"/>
              </a:rPr>
              <a:t>    </a:t>
            </a:r>
          </a:p>
          <a:p>
            <a:r>
              <a:rPr lang="en-US" sz="1500" b="1" dirty="0" smtClean="0">
                <a:latin typeface="Courier New" charset="0"/>
              </a:rPr>
              <a:t>    if </a:t>
            </a:r>
            <a:r>
              <a:rPr lang="en-US" sz="1500" b="1" dirty="0">
                <a:latin typeface="Courier New" charset="0"/>
              </a:rPr>
              <a:t>(</a:t>
            </a:r>
            <a:r>
              <a:rPr lang="en-US" sz="1500" b="1" dirty="0">
                <a:solidFill>
                  <a:srgbClr val="B23300"/>
                </a:solidFill>
                <a:latin typeface="Courier New" charset="0"/>
              </a:rPr>
              <a:t>pipe(</a:t>
            </a:r>
            <a:r>
              <a:rPr lang="en-US" sz="1500" b="1" dirty="0" err="1">
                <a:solidFill>
                  <a:srgbClr val="B23300"/>
                </a:solidFill>
                <a:latin typeface="Courier New" charset="0"/>
              </a:rPr>
              <a:t>fd</a:t>
            </a:r>
            <a:r>
              <a:rPr lang="en-US" sz="1500" b="1" dirty="0">
                <a:solidFill>
                  <a:srgbClr val="B23300"/>
                </a:solidFill>
                <a:latin typeface="Courier New" charset="0"/>
              </a:rPr>
              <a:t>) </a:t>
            </a:r>
            <a:r>
              <a:rPr lang="en-US" sz="1500" b="1" dirty="0">
                <a:latin typeface="Courier New" charset="0"/>
              </a:rPr>
              <a:t>== -1) {</a:t>
            </a:r>
          </a:p>
          <a:p>
            <a:r>
              <a:rPr lang="en-US" sz="1500" b="1" dirty="0">
                <a:latin typeface="Courier New" charset="0"/>
              </a:rPr>
              <a:t>        </a:t>
            </a:r>
            <a:r>
              <a:rPr lang="en-US" sz="1500" b="1" dirty="0" err="1">
                <a:latin typeface="Courier New" charset="0"/>
              </a:rPr>
              <a:t>fprintf</a:t>
            </a:r>
            <a:r>
              <a:rPr lang="en-US" sz="1500" b="1" dirty="0">
                <a:latin typeface="Courier New" charset="0"/>
              </a:rPr>
              <a:t>(</a:t>
            </a:r>
            <a:r>
              <a:rPr lang="en-US" sz="1500" b="1" dirty="0" err="1">
                <a:latin typeface="Courier New" charset="0"/>
              </a:rPr>
              <a:t>stderr</a:t>
            </a:r>
            <a:r>
              <a:rPr lang="en-US" sz="1500" b="1" dirty="0">
                <a:latin typeface="Courier New" charset="0"/>
              </a:rPr>
              <a:t>,"Pipe failed");</a:t>
            </a:r>
          </a:p>
          <a:p>
            <a:r>
              <a:rPr lang="en-US" sz="1500" b="1" dirty="0">
                <a:latin typeface="Courier New" charset="0"/>
              </a:rPr>
              <a:t>        return 1;</a:t>
            </a:r>
          </a:p>
          <a:p>
            <a:r>
              <a:rPr lang="en-US" sz="1500" b="1" dirty="0">
                <a:latin typeface="Courier New" charset="0"/>
              </a:rPr>
              <a:t>    }</a:t>
            </a:r>
          </a:p>
          <a:p>
            <a:r>
              <a:rPr lang="en-US" sz="1500" b="1" dirty="0">
                <a:latin typeface="Courier New" charset="0"/>
              </a:rPr>
              <a:t>    ...</a:t>
            </a:r>
          </a:p>
          <a:p>
            <a:r>
              <a:rPr lang="en-US" sz="1500" b="1" dirty="0" smtClean="0">
                <a:latin typeface="Courier New" charset="0"/>
              </a:rPr>
              <a:t>}</a:t>
            </a:r>
            <a:endParaRPr lang="en-US" sz="1500" b="1" dirty="0">
              <a:latin typeface="Courier New" charset="0"/>
            </a:endParaRPr>
          </a:p>
        </p:txBody>
      </p:sp>
      <p:sp>
        <p:nvSpPr>
          <p:cNvPr id="637956" name="Text Box 4"/>
          <p:cNvSpPr txBox="1">
            <a:spLocks noChangeArrowheads="1"/>
          </p:cNvSpPr>
          <p:nvPr/>
        </p:nvSpPr>
        <p:spPr bwMode="auto">
          <a:xfrm>
            <a:off x="5760707" y="5349219"/>
            <a:ext cx="1819275" cy="3762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Create the pipe.</a:t>
            </a:r>
          </a:p>
        </p:txBody>
      </p:sp>
      <p:sp>
        <p:nvSpPr>
          <p:cNvPr id="637957" name="Text Box 5"/>
          <p:cNvSpPr txBox="1">
            <a:spLocks noChangeArrowheads="1"/>
          </p:cNvSpPr>
          <p:nvPr/>
        </p:nvSpPr>
        <p:spPr bwMode="auto">
          <a:xfrm>
            <a:off x="6857975" y="1325903"/>
            <a:ext cx="725488" cy="336550"/>
          </a:xfrm>
          <a:prstGeom prst="rect">
            <a:avLst/>
          </a:prstGeom>
          <a:solidFill>
            <a:srgbClr val="00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pipe.c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297683" y="1783098"/>
            <a:ext cx="3305725" cy="338554"/>
          </a:xfrm>
          <a:prstGeom prst="rect">
            <a:avLst/>
          </a:prstGeom>
          <a:solidFill>
            <a:srgbClr val="00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Compile: </a:t>
            </a:r>
            <a:r>
              <a:rPr lang="en-US" b="1" dirty="0" err="1" smtClean="0">
                <a:solidFill>
                  <a:srgbClr val="FFFF00"/>
                </a:solidFill>
                <a:latin typeface="Courier New"/>
                <a:cs typeface="Courier New"/>
              </a:rPr>
              <a:t>gcc</a:t>
            </a:r>
            <a:r>
              <a:rPr lang="en-US" b="1" dirty="0" smtClean="0">
                <a:solidFill>
                  <a:srgbClr val="FFFF00"/>
                </a:solidFill>
                <a:latin typeface="Courier New"/>
                <a:cs typeface="Courier New"/>
              </a:rPr>
              <a:t> –o pipe </a:t>
            </a:r>
            <a:r>
              <a:rPr lang="en-US" b="1" dirty="0" err="1" smtClean="0">
                <a:solidFill>
                  <a:srgbClr val="FFFF00"/>
                </a:solidFill>
                <a:latin typeface="Courier New"/>
                <a:cs typeface="Courier New"/>
              </a:rPr>
              <a:t>pipe.c</a:t>
            </a:r>
            <a:endParaRPr lang="en-US" b="1" dirty="0">
              <a:solidFill>
                <a:srgbClr val="FFFF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071966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79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79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3795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3795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3795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3795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3795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3795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37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37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795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FAA4-0D71-EC42-9609-FE3FD2982CF0}" type="slidenum">
              <a:rPr lang="en-US"/>
              <a:pPr/>
              <a:t>3</a:t>
            </a:fld>
            <a:endParaRPr lang="en-US"/>
          </a:p>
        </p:txBody>
      </p:sp>
      <p:sp>
        <p:nvSpPr>
          <p:cNvPr id="605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Thread Code Example: Parent</a:t>
            </a:r>
            <a:endParaRPr lang="en-US" b="1">
              <a:latin typeface="Courier New" charset="0"/>
            </a:endParaRPr>
          </a:p>
        </p:txBody>
      </p:sp>
      <p:sp>
        <p:nvSpPr>
          <p:cNvPr id="605187" name="Text Box 3"/>
          <p:cNvSpPr txBox="1">
            <a:spLocks noChangeArrowheads="1"/>
          </p:cNvSpPr>
          <p:nvPr/>
        </p:nvSpPr>
        <p:spPr bwMode="auto">
          <a:xfrm>
            <a:off x="274638" y="1311275"/>
            <a:ext cx="8157376" cy="547842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#include &lt;</a:t>
            </a:r>
            <a:r>
              <a:rPr lang="en-US" sz="1400" b="1" dirty="0" err="1">
                <a:latin typeface="Courier New" charset="0"/>
              </a:rPr>
              <a:t>stdio.h</a:t>
            </a:r>
            <a:r>
              <a:rPr lang="en-US" sz="1400" b="1" dirty="0">
                <a:latin typeface="Courier New" charset="0"/>
              </a:rPr>
              <a:t>&gt;</a:t>
            </a:r>
          </a:p>
          <a:p>
            <a:r>
              <a:rPr lang="en-US" sz="1400" b="1" dirty="0">
                <a:latin typeface="Courier New" charset="0"/>
              </a:rPr>
              <a:t>#include &lt;</a:t>
            </a:r>
            <a:r>
              <a:rPr lang="en-US" sz="1400" b="1" dirty="0" err="1">
                <a:latin typeface="Courier New" charset="0"/>
              </a:rPr>
              <a:t>stdlib.h</a:t>
            </a:r>
            <a:r>
              <a:rPr lang="en-US" sz="1400" b="1" dirty="0">
                <a:latin typeface="Courier New" charset="0"/>
              </a:rPr>
              <a:t>&gt;</a:t>
            </a:r>
          </a:p>
          <a:p>
            <a:r>
              <a:rPr lang="en-US" sz="1400" b="1" dirty="0">
                <a:latin typeface="Courier New" charset="0"/>
              </a:rPr>
              <a:t>#include &lt;</a:t>
            </a:r>
            <a:r>
              <a:rPr lang="en-US" sz="1400" b="1" dirty="0" err="1">
                <a:latin typeface="Courier New" charset="0"/>
              </a:rPr>
              <a:t>string.h</a:t>
            </a:r>
            <a:r>
              <a:rPr lang="en-US" sz="1400" b="1" dirty="0">
                <a:latin typeface="Courier New" charset="0"/>
              </a:rPr>
              <a:t>&gt;</a:t>
            </a:r>
          </a:p>
          <a:p>
            <a:r>
              <a:rPr lang="en-US" sz="1400" b="1" dirty="0">
                <a:latin typeface="Courier New" charset="0"/>
              </a:rPr>
              <a:t>#include &lt;</a:t>
            </a:r>
            <a:r>
              <a:rPr lang="en-US" sz="1400" b="1" dirty="0" err="1">
                <a:latin typeface="Courier New" charset="0"/>
              </a:rPr>
              <a:t>pthread.h</a:t>
            </a:r>
            <a:r>
              <a:rPr lang="en-US" sz="1400" b="1" dirty="0">
                <a:latin typeface="Courier New" charset="0"/>
              </a:rPr>
              <a:t>&gt;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solidFill>
                  <a:srgbClr val="006600"/>
                </a:solidFill>
                <a:latin typeface="Courier New" charset="0"/>
              </a:rPr>
              <a:t>char *greeting;            // shared data</a:t>
            </a:r>
          </a:p>
          <a:p>
            <a:r>
              <a:rPr lang="en-US" sz="1400" b="1" dirty="0">
                <a:solidFill>
                  <a:srgbClr val="006600"/>
                </a:solidFill>
                <a:latin typeface="Courier New" charset="0"/>
              </a:rPr>
              <a:t>void *runner(void *</a:t>
            </a:r>
            <a:r>
              <a:rPr lang="en-US" sz="1400" b="1" dirty="0" err="1">
                <a:solidFill>
                  <a:srgbClr val="006600"/>
                </a:solidFill>
                <a:latin typeface="Courier New" charset="0"/>
              </a:rPr>
              <a:t>parm</a:t>
            </a:r>
            <a:r>
              <a:rPr lang="en-US" sz="1400" b="1" dirty="0">
                <a:solidFill>
                  <a:srgbClr val="006600"/>
                </a:solidFill>
                <a:latin typeface="Courier New" charset="0"/>
              </a:rPr>
              <a:t>);  // the thread</a:t>
            </a:r>
          </a:p>
          <a:p>
            <a:endParaRPr lang="en-US" sz="1400" b="1" dirty="0">
              <a:solidFill>
                <a:srgbClr val="006600"/>
              </a:solidFill>
              <a:latin typeface="Courier New" charset="0"/>
            </a:endParaRPr>
          </a:p>
          <a:p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int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main(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int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argc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, char *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argv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[])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{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   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pthread_t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tid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;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   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pthread_attr_t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attr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;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   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   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printf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("Parent: Creating child thread.\n");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   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pthread_attr_init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(&amp;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attr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);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   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pthread_create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(&amp;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tid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, &amp;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attr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, 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runner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, 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argv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[1]);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   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   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printf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("Parent: Waiting for child to complete.\n");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   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pthread_join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(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tid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, NULL);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   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   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printf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("Parent: Child has completed, set greeting '%s'.\n", greeting);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   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printf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("Parent: Terminating.\n");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   exit(0);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}</a:t>
            </a:r>
          </a:p>
          <a:p>
            <a:endParaRPr lang="en-US" sz="1400" b="1" dirty="0">
              <a:solidFill>
                <a:schemeClr val="folHlink"/>
              </a:solidFill>
              <a:latin typeface="Courier New" charset="0"/>
            </a:endParaRPr>
          </a:p>
        </p:txBody>
      </p:sp>
      <p:sp>
        <p:nvSpPr>
          <p:cNvPr id="605188" name="Text Box 4"/>
          <p:cNvSpPr txBox="1">
            <a:spLocks noChangeArrowheads="1"/>
          </p:cNvSpPr>
          <p:nvPr/>
        </p:nvSpPr>
        <p:spPr bwMode="auto">
          <a:xfrm>
            <a:off x="5211763" y="2254250"/>
            <a:ext cx="2940050" cy="590550"/>
          </a:xfrm>
          <a:prstGeom prst="rect">
            <a:avLst/>
          </a:prstGeom>
          <a:solidFill>
            <a:srgbClr val="FFFFC2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Pointer </a:t>
            </a:r>
            <a:r>
              <a:rPr lang="en-US" b="1">
                <a:solidFill>
                  <a:srgbClr val="0033CC"/>
                </a:solidFill>
                <a:latin typeface="Courier New" charset="0"/>
              </a:rPr>
              <a:t>greeting</a:t>
            </a:r>
            <a:r>
              <a:rPr lang="en-US">
                <a:solidFill>
                  <a:srgbClr val="006600"/>
                </a:solidFill>
              </a:rPr>
              <a:t> is shared</a:t>
            </a:r>
          </a:p>
          <a:p>
            <a:r>
              <a:rPr lang="en-US">
                <a:solidFill>
                  <a:srgbClr val="006600"/>
                </a:solidFill>
              </a:rPr>
              <a:t>by the parent and child thread.</a:t>
            </a:r>
          </a:p>
        </p:txBody>
      </p:sp>
      <p:sp>
        <p:nvSpPr>
          <p:cNvPr id="605189" name="Text Box 5"/>
          <p:cNvSpPr txBox="1">
            <a:spLocks noChangeArrowheads="1"/>
          </p:cNvSpPr>
          <p:nvPr/>
        </p:nvSpPr>
        <p:spPr bwMode="auto">
          <a:xfrm>
            <a:off x="6400800" y="4068763"/>
            <a:ext cx="1346200" cy="346075"/>
          </a:xfrm>
          <a:prstGeom prst="rect">
            <a:avLst/>
          </a:prstGeom>
          <a:solidFill>
            <a:srgbClr val="FFFFC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Parent code.</a:t>
            </a:r>
          </a:p>
        </p:txBody>
      </p:sp>
      <p:sp>
        <p:nvSpPr>
          <p:cNvPr id="605190" name="Oval 6"/>
          <p:cNvSpPr>
            <a:spLocks noChangeArrowheads="1"/>
          </p:cNvSpPr>
          <p:nvPr/>
        </p:nvSpPr>
        <p:spPr bwMode="auto">
          <a:xfrm>
            <a:off x="274638" y="3886200"/>
            <a:ext cx="5668962" cy="1189038"/>
          </a:xfrm>
          <a:prstGeom prst="ellips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5191" name="Text Box 7"/>
          <p:cNvSpPr txBox="1">
            <a:spLocks noChangeArrowheads="1"/>
          </p:cNvSpPr>
          <p:nvPr/>
        </p:nvSpPr>
        <p:spPr bwMode="auto">
          <a:xfrm>
            <a:off x="7438980" y="1446548"/>
            <a:ext cx="1247775" cy="336550"/>
          </a:xfrm>
          <a:prstGeom prst="rect">
            <a:avLst/>
          </a:prstGeom>
          <a:solidFill>
            <a:srgbClr val="00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threadtest.c</a:t>
            </a:r>
          </a:p>
        </p:txBody>
      </p:sp>
    </p:spTree>
    <p:extLst>
      <p:ext uri="{BB962C8B-B14F-4D97-AF65-F5344CB8AC3E}">
        <p14:creationId xmlns:p14="http://schemas.microsoft.com/office/powerpoint/2010/main" val="1524546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5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05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05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05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051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051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051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051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051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051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0518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0518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0518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0518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0518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0518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0518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0518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0518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0518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05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05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05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05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5188" grpId="0" animBg="1"/>
      <p:bldP spid="605189" grpId="0" animBg="1"/>
      <p:bldP spid="605190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8BFCF-8E39-C143-BFE5-9C7DF14E21E2}" type="slidenum">
              <a:rPr lang="en-US"/>
              <a:pPr/>
              <a:t>30</a:t>
            </a:fld>
            <a:endParaRPr lang="en-US"/>
          </a:p>
        </p:txBody>
      </p:sp>
      <p:sp>
        <p:nvSpPr>
          <p:cNvPr id="638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Pipe: Example C Code</a:t>
            </a:r>
            <a:r>
              <a:rPr lang="en-US" i="1"/>
              <a:t>, cont</a:t>
            </a:r>
            <a:r>
              <a:rPr lang="ja-JP" altLang="en-US" i="1">
                <a:latin typeface="Arial"/>
              </a:rPr>
              <a:t>’</a:t>
            </a:r>
            <a:r>
              <a:rPr lang="en-US" i="1"/>
              <a:t>d</a:t>
            </a:r>
          </a:p>
        </p:txBody>
      </p:sp>
      <p:sp>
        <p:nvSpPr>
          <p:cNvPr id="638979" name="Text Box 3"/>
          <p:cNvSpPr txBox="1">
            <a:spLocks noChangeArrowheads="1"/>
          </p:cNvSpPr>
          <p:nvPr/>
        </p:nvSpPr>
        <p:spPr bwMode="auto">
          <a:xfrm>
            <a:off x="640123" y="1271588"/>
            <a:ext cx="7941898" cy="4770537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main(void)</a:t>
            </a:r>
          </a:p>
          <a:p>
            <a:r>
              <a:rPr lang="en-US" b="1" dirty="0">
                <a:latin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</a:rPr>
              <a:t>    ...</a:t>
            </a:r>
          </a:p>
          <a:p>
            <a:r>
              <a:rPr lang="en-US" dirty="0">
                <a:latin typeface="Courier New" charset="0"/>
              </a:rPr>
              <a:t>    </a:t>
            </a:r>
            <a:endParaRPr lang="en-US" b="1" dirty="0">
              <a:latin typeface="Courier New" charset="0"/>
            </a:endParaRPr>
          </a:p>
          <a:p>
            <a:r>
              <a:rPr lang="en-US" b="1" dirty="0" smtClean="0">
                <a:latin typeface="Courier New" charset="0"/>
              </a:rPr>
              <a:t>    </a:t>
            </a:r>
            <a:r>
              <a:rPr lang="en-US" b="1" dirty="0" err="1" smtClean="0">
                <a:latin typeface="Courier New" charset="0"/>
              </a:rPr>
              <a:t>pid</a:t>
            </a:r>
            <a:r>
              <a:rPr lang="en-US" b="1" dirty="0" smtClean="0">
                <a:latin typeface="Courier New" charset="0"/>
              </a:rPr>
              <a:t> </a:t>
            </a:r>
            <a:r>
              <a:rPr lang="en-US" b="1" dirty="0">
                <a:latin typeface="Courier New" charset="0"/>
              </a:rPr>
              <a:t>= fork()</a:t>
            </a:r>
            <a:r>
              <a:rPr lang="en-US" b="1" dirty="0" smtClean="0">
                <a:latin typeface="Courier New" charset="0"/>
              </a:rPr>
              <a:t>;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 if (</a:t>
            </a:r>
            <a:r>
              <a:rPr lang="en-US" b="1" dirty="0" err="1">
                <a:latin typeface="Courier New" charset="0"/>
              </a:rPr>
              <a:t>pid</a:t>
            </a:r>
            <a:r>
              <a:rPr lang="en-US" b="1" dirty="0">
                <a:latin typeface="Courier New" charset="0"/>
              </a:rPr>
              <a:t> &gt; 0) {          </a:t>
            </a:r>
          </a:p>
          <a:p>
            <a:r>
              <a:rPr lang="en-US" b="1" dirty="0">
                <a:latin typeface="Courier New" charset="0"/>
              </a:rPr>
              <a:t>        </a:t>
            </a:r>
            <a:r>
              <a:rPr lang="en-US" b="1" dirty="0">
                <a:solidFill>
                  <a:srgbClr val="B23300"/>
                </a:solidFill>
                <a:latin typeface="Courier New" charset="0"/>
              </a:rPr>
              <a:t>// Close the unused READ end of the pipe.</a:t>
            </a:r>
          </a:p>
          <a:p>
            <a:r>
              <a:rPr lang="en-US" b="1" dirty="0">
                <a:solidFill>
                  <a:srgbClr val="B23300"/>
                </a:solidFill>
                <a:latin typeface="Courier New" charset="0"/>
              </a:rPr>
              <a:t>        close(</a:t>
            </a:r>
            <a:r>
              <a:rPr lang="en-US" b="1" dirty="0" err="1">
                <a:solidFill>
                  <a:srgbClr val="B23300"/>
                </a:solidFill>
                <a:latin typeface="Courier New" charset="0"/>
              </a:rPr>
              <a:t>fd</a:t>
            </a:r>
            <a:r>
              <a:rPr lang="en-US" b="1" dirty="0">
                <a:solidFill>
                  <a:srgbClr val="B23300"/>
                </a:solidFill>
                <a:latin typeface="Courier New" charset="0"/>
              </a:rPr>
              <a:t>[READ_END]);</a:t>
            </a:r>
          </a:p>
          <a:p>
            <a:endParaRPr lang="en-US" b="1" dirty="0">
              <a:solidFill>
                <a:srgbClr val="B23300"/>
              </a:solidFill>
              <a:latin typeface="Courier New" charset="0"/>
            </a:endParaRPr>
          </a:p>
          <a:p>
            <a:r>
              <a:rPr lang="en-US" b="1" dirty="0">
                <a:solidFill>
                  <a:srgbClr val="B23300"/>
                </a:solidFill>
                <a:latin typeface="Courier New" charset="0"/>
              </a:rPr>
              <a:t>        // Write to the WRITE end of the pipe.</a:t>
            </a:r>
          </a:p>
          <a:p>
            <a:r>
              <a:rPr lang="en-US" b="1" dirty="0">
                <a:solidFill>
                  <a:srgbClr val="B23300"/>
                </a:solidFill>
                <a:latin typeface="Courier New" charset="0"/>
              </a:rPr>
              <a:t>        write(</a:t>
            </a:r>
            <a:r>
              <a:rPr lang="en-US" b="1" dirty="0" err="1">
                <a:solidFill>
                  <a:srgbClr val="B23300"/>
                </a:solidFill>
                <a:latin typeface="Courier New" charset="0"/>
              </a:rPr>
              <a:t>fd</a:t>
            </a:r>
            <a:r>
              <a:rPr lang="en-US" b="1" dirty="0">
                <a:solidFill>
                  <a:srgbClr val="B23300"/>
                </a:solidFill>
                <a:latin typeface="Courier New" charset="0"/>
              </a:rPr>
              <a:t>[WRITE_END], </a:t>
            </a:r>
            <a:r>
              <a:rPr lang="en-US" b="1" dirty="0" err="1">
                <a:solidFill>
                  <a:srgbClr val="B23300"/>
                </a:solidFill>
                <a:latin typeface="Courier New" charset="0"/>
              </a:rPr>
              <a:t>write_msg</a:t>
            </a:r>
            <a:r>
              <a:rPr lang="en-US" b="1" dirty="0">
                <a:solidFill>
                  <a:srgbClr val="B23300"/>
                </a:solidFill>
                <a:latin typeface="Courier New" charset="0"/>
              </a:rPr>
              <a:t>, </a:t>
            </a:r>
            <a:r>
              <a:rPr lang="en-US" b="1" dirty="0" err="1">
                <a:solidFill>
                  <a:srgbClr val="B23300"/>
                </a:solidFill>
                <a:latin typeface="Courier New" charset="0"/>
              </a:rPr>
              <a:t>strlen</a:t>
            </a:r>
            <a:r>
              <a:rPr lang="en-US" b="1" dirty="0">
                <a:solidFill>
                  <a:srgbClr val="B23300"/>
                </a:solidFill>
                <a:latin typeface="Courier New" charset="0"/>
              </a:rPr>
              <a:t>(</a:t>
            </a:r>
            <a:r>
              <a:rPr lang="en-US" b="1" dirty="0" err="1">
                <a:solidFill>
                  <a:srgbClr val="B23300"/>
                </a:solidFill>
                <a:latin typeface="Courier New" charset="0"/>
              </a:rPr>
              <a:t>write_msg</a:t>
            </a:r>
            <a:r>
              <a:rPr lang="en-US" b="1" dirty="0">
                <a:solidFill>
                  <a:srgbClr val="B23300"/>
                </a:solidFill>
                <a:latin typeface="Courier New" charset="0"/>
              </a:rPr>
              <a:t>)+1);</a:t>
            </a:r>
          </a:p>
          <a:p>
            <a:r>
              <a:rPr lang="en-US" b="1" dirty="0">
                <a:solidFill>
                  <a:srgbClr val="B23300"/>
                </a:solidFill>
                <a:latin typeface="Courier New" charset="0"/>
              </a:rPr>
              <a:t>        </a:t>
            </a:r>
            <a:r>
              <a:rPr lang="en-US" b="1" dirty="0" err="1">
                <a:solidFill>
                  <a:srgbClr val="B23300"/>
                </a:solidFill>
                <a:latin typeface="Courier New" charset="0"/>
              </a:rPr>
              <a:t>printf</a:t>
            </a:r>
            <a:r>
              <a:rPr lang="en-US" b="1" dirty="0">
                <a:solidFill>
                  <a:srgbClr val="B23300"/>
                </a:solidFill>
                <a:latin typeface="Courier New" charset="0"/>
              </a:rPr>
              <a:t>("Parent: Wrote '%s' to the pipe.\n", </a:t>
            </a:r>
            <a:r>
              <a:rPr lang="en-US" b="1" dirty="0" err="1">
                <a:solidFill>
                  <a:srgbClr val="B23300"/>
                </a:solidFill>
                <a:latin typeface="Courier New" charset="0"/>
              </a:rPr>
              <a:t>write_msg</a:t>
            </a:r>
            <a:r>
              <a:rPr lang="en-US" b="1" dirty="0">
                <a:solidFill>
                  <a:srgbClr val="B23300"/>
                </a:solidFill>
                <a:latin typeface="Courier New" charset="0"/>
              </a:rPr>
              <a:t>);</a:t>
            </a:r>
          </a:p>
          <a:p>
            <a:endParaRPr lang="en-US" b="1" dirty="0">
              <a:solidFill>
                <a:srgbClr val="B23300"/>
              </a:solidFill>
              <a:latin typeface="Courier New" charset="0"/>
            </a:endParaRPr>
          </a:p>
          <a:p>
            <a:r>
              <a:rPr lang="en-US" b="1" dirty="0">
                <a:solidFill>
                  <a:srgbClr val="B23300"/>
                </a:solidFill>
                <a:latin typeface="Courier New" charset="0"/>
              </a:rPr>
              <a:t>        // Close the WRITE end of the pipe.</a:t>
            </a:r>
          </a:p>
          <a:p>
            <a:r>
              <a:rPr lang="en-US" b="1" dirty="0">
                <a:solidFill>
                  <a:srgbClr val="B23300"/>
                </a:solidFill>
                <a:latin typeface="Courier New" charset="0"/>
              </a:rPr>
              <a:t>        close(</a:t>
            </a:r>
            <a:r>
              <a:rPr lang="en-US" b="1" dirty="0" err="1">
                <a:solidFill>
                  <a:srgbClr val="B23300"/>
                </a:solidFill>
                <a:latin typeface="Courier New" charset="0"/>
              </a:rPr>
              <a:t>fd</a:t>
            </a:r>
            <a:r>
              <a:rPr lang="en-US" b="1" dirty="0">
                <a:solidFill>
                  <a:srgbClr val="B23300"/>
                </a:solidFill>
                <a:latin typeface="Courier New" charset="0"/>
              </a:rPr>
              <a:t>[WRITE_END]);</a:t>
            </a:r>
          </a:p>
          <a:p>
            <a:r>
              <a:rPr lang="en-US" b="1" dirty="0">
                <a:latin typeface="Courier New" charset="0"/>
              </a:rPr>
              <a:t>    }</a:t>
            </a:r>
          </a:p>
          <a:p>
            <a:r>
              <a:rPr lang="en-US" b="1" dirty="0">
                <a:latin typeface="Courier New" charset="0"/>
              </a:rPr>
              <a:t>...</a:t>
            </a:r>
          </a:p>
          <a:p>
            <a:r>
              <a:rPr lang="en-US" b="1" dirty="0">
                <a:latin typeface="Courier New" charset="0"/>
              </a:rPr>
              <a:t>}</a:t>
            </a:r>
          </a:p>
        </p:txBody>
      </p:sp>
      <p:sp>
        <p:nvSpPr>
          <p:cNvPr id="638980" name="Text Box 4"/>
          <p:cNvSpPr txBox="1">
            <a:spLocks noChangeArrowheads="1"/>
          </p:cNvSpPr>
          <p:nvPr/>
        </p:nvSpPr>
        <p:spPr bwMode="auto">
          <a:xfrm>
            <a:off x="7047819" y="3429000"/>
            <a:ext cx="1730375" cy="376238"/>
          </a:xfrm>
          <a:prstGeom prst="rect">
            <a:avLst/>
          </a:prstGeom>
          <a:solidFill>
            <a:srgbClr val="FFFFC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Parent process</a:t>
            </a:r>
          </a:p>
        </p:txBody>
      </p:sp>
    </p:spTree>
    <p:extLst>
      <p:ext uri="{BB962C8B-B14F-4D97-AF65-F5344CB8AC3E}">
        <p14:creationId xmlns:p14="http://schemas.microsoft.com/office/powerpoint/2010/main" val="2512515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8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8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38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38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38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38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38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389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389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389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389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7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3897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898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0888-48C0-A34E-95DB-AEB4A630A02C}" type="slidenum">
              <a:rPr lang="en-US"/>
              <a:pPr/>
              <a:t>31</a:t>
            </a:fld>
            <a:endParaRPr lang="en-US"/>
          </a:p>
        </p:txBody>
      </p:sp>
      <p:sp>
        <p:nvSpPr>
          <p:cNvPr id="640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Pipe: Example C Code</a:t>
            </a:r>
            <a:r>
              <a:rPr lang="en-US" i="1"/>
              <a:t>, cont</a:t>
            </a:r>
            <a:r>
              <a:rPr lang="ja-JP" altLang="en-US" i="1">
                <a:latin typeface="Arial"/>
              </a:rPr>
              <a:t>’</a:t>
            </a:r>
            <a:r>
              <a:rPr lang="en-US" i="1"/>
              <a:t>d</a:t>
            </a:r>
          </a:p>
        </p:txBody>
      </p:sp>
      <p:sp>
        <p:nvSpPr>
          <p:cNvPr id="640003" name="Text Box 3"/>
          <p:cNvSpPr txBox="1">
            <a:spLocks noChangeArrowheads="1"/>
          </p:cNvSpPr>
          <p:nvPr/>
        </p:nvSpPr>
        <p:spPr bwMode="auto">
          <a:xfrm>
            <a:off x="685110" y="1325903"/>
            <a:ext cx="7818767" cy="4524316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Courier New" charset="0"/>
              </a:rPr>
              <a:t>    if (pid &gt; 0) {</a:t>
            </a:r>
          </a:p>
          <a:p>
            <a:r>
              <a:rPr lang="en-US" b="1">
                <a:latin typeface="Courier New" charset="0"/>
              </a:rPr>
              <a:t>        ...</a:t>
            </a:r>
          </a:p>
          <a:p>
            <a:r>
              <a:rPr lang="en-US" b="1">
                <a:latin typeface="Courier New" charset="0"/>
              </a:rPr>
              <a:t>    }</a:t>
            </a:r>
          </a:p>
          <a:p>
            <a:r>
              <a:rPr lang="en-US" b="1">
                <a:latin typeface="Courier New" charset="0"/>
              </a:rPr>
              <a:t>    else if (pid == 0) {          </a:t>
            </a:r>
          </a:p>
          <a:p>
            <a:r>
              <a:rPr lang="en-US" b="1">
                <a:solidFill>
                  <a:srgbClr val="006600"/>
                </a:solidFill>
                <a:latin typeface="Courier New" charset="0"/>
              </a:rPr>
              <a:t>        // Close the unused WRITE end of the pipe.</a:t>
            </a:r>
          </a:p>
          <a:p>
            <a:r>
              <a:rPr lang="en-US" b="1">
                <a:solidFill>
                  <a:srgbClr val="006600"/>
                </a:solidFill>
                <a:latin typeface="Courier New" charset="0"/>
              </a:rPr>
              <a:t>        close(fd[WRITE_END]);</a:t>
            </a:r>
          </a:p>
          <a:p>
            <a:endParaRPr lang="en-US" b="1">
              <a:solidFill>
                <a:srgbClr val="006600"/>
              </a:solidFill>
              <a:latin typeface="Courier New" charset="0"/>
            </a:endParaRPr>
          </a:p>
          <a:p>
            <a:r>
              <a:rPr lang="en-US" b="1">
                <a:solidFill>
                  <a:srgbClr val="006600"/>
                </a:solidFill>
                <a:latin typeface="Courier New" charset="0"/>
              </a:rPr>
              <a:t>        // Read from the READ end of the pipe.</a:t>
            </a:r>
          </a:p>
          <a:p>
            <a:r>
              <a:rPr lang="en-US" b="1">
                <a:solidFill>
                  <a:srgbClr val="006600"/>
                </a:solidFill>
                <a:latin typeface="Courier New" charset="0"/>
              </a:rPr>
              <a:t>        read(fd[READ_END], read_msg, BUFFER_SIZE);</a:t>
            </a:r>
          </a:p>
          <a:p>
            <a:r>
              <a:rPr lang="en-US" b="1">
                <a:solidFill>
                  <a:srgbClr val="006600"/>
                </a:solidFill>
                <a:latin typeface="Courier New" charset="0"/>
              </a:rPr>
              <a:t>        printf("Child: Read '%s' from the pipe.\n", read_msg);</a:t>
            </a:r>
          </a:p>
          <a:p>
            <a:endParaRPr lang="en-US" b="1">
              <a:solidFill>
                <a:srgbClr val="006600"/>
              </a:solidFill>
              <a:latin typeface="Courier New" charset="0"/>
            </a:endParaRPr>
          </a:p>
          <a:p>
            <a:r>
              <a:rPr lang="en-US" b="1">
                <a:solidFill>
                  <a:srgbClr val="006600"/>
                </a:solidFill>
                <a:latin typeface="Courier New" charset="0"/>
              </a:rPr>
              <a:t>        // Close the READ end of the pipe.</a:t>
            </a:r>
          </a:p>
          <a:p>
            <a:r>
              <a:rPr lang="en-US" b="1">
                <a:solidFill>
                  <a:srgbClr val="006600"/>
                </a:solidFill>
                <a:latin typeface="Courier New" charset="0"/>
              </a:rPr>
              <a:t>        close(fd[READ_END]);</a:t>
            </a:r>
          </a:p>
          <a:p>
            <a:r>
              <a:rPr lang="en-US" b="1">
                <a:latin typeface="Courier New" charset="0"/>
              </a:rPr>
              <a:t>    }</a:t>
            </a:r>
          </a:p>
          <a:p>
            <a:r>
              <a:rPr lang="en-US" b="1">
                <a:latin typeface="Courier New" charset="0"/>
              </a:rPr>
              <a:t>    ...</a:t>
            </a:r>
          </a:p>
          <a:p>
            <a:endParaRPr lang="en-US" b="1">
              <a:latin typeface="Courier New" charset="0"/>
            </a:endParaRPr>
          </a:p>
          <a:p>
            <a:r>
              <a:rPr lang="en-US" b="1">
                <a:latin typeface="Courier New" charset="0"/>
              </a:rPr>
              <a:t>    return 0;</a:t>
            </a:r>
          </a:p>
          <a:p>
            <a:r>
              <a:rPr lang="en-US" b="1">
                <a:latin typeface="Courier New" charset="0"/>
              </a:rPr>
              <a:t>}</a:t>
            </a:r>
          </a:p>
        </p:txBody>
      </p:sp>
      <p:sp>
        <p:nvSpPr>
          <p:cNvPr id="640004" name="Text Box 4"/>
          <p:cNvSpPr txBox="1">
            <a:spLocks noChangeArrowheads="1"/>
          </p:cNvSpPr>
          <p:nvPr/>
        </p:nvSpPr>
        <p:spPr bwMode="auto">
          <a:xfrm>
            <a:off x="7132292" y="2697488"/>
            <a:ext cx="1577975" cy="376238"/>
          </a:xfrm>
          <a:prstGeom prst="rect">
            <a:avLst/>
          </a:prstGeom>
          <a:solidFill>
            <a:srgbClr val="FFFFC2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6600"/>
                </a:solidFill>
              </a:rPr>
              <a:t>Child process</a:t>
            </a:r>
          </a:p>
        </p:txBody>
      </p:sp>
      <p:sp>
        <p:nvSpPr>
          <p:cNvPr id="640005" name="Text Box 5"/>
          <p:cNvSpPr txBox="1">
            <a:spLocks noChangeArrowheads="1"/>
          </p:cNvSpPr>
          <p:nvPr/>
        </p:nvSpPr>
        <p:spPr bwMode="auto">
          <a:xfrm>
            <a:off x="7223125" y="6172200"/>
            <a:ext cx="803275" cy="376238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1696154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00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00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40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40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0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400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400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400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00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40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40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0004" grpId="0" animBg="1"/>
      <p:bldP spid="64000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E10C-F754-094E-8EC0-CBD8548B9DC8}" type="slidenum">
              <a:rPr lang="en-US"/>
              <a:pPr/>
              <a:t>32</a:t>
            </a:fld>
            <a:endParaRPr lang="en-US"/>
          </a:p>
        </p:txBody>
      </p:sp>
      <p:sp>
        <p:nvSpPr>
          <p:cNvPr id="65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 Synchronization</a:t>
            </a:r>
          </a:p>
        </p:txBody>
      </p:sp>
      <p:sp>
        <p:nvSpPr>
          <p:cNvPr id="65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4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Multiple cooperating processes executing concurrently must </a:t>
            </a:r>
            <a:r>
              <a:rPr lang="en-US" dirty="0">
                <a:solidFill>
                  <a:srgbClr val="B23300"/>
                </a:solidFill>
              </a:rPr>
              <a:t>synchronize </a:t>
            </a:r>
            <a:r>
              <a:rPr lang="en-US" dirty="0"/>
              <a:t>their operations.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300"/>
                </a:solidFill>
              </a:rPr>
              <a:t>Share information</a:t>
            </a:r>
            <a:r>
              <a:rPr lang="en-US" dirty="0" smtClean="0">
                <a:solidFill>
                  <a:srgbClr val="B23300"/>
                </a:solidFill>
              </a:rPr>
              <a:t>.</a:t>
            </a:r>
          </a:p>
          <a:p>
            <a:pPr lvl="6">
              <a:lnSpc>
                <a:spcPct val="90000"/>
              </a:lnSpc>
            </a:pPr>
            <a:endParaRPr lang="en-US" dirty="0">
              <a:solidFill>
                <a:srgbClr val="B233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Shared memory or message passing.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B23300"/>
                </a:solidFill>
              </a:rPr>
              <a:t>Don</a:t>
            </a:r>
            <a:r>
              <a:rPr lang="en-US" dirty="0" smtClean="0">
                <a:solidFill>
                  <a:srgbClr val="B23300"/>
                </a:solidFill>
                <a:latin typeface="Arial"/>
              </a:rPr>
              <a:t>’</a:t>
            </a:r>
            <a:r>
              <a:rPr lang="en-US" dirty="0" smtClean="0">
                <a:solidFill>
                  <a:srgbClr val="B23300"/>
                </a:solidFill>
              </a:rPr>
              <a:t>t </a:t>
            </a:r>
            <a:r>
              <a:rPr lang="en-US" dirty="0">
                <a:solidFill>
                  <a:srgbClr val="B23300"/>
                </a:solidFill>
              </a:rPr>
              <a:t>step on each other</a:t>
            </a:r>
            <a:r>
              <a:rPr lang="en-US" dirty="0" smtClean="0">
                <a:solidFill>
                  <a:srgbClr val="B23300"/>
                </a:solidFill>
              </a:rPr>
              <a:t>.</a:t>
            </a:r>
          </a:p>
          <a:p>
            <a:pPr lvl="5">
              <a:lnSpc>
                <a:spcPct val="90000"/>
              </a:lnSpc>
            </a:pPr>
            <a:endParaRPr lang="en-US" dirty="0">
              <a:solidFill>
                <a:srgbClr val="B233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Example: </a:t>
            </a:r>
            <a:r>
              <a:rPr lang="en-US" dirty="0" smtClean="0"/>
              <a:t>Don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have multiple processes simultaneously modify the same memory location.</a:t>
            </a:r>
          </a:p>
          <a:p>
            <a:pPr lvl="4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640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5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5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E10C-F754-094E-8EC0-CBD8548B9DC8}" type="slidenum">
              <a:rPr lang="en-US"/>
              <a:pPr/>
              <a:t>33</a:t>
            </a:fld>
            <a:endParaRPr lang="en-US"/>
          </a:p>
        </p:txBody>
      </p:sp>
      <p:sp>
        <p:nvSpPr>
          <p:cNvPr id="65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</a:t>
            </a:r>
            <a:r>
              <a:rPr lang="en-US" dirty="0" smtClean="0"/>
              <a:t>Synchronization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65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4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B23300"/>
                </a:solidFill>
              </a:rPr>
              <a:t>Properly </a:t>
            </a:r>
            <a:r>
              <a:rPr lang="en-US" dirty="0">
                <a:solidFill>
                  <a:srgbClr val="B23300"/>
                </a:solidFill>
              </a:rPr>
              <a:t>sequence their </a:t>
            </a:r>
            <a:r>
              <a:rPr lang="en-US" dirty="0" smtClean="0">
                <a:solidFill>
                  <a:srgbClr val="B23300"/>
                </a:solidFill>
              </a:rPr>
              <a:t>operations.</a:t>
            </a:r>
          </a:p>
          <a:p>
            <a:pPr lvl="5">
              <a:lnSpc>
                <a:spcPct val="90000"/>
              </a:lnSpc>
            </a:pPr>
            <a:r>
              <a:rPr lang="en-US" dirty="0" smtClean="0"/>
              <a:t> 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One process depends on another</a:t>
            </a:r>
            <a:r>
              <a:rPr lang="en-US" dirty="0" smtClean="0"/>
              <a:t>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Example: Process B depends on output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generated by </a:t>
            </a:r>
            <a:r>
              <a:rPr lang="en-US" dirty="0"/>
              <a:t>Process A. Therefore,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Process </a:t>
            </a:r>
            <a:r>
              <a:rPr lang="en-US" dirty="0"/>
              <a:t>B must wait </a:t>
            </a:r>
            <a:r>
              <a:rPr lang="en-US" dirty="0" smtClean="0"/>
              <a:t>until </a:t>
            </a:r>
            <a:r>
              <a:rPr lang="en-US" dirty="0"/>
              <a:t>Process 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has </a:t>
            </a:r>
            <a:r>
              <a:rPr lang="en-US" dirty="0"/>
              <a:t>produced its output.</a:t>
            </a:r>
          </a:p>
        </p:txBody>
      </p:sp>
    </p:spTree>
    <p:extLst>
      <p:ext uri="{BB962C8B-B14F-4D97-AF65-F5344CB8AC3E}">
        <p14:creationId xmlns:p14="http://schemas.microsoft.com/office/powerpoint/2010/main" val="2863787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BD729-47A5-DD4F-BE54-362EC71E555F}" type="slidenum">
              <a:rPr lang="en-US"/>
              <a:pPr/>
              <a:t>34</a:t>
            </a:fld>
            <a:endParaRPr lang="en-US"/>
          </a:p>
        </p:txBody>
      </p:sp>
      <p:sp>
        <p:nvSpPr>
          <p:cNvPr id="65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Race Condition</a:t>
            </a:r>
          </a:p>
        </p:txBody>
      </p:sp>
      <p:sp>
        <p:nvSpPr>
          <p:cNvPr id="65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300"/>
                </a:solidFill>
              </a:rPr>
              <a:t>race condition </a:t>
            </a:r>
            <a:r>
              <a:rPr lang="en-US" dirty="0"/>
              <a:t>occurs when 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Multiple processes access and modify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some </a:t>
            </a:r>
            <a:r>
              <a:rPr lang="en-US" dirty="0">
                <a:solidFill>
                  <a:srgbClr val="B23300"/>
                </a:solidFill>
              </a:rPr>
              <a:t>shared </a:t>
            </a:r>
            <a:r>
              <a:rPr lang="en-US" dirty="0" smtClean="0">
                <a:solidFill>
                  <a:srgbClr val="B23300"/>
                </a:solidFill>
              </a:rPr>
              <a:t>data</a:t>
            </a:r>
            <a:r>
              <a:rPr lang="en-US" dirty="0"/>
              <a:t>.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dirty="0"/>
              <a:t>The final result depends on the </a:t>
            </a:r>
            <a:r>
              <a:rPr lang="en-US" dirty="0">
                <a:solidFill>
                  <a:srgbClr val="B23300"/>
                </a:solidFill>
              </a:rPr>
              <a:t>order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that the processes modified the data.</a:t>
            </a:r>
          </a:p>
          <a:p>
            <a:pPr lvl="4"/>
            <a:endParaRPr lang="en-US" dirty="0"/>
          </a:p>
          <a:p>
            <a:r>
              <a:rPr lang="en-US" dirty="0"/>
              <a:t>A very bad situation!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Results are often unpredictable and unrepeatable.</a:t>
            </a:r>
          </a:p>
          <a:p>
            <a:pPr lvl="1"/>
            <a:r>
              <a:rPr lang="en-US" dirty="0"/>
              <a:t>Extremely hard to debug.</a:t>
            </a:r>
          </a:p>
          <a:p>
            <a:pPr lvl="1"/>
            <a:r>
              <a:rPr lang="en-US" dirty="0">
                <a:solidFill>
                  <a:srgbClr val="B23300"/>
                </a:solidFill>
              </a:rPr>
              <a:t>Must avoid</a:t>
            </a:r>
            <a:r>
              <a:rPr lang="en-US" dirty="0" smtClean="0">
                <a:solidFill>
                  <a:srgbClr val="B23300"/>
                </a:solidFill>
              </a:rPr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394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5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5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AFAFE-1563-B84E-ADF7-C967344E250A}" type="slidenum">
              <a:rPr lang="en-US"/>
              <a:pPr/>
              <a:t>35</a:t>
            </a:fld>
            <a:endParaRPr lang="en-US"/>
          </a:p>
        </p:txBody>
      </p:sp>
      <p:sp>
        <p:nvSpPr>
          <p:cNvPr id="65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Race Condition Example</a:t>
            </a:r>
          </a:p>
        </p:txBody>
      </p:sp>
      <p:sp>
        <p:nvSpPr>
          <p:cNvPr id="65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Suppose variable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count</a:t>
            </a:r>
            <a:r>
              <a:rPr lang="en-US" sz="2400" dirty="0"/>
              <a:t> is </a:t>
            </a:r>
            <a:r>
              <a:rPr lang="en-US" sz="2400" dirty="0" smtClean="0"/>
              <a:t>shared by two processes.</a:t>
            </a:r>
            <a:endParaRPr lang="en-US" sz="2400" dirty="0"/>
          </a:p>
          <a:p>
            <a:r>
              <a:rPr lang="en-US" sz="2400" b="1" dirty="0">
                <a:solidFill>
                  <a:srgbClr val="006600"/>
                </a:solidFill>
                <a:latin typeface="Courier New" charset="0"/>
              </a:rPr>
              <a:t>count++</a:t>
            </a:r>
            <a:r>
              <a:rPr lang="en-US" sz="2400" dirty="0"/>
              <a:t> can be implemented as:</a:t>
            </a:r>
          </a:p>
          <a:p>
            <a:pPr lvl="1"/>
            <a:r>
              <a:rPr lang="en-US" sz="2000" dirty="0">
                <a:solidFill>
                  <a:srgbClr val="006600"/>
                </a:solidFill>
              </a:rPr>
              <a:t>register1 </a:t>
            </a:r>
            <a:r>
              <a:rPr lang="en-US" sz="2000" dirty="0" smtClean="0">
                <a:solidFill>
                  <a:srgbClr val="006600"/>
                </a:solidFill>
                <a:sym typeface="Wingdings"/>
              </a:rPr>
              <a:t></a:t>
            </a:r>
            <a:r>
              <a:rPr lang="en-US" sz="2000" dirty="0" smtClean="0">
                <a:solidFill>
                  <a:srgbClr val="006600"/>
                </a:solidFill>
              </a:rPr>
              <a:t> </a:t>
            </a:r>
            <a:r>
              <a:rPr lang="en-US" sz="2000" dirty="0">
                <a:solidFill>
                  <a:srgbClr val="006600"/>
                </a:solidFill>
              </a:rPr>
              <a:t>count</a:t>
            </a:r>
          </a:p>
          <a:p>
            <a:pPr lvl="1"/>
            <a:r>
              <a:rPr lang="en-US" sz="2000" dirty="0">
                <a:solidFill>
                  <a:srgbClr val="006600"/>
                </a:solidFill>
              </a:rPr>
              <a:t>register1 </a:t>
            </a:r>
            <a:r>
              <a:rPr lang="en-US" sz="2000" dirty="0">
                <a:solidFill>
                  <a:srgbClr val="006600"/>
                </a:solidFill>
                <a:sym typeface="Wingdings"/>
              </a:rPr>
              <a:t></a:t>
            </a:r>
            <a:r>
              <a:rPr lang="en-US" sz="2000" dirty="0" smtClean="0">
                <a:solidFill>
                  <a:srgbClr val="006600"/>
                </a:solidFill>
              </a:rPr>
              <a:t> </a:t>
            </a:r>
            <a:r>
              <a:rPr lang="en-US" sz="2000" dirty="0">
                <a:solidFill>
                  <a:srgbClr val="006600"/>
                </a:solidFill>
              </a:rPr>
              <a:t>register1 + 1</a:t>
            </a:r>
          </a:p>
          <a:p>
            <a:pPr lvl="1"/>
            <a:r>
              <a:rPr lang="en-US" sz="2000" dirty="0" smtClean="0">
                <a:solidFill>
                  <a:srgbClr val="006600"/>
                </a:solidFill>
              </a:rPr>
              <a:t>count      </a:t>
            </a:r>
            <a:r>
              <a:rPr lang="en-US" sz="2000" dirty="0">
                <a:solidFill>
                  <a:srgbClr val="006600"/>
                </a:solidFill>
                <a:sym typeface="Wingdings"/>
              </a:rPr>
              <a:t></a:t>
            </a:r>
            <a:r>
              <a:rPr lang="en-US" sz="2000" dirty="0" smtClean="0">
                <a:solidFill>
                  <a:srgbClr val="006600"/>
                </a:solidFill>
              </a:rPr>
              <a:t> </a:t>
            </a:r>
            <a:r>
              <a:rPr lang="en-US" sz="2000" dirty="0">
                <a:solidFill>
                  <a:srgbClr val="006600"/>
                </a:solidFill>
              </a:rPr>
              <a:t>register1</a:t>
            </a:r>
          </a:p>
          <a:p>
            <a:r>
              <a:rPr lang="en-US" sz="2400" b="1" dirty="0" smtClean="0">
                <a:solidFill>
                  <a:schemeClr val="folHlink"/>
                </a:solidFill>
                <a:latin typeface="Courier New" charset="0"/>
              </a:rPr>
              <a:t>count--</a:t>
            </a:r>
            <a:r>
              <a:rPr lang="en-US" sz="2400" dirty="0" smtClean="0"/>
              <a:t> can be implemented as:</a:t>
            </a:r>
          </a:p>
          <a:p>
            <a:pPr lvl="1"/>
            <a:r>
              <a:rPr lang="en-US" sz="2000" dirty="0" smtClean="0">
                <a:solidFill>
                  <a:schemeClr val="folHlink"/>
                </a:solidFill>
              </a:rPr>
              <a:t>register2 </a:t>
            </a:r>
            <a:r>
              <a:rPr lang="en-US" sz="2000" dirty="0" smtClean="0">
                <a:solidFill>
                  <a:schemeClr val="folHlink"/>
                </a:solidFill>
                <a:sym typeface="Wingdings"/>
              </a:rPr>
              <a:t></a:t>
            </a:r>
            <a:r>
              <a:rPr lang="en-US" sz="2000" dirty="0" smtClean="0">
                <a:solidFill>
                  <a:schemeClr val="folHlink"/>
                </a:solidFill>
              </a:rPr>
              <a:t> count</a:t>
            </a:r>
          </a:p>
          <a:p>
            <a:pPr lvl="1"/>
            <a:r>
              <a:rPr lang="en-US" sz="2000" dirty="0" smtClean="0">
                <a:solidFill>
                  <a:schemeClr val="folHlink"/>
                </a:solidFill>
              </a:rPr>
              <a:t>register2 </a:t>
            </a:r>
            <a:r>
              <a:rPr lang="en-US" sz="2000" dirty="0" smtClean="0">
                <a:solidFill>
                  <a:schemeClr val="folHlink"/>
                </a:solidFill>
                <a:sym typeface="Wingdings"/>
              </a:rPr>
              <a:t></a:t>
            </a:r>
            <a:r>
              <a:rPr lang="en-US" sz="2000" dirty="0" smtClean="0">
                <a:solidFill>
                  <a:schemeClr val="folHlink"/>
                </a:solidFill>
              </a:rPr>
              <a:t> register2 – 1</a:t>
            </a:r>
          </a:p>
          <a:p>
            <a:pPr lvl="1"/>
            <a:r>
              <a:rPr lang="en-US" sz="2000" dirty="0" smtClean="0">
                <a:solidFill>
                  <a:schemeClr val="folHlink"/>
                </a:solidFill>
              </a:rPr>
              <a:t>count      </a:t>
            </a:r>
            <a:r>
              <a:rPr lang="en-US" sz="2000" dirty="0" smtClean="0">
                <a:solidFill>
                  <a:schemeClr val="folHlink"/>
                </a:solidFill>
                <a:sym typeface="Wingdings"/>
              </a:rPr>
              <a:t></a:t>
            </a:r>
            <a:r>
              <a:rPr lang="en-US" sz="2000" dirty="0" smtClean="0">
                <a:solidFill>
                  <a:schemeClr val="folHlink"/>
                </a:solidFill>
              </a:rPr>
              <a:t> register2</a:t>
            </a:r>
          </a:p>
          <a:p>
            <a:r>
              <a:rPr lang="en-US" sz="2400" dirty="0" smtClean="0"/>
              <a:t>Suppose </a:t>
            </a:r>
            <a:r>
              <a:rPr lang="en-US" sz="2400" dirty="0"/>
              <a:t>the value of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count</a:t>
            </a:r>
            <a:r>
              <a:rPr lang="en-US" sz="2400" dirty="0"/>
              <a:t> is 5 and that </a:t>
            </a:r>
            <a:br>
              <a:rPr lang="en-US" sz="2400" dirty="0"/>
            </a:br>
            <a:r>
              <a:rPr lang="en-US" sz="2400" dirty="0"/>
              <a:t>process </a:t>
            </a:r>
            <a:r>
              <a:rPr lang="en-US" sz="2400" dirty="0">
                <a:solidFill>
                  <a:srgbClr val="006600"/>
                </a:solidFill>
              </a:rPr>
              <a:t>P1</a:t>
            </a:r>
            <a:r>
              <a:rPr lang="en-US" sz="2400" dirty="0"/>
              <a:t> executes </a:t>
            </a:r>
            <a:r>
              <a:rPr lang="en-US" sz="2400" b="1" dirty="0">
                <a:solidFill>
                  <a:srgbClr val="006600"/>
                </a:solidFill>
                <a:latin typeface="Courier New" charset="0"/>
              </a:rPr>
              <a:t>count++</a:t>
            </a:r>
            <a:r>
              <a:rPr lang="en-US" sz="2400" dirty="0"/>
              <a:t> at the same time that process </a:t>
            </a:r>
            <a:r>
              <a:rPr lang="en-US" sz="2400" dirty="0">
                <a:solidFill>
                  <a:schemeClr val="folHlink"/>
                </a:solidFill>
              </a:rPr>
              <a:t>P2</a:t>
            </a:r>
            <a:r>
              <a:rPr lang="en-US" sz="2400" dirty="0"/>
              <a:t> executes </a:t>
            </a:r>
            <a:r>
              <a:rPr lang="en-US" sz="2400" b="1" dirty="0">
                <a:solidFill>
                  <a:schemeClr val="folHlink"/>
                </a:solidFill>
                <a:latin typeface="Courier New" charset="0"/>
              </a:rPr>
              <a:t>count--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03807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5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5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5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5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5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5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5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6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9B59-60EB-6E48-96CA-68298A3F4787}" type="slidenum">
              <a:rPr lang="en-US"/>
              <a:pPr/>
              <a:t>36</a:t>
            </a:fld>
            <a:endParaRPr lang="en-US"/>
          </a:p>
        </p:txBody>
      </p:sp>
      <p:sp>
        <p:nvSpPr>
          <p:cNvPr id="65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Race Condition Example</a:t>
            </a:r>
            <a:r>
              <a:rPr lang="en-US" i="1"/>
              <a:t>, cont</a:t>
            </a:r>
            <a:r>
              <a:rPr lang="ja-JP" altLang="en-US" i="1">
                <a:latin typeface="Arial"/>
              </a:rPr>
              <a:t>’</a:t>
            </a:r>
            <a:r>
              <a:rPr lang="en-US" i="1"/>
              <a:t>d</a:t>
            </a:r>
          </a:p>
        </p:txBody>
      </p:sp>
      <p:graphicFrame>
        <p:nvGraphicFramePr>
          <p:cNvPr id="656427" name="Group 4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97037057"/>
              </p:ext>
            </p:extLst>
          </p:nvPr>
        </p:nvGraphicFramePr>
        <p:xfrm>
          <a:off x="1739900" y="2606049"/>
          <a:ext cx="5667375" cy="2560320"/>
        </p:xfrm>
        <a:graphic>
          <a:graphicData uri="http://schemas.openxmlformats.org/drawingml/2006/table">
            <a:tbl>
              <a:tblPr/>
              <a:tblGrid>
                <a:gridCol w="1187450"/>
                <a:gridCol w="2835275"/>
                <a:gridCol w="1644650"/>
              </a:tblGrid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Process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Operation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Result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register1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/>
                        </a:rPr>
                        <a:t>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count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register1 =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register1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/>
                        </a:rPr>
                        <a:t>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register1 + 1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register1 = 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register2 </a:t>
                      </a:r>
                      <a:r>
                        <a:rPr lang="en-US" sz="1800" dirty="0" smtClean="0">
                          <a:solidFill>
                            <a:schemeClr val="folHlink"/>
                          </a:solidFill>
                          <a:sym typeface="Wingdings"/>
                        </a:rPr>
                        <a:t>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count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register2 =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register2 </a:t>
                      </a:r>
                      <a:r>
                        <a:rPr lang="en-US" sz="1800" dirty="0" smtClean="0">
                          <a:solidFill>
                            <a:schemeClr val="folHlink"/>
                          </a:solidFill>
                          <a:sym typeface="Wingdings"/>
                        </a:rPr>
                        <a:t>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register2 - 1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register2 =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count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/>
                        </a:rPr>
                        <a:t>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register1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count = 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count </a:t>
                      </a:r>
                      <a:r>
                        <a:rPr lang="en-US" sz="1800" dirty="0" smtClean="0">
                          <a:solidFill>
                            <a:schemeClr val="folHlink"/>
                          </a:solidFill>
                          <a:sym typeface="Wingdings"/>
                        </a:rPr>
                        <a:t>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register2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count =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56421" name="Text Box 37"/>
          <p:cNvSpPr txBox="1">
            <a:spLocks noChangeArrowheads="1"/>
          </p:cNvSpPr>
          <p:nvPr/>
        </p:nvSpPr>
        <p:spPr bwMode="auto">
          <a:xfrm>
            <a:off x="1097318" y="1345953"/>
            <a:ext cx="3358812" cy="1077218"/>
          </a:xfrm>
          <a:prstGeom prst="rect">
            <a:avLst/>
          </a:prstGeom>
          <a:solidFill>
            <a:srgbClr val="EAEAEA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lvl="1"/>
            <a:r>
              <a:rPr lang="en-US" b="1" dirty="0">
                <a:solidFill>
                  <a:srgbClr val="006600"/>
                </a:solidFill>
                <a:latin typeface="Courier New" charset="0"/>
              </a:rPr>
              <a:t>        </a:t>
            </a:r>
            <a:r>
              <a:rPr lang="en-US" b="1" u="sng" dirty="0">
                <a:solidFill>
                  <a:srgbClr val="006600"/>
                </a:solidFill>
              </a:rPr>
              <a:t>count++</a:t>
            </a:r>
          </a:p>
          <a:p>
            <a:pPr marL="0" lvl="1"/>
            <a:r>
              <a:rPr lang="en-US" b="1" dirty="0">
                <a:solidFill>
                  <a:srgbClr val="006600"/>
                </a:solidFill>
                <a:latin typeface="Courier New" charset="0"/>
              </a:rPr>
              <a:t>register1 </a:t>
            </a:r>
            <a:r>
              <a:rPr lang="en-US" b="1" dirty="0" smtClean="0">
                <a:solidFill>
                  <a:srgbClr val="006600"/>
                </a:solidFill>
                <a:latin typeface="Courier New" charset="0"/>
                <a:sym typeface="Wingdings"/>
              </a:rPr>
              <a:t></a:t>
            </a:r>
            <a:r>
              <a:rPr lang="en-US" b="1" dirty="0" smtClean="0">
                <a:solidFill>
                  <a:srgbClr val="006600"/>
                </a:solidFill>
                <a:latin typeface="Courier New" charset="0"/>
              </a:rPr>
              <a:t> </a:t>
            </a:r>
            <a:r>
              <a:rPr lang="en-US" b="1" dirty="0">
                <a:solidFill>
                  <a:srgbClr val="006600"/>
                </a:solidFill>
                <a:latin typeface="Courier New" charset="0"/>
              </a:rPr>
              <a:t>count</a:t>
            </a:r>
          </a:p>
          <a:p>
            <a:pPr marL="0" lvl="1"/>
            <a:r>
              <a:rPr lang="en-US" b="1" dirty="0">
                <a:solidFill>
                  <a:srgbClr val="006600"/>
                </a:solidFill>
                <a:latin typeface="Courier New" charset="0"/>
              </a:rPr>
              <a:t>register1 </a:t>
            </a:r>
            <a:r>
              <a:rPr lang="en-US" b="1" dirty="0">
                <a:solidFill>
                  <a:srgbClr val="006600"/>
                </a:solidFill>
                <a:latin typeface="Courier New" charset="0"/>
                <a:sym typeface="Wingdings"/>
              </a:rPr>
              <a:t></a:t>
            </a:r>
            <a:r>
              <a:rPr lang="en-US" b="1" dirty="0" smtClean="0">
                <a:solidFill>
                  <a:srgbClr val="006600"/>
                </a:solidFill>
                <a:latin typeface="Courier New" charset="0"/>
              </a:rPr>
              <a:t> </a:t>
            </a:r>
            <a:r>
              <a:rPr lang="en-US" b="1" dirty="0">
                <a:solidFill>
                  <a:srgbClr val="006600"/>
                </a:solidFill>
                <a:latin typeface="Courier New" charset="0"/>
              </a:rPr>
              <a:t>register1 + 1</a:t>
            </a:r>
          </a:p>
          <a:p>
            <a:pPr marL="0" lvl="1"/>
            <a:r>
              <a:rPr lang="en-US" b="1" dirty="0" smtClean="0">
                <a:solidFill>
                  <a:srgbClr val="006600"/>
                </a:solidFill>
                <a:latin typeface="Courier New" charset="0"/>
              </a:rPr>
              <a:t>count     </a:t>
            </a:r>
            <a:r>
              <a:rPr lang="en-US" b="1" dirty="0">
                <a:solidFill>
                  <a:srgbClr val="006600"/>
                </a:solidFill>
                <a:latin typeface="Courier New" charset="0"/>
                <a:sym typeface="Wingdings"/>
              </a:rPr>
              <a:t></a:t>
            </a:r>
            <a:r>
              <a:rPr lang="en-US" b="1" dirty="0" smtClean="0">
                <a:solidFill>
                  <a:srgbClr val="006600"/>
                </a:solidFill>
                <a:latin typeface="Courier New" charset="0"/>
              </a:rPr>
              <a:t> </a:t>
            </a:r>
            <a:r>
              <a:rPr lang="en-US" b="1" dirty="0">
                <a:solidFill>
                  <a:srgbClr val="006600"/>
                </a:solidFill>
                <a:latin typeface="Courier New" charset="0"/>
              </a:rPr>
              <a:t>register1</a:t>
            </a:r>
          </a:p>
        </p:txBody>
      </p:sp>
      <p:sp>
        <p:nvSpPr>
          <p:cNvPr id="656422" name="Text Box 38"/>
          <p:cNvSpPr txBox="1">
            <a:spLocks noChangeArrowheads="1"/>
          </p:cNvSpPr>
          <p:nvPr/>
        </p:nvSpPr>
        <p:spPr bwMode="auto">
          <a:xfrm>
            <a:off x="4779309" y="1345953"/>
            <a:ext cx="3358812" cy="1077218"/>
          </a:xfrm>
          <a:prstGeom prst="rect">
            <a:avLst/>
          </a:prstGeom>
          <a:solidFill>
            <a:srgbClr val="EAEAEA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lvl="1"/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       </a:t>
            </a:r>
            <a:r>
              <a:rPr lang="en-US" b="1" u="sng" dirty="0">
                <a:solidFill>
                  <a:schemeClr val="folHlink"/>
                </a:solidFill>
              </a:rPr>
              <a:t>count--</a:t>
            </a:r>
          </a:p>
          <a:p>
            <a:pPr marL="0" lvl="1"/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register2 </a:t>
            </a:r>
            <a:r>
              <a:rPr lang="en-US" b="1" dirty="0" smtClean="0">
                <a:solidFill>
                  <a:schemeClr val="folHlink"/>
                </a:solidFill>
                <a:latin typeface="Courier New" charset="0"/>
                <a:sym typeface="Wingdings"/>
              </a:rPr>
              <a:t></a:t>
            </a:r>
            <a:r>
              <a:rPr lang="en-US" b="1" dirty="0" smtClean="0">
                <a:solidFill>
                  <a:schemeClr val="folHlink"/>
                </a:solidFill>
                <a:latin typeface="Courier New" charset="0"/>
              </a:rPr>
              <a:t> 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count</a:t>
            </a:r>
          </a:p>
          <a:p>
            <a:pPr marL="0" lvl="1"/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register2 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  <a:sym typeface="Wingdings"/>
              </a:rPr>
              <a:t></a:t>
            </a:r>
            <a:r>
              <a:rPr lang="en-US" b="1" dirty="0" smtClean="0">
                <a:solidFill>
                  <a:schemeClr val="folHlink"/>
                </a:solidFill>
                <a:latin typeface="Courier New" charset="0"/>
              </a:rPr>
              <a:t> 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register2 – 1</a:t>
            </a:r>
          </a:p>
          <a:p>
            <a:pPr marL="0" lvl="1"/>
            <a:r>
              <a:rPr lang="en-US" b="1" dirty="0" smtClean="0">
                <a:solidFill>
                  <a:schemeClr val="folHlink"/>
                </a:solidFill>
                <a:latin typeface="Courier New" charset="0"/>
              </a:rPr>
              <a:t>count     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  <a:sym typeface="Wingdings"/>
              </a:rPr>
              <a:t></a:t>
            </a:r>
            <a:r>
              <a:rPr lang="en-US" b="1" dirty="0" smtClean="0">
                <a:solidFill>
                  <a:schemeClr val="folHlink"/>
                </a:solidFill>
                <a:latin typeface="Courier New" charset="0"/>
              </a:rPr>
              <a:t> 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register2</a:t>
            </a:r>
          </a:p>
        </p:txBody>
      </p:sp>
      <p:sp>
        <p:nvSpPr>
          <p:cNvPr id="656423" name="Rectangle 39"/>
          <p:cNvSpPr>
            <a:spLocks noGrp="1" noChangeArrowheads="1"/>
          </p:cNvSpPr>
          <p:nvPr>
            <p:ph type="body" idx="1"/>
          </p:nvPr>
        </p:nvSpPr>
        <p:spPr>
          <a:xfrm>
            <a:off x="457200" y="5299045"/>
            <a:ext cx="8229600" cy="873125"/>
          </a:xfrm>
          <a:noFill/>
          <a:ln/>
        </p:spPr>
        <p:txBody>
          <a:bodyPr/>
          <a:lstStyle/>
          <a:p>
            <a:r>
              <a:rPr lang="en-US" sz="2400" dirty="0"/>
              <a:t>Whether the value of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count</a:t>
            </a:r>
            <a:r>
              <a:rPr lang="en-US" sz="2400" dirty="0"/>
              <a:t> ends up as 4 or 6 depends on the order of execution of the last two instructions.</a:t>
            </a:r>
          </a:p>
        </p:txBody>
      </p:sp>
    </p:spTree>
    <p:extLst>
      <p:ext uri="{BB962C8B-B14F-4D97-AF65-F5344CB8AC3E}">
        <p14:creationId xmlns:p14="http://schemas.microsoft.com/office/powerpoint/2010/main" val="3075828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6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56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642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EE4D-FDD0-9C4D-9EF5-2EB550209CEC}" type="slidenum">
              <a:rPr lang="en-US"/>
              <a:pPr/>
              <a:t>37</a:t>
            </a:fld>
            <a:endParaRPr lang="en-US"/>
          </a:p>
        </p:txBody>
      </p:sp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Mutual Exclusion</a:t>
            </a:r>
            <a:endParaRPr lang="en-US" dirty="0"/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One way to avoid race conditions is to </a:t>
            </a:r>
            <a:br>
              <a:rPr lang="en-US" dirty="0"/>
            </a:br>
            <a:r>
              <a:rPr lang="en-US" dirty="0"/>
              <a:t>prevent more than one process from reading and writing the shared data at the same time.</a:t>
            </a:r>
          </a:p>
          <a:p>
            <a:pPr lvl="4"/>
            <a:endParaRPr lang="en-US" dirty="0">
              <a:solidFill>
                <a:schemeClr val="folHlink"/>
              </a:solidFill>
            </a:endParaRPr>
          </a:p>
          <a:p>
            <a:r>
              <a:rPr lang="en-US" dirty="0"/>
              <a:t>This is called </a:t>
            </a:r>
            <a:r>
              <a:rPr lang="en-US" dirty="0">
                <a:solidFill>
                  <a:srgbClr val="B23300"/>
                </a:solidFill>
              </a:rPr>
              <a:t>mutual exclusion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Operating systems provide different primitives </a:t>
            </a:r>
            <a:br>
              <a:rPr lang="en-US" dirty="0"/>
            </a:br>
            <a:r>
              <a:rPr lang="en-US" dirty="0"/>
              <a:t>to </a:t>
            </a:r>
            <a:r>
              <a:rPr lang="en-US" dirty="0" smtClean="0"/>
              <a:t>enforce mutual exclusion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8054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7411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EE4D-FDD0-9C4D-9EF5-2EB550209CEC}" type="slidenum">
              <a:rPr lang="en-US"/>
              <a:pPr/>
              <a:t>38</a:t>
            </a:fld>
            <a:endParaRPr lang="en-US"/>
          </a:p>
        </p:txBody>
      </p:sp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Region</a:t>
            </a:r>
            <a:endParaRPr lang="en-US" i="1" dirty="0"/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>
                <a:solidFill>
                  <a:srgbClr val="B23300"/>
                </a:solidFill>
              </a:rPr>
              <a:t>critical region </a:t>
            </a:r>
            <a:r>
              <a:rPr lang="en-US" dirty="0"/>
              <a:t>(AKA </a:t>
            </a:r>
            <a:r>
              <a:rPr lang="en-US" dirty="0">
                <a:solidFill>
                  <a:srgbClr val="B23300"/>
                </a:solidFill>
              </a:rPr>
              <a:t>critical section</a:t>
            </a:r>
            <a:r>
              <a:rPr lang="en-US" dirty="0"/>
              <a:t>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is the </a:t>
            </a:r>
            <a:r>
              <a:rPr lang="en-US" dirty="0"/>
              <a:t>part of a </a:t>
            </a:r>
            <a:r>
              <a:rPr lang="en-US" dirty="0" smtClean="0">
                <a:solidFill>
                  <a:srgbClr val="B23300"/>
                </a:solidFill>
              </a:rPr>
              <a:t>process</a:t>
            </a:r>
            <a:r>
              <a:rPr lang="en-US" dirty="0" smtClean="0">
                <a:solidFill>
                  <a:srgbClr val="B23300"/>
                </a:solidFill>
                <a:latin typeface="Arial"/>
              </a:rPr>
              <a:t>’</a:t>
            </a:r>
            <a:r>
              <a:rPr lang="en-US" dirty="0" smtClean="0">
                <a:solidFill>
                  <a:srgbClr val="B23300"/>
                </a:solidFill>
              </a:rPr>
              <a:t>s </a:t>
            </a:r>
            <a:r>
              <a:rPr lang="en-US" dirty="0">
                <a:solidFill>
                  <a:srgbClr val="B23300"/>
                </a:solidFill>
              </a:rPr>
              <a:t>code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that </a:t>
            </a:r>
            <a:r>
              <a:rPr lang="en-US" dirty="0"/>
              <a:t>operates </a:t>
            </a:r>
            <a:r>
              <a:rPr lang="en-US" dirty="0" smtClean="0"/>
              <a:t>on some </a:t>
            </a:r>
            <a:r>
              <a:rPr lang="en-US" dirty="0"/>
              <a:t>shared data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NOTE: A critical region is code, not data.</a:t>
            </a: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We </a:t>
            </a:r>
            <a:r>
              <a:rPr lang="en-US" dirty="0" smtClean="0"/>
              <a:t>must prevent </a:t>
            </a:r>
            <a:r>
              <a:rPr lang="en-US" dirty="0"/>
              <a:t>two processes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 </a:t>
            </a:r>
            <a:r>
              <a:rPr lang="en-US" dirty="0"/>
              <a:t>being </a:t>
            </a:r>
            <a:r>
              <a:rPr lang="en-US" dirty="0" smtClean="0"/>
              <a:t>in </a:t>
            </a:r>
            <a:r>
              <a:rPr lang="en-US" dirty="0"/>
              <a:t>their critical </a:t>
            </a:r>
            <a:r>
              <a:rPr lang="en-US" dirty="0" smtClean="0"/>
              <a:t>regions</a:t>
            </a:r>
            <a:br>
              <a:rPr lang="en-US" dirty="0" smtClean="0"/>
            </a:br>
            <a:r>
              <a:rPr lang="en-US" dirty="0" smtClean="0"/>
              <a:t>for the same shared data </a:t>
            </a:r>
            <a:br>
              <a:rPr lang="en-US" dirty="0" smtClean="0"/>
            </a:br>
            <a:r>
              <a:rPr lang="en-US" dirty="0" smtClean="0">
                <a:solidFill>
                  <a:srgbClr val="B23300"/>
                </a:solidFill>
              </a:rPr>
              <a:t>at </a:t>
            </a:r>
            <a:r>
              <a:rPr lang="en-US" dirty="0">
                <a:solidFill>
                  <a:srgbClr val="B23300"/>
                </a:solidFill>
              </a:rPr>
              <a:t>the same time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106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7411" grpId="0" uiExpand="1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1FC5-CEEE-7847-A22E-ADDC355ECA1C}" type="slidenum">
              <a:rPr lang="en-US"/>
              <a:pPr/>
              <a:t>39</a:t>
            </a:fld>
            <a:endParaRPr lang="en-US"/>
          </a:p>
        </p:txBody>
      </p:sp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Prevent Race Conditions</a:t>
            </a:r>
            <a:endParaRPr lang="en-US" dirty="0"/>
          </a:p>
        </p:txBody>
      </p:sp>
      <p:sp>
        <p:nvSpPr>
          <p:cNvPr id="65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B23300"/>
                </a:solidFill>
              </a:rPr>
              <a:t>Mutual </a:t>
            </a:r>
            <a:r>
              <a:rPr lang="en-US" dirty="0">
                <a:solidFill>
                  <a:srgbClr val="B23300"/>
                </a:solidFill>
              </a:rPr>
              <a:t>exclusion: </a:t>
            </a:r>
            <a:r>
              <a:rPr lang="en-US" dirty="0"/>
              <a:t>No two processes may be simultaneously inside their critical </a:t>
            </a:r>
            <a:r>
              <a:rPr lang="en-US" dirty="0" smtClean="0"/>
              <a:t>regions</a:t>
            </a:r>
            <a:br>
              <a:rPr lang="en-US" dirty="0" smtClean="0"/>
            </a:br>
            <a:r>
              <a:rPr lang="en-US" dirty="0" smtClean="0"/>
              <a:t>for the same shared data.</a:t>
            </a:r>
            <a:endParaRPr lang="en-US" dirty="0"/>
          </a:p>
          <a:p>
            <a:pPr lvl="3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300"/>
                </a:solidFill>
              </a:rPr>
              <a:t>Progress: </a:t>
            </a:r>
            <a:r>
              <a:rPr lang="en-US" dirty="0"/>
              <a:t>No process running outside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its </a:t>
            </a:r>
            <a:r>
              <a:rPr lang="en-US" dirty="0"/>
              <a:t>critical region </a:t>
            </a:r>
            <a:r>
              <a:rPr lang="en-US" dirty="0" smtClean="0"/>
              <a:t>may </a:t>
            </a:r>
            <a:r>
              <a:rPr lang="en-US" dirty="0"/>
              <a:t>block other processes.</a:t>
            </a:r>
          </a:p>
          <a:p>
            <a:pPr lvl="3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300"/>
                </a:solidFill>
              </a:rPr>
              <a:t>Bounded waiting: </a:t>
            </a:r>
            <a:r>
              <a:rPr lang="en-US" dirty="0"/>
              <a:t>No process should have to wait forever </a:t>
            </a:r>
            <a:r>
              <a:rPr lang="en-US" dirty="0" smtClean="0"/>
              <a:t>to </a:t>
            </a:r>
            <a:r>
              <a:rPr lang="en-US" dirty="0"/>
              <a:t>enter its critical </a:t>
            </a:r>
            <a:r>
              <a:rPr lang="en-US" dirty="0" smtClean="0"/>
              <a:t>region</a:t>
            </a:r>
            <a:r>
              <a:rPr lang="en-US" dirty="0"/>
              <a:t>.</a:t>
            </a:r>
            <a:endParaRPr lang="en-US" dirty="0" smtClean="0"/>
          </a:p>
          <a:p>
            <a:pPr lvl="4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090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512AE-89DE-B04D-AB94-57D0F21B5D8F}" type="slidenum">
              <a:rPr lang="en-US"/>
              <a:pPr/>
              <a:t>4</a:t>
            </a:fld>
            <a:endParaRPr lang="en-US"/>
          </a:p>
        </p:txBody>
      </p:sp>
      <p:sp>
        <p:nvSpPr>
          <p:cNvPr id="606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Thread Code Example: Child</a:t>
            </a:r>
            <a:endParaRPr lang="en-US" b="1">
              <a:latin typeface="Courier New" charset="0"/>
            </a:endParaRPr>
          </a:p>
        </p:txBody>
      </p:sp>
      <p:sp>
        <p:nvSpPr>
          <p:cNvPr id="606211" name="Text Box 3"/>
          <p:cNvSpPr txBox="1">
            <a:spLocks noChangeArrowheads="1"/>
          </p:cNvSpPr>
          <p:nvPr/>
        </p:nvSpPr>
        <p:spPr bwMode="auto">
          <a:xfrm>
            <a:off x="1201738" y="1433513"/>
            <a:ext cx="6662737" cy="302577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void </a:t>
            </a:r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*runner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(void *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parm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)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{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  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printf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("Child: Started with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parm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'%s'.\n",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parm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);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  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printf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("Child: Creating greeting ... ");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   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   </a:t>
            </a:r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greeting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=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malloc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strlen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parm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) + 8);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  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sprintf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(</a:t>
            </a:r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greeting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, "Hello, %s!",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parm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);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   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  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printf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("done!\n");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  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printf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("Child: Terminating.\n");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  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pthread_exit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(0);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}</a:t>
            </a:r>
          </a:p>
        </p:txBody>
      </p:sp>
      <p:sp>
        <p:nvSpPr>
          <p:cNvPr id="606212" name="Text Box 4"/>
          <p:cNvSpPr txBox="1">
            <a:spLocks noChangeArrowheads="1"/>
          </p:cNvSpPr>
          <p:nvPr/>
        </p:nvSpPr>
        <p:spPr bwMode="auto">
          <a:xfrm>
            <a:off x="6765925" y="2879725"/>
            <a:ext cx="1344613" cy="346075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Child thread.</a:t>
            </a:r>
          </a:p>
        </p:txBody>
      </p:sp>
      <p:sp>
        <p:nvSpPr>
          <p:cNvPr id="606213" name="Text Box 5"/>
          <p:cNvSpPr txBox="1">
            <a:spLocks noChangeArrowheads="1"/>
          </p:cNvSpPr>
          <p:nvPr/>
        </p:nvSpPr>
        <p:spPr bwMode="auto">
          <a:xfrm>
            <a:off x="841375" y="4913313"/>
            <a:ext cx="7388225" cy="366712"/>
          </a:xfrm>
          <a:prstGeom prst="rect">
            <a:avLst/>
          </a:prstGeom>
          <a:solidFill>
            <a:srgbClr val="FFFFC2"/>
          </a:solidFill>
          <a:ln>
            <a:solidFill>
              <a:srgbClr val="0033CC"/>
            </a:solidFill>
          </a:ln>
          <a:effectLst/>
          <a:extLst/>
        </p:spPr>
        <p:txBody>
          <a:bodyPr wrap="none">
            <a:spAutoFit/>
          </a:bodyPr>
          <a:lstStyle/>
          <a:p>
            <a:r>
              <a:rPr lang="en-US" sz="1800" dirty="0"/>
              <a:t>Compile and link:  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gcc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–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pthread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–o 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threadtest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threadtest.c</a:t>
            </a:r>
            <a:endParaRPr lang="en-US" sz="1800" b="1" dirty="0">
              <a:solidFill>
                <a:srgbClr val="0033CC"/>
              </a:solidFill>
              <a:latin typeface="Courier New" charset="0"/>
            </a:endParaRPr>
          </a:p>
        </p:txBody>
      </p:sp>
      <p:sp>
        <p:nvSpPr>
          <p:cNvPr id="606214" name="Text Box 6"/>
          <p:cNvSpPr txBox="1">
            <a:spLocks noChangeArrowheads="1"/>
          </p:cNvSpPr>
          <p:nvPr/>
        </p:nvSpPr>
        <p:spPr bwMode="auto">
          <a:xfrm>
            <a:off x="6491288" y="5811838"/>
            <a:ext cx="803275" cy="376237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360116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6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6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6214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1FC5-CEEE-7847-A22E-ADDC355ECA1C}" type="slidenum">
              <a:rPr lang="en-US"/>
              <a:pPr/>
              <a:t>40</a:t>
            </a:fld>
            <a:endParaRPr lang="en-US"/>
          </a:p>
        </p:txBody>
      </p:sp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Prevent Race Conditions</a:t>
            </a:r>
            <a:r>
              <a:rPr lang="en-US" i="1" dirty="0" smtClean="0"/>
              <a:t>, 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65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When a process is in its critical region, </a:t>
            </a:r>
            <a:br>
              <a:rPr lang="en-US" dirty="0"/>
            </a:br>
            <a:r>
              <a:rPr lang="en-US" dirty="0"/>
              <a:t>other processes </a:t>
            </a:r>
            <a:r>
              <a:rPr lang="en-US" dirty="0">
                <a:solidFill>
                  <a:srgbClr val="B23300"/>
                </a:solidFill>
              </a:rPr>
              <a:t>must be blocked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from entering their critical regions.</a:t>
            </a:r>
          </a:p>
          <a:p>
            <a:pPr lvl="4">
              <a:lnSpc>
                <a:spcPct val="90000"/>
              </a:lnSpc>
            </a:pPr>
            <a:endParaRPr lang="en-US" dirty="0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/>
              <a:t>No assumptions may be made about </a:t>
            </a:r>
            <a:br>
              <a:rPr lang="en-US" dirty="0"/>
            </a:br>
            <a:r>
              <a:rPr lang="en-US" dirty="0"/>
              <a:t>the number of CPUs or their speeds.</a:t>
            </a:r>
          </a:p>
        </p:txBody>
      </p:sp>
    </p:spTree>
    <p:extLst>
      <p:ext uri="{BB962C8B-B14F-4D97-AF65-F5344CB8AC3E}">
        <p14:creationId xmlns:p14="http://schemas.microsoft.com/office/powerpoint/2010/main" val="776460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7E892-BC3C-AE4D-B062-CB89923074FE}" type="slidenum">
              <a:rPr lang="en-US"/>
              <a:pPr/>
              <a:t>41</a:t>
            </a:fld>
            <a:endParaRPr lang="en-US"/>
          </a:p>
        </p:txBody>
      </p:sp>
      <p:sp>
        <p:nvSpPr>
          <p:cNvPr id="65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Critical Region</a:t>
            </a:r>
            <a:r>
              <a:rPr lang="en-US" i="1"/>
              <a:t>, cont</a:t>
            </a:r>
            <a:r>
              <a:rPr lang="ja-JP" altLang="en-US" i="1">
                <a:latin typeface="Arial"/>
              </a:rPr>
              <a:t>’</a:t>
            </a:r>
            <a:r>
              <a:rPr lang="en-US" i="1"/>
              <a:t>d</a:t>
            </a:r>
          </a:p>
        </p:txBody>
      </p:sp>
      <p:pic>
        <p:nvPicPr>
          <p:cNvPr id="659459" name="Picture 3" descr="2-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1565275"/>
            <a:ext cx="7742237" cy="3752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9461" name="Rectangle 5"/>
          <p:cNvSpPr>
            <a:spLocks noChangeArrowheads="1"/>
          </p:cNvSpPr>
          <p:nvPr/>
        </p:nvSpPr>
        <p:spPr bwMode="auto">
          <a:xfrm>
            <a:off x="6126163" y="6080125"/>
            <a:ext cx="2120900" cy="5810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Modern Operating Systems, 3</a:t>
            </a:r>
            <a:r>
              <a:rPr lang="en-US" sz="800" b="1" baseline="30000">
                <a:solidFill>
                  <a:srgbClr val="969696"/>
                </a:solidFill>
              </a:rPr>
              <a:t>rd</a:t>
            </a:r>
            <a:r>
              <a:rPr lang="en-US" sz="800" b="1">
                <a:solidFill>
                  <a:srgbClr val="969696"/>
                </a:solidFill>
              </a:rPr>
              <a:t> ed.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Andrew Tanenbaum</a:t>
            </a:r>
          </a:p>
          <a:p>
            <a:r>
              <a:rPr lang="en-US" sz="800">
                <a:solidFill>
                  <a:srgbClr val="969696"/>
                </a:solidFill>
              </a:rPr>
              <a:t>(c) 2008 Prentice-Hall, Inc.. 0-13-600663-9</a:t>
            </a:r>
          </a:p>
          <a:p>
            <a:r>
              <a:rPr lang="en-US" sz="800">
                <a:solidFill>
                  <a:srgbClr val="969696"/>
                </a:solidFill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053538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6177-FE8E-C841-A26D-A150DA453158}" type="slidenum">
              <a:rPr lang="en-US"/>
              <a:pPr/>
              <a:t>42</a:t>
            </a:fld>
            <a:endParaRPr lang="en-US"/>
          </a:p>
        </p:txBody>
      </p:sp>
      <p:sp>
        <p:nvSpPr>
          <p:cNvPr id="66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</a:t>
            </a:r>
            <a:r>
              <a:rPr lang="en-US" dirty="0" smtClean="0"/>
              <a:t>Region vs. Shared Memory</a:t>
            </a:r>
            <a:endParaRPr lang="en-US" dirty="0"/>
          </a:p>
        </p:txBody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r>
              <a:rPr lang="en-US" dirty="0"/>
              <a:t>Do not confuse </a:t>
            </a:r>
            <a:r>
              <a:rPr lang="en-US" dirty="0">
                <a:solidFill>
                  <a:srgbClr val="B23300"/>
                </a:solidFill>
              </a:rPr>
              <a:t>critical region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with </a:t>
            </a:r>
            <a:r>
              <a:rPr lang="en-US" dirty="0"/>
              <a:t>the </a:t>
            </a:r>
            <a:r>
              <a:rPr lang="en-US" dirty="0">
                <a:solidFill>
                  <a:srgbClr val="B23300"/>
                </a:solidFill>
              </a:rPr>
              <a:t>shared data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Two (or more) processes can share a piece of data.</a:t>
            </a:r>
          </a:p>
          <a:p>
            <a:pPr lvl="4"/>
            <a:endParaRPr lang="en-US" dirty="0"/>
          </a:p>
          <a:p>
            <a:r>
              <a:rPr lang="en-US" dirty="0"/>
              <a:t>The </a:t>
            </a:r>
            <a:r>
              <a:rPr lang="en-US" dirty="0">
                <a:solidFill>
                  <a:srgbClr val="B23300"/>
                </a:solidFill>
              </a:rPr>
              <a:t>code </a:t>
            </a:r>
            <a:r>
              <a:rPr lang="en-US" dirty="0"/>
              <a:t>in a process that accesses that shared data </a:t>
            </a:r>
            <a:r>
              <a:rPr lang="en-US" dirty="0" smtClean="0"/>
              <a:t>is </a:t>
            </a:r>
            <a:r>
              <a:rPr lang="en-US" dirty="0"/>
              <a:t>that </a:t>
            </a:r>
            <a:r>
              <a:rPr lang="en-US" dirty="0" smtClean="0"/>
              <a:t>process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>
                <a:solidFill>
                  <a:srgbClr val="B23300"/>
                </a:solidFill>
              </a:rPr>
              <a:t>critical region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with </a:t>
            </a:r>
            <a:r>
              <a:rPr lang="en-US" dirty="0"/>
              <a:t>respect to </a:t>
            </a:r>
            <a:r>
              <a:rPr lang="en-US" dirty="0" smtClean="0"/>
              <a:t>that shared </a:t>
            </a:r>
            <a:r>
              <a:rPr lang="en-US" dirty="0"/>
              <a:t>data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511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6177-FE8E-C841-A26D-A150DA453158}" type="slidenum">
              <a:rPr lang="en-US"/>
              <a:pPr/>
              <a:t>43</a:t>
            </a:fld>
            <a:endParaRPr lang="en-US"/>
          </a:p>
        </p:txBody>
      </p:sp>
      <p:sp>
        <p:nvSpPr>
          <p:cNvPr id="66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Region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code in the critical region of each process can be different from the code in the critical region of another process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What the code in the critical regions have in common is that they access the same shared piece of data.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300"/>
                </a:solidFill>
              </a:rPr>
              <a:t>Another piece of shared data </a:t>
            </a:r>
            <a:r>
              <a:rPr lang="en-US" dirty="0"/>
              <a:t>would be associated with </a:t>
            </a:r>
            <a:r>
              <a:rPr lang="en-US" dirty="0">
                <a:solidFill>
                  <a:srgbClr val="B23300"/>
                </a:solidFill>
              </a:rPr>
              <a:t>another set of critical regions </a:t>
            </a:r>
            <a:r>
              <a:rPr lang="en-US" dirty="0"/>
              <a:t>within the processes that access that data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583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6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150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E911C-C159-F740-B887-6A1FC3C487B1}" type="slidenum">
              <a:rPr lang="en-US"/>
              <a:pPr/>
              <a:t>5</a:t>
            </a:fld>
            <a:endParaRPr lang="en-US"/>
          </a:p>
        </p:txBody>
      </p:sp>
      <p:sp>
        <p:nvSpPr>
          <p:cNvPr id="608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Interprocess Communication</a:t>
            </a:r>
          </a:p>
        </p:txBody>
      </p:sp>
      <p:sp>
        <p:nvSpPr>
          <p:cNvPr id="608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505964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Processes within a system may be </a:t>
            </a:r>
            <a:br>
              <a:rPr lang="en-US" dirty="0"/>
            </a:br>
            <a:r>
              <a:rPr lang="en-US" dirty="0">
                <a:solidFill>
                  <a:srgbClr val="B23300"/>
                </a:solidFill>
              </a:rPr>
              <a:t>independent </a:t>
            </a:r>
            <a:r>
              <a:rPr lang="en-US" dirty="0"/>
              <a:t>or </a:t>
            </a:r>
            <a:r>
              <a:rPr lang="en-US" dirty="0">
                <a:solidFill>
                  <a:srgbClr val="B23300"/>
                </a:solidFill>
              </a:rPr>
              <a:t>cooperating</a:t>
            </a:r>
            <a:r>
              <a:rPr lang="en-US" dirty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A cooperating process can </a:t>
            </a:r>
            <a:r>
              <a:rPr lang="en-US" dirty="0">
                <a:solidFill>
                  <a:srgbClr val="B23300"/>
                </a:solidFill>
              </a:rPr>
              <a:t>affect </a:t>
            </a:r>
            <a:r>
              <a:rPr lang="en-US" dirty="0"/>
              <a:t>or </a:t>
            </a:r>
            <a:r>
              <a:rPr lang="en-US" dirty="0">
                <a:solidFill>
                  <a:srgbClr val="B23300"/>
                </a:solidFill>
              </a:rPr>
              <a:t>be affected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by other executing processes.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An independent process cannot affect or be affected by other executing processes.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Reasons for processes to cooperate</a:t>
            </a:r>
            <a:r>
              <a:rPr lang="en-US" dirty="0" smtClean="0"/>
              <a:t>: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Information sharing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Computation speedup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Modularity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Convenience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603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8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08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8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08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82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F8BA-EC5C-E240-B44D-C01E5AB50791}" type="slidenum">
              <a:rPr lang="en-US"/>
              <a:pPr/>
              <a:t>6</a:t>
            </a:fld>
            <a:endParaRPr lang="en-US"/>
          </a:p>
        </p:txBody>
      </p:sp>
      <p:sp>
        <p:nvSpPr>
          <p:cNvPr id="609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Interprocess Communication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300"/>
                </a:solidFill>
              </a:rPr>
              <a:t>Interprocess communication </a:t>
            </a:r>
            <a:r>
              <a:rPr lang="en-US" dirty="0"/>
              <a:t>(IPC</a:t>
            </a:r>
            <a:r>
              <a:rPr lang="en-US" dirty="0" smtClean="0"/>
              <a:t>)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Needed by cooperating processes.</a:t>
            </a:r>
          </a:p>
          <a:p>
            <a:pPr lvl="1"/>
            <a:r>
              <a:rPr lang="en-US" dirty="0"/>
              <a:t>Exchange data and information.</a:t>
            </a:r>
          </a:p>
          <a:p>
            <a:pPr lvl="4"/>
            <a:endParaRPr lang="en-US" dirty="0"/>
          </a:p>
          <a:p>
            <a:r>
              <a:rPr lang="en-US" dirty="0"/>
              <a:t>Two models of IPC</a:t>
            </a:r>
            <a:r>
              <a:rPr lang="en-US" dirty="0" smtClean="0"/>
              <a:t>: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Shared memory</a:t>
            </a:r>
          </a:p>
          <a:p>
            <a:pPr lvl="1"/>
            <a:r>
              <a:rPr lang="en-US" dirty="0"/>
              <a:t>Message </a:t>
            </a:r>
            <a:r>
              <a:rPr lang="en-US" dirty="0" smtClean="0"/>
              <a:t>passing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608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AD591-AD18-4148-A3C1-092F551B7261}" type="slidenum">
              <a:rPr lang="en-US"/>
              <a:pPr/>
              <a:t>7</a:t>
            </a:fld>
            <a:endParaRPr lang="en-US"/>
          </a:p>
        </p:txBody>
      </p:sp>
      <p:sp>
        <p:nvSpPr>
          <p:cNvPr id="610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Interprocess Communication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610308" name="Text Box 4"/>
          <p:cNvSpPr txBox="1">
            <a:spLocks noChangeArrowheads="1"/>
          </p:cNvSpPr>
          <p:nvPr/>
        </p:nvSpPr>
        <p:spPr bwMode="auto">
          <a:xfrm>
            <a:off x="1878013" y="5622925"/>
            <a:ext cx="196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Message passing</a:t>
            </a:r>
          </a:p>
        </p:txBody>
      </p:sp>
      <p:sp>
        <p:nvSpPr>
          <p:cNvPr id="610309" name="Text Box 5"/>
          <p:cNvSpPr txBox="1">
            <a:spLocks noChangeArrowheads="1"/>
          </p:cNvSpPr>
          <p:nvPr/>
        </p:nvSpPr>
        <p:spPr bwMode="auto">
          <a:xfrm>
            <a:off x="5413375" y="5622925"/>
            <a:ext cx="1809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Shared memory</a:t>
            </a:r>
          </a:p>
        </p:txBody>
      </p:sp>
      <p:sp>
        <p:nvSpPr>
          <p:cNvPr id="610310" name="Rectangle 6"/>
          <p:cNvSpPr>
            <a:spLocks noChangeArrowheads="1"/>
          </p:cNvSpPr>
          <p:nvPr/>
        </p:nvSpPr>
        <p:spPr bwMode="auto">
          <a:xfrm>
            <a:off x="5943600" y="6080125"/>
            <a:ext cx="2374900" cy="5810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Operating Systems Concepts, 9</a:t>
            </a:r>
            <a:r>
              <a:rPr lang="en-US" sz="800" b="1" baseline="30000">
                <a:solidFill>
                  <a:srgbClr val="969696"/>
                </a:solidFill>
              </a:rPr>
              <a:t>th</a:t>
            </a:r>
            <a:r>
              <a:rPr lang="en-US" sz="800" b="1">
                <a:solidFill>
                  <a:srgbClr val="969696"/>
                </a:solidFill>
              </a:rPr>
              <a:t> edition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Silberschatz, Galvin, and Gagne </a:t>
            </a:r>
          </a:p>
          <a:p>
            <a:r>
              <a:rPr lang="en-US" sz="800">
                <a:solidFill>
                  <a:srgbClr val="969696"/>
                </a:solidFill>
              </a:rPr>
              <a:t>(c) 2013 John Wiley &amp; Sons. All rights reserved. </a:t>
            </a:r>
          </a:p>
          <a:p>
            <a:r>
              <a:rPr lang="en-US" sz="800">
                <a:solidFill>
                  <a:srgbClr val="969696"/>
                </a:solidFill>
              </a:rPr>
              <a:t>978-1-118-06333-0</a:t>
            </a:r>
          </a:p>
        </p:txBody>
      </p:sp>
      <p:pic>
        <p:nvPicPr>
          <p:cNvPr id="610311" name="Picture 1" descr="3_12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525" y="1473200"/>
            <a:ext cx="6584950" cy="414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094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A464-84C8-A843-8FD1-E764BBFB1615}" type="slidenum">
              <a:rPr lang="en-US"/>
              <a:pPr/>
              <a:t>8</a:t>
            </a:fld>
            <a:endParaRPr lang="en-US"/>
          </a:p>
        </p:txBody>
      </p:sp>
      <p:sp>
        <p:nvSpPr>
          <p:cNvPr id="611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IPC: Shared Memory</a:t>
            </a:r>
          </a:p>
        </p:txBody>
      </p:sp>
      <p:sp>
        <p:nvSpPr>
          <p:cNvPr id="611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5903"/>
            <a:ext cx="8229600" cy="484626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Establish </a:t>
            </a:r>
            <a:r>
              <a:rPr lang="en-US" dirty="0"/>
              <a:t>a </a:t>
            </a:r>
            <a:r>
              <a:rPr lang="en-US" dirty="0">
                <a:solidFill>
                  <a:srgbClr val="B23300"/>
                </a:solidFill>
              </a:rPr>
              <a:t>shared-memory region</a:t>
            </a:r>
            <a:r>
              <a:rPr lang="en-US" dirty="0" smtClean="0"/>
              <a:t>.</a:t>
            </a:r>
          </a:p>
          <a:p>
            <a:pPr lvl="8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Once established, all accesses to the region are treated the same as regular memory accesses.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 OS kernel intervention required to communicate</a:t>
            </a:r>
            <a:r>
              <a:rPr lang="en-US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Allows maximum speed and </a:t>
            </a:r>
            <a:r>
              <a:rPr lang="en-US" dirty="0" smtClean="0"/>
              <a:t>convenience.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Faster than message passing</a:t>
            </a:r>
            <a:r>
              <a:rPr lang="en-US" dirty="0" smtClean="0"/>
              <a:t>.</a:t>
            </a:r>
            <a:endParaRPr lang="en-US" dirty="0"/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 shared-memory region typically resides in the address space of the process that created it</a:t>
            </a:r>
            <a:r>
              <a:rPr lang="en-US" dirty="0" smtClean="0"/>
              <a:t>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Any other process that wishes to communicate </a:t>
            </a:r>
            <a:br>
              <a:rPr lang="en-US" dirty="0"/>
            </a:br>
            <a:r>
              <a:rPr lang="en-US" dirty="0"/>
              <a:t>using this region must </a:t>
            </a:r>
            <a:r>
              <a:rPr lang="en-US" dirty="0">
                <a:solidFill>
                  <a:srgbClr val="B23300"/>
                </a:solidFill>
              </a:rPr>
              <a:t>attach the region </a:t>
            </a:r>
            <a:r>
              <a:rPr lang="en-US" dirty="0" smtClean="0">
                <a:solidFill>
                  <a:srgbClr val="B23300"/>
                </a:solidFill>
              </a:rPr>
              <a:t/>
            </a:r>
            <a:br>
              <a:rPr lang="en-US" dirty="0" smtClean="0">
                <a:solidFill>
                  <a:srgbClr val="B23300"/>
                </a:solidFill>
              </a:rPr>
            </a:br>
            <a:r>
              <a:rPr lang="en-US" dirty="0" smtClean="0"/>
              <a:t>to </a:t>
            </a:r>
            <a:r>
              <a:rPr lang="en-US" dirty="0"/>
              <a:t>its address space.</a:t>
            </a:r>
          </a:p>
        </p:txBody>
      </p:sp>
    </p:spTree>
    <p:extLst>
      <p:ext uri="{BB962C8B-B14F-4D97-AF65-F5344CB8AC3E}">
        <p14:creationId xmlns:p14="http://schemas.microsoft.com/office/powerpoint/2010/main" val="2686928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1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1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EFAE0-3E09-5749-BB08-C62A43E3CF50}" type="slidenum">
              <a:rPr lang="en-US"/>
              <a:pPr/>
              <a:t>9</a:t>
            </a:fld>
            <a:endParaRPr lang="en-US"/>
          </a:p>
        </p:txBody>
      </p:sp>
      <p:sp>
        <p:nvSpPr>
          <p:cNvPr id="612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IPC: Shared Memory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612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3"/>
            <a:ext cx="8229600" cy="4937707"/>
          </a:xfrm>
        </p:spPr>
        <p:txBody>
          <a:bodyPr/>
          <a:lstStyle/>
          <a:p>
            <a:r>
              <a:rPr lang="en-US" dirty="0"/>
              <a:t>With shared memory, </a:t>
            </a:r>
            <a:r>
              <a:rPr lang="en-US" dirty="0">
                <a:solidFill>
                  <a:srgbClr val="B23300"/>
                </a:solidFill>
              </a:rPr>
              <a:t>cooperating processes</a:t>
            </a:r>
            <a:r>
              <a:rPr lang="en-US" dirty="0"/>
              <a:t>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Agree to override the protection mechanisms of the OS </a:t>
            </a:r>
            <a:r>
              <a:rPr lang="en-US" dirty="0" smtClean="0"/>
              <a:t>that </a:t>
            </a:r>
            <a:r>
              <a:rPr lang="en-US" dirty="0"/>
              <a:t>prevent one process from addressing </a:t>
            </a:r>
            <a:br>
              <a:rPr lang="en-US" dirty="0"/>
            </a:br>
            <a:r>
              <a:rPr lang="en-US" dirty="0"/>
              <a:t>another </a:t>
            </a:r>
            <a:r>
              <a:rPr lang="en-US" dirty="0" smtClean="0"/>
              <a:t>process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memory.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Exchange data by reading and writing </a:t>
            </a:r>
            <a:br>
              <a:rPr lang="en-US" dirty="0"/>
            </a:br>
            <a:r>
              <a:rPr lang="en-US" dirty="0"/>
              <a:t>in the shared-memory region.</a:t>
            </a:r>
          </a:p>
          <a:p>
            <a:pPr lvl="5"/>
            <a:endParaRPr lang="en-US" dirty="0"/>
          </a:p>
          <a:p>
            <a:r>
              <a:rPr lang="en-US" dirty="0"/>
              <a:t>Cooperating processes must arrange among themselves not to step on each </a:t>
            </a:r>
            <a:r>
              <a:rPr lang="en-US" dirty="0" smtClean="0"/>
              <a:t>other.</a:t>
            </a:r>
          </a:p>
          <a:p>
            <a:pPr lvl="5"/>
            <a:endParaRPr lang="en-US" dirty="0"/>
          </a:p>
          <a:p>
            <a:pPr lvl="1"/>
            <a:r>
              <a:rPr lang="en-US" dirty="0" smtClean="0"/>
              <a:t>Don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write simultaneously to the same location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52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2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2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28621</TotalTime>
  <Words>2222</Words>
  <Application>Microsoft Macintosh PowerPoint</Application>
  <PresentationFormat>On-screen Show (4:3)</PresentationFormat>
  <Paragraphs>524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Quadrant</vt:lpstr>
      <vt:lpstr>CS 149: Operating Systems February 10 Class Meeting</vt:lpstr>
      <vt:lpstr>POSIX Threads</vt:lpstr>
      <vt:lpstr>Thread Code Example: Parent</vt:lpstr>
      <vt:lpstr>Thread Code Example: Child</vt:lpstr>
      <vt:lpstr>Interprocess Communication</vt:lpstr>
      <vt:lpstr>Interprocess Communication, cont’d</vt:lpstr>
      <vt:lpstr>Interprocess Communication, cont’d</vt:lpstr>
      <vt:lpstr>IPC: Shared Memory</vt:lpstr>
      <vt:lpstr>IPC: Shared Memory, cont’d</vt:lpstr>
      <vt:lpstr>Shared Memory: Producer-Consumer</vt:lpstr>
      <vt:lpstr>Shared Memory: Producer</vt:lpstr>
      <vt:lpstr>Shared Memory: Consumer</vt:lpstr>
      <vt:lpstr>Shared Memory: Producer-Consumer, cont’d</vt:lpstr>
      <vt:lpstr>Interprocess Communication, cont’d</vt:lpstr>
      <vt:lpstr>IPC: Message Passing</vt:lpstr>
      <vt:lpstr>IPC: Message Passing, cont’d</vt:lpstr>
      <vt:lpstr>IPC: Message Passing, cont’d</vt:lpstr>
      <vt:lpstr>Message Passing: Direct Communication</vt:lpstr>
      <vt:lpstr>Message Passing: Direct Communication, cont’d</vt:lpstr>
      <vt:lpstr>Message Passing: Indirect Communication</vt:lpstr>
      <vt:lpstr>Message Synchronization</vt:lpstr>
      <vt:lpstr>Message Synchronization, cont’d</vt:lpstr>
      <vt:lpstr>Client-Server Communications: Sockets</vt:lpstr>
      <vt:lpstr>Client-Server Communications: RPC</vt:lpstr>
      <vt:lpstr>Client-Server Communications: RPC</vt:lpstr>
      <vt:lpstr>Remote Procedure Calls, cont’d</vt:lpstr>
      <vt:lpstr>Client-Server Communications: Pipes</vt:lpstr>
      <vt:lpstr>UNIX Pipe Example</vt:lpstr>
      <vt:lpstr>Pipe: Example C Code</vt:lpstr>
      <vt:lpstr>Pipe: Example C Code, cont’d</vt:lpstr>
      <vt:lpstr>Pipe: Example C Code, cont’d</vt:lpstr>
      <vt:lpstr>Process Synchronization</vt:lpstr>
      <vt:lpstr>Process Synchronization, cont’d</vt:lpstr>
      <vt:lpstr>Race Condition</vt:lpstr>
      <vt:lpstr>Race Condition Example</vt:lpstr>
      <vt:lpstr>Race Condition Example, cont’d</vt:lpstr>
      <vt:lpstr>Mutual Exclusion</vt:lpstr>
      <vt:lpstr>Critical Region</vt:lpstr>
      <vt:lpstr>To Prevent Race Conditions</vt:lpstr>
      <vt:lpstr>To Prevent Race Conditions, cont’d</vt:lpstr>
      <vt:lpstr>Critical Region, cont’d</vt:lpstr>
      <vt:lpstr>Critical Region vs. Shared Memory</vt:lpstr>
      <vt:lpstr>Critical Region, cont’d</vt:lpstr>
    </vt:vector>
  </TitlesOfParts>
  <Company>San Jose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146: Data Structures and Algorithms</dc:title>
  <dc:creator>Ronald Mak</dc:creator>
  <cp:lastModifiedBy>Ronald Mak</cp:lastModifiedBy>
  <cp:revision>532</cp:revision>
  <cp:lastPrinted>2015-02-03T07:34:34Z</cp:lastPrinted>
  <dcterms:created xsi:type="dcterms:W3CDTF">2008-01-12T03:52:55Z</dcterms:created>
  <dcterms:modified xsi:type="dcterms:W3CDTF">2015-02-11T03:54:59Z</dcterms:modified>
</cp:coreProperties>
</file>