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82" r:id="rId2"/>
    <p:sldId id="462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8" r:id="rId11"/>
    <p:sldId id="459" r:id="rId12"/>
    <p:sldId id="460" r:id="rId13"/>
    <p:sldId id="461" r:id="rId14"/>
    <p:sldId id="463" r:id="rId15"/>
    <p:sldId id="464" r:id="rId16"/>
    <p:sldId id="485" r:id="rId17"/>
    <p:sldId id="465" r:id="rId18"/>
    <p:sldId id="486" r:id="rId19"/>
    <p:sldId id="466" r:id="rId20"/>
    <p:sldId id="467" r:id="rId21"/>
    <p:sldId id="488" r:id="rId22"/>
    <p:sldId id="487" r:id="rId23"/>
    <p:sldId id="469" r:id="rId24"/>
    <p:sldId id="489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490" r:id="rId33"/>
    <p:sldId id="477" r:id="rId34"/>
    <p:sldId id="478" r:id="rId35"/>
    <p:sldId id="479" r:id="rId36"/>
    <p:sldId id="480" r:id="rId37"/>
    <p:sldId id="491" r:id="rId38"/>
    <p:sldId id="481" r:id="rId39"/>
    <p:sldId id="492" r:id="rId40"/>
    <p:sldId id="482" r:id="rId41"/>
    <p:sldId id="483" r:id="rId42"/>
    <p:sldId id="484" r:id="rId43"/>
    <p:sldId id="493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40" autoAdjust="0"/>
    <p:restoredTop sz="99504" autoAdjust="0"/>
  </p:normalViewPr>
  <p:slideViewPr>
    <p:cSldViewPr>
      <p:cViewPr varScale="1">
        <p:scale>
          <a:sx n="115" d="100"/>
          <a:sy n="115" d="100"/>
        </p:scale>
        <p:origin x="-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416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10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2014: February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561054-95BC-A246-9EAB-0B0917D95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3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February 12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10 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F15-6E19-794E-BF4C-9D7A1C713A07}" type="slidenum">
              <a:rPr lang="en-US"/>
              <a:pPr/>
              <a:t>10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Memory: Producer-Consumer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producer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process can pass data </a:t>
            </a:r>
            <a:br>
              <a:rPr lang="en-US" dirty="0"/>
            </a:br>
            <a:r>
              <a:rPr lang="en-US" dirty="0"/>
              <a:t>to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consumer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process using shared memory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Use the POSIX API for shared memory.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This API organizes shared memory as </a:t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memory-mapped files</a:t>
            </a:r>
            <a:r>
              <a:rPr lang="en-US" dirty="0" smtClean="0"/>
              <a:t>, which associate </a:t>
            </a:r>
            <a:br>
              <a:rPr lang="en-US" dirty="0" smtClean="0"/>
            </a:br>
            <a:r>
              <a:rPr lang="en-US" dirty="0" smtClean="0"/>
              <a:t>the shared-memory region with a file.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The shared memory region must have a name.</a:t>
            </a:r>
            <a:endParaRPr lang="en-US" dirty="0" smtClean="0"/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It must be linked against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librt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real-time library</a:t>
            </a:r>
            <a:br>
              <a:rPr lang="en-US" dirty="0" smtClean="0"/>
            </a:br>
            <a:r>
              <a:rPr lang="en-US" dirty="0" smtClean="0"/>
              <a:t>using the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gcc</a:t>
            </a:r>
            <a:r>
              <a:rPr lang="en-US" dirty="0" smtClean="0"/>
              <a:t> flag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-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lrt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5182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7724-843E-1342-8A29-1A5464627DF7}" type="slidenum">
              <a:rPr lang="en-US"/>
              <a:pPr/>
              <a:t>11</a:t>
            </a:fld>
            <a:endParaRPr lang="en-US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Memory: Producer</a:t>
            </a:r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1697038" y="1235075"/>
            <a:ext cx="5817894" cy="50783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stdio.h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stdlib.h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string.h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fcntl.h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&lt;sys/</a:t>
            </a:r>
            <a:r>
              <a:rPr lang="en-US" sz="1200" b="1" dirty="0" err="1">
                <a:latin typeface="Courier New" charset="0"/>
              </a:rPr>
              <a:t>mman.h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&lt;sys/</a:t>
            </a:r>
            <a:r>
              <a:rPr lang="en-US" sz="1200" b="1" dirty="0" err="1">
                <a:latin typeface="Courier New" charset="0"/>
              </a:rPr>
              <a:t>stat.h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main(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argc</a:t>
            </a:r>
            <a:r>
              <a:rPr lang="en-US" sz="1200" b="1" dirty="0">
                <a:latin typeface="Courier New" charset="0"/>
              </a:rPr>
              <a:t>, char *</a:t>
            </a:r>
            <a:r>
              <a:rPr lang="en-US" sz="1200" b="1" dirty="0" err="1">
                <a:latin typeface="Courier New" charset="0"/>
              </a:rPr>
              <a:t>args</a:t>
            </a:r>
            <a:r>
              <a:rPr lang="en-US" sz="1200" b="1" dirty="0">
                <a:latin typeface="Courier New" charset="0"/>
              </a:rPr>
              <a:t>[])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const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  SIZE = 4096;  // size of shared memory object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const</a:t>
            </a:r>
            <a:r>
              <a:rPr lang="en-US" sz="1200" b="1" dirty="0">
                <a:latin typeface="Courier New" charset="0"/>
              </a:rPr>
              <a:t> char *NAME = "OS";  // name of shared memory object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  </a:t>
            </a:r>
            <a:r>
              <a:rPr lang="en-US" sz="1200" b="1" dirty="0" err="1">
                <a:latin typeface="Courier New" charset="0"/>
              </a:rPr>
              <a:t>shm_fd</a:t>
            </a:r>
            <a:r>
              <a:rPr lang="en-US" sz="1200" b="1" dirty="0">
                <a:latin typeface="Courier New" charset="0"/>
              </a:rPr>
              <a:t>;  // shared memory file descriptor</a:t>
            </a:r>
          </a:p>
          <a:p>
            <a:r>
              <a:rPr lang="en-US" sz="1200" b="1" dirty="0">
                <a:latin typeface="Courier New" charset="0"/>
              </a:rPr>
              <a:t>    void *</a:t>
            </a:r>
            <a:r>
              <a:rPr lang="en-US" sz="1200" b="1" dirty="0" err="1">
                <a:latin typeface="Courier New" charset="0"/>
              </a:rPr>
              <a:t>ptr</a:t>
            </a:r>
            <a:r>
              <a:rPr lang="en-US" sz="1200" b="1" dirty="0">
                <a:latin typeface="Courier New" charset="0"/>
              </a:rPr>
              <a:t>;     // pointer to shared memory object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// Create shared memory object and configure its size.</a:t>
            </a:r>
          </a:p>
          <a:p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B23300"/>
                </a:solidFill>
                <a:latin typeface="Courier New" charset="0"/>
              </a:rPr>
              <a:t>shm_fd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 = </a:t>
            </a:r>
            <a:r>
              <a:rPr lang="en-US" sz="1200" b="1" dirty="0" err="1">
                <a:solidFill>
                  <a:srgbClr val="B23300"/>
                </a:solidFill>
                <a:latin typeface="Courier New" charset="0"/>
              </a:rPr>
              <a:t>shm_open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(NAME, O_CREAT | O_RDWR, 0666);</a:t>
            </a:r>
          </a:p>
          <a:p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B23300"/>
                </a:solidFill>
                <a:latin typeface="Courier New" charset="0"/>
              </a:rPr>
              <a:t>ftruncate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(</a:t>
            </a:r>
            <a:r>
              <a:rPr lang="en-US" sz="1200" b="1" dirty="0" err="1">
                <a:solidFill>
                  <a:srgbClr val="B23300"/>
                </a:solidFill>
                <a:latin typeface="Courier New" charset="0"/>
              </a:rPr>
              <a:t>shm_fd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, SIZE);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// Memory map the shared memory object.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ptr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=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mmap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(0, SIZE, PROT_WRITE, MAP_SHARED,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shm_fd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, 0);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// Write to the shared memory object.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sprintf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(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ptr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, "%s",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args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[1]);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return 0;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6902095" y="1325563"/>
            <a:ext cx="1144587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producer.c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4067145" y="1783098"/>
            <a:ext cx="3973513" cy="58102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Compile:</a:t>
            </a:r>
            <a:br>
              <a:rPr lang="en-US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  <a:latin typeface="Courier New" charset="0"/>
              </a:rPr>
              <a:t>gcc –lrt –o producer producer.c</a:t>
            </a:r>
          </a:p>
        </p:txBody>
      </p:sp>
    </p:spTree>
    <p:extLst>
      <p:ext uri="{BB962C8B-B14F-4D97-AF65-F5344CB8AC3E}">
        <p14:creationId xmlns:p14="http://schemas.microsoft.com/office/powerpoint/2010/main" val="209908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6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6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46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464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464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64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464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464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464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A53-51CF-4F42-B1BE-A76226F4D808}" type="slidenum">
              <a:rPr lang="en-US"/>
              <a:pPr/>
              <a:t>12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Memory: Consumer</a:t>
            </a:r>
          </a:p>
        </p:txBody>
      </p:sp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1697038" y="1238250"/>
            <a:ext cx="5817894" cy="50783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stdio.h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stdlib.h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string.h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</a:rPr>
              <a:t>fcntl.h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&lt;sys/</a:t>
            </a:r>
            <a:r>
              <a:rPr lang="en-US" sz="1200" b="1" dirty="0" err="1">
                <a:latin typeface="Courier New" charset="0"/>
              </a:rPr>
              <a:t>mman.h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</a:rPr>
              <a:t>#include &lt;sys/</a:t>
            </a:r>
            <a:r>
              <a:rPr lang="en-US" sz="1200" b="1" dirty="0" err="1">
                <a:latin typeface="Courier New" charset="0"/>
              </a:rPr>
              <a:t>stat.h</a:t>
            </a:r>
            <a:r>
              <a:rPr lang="en-US" sz="1200" b="1" dirty="0">
                <a:latin typeface="Courier New" charset="0"/>
              </a:rPr>
              <a:t>&gt;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main()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const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  SIZE = 4096;  // size of shared memory object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const</a:t>
            </a:r>
            <a:r>
              <a:rPr lang="en-US" sz="1200" b="1" dirty="0">
                <a:latin typeface="Courier New" charset="0"/>
              </a:rPr>
              <a:t> char *NAME = "OS";  // name of shared memory object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  </a:t>
            </a:r>
            <a:r>
              <a:rPr lang="en-US" sz="1200" b="1" dirty="0" err="1">
                <a:latin typeface="Courier New" charset="0"/>
              </a:rPr>
              <a:t>shm_fd</a:t>
            </a:r>
            <a:r>
              <a:rPr lang="en-US" sz="1200" b="1" dirty="0">
                <a:latin typeface="Courier New" charset="0"/>
              </a:rPr>
              <a:t>;  // shared memory file descriptor</a:t>
            </a:r>
          </a:p>
          <a:p>
            <a:r>
              <a:rPr lang="en-US" sz="1200" b="1" dirty="0">
                <a:latin typeface="Courier New" charset="0"/>
              </a:rPr>
              <a:t>    void *</a:t>
            </a:r>
            <a:r>
              <a:rPr lang="en-US" sz="1200" b="1" dirty="0" err="1">
                <a:latin typeface="Courier New" charset="0"/>
              </a:rPr>
              <a:t>ptr</a:t>
            </a:r>
            <a:r>
              <a:rPr lang="en-US" sz="1200" b="1" dirty="0">
                <a:latin typeface="Courier New" charset="0"/>
              </a:rPr>
              <a:t>;     // pointer to shared memory object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// Open the shared memory object.</a:t>
            </a:r>
          </a:p>
          <a:p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B23300"/>
                </a:solidFill>
                <a:latin typeface="Courier New" charset="0"/>
              </a:rPr>
              <a:t>shm_fd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 = </a:t>
            </a:r>
            <a:r>
              <a:rPr lang="en-US" sz="1200" b="1" dirty="0" err="1">
                <a:solidFill>
                  <a:srgbClr val="B23300"/>
                </a:solidFill>
                <a:latin typeface="Courier New" charset="0"/>
              </a:rPr>
              <a:t>shm_open</a:t>
            </a:r>
            <a:r>
              <a:rPr lang="en-US" sz="1200" b="1" dirty="0">
                <a:solidFill>
                  <a:srgbClr val="B23300"/>
                </a:solidFill>
                <a:latin typeface="Courier New" charset="0"/>
              </a:rPr>
              <a:t>(NAME, O_RDONLY, 0666);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// Memory map the shared memory object.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ptr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=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mmap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(0, SIZE, PROT_READ, MAP_SHARED,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shm_fd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, 0);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// Read from the shared memory object and then remove it.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printf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("%s\n", (char *)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ptr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);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shm_unlink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(NAME);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return 0;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6903046" y="1325563"/>
            <a:ext cx="1235075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consumer.c</a:t>
            </a:r>
          </a:p>
        </p:txBody>
      </p:sp>
      <p:sp>
        <p:nvSpPr>
          <p:cNvPr id="625672" name="Text Box 8"/>
          <p:cNvSpPr txBox="1">
            <a:spLocks noChangeArrowheads="1"/>
          </p:cNvSpPr>
          <p:nvPr/>
        </p:nvSpPr>
        <p:spPr bwMode="auto">
          <a:xfrm>
            <a:off x="4159535" y="1783098"/>
            <a:ext cx="3973513" cy="58102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Compile:</a:t>
            </a:r>
            <a:br>
              <a:rPr lang="en-US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  <a:latin typeface="Courier New" charset="0"/>
              </a:rPr>
              <a:t>gcc –lrt –o consumer consumer.c</a:t>
            </a:r>
          </a:p>
        </p:txBody>
      </p:sp>
    </p:spTree>
    <p:extLst>
      <p:ext uri="{BB962C8B-B14F-4D97-AF65-F5344CB8AC3E}">
        <p14:creationId xmlns:p14="http://schemas.microsoft.com/office/powerpoint/2010/main" val="278695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56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56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56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56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56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56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56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56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566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566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566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566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2439-0E4D-5446-8982-B4B15A929076}" type="slidenum">
              <a:rPr lang="en-US"/>
              <a:pPr/>
              <a:t>13</a:t>
            </a:fld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</p:spPr>
        <p:txBody>
          <a:bodyPr/>
          <a:lstStyle/>
          <a:p>
            <a:r>
              <a:rPr lang="en-US" dirty="0"/>
              <a:t>Shared Memory: Producer-Consumer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r>
              <a:rPr lang="en-US" dirty="0"/>
              <a:t>A more general producer-consumer model: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>
                <a:solidFill>
                  <a:srgbClr val="B23300"/>
                </a:solidFill>
              </a:rPr>
              <a:t>producer process </a:t>
            </a:r>
            <a:r>
              <a:rPr lang="en-US" dirty="0">
                <a:solidFill>
                  <a:srgbClr val="B23300"/>
                </a:solidFill>
              </a:rPr>
              <a:t>repeatedly adds data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shared memory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>
                <a:solidFill>
                  <a:srgbClr val="B23300"/>
                </a:solidFill>
              </a:rPr>
              <a:t>consumer process </a:t>
            </a:r>
            <a:r>
              <a:rPr lang="en-US" dirty="0">
                <a:solidFill>
                  <a:srgbClr val="B23300"/>
                </a:solidFill>
              </a:rPr>
              <a:t>repeatedly retrieves data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the shared memory.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Both processes run concurrently.</a:t>
            </a:r>
          </a:p>
          <a:p>
            <a:pPr lvl="5"/>
            <a:endParaRPr lang="en-US" dirty="0">
              <a:solidFill>
                <a:srgbClr val="0033CC"/>
              </a:solidFill>
            </a:endParaRPr>
          </a:p>
          <a:p>
            <a:r>
              <a:rPr lang="en-US" dirty="0"/>
              <a:t>In order for this to work, both processes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must be </a:t>
            </a:r>
            <a:r>
              <a:rPr lang="en-US" dirty="0">
                <a:solidFill>
                  <a:srgbClr val="B23300"/>
                </a:solidFill>
              </a:rPr>
              <a:t>synchronized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What could happen if </a:t>
            </a:r>
            <a:r>
              <a:rPr lang="en-US" dirty="0" smtClean="0"/>
              <a:t>they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not synchronized?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8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6767-5EA4-934A-9224-45A382488ECF}" type="slidenum">
              <a:rPr lang="en-US"/>
              <a:pPr/>
              <a:t>14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1878013" y="5622925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Message passing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5413375" y="5622925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Shared memory</a:t>
            </a:r>
          </a:p>
        </p:txBody>
      </p:sp>
      <p:sp>
        <p:nvSpPr>
          <p:cNvPr id="610310" name="Rectangle 6"/>
          <p:cNvSpPr>
            <a:spLocks noChangeArrowheads="1"/>
          </p:cNvSpPr>
          <p:nvPr/>
        </p:nvSpPr>
        <p:spPr bwMode="auto">
          <a:xfrm>
            <a:off x="5943600" y="6080125"/>
            <a:ext cx="2374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</a:t>
            </a:r>
          </a:p>
          <a:p>
            <a:r>
              <a:rPr lang="en-US" sz="800">
                <a:solidFill>
                  <a:srgbClr val="969696"/>
                </a:solidFill>
              </a:rPr>
              <a:t>978-1-118-06333-0</a:t>
            </a:r>
          </a:p>
        </p:txBody>
      </p:sp>
      <p:pic>
        <p:nvPicPr>
          <p:cNvPr id="610311" name="Picture 1" descr="3_1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1473200"/>
            <a:ext cx="65849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1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5387-815C-9542-9DDE-663F26FA78AE}" type="slidenum">
              <a:rPr lang="en-US"/>
              <a:pPr/>
              <a:t>15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IPC: Message Passing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for exchanging small amounts of data.</a:t>
            </a:r>
          </a:p>
          <a:p>
            <a:pPr lvl="4"/>
            <a:endParaRPr lang="en-US" dirty="0"/>
          </a:p>
          <a:p>
            <a:r>
              <a:rPr lang="en-US" dirty="0"/>
              <a:t>Easier to implement than shared memory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No conflicts involving one process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stepping </a:t>
            </a:r>
            <a:r>
              <a:rPr lang="en-US" dirty="0"/>
              <a:t>on the other.</a:t>
            </a:r>
          </a:p>
          <a:p>
            <a:pPr lvl="4"/>
            <a:endParaRPr lang="en-US" dirty="0"/>
          </a:p>
          <a:p>
            <a:r>
              <a:rPr lang="en-US" dirty="0"/>
              <a:t>Slower than shared memory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Implemented with system calls.</a:t>
            </a:r>
          </a:p>
          <a:p>
            <a:pPr lvl="1"/>
            <a:r>
              <a:rPr lang="en-US" dirty="0"/>
              <a:t>Requires OS kernel intervention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1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36E-781F-5B49-BB40-3519BD9A5ACE}" type="slidenum">
              <a:rPr lang="en-US"/>
              <a:pPr/>
              <a:t>16</a:t>
            </a:fld>
            <a:endParaRPr 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Message Passing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Cooperating processes 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communicate and </a:t>
            </a:r>
            <a:r>
              <a:rPr lang="en-US" dirty="0">
                <a:solidFill>
                  <a:srgbClr val="B23300"/>
                </a:solidFill>
              </a:rPr>
              <a:t>synchronize </a:t>
            </a:r>
            <a:r>
              <a:rPr lang="en-US" dirty="0" smtClean="0">
                <a:solidFill>
                  <a:srgbClr val="B23300"/>
                </a:solidFill>
              </a:rPr>
              <a:t/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/>
              <a:t>their </a:t>
            </a:r>
            <a:r>
              <a:rPr lang="en-US" dirty="0"/>
              <a:t>actions </a:t>
            </a:r>
            <a:r>
              <a:rPr lang="en-US" dirty="0" smtClean="0"/>
              <a:t>without </a:t>
            </a:r>
            <a:r>
              <a:rPr lang="en-US" dirty="0"/>
              <a:t>sharing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same address space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 shared memory regions.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Particularly useful in a </a:t>
            </a:r>
            <a:r>
              <a:rPr lang="en-US" dirty="0">
                <a:solidFill>
                  <a:srgbClr val="B23300"/>
                </a:solidFill>
              </a:rPr>
              <a:t>distributed environment</a:t>
            </a:r>
            <a:r>
              <a:rPr lang="en-US" dirty="0" smtClean="0"/>
              <a:t>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Communicating processes do not necessarily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</a:t>
            </a:r>
            <a:r>
              <a:rPr lang="en-US" dirty="0"/>
              <a:t>to know </a:t>
            </a:r>
            <a:r>
              <a:rPr lang="en-US" dirty="0" smtClean="0"/>
              <a:t>where </a:t>
            </a:r>
            <a:r>
              <a:rPr lang="en-US" dirty="0"/>
              <a:t>the other processes reside.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5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36E-781F-5B49-BB40-3519BD9A5ACE}" type="slidenum">
              <a:rPr lang="en-US"/>
              <a:pPr/>
              <a:t>17</a:t>
            </a:fld>
            <a:endParaRPr 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Message Passing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Messages </a:t>
            </a:r>
            <a:r>
              <a:rPr lang="en-US" dirty="0"/>
              <a:t>can be fixed or variable length.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Fixed length</a:t>
            </a:r>
            <a:r>
              <a:rPr lang="en-US" dirty="0"/>
              <a:t>: Easier system-level implementation, </a:t>
            </a:r>
            <a:r>
              <a:rPr lang="en-US" dirty="0" smtClean="0"/>
              <a:t>but </a:t>
            </a:r>
            <a:r>
              <a:rPr lang="en-US" dirty="0"/>
              <a:t>makes programming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</a:t>
            </a:r>
            <a:r>
              <a:rPr lang="en-US" dirty="0"/>
              <a:t>difficult.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Variable length</a:t>
            </a:r>
            <a:r>
              <a:rPr lang="en-US" dirty="0"/>
              <a:t>: Harder system-level implementation, but simpler programming.</a:t>
            </a:r>
          </a:p>
        </p:txBody>
      </p:sp>
    </p:spTree>
    <p:extLst>
      <p:ext uri="{BB962C8B-B14F-4D97-AF65-F5344CB8AC3E}">
        <p14:creationId xmlns:p14="http://schemas.microsoft.com/office/powerpoint/2010/main" val="246435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E916-E31A-044D-B6C5-A2272D04841E}" type="slidenum">
              <a:rPr lang="en-US"/>
              <a:pPr/>
              <a:t>18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Passing: Direct Communication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Cooperating processes must be able </a:t>
            </a:r>
            <a:br>
              <a:rPr lang="en-US" dirty="0"/>
            </a:br>
            <a:r>
              <a:rPr lang="en-US" dirty="0"/>
              <a:t>to refer to each other by their names.</a:t>
            </a:r>
          </a:p>
          <a:p>
            <a:pPr lvl="4"/>
            <a:endParaRPr lang="en-US" dirty="0"/>
          </a:p>
          <a:p>
            <a:r>
              <a:rPr lang="en-US" dirty="0" smtClean="0"/>
              <a:t>The processes must </a:t>
            </a:r>
            <a:r>
              <a:rPr lang="en-US" dirty="0"/>
              <a:t>establish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>
                <a:solidFill>
                  <a:srgbClr val="B23300"/>
                </a:solidFill>
              </a:rPr>
              <a:t>communications link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Capacity?</a:t>
            </a:r>
          </a:p>
          <a:p>
            <a:pPr lvl="1"/>
            <a:r>
              <a:rPr lang="en-US" dirty="0"/>
              <a:t>Unidirectional? Bidirectional?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E916-E31A-044D-B6C5-A2272D04841E}" type="slidenum">
              <a:rPr lang="en-US"/>
              <a:pPr/>
              <a:t>19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Message Passing: Direct </a:t>
            </a:r>
            <a:r>
              <a:rPr lang="en-US" dirty="0" smtClean="0"/>
              <a:t>Communication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Send </a:t>
            </a:r>
            <a:r>
              <a:rPr lang="en-US" dirty="0"/>
              <a:t>and receive primitives: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send(P, message)</a:t>
            </a:r>
            <a:r>
              <a:rPr lang="en-US" dirty="0"/>
              <a:t> sends a message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process P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receive(Q, message)</a:t>
            </a:r>
            <a:r>
              <a:rPr lang="en-US" dirty="0"/>
              <a:t> receives a message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process Q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receive(id, message)</a:t>
            </a:r>
            <a:r>
              <a:rPr lang="en-US" dirty="0"/>
              <a:t> receives a message from any process, as identified by the process id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0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455F-2D01-4A4D-BF9E-F33958B01011}" type="slidenum">
              <a:rPr lang="en-US"/>
              <a:pPr/>
              <a:t>2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POSIX Threads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854075"/>
          </a:xfrm>
        </p:spPr>
        <p:txBody>
          <a:bodyPr/>
          <a:lstStyle/>
          <a:p>
            <a:r>
              <a:rPr lang="en-US" dirty="0"/>
              <a:t>The POSIX standard for threads is implemented by the </a:t>
            </a:r>
            <a:r>
              <a:rPr lang="en-US" dirty="0" err="1">
                <a:solidFill>
                  <a:srgbClr val="B23300"/>
                </a:solidFill>
              </a:rPr>
              <a:t>Pthreads</a:t>
            </a:r>
            <a:r>
              <a:rPr lang="en-US" dirty="0">
                <a:solidFill>
                  <a:srgbClr val="B23300"/>
                </a:solidFill>
              </a:rPr>
              <a:t> package</a:t>
            </a:r>
            <a:r>
              <a:rPr lang="en-US" dirty="0"/>
              <a:t>.</a:t>
            </a:r>
          </a:p>
        </p:txBody>
      </p:sp>
      <p:pic>
        <p:nvPicPr>
          <p:cNvPr id="607236" name="Picture 4" descr="02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311064"/>
            <a:ext cx="7772400" cy="276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607238" name="Text Box 6"/>
          <p:cNvSpPr txBox="1">
            <a:spLocks noChangeArrowheads="1"/>
          </p:cNvSpPr>
          <p:nvPr/>
        </p:nvSpPr>
        <p:spPr bwMode="auto">
          <a:xfrm>
            <a:off x="1189038" y="5155539"/>
            <a:ext cx="6813550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Actually, the PThreads function names are all in lower case:</a:t>
            </a:r>
            <a:r>
              <a:rPr lang="en-US" sz="1800"/>
              <a:t/>
            </a:r>
            <a:br>
              <a:rPr lang="en-US" sz="1800"/>
            </a:b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pthread_create</a:t>
            </a:r>
            <a:r>
              <a:rPr lang="en-US" sz="1800"/>
              <a:t>,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pthread_exit</a:t>
            </a:r>
            <a:r>
              <a:rPr lang="en-US" sz="1800"/>
              <a:t>,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pthread_attr_init</a:t>
            </a:r>
            <a:r>
              <a:rPr lang="en-US" sz="180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7545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C46D-BB54-2B43-B337-72A1ECD06972}" type="slidenum">
              <a:rPr lang="en-US"/>
              <a:pPr/>
              <a:t>20</a:t>
            </a:fld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Passing: Indirect Communication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Send and receive messages from </a:t>
            </a:r>
            <a:r>
              <a:rPr lang="en-US" dirty="0">
                <a:solidFill>
                  <a:srgbClr val="B23300"/>
                </a:solidFill>
              </a:rPr>
              <a:t>mailboxes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>
                <a:solidFill>
                  <a:srgbClr val="B23300"/>
                </a:solidFill>
              </a:rPr>
              <a:t>ports </a:t>
            </a:r>
            <a:r>
              <a:rPr lang="en-US" dirty="0"/>
              <a:t>shared by cooperating processes.</a:t>
            </a:r>
          </a:p>
          <a:p>
            <a:pPr lvl="4"/>
            <a:endParaRPr lang="en-US" dirty="0"/>
          </a:p>
          <a:p>
            <a:r>
              <a:rPr lang="en-US" dirty="0"/>
              <a:t>Send and receive primitives: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send(A, message)</a:t>
            </a:r>
            <a:r>
              <a:rPr lang="en-US" dirty="0"/>
              <a:t> sends a message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mailbox A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receive(A, message)</a:t>
            </a:r>
            <a:r>
              <a:rPr lang="en-US" dirty="0"/>
              <a:t> receives a message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mailbox 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8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ECE-897C-784A-898C-576AC126DD98}" type="slidenum">
              <a:rPr lang="en-US"/>
              <a:pPr/>
              <a:t>21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Synchronization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Message passing may be </a:t>
            </a:r>
            <a:r>
              <a:rPr lang="en-US" dirty="0">
                <a:solidFill>
                  <a:srgbClr val="B23300"/>
                </a:solidFill>
              </a:rPr>
              <a:t>blocking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err="1">
                <a:solidFill>
                  <a:srgbClr val="B23300"/>
                </a:solidFill>
              </a:rPr>
              <a:t>nonblocking</a:t>
            </a:r>
            <a:r>
              <a:rPr lang="en-US" dirty="0"/>
              <a:t>, </a:t>
            </a:r>
            <a:r>
              <a:rPr lang="en-US" dirty="0" smtClean="0"/>
              <a:t>AKA </a:t>
            </a:r>
            <a:r>
              <a:rPr lang="en-US" dirty="0">
                <a:solidFill>
                  <a:srgbClr val="B23300"/>
                </a:solidFill>
              </a:rPr>
              <a:t>synchronous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>
                <a:solidFill>
                  <a:srgbClr val="B23300"/>
                </a:solidFill>
              </a:rPr>
              <a:t>asynchronous</a:t>
            </a:r>
            <a:r>
              <a:rPr lang="en-US" dirty="0"/>
              <a:t>, respectively.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0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ECE-897C-784A-898C-576AC126DD98}" type="slidenum">
              <a:rPr lang="en-US"/>
              <a:pPr/>
              <a:t>22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</a:t>
            </a:r>
            <a:r>
              <a:rPr lang="en-US" dirty="0" smtClean="0"/>
              <a:t>Synchronization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151087"/>
          </a:xfrm>
        </p:spPr>
        <p:txBody>
          <a:bodyPr/>
          <a:lstStyle/>
          <a:p>
            <a:r>
              <a:rPr lang="en-US" dirty="0" smtClean="0">
                <a:solidFill>
                  <a:srgbClr val="B23300"/>
                </a:solidFill>
              </a:rPr>
              <a:t>Blocking </a:t>
            </a:r>
            <a:r>
              <a:rPr lang="en-US" dirty="0">
                <a:solidFill>
                  <a:srgbClr val="B23300"/>
                </a:solidFill>
              </a:rPr>
              <a:t>send</a:t>
            </a:r>
          </a:p>
          <a:p>
            <a:pPr lvl="1"/>
            <a:r>
              <a:rPr lang="en-US" dirty="0"/>
              <a:t>The sending process is blocked until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message is received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err="1">
                <a:solidFill>
                  <a:srgbClr val="B23300"/>
                </a:solidFill>
              </a:rPr>
              <a:t>Nonblocking</a:t>
            </a:r>
            <a:r>
              <a:rPr lang="en-US" dirty="0">
                <a:solidFill>
                  <a:srgbClr val="B23300"/>
                </a:solidFill>
              </a:rPr>
              <a:t> send</a:t>
            </a:r>
          </a:p>
          <a:p>
            <a:pPr lvl="1"/>
            <a:r>
              <a:rPr lang="en-US" dirty="0"/>
              <a:t>The sending process sends the message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continues operating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Blocking receive</a:t>
            </a:r>
          </a:p>
          <a:p>
            <a:pPr lvl="1"/>
            <a:r>
              <a:rPr lang="en-US" dirty="0"/>
              <a:t>The receiver blocks until a message is available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err="1">
                <a:solidFill>
                  <a:srgbClr val="B23300"/>
                </a:solidFill>
              </a:rPr>
              <a:t>Nonblocking</a:t>
            </a:r>
            <a:r>
              <a:rPr lang="en-US" dirty="0">
                <a:solidFill>
                  <a:srgbClr val="B23300"/>
                </a:solidFill>
              </a:rPr>
              <a:t> receive</a:t>
            </a:r>
          </a:p>
          <a:p>
            <a:pPr lvl="1"/>
            <a:r>
              <a:rPr lang="en-US" dirty="0"/>
              <a:t>The receive either retrieves a message or a null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1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A019-541A-9F4A-9CF0-EA88697DBDC0}" type="slidenum">
              <a:rPr lang="en-US"/>
              <a:pPr/>
              <a:t>23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Client-Server Communications: Sockets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694238"/>
          </a:xfrm>
        </p:spPr>
        <p:txBody>
          <a:bodyPr/>
          <a:lstStyle/>
          <a:p>
            <a:r>
              <a:rPr lang="en-US" dirty="0"/>
              <a:t>A socket is a </a:t>
            </a:r>
            <a:r>
              <a:rPr lang="en-US" dirty="0">
                <a:solidFill>
                  <a:srgbClr val="B23300"/>
                </a:solidFill>
              </a:rPr>
              <a:t>communications endpoint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Two </a:t>
            </a:r>
            <a:r>
              <a:rPr lang="en-US" dirty="0" smtClean="0"/>
              <a:t>processes can communicate </a:t>
            </a:r>
            <a:r>
              <a:rPr lang="en-US" dirty="0"/>
              <a:t>over a network </a:t>
            </a:r>
            <a:r>
              <a:rPr lang="en-US" dirty="0" smtClean="0"/>
              <a:t>using </a:t>
            </a:r>
            <a:r>
              <a:rPr lang="en-US" dirty="0"/>
              <a:t>a pair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sockets</a:t>
            </a:r>
            <a:r>
              <a:rPr lang="en-US" dirty="0"/>
              <a:t>, </a:t>
            </a:r>
            <a:r>
              <a:rPr lang="en-US" dirty="0" smtClean="0"/>
              <a:t>one </a:t>
            </a:r>
            <a:r>
              <a:rPr lang="en-US" dirty="0"/>
              <a:t>per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 socket has an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IP address </a:t>
            </a:r>
            <a:r>
              <a:rPr lang="en-US" dirty="0"/>
              <a:t>and a </a:t>
            </a:r>
            <a:r>
              <a:rPr lang="en-US" dirty="0">
                <a:solidFill>
                  <a:srgbClr val="B23300"/>
                </a:solidFill>
              </a:rPr>
              <a:t/>
            </a:r>
            <a:br>
              <a:rPr lang="en-US" dirty="0">
                <a:solidFill>
                  <a:srgbClr val="B23300"/>
                </a:solidFill>
              </a:rPr>
            </a:br>
            <a:r>
              <a:rPr lang="en-US" dirty="0">
                <a:solidFill>
                  <a:srgbClr val="B23300"/>
                </a:solidFill>
              </a:rPr>
              <a:t>port number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3283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927" y="2603791"/>
            <a:ext cx="4814888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5943600" y="6080125"/>
            <a:ext cx="2374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 b="1">
                <a:solidFill>
                  <a:srgbClr val="969696"/>
                </a:solidFill>
              </a:rPr>
              <a:t>Operating Systems Concepts,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(c) 2012 John Wiley &amp; Sons. All rights reserved. </a:t>
            </a:r>
          </a:p>
          <a:p>
            <a:r>
              <a:rPr lang="en-US" sz="800">
                <a:solidFill>
                  <a:srgbClr val="969696"/>
                </a:solidFill>
              </a:rPr>
              <a:t>978-1-118-11273-1</a:t>
            </a:r>
          </a:p>
        </p:txBody>
      </p:sp>
    </p:spTree>
    <p:extLst>
      <p:ext uri="{BB962C8B-B14F-4D97-AF65-F5344CB8AC3E}">
        <p14:creationId xmlns:p14="http://schemas.microsoft.com/office/powerpoint/2010/main" val="130918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A8F9-DC19-B840-B4D3-0F858FDDB225}" type="slidenum">
              <a:rPr lang="en-US"/>
              <a:pPr/>
              <a:t>24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Client-Server Communications: RPC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Remote Procedure Calls </a:t>
            </a:r>
            <a:r>
              <a:rPr lang="en-US" dirty="0"/>
              <a:t>(RPC) </a:t>
            </a:r>
            <a:r>
              <a:rPr lang="en-US" dirty="0" smtClean="0"/>
              <a:t>abstract </a:t>
            </a:r>
            <a:r>
              <a:rPr lang="en-US" dirty="0"/>
              <a:t>procedure calls between processes on networked systems.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Stub: </a:t>
            </a:r>
            <a:r>
              <a:rPr lang="en-US" dirty="0"/>
              <a:t>Client-side proxy for the actual procedure </a:t>
            </a:r>
            <a:br>
              <a:rPr lang="en-US" dirty="0"/>
            </a:br>
            <a:r>
              <a:rPr lang="en-US" dirty="0"/>
              <a:t>that resides on the server.</a:t>
            </a:r>
          </a:p>
          <a:p>
            <a:pPr lvl="4"/>
            <a:endParaRPr lang="en-US" dirty="0"/>
          </a:p>
          <a:p>
            <a:r>
              <a:rPr lang="en-US" dirty="0"/>
              <a:t>The client-side stub locates the server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>
                <a:solidFill>
                  <a:srgbClr val="B23300"/>
                </a:solidFill>
              </a:rPr>
              <a:t>marshals </a:t>
            </a:r>
            <a:r>
              <a:rPr lang="en-US" dirty="0"/>
              <a:t>the parameters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Convert the parameter values to a form </a:t>
            </a:r>
            <a:br>
              <a:rPr lang="en-US" dirty="0"/>
            </a:br>
            <a:r>
              <a:rPr lang="en-US" dirty="0"/>
              <a:t>that can be transmitted over the network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1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A8F9-DC19-B840-B4D3-0F858FDDB225}" type="slidenum">
              <a:rPr lang="en-US"/>
              <a:pPr/>
              <a:t>25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Client-Server Communications: RPC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server-side </a:t>
            </a:r>
            <a:r>
              <a:rPr lang="en-US" dirty="0">
                <a:solidFill>
                  <a:srgbClr val="B23300"/>
                </a:solidFill>
              </a:rPr>
              <a:t>skeleton </a:t>
            </a:r>
            <a:r>
              <a:rPr lang="en-US" dirty="0"/>
              <a:t>receives this message, </a:t>
            </a:r>
            <a:r>
              <a:rPr lang="en-US" dirty="0" err="1" smtClean="0">
                <a:solidFill>
                  <a:srgbClr val="B23300"/>
                </a:solidFill>
              </a:rPr>
              <a:t>unmarshals</a:t>
            </a:r>
            <a:r>
              <a:rPr lang="en-US" dirty="0" smtClean="0">
                <a:solidFill>
                  <a:srgbClr val="B23300"/>
                </a:solidFill>
              </a:rPr>
              <a:t> </a:t>
            </a:r>
            <a:r>
              <a:rPr lang="en-US" dirty="0"/>
              <a:t>the parameters, and performs the procedure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23588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56B4-55A9-234F-ABD0-1D6629CE5E2C}" type="slidenum">
              <a:rPr lang="en-US"/>
              <a:pPr/>
              <a:t>26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690562"/>
          </a:xfrm>
        </p:spPr>
        <p:txBody>
          <a:bodyPr/>
          <a:lstStyle/>
          <a:p>
            <a:r>
              <a:rPr lang="en-US" dirty="0" err="1">
                <a:solidFill>
                  <a:srgbClr val="B23300"/>
                </a:solidFill>
              </a:rPr>
              <a:t>Marshalling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B23300"/>
                </a:solidFill>
              </a:rPr>
              <a:t>unmarshalling</a:t>
            </a:r>
            <a:endParaRPr lang="en-US" dirty="0">
              <a:solidFill>
                <a:srgbClr val="B23300"/>
              </a:solidFill>
            </a:endParaRPr>
          </a:p>
        </p:txBody>
      </p:sp>
      <p:pic>
        <p:nvPicPr>
          <p:cNvPr id="6348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74838"/>
            <a:ext cx="6405563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885" name="Rectangle 5"/>
          <p:cNvSpPr>
            <a:spLocks noChangeArrowheads="1"/>
          </p:cNvSpPr>
          <p:nvPr/>
        </p:nvSpPr>
        <p:spPr bwMode="auto">
          <a:xfrm>
            <a:off x="5943600" y="6080125"/>
            <a:ext cx="2374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 b="1">
                <a:solidFill>
                  <a:srgbClr val="969696"/>
                </a:solidFill>
              </a:rPr>
              <a:t>Operating Systems Concepts,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(c) 2012 John Wiley &amp; Sons. All rights reserved. </a:t>
            </a:r>
          </a:p>
          <a:p>
            <a:r>
              <a:rPr lang="en-US" sz="800">
                <a:solidFill>
                  <a:srgbClr val="969696"/>
                </a:solidFill>
              </a:rPr>
              <a:t>978-1-118-11273-1</a:t>
            </a:r>
          </a:p>
        </p:txBody>
      </p:sp>
    </p:spTree>
    <p:extLst>
      <p:ext uri="{BB962C8B-B14F-4D97-AF65-F5344CB8AC3E}">
        <p14:creationId xmlns:p14="http://schemas.microsoft.com/office/powerpoint/2010/main" val="124678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1541-F392-7341-B27C-D588400B345B}" type="slidenum">
              <a:rPr lang="en-US"/>
              <a:pPr/>
              <a:t>27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Client-Server Communications: Pipes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Pipes are </a:t>
            </a:r>
            <a:r>
              <a:rPr lang="en-US" dirty="0" smtClean="0">
                <a:solidFill>
                  <a:srgbClr val="B23300"/>
                </a:solidFill>
              </a:rPr>
              <a:t>communications </a:t>
            </a:r>
            <a:r>
              <a:rPr lang="en-US" dirty="0">
                <a:solidFill>
                  <a:srgbClr val="B23300"/>
                </a:solidFill>
              </a:rPr>
              <a:t>conduits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cooperating processes.</a:t>
            </a:r>
          </a:p>
          <a:p>
            <a:pPr lvl="4"/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pipe </a:t>
            </a:r>
            <a:r>
              <a:rPr lang="en-US" dirty="0" smtClean="0"/>
              <a:t>is </a:t>
            </a:r>
            <a:r>
              <a:rPr lang="en-US" dirty="0"/>
              <a:t>a special type of </a:t>
            </a:r>
            <a:r>
              <a:rPr lang="en-US" dirty="0" smtClean="0"/>
              <a:t>file accessed </a:t>
            </a:r>
            <a:r>
              <a:rPr lang="en-US" dirty="0"/>
              <a:t>using ordinary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read()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write()</a:t>
            </a:r>
            <a:r>
              <a:rPr lang="en-US" dirty="0"/>
              <a:t> </a:t>
            </a:r>
            <a:r>
              <a:rPr lang="en-US" dirty="0" smtClean="0"/>
              <a:t>system </a:t>
            </a:r>
            <a:r>
              <a:rPr lang="en-US" dirty="0"/>
              <a:t>calls.</a:t>
            </a:r>
          </a:p>
          <a:p>
            <a:pPr lvl="4"/>
            <a:endParaRPr lang="en-US" dirty="0"/>
          </a:p>
          <a:p>
            <a:r>
              <a:rPr lang="en-US" dirty="0"/>
              <a:t>Typically, a parent process creates a pipe </a:t>
            </a:r>
            <a:br>
              <a:rPr lang="en-US" dirty="0"/>
            </a:br>
            <a:r>
              <a:rPr lang="en-US" dirty="0"/>
              <a:t>and then forks a child process.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parent process makes the pipe available </a:t>
            </a:r>
            <a:br>
              <a:rPr lang="en-US" dirty="0"/>
            </a:br>
            <a:r>
              <a:rPr lang="en-US" dirty="0"/>
              <a:t>to the child process to use in order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communicate with </a:t>
            </a:r>
            <a:r>
              <a:rPr lang="en-US" dirty="0"/>
              <a:t>the child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9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D07C-EF34-7D47-943F-DAA1E0BA672A}" type="slidenum">
              <a:rPr lang="en-US"/>
              <a:pPr/>
              <a:t>28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Pipe Example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865438"/>
          </a:xfrm>
        </p:spPr>
        <p:txBody>
          <a:bodyPr/>
          <a:lstStyle/>
          <a:p>
            <a:r>
              <a:rPr lang="en-US" dirty="0"/>
              <a:t>Create an ordinary pipe using the system call</a:t>
            </a:r>
            <a:br>
              <a:rPr lang="en-US" dirty="0"/>
            </a:br>
            <a:r>
              <a:rPr lang="en-US" sz="800" dirty="0"/>
              <a:t> </a:t>
            </a:r>
            <a:br>
              <a:rPr lang="en-US" sz="800" dirty="0"/>
            </a:br>
            <a:r>
              <a:rPr lang="en-US" dirty="0"/>
              <a:t>			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pipe(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[])</a:t>
            </a:r>
            <a:r>
              <a:rPr lang="en-US" dirty="0"/>
              <a:t/>
            </a:r>
            <a:br>
              <a:rPr lang="en-US" dirty="0"/>
            </a:br>
            <a:r>
              <a:rPr lang="en-US" sz="800" dirty="0"/>
              <a:t> </a:t>
            </a:r>
            <a:br>
              <a:rPr lang="en-US" sz="800" dirty="0"/>
            </a:br>
            <a:r>
              <a:rPr lang="en-US" dirty="0"/>
              <a:t>where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fd</a:t>
            </a:r>
            <a:r>
              <a:rPr lang="en-US" dirty="0"/>
              <a:t> is an array of </a:t>
            </a:r>
            <a:r>
              <a:rPr lang="en-US" dirty="0">
                <a:solidFill>
                  <a:schemeClr val="folHlink"/>
                </a:solidFill>
              </a:rPr>
              <a:t>two file descriptors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[0]</a:t>
            </a:r>
            <a:r>
              <a:rPr lang="en-US" dirty="0"/>
              <a:t>: File descriptor of the </a:t>
            </a:r>
            <a:r>
              <a:rPr lang="en-US" dirty="0">
                <a:solidFill>
                  <a:schemeClr val="folHlink"/>
                </a:solidFill>
              </a:rPr>
              <a:t>read end</a:t>
            </a:r>
            <a:r>
              <a:rPr lang="en-US" dirty="0"/>
              <a:t> of the pipe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[1]</a:t>
            </a:r>
            <a:r>
              <a:rPr lang="en-US" dirty="0"/>
              <a:t>: File descriptor of the </a:t>
            </a:r>
            <a:r>
              <a:rPr lang="en-US" dirty="0">
                <a:solidFill>
                  <a:schemeClr val="folHlink"/>
                </a:solidFill>
              </a:rPr>
              <a:t>write end</a:t>
            </a:r>
            <a:r>
              <a:rPr lang="en-US" dirty="0"/>
              <a:t> of the pipe</a:t>
            </a: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1279525" y="4018563"/>
            <a:ext cx="9048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Parent</a:t>
            </a:r>
          </a:p>
        </p:txBody>
      </p:sp>
      <p:sp>
        <p:nvSpPr>
          <p:cNvPr id="636933" name="Text Box 5"/>
          <p:cNvSpPr txBox="1">
            <a:spLocks noChangeArrowheads="1"/>
          </p:cNvSpPr>
          <p:nvPr/>
        </p:nvSpPr>
        <p:spPr bwMode="auto">
          <a:xfrm>
            <a:off x="6975475" y="6161688"/>
            <a:ext cx="765175" cy="376238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Child</a:t>
            </a:r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1801813" y="4475763"/>
            <a:ext cx="941387" cy="3143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fd[0] read</a:t>
            </a:r>
          </a:p>
        </p:txBody>
      </p:sp>
      <p:sp>
        <p:nvSpPr>
          <p:cNvPr id="636935" name="Text Box 7"/>
          <p:cNvSpPr txBox="1">
            <a:spLocks noChangeArrowheads="1"/>
          </p:cNvSpPr>
          <p:nvPr/>
        </p:nvSpPr>
        <p:spPr bwMode="auto">
          <a:xfrm>
            <a:off x="7470775" y="5755288"/>
            <a:ext cx="941388" cy="3143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fd[0] read</a:t>
            </a:r>
          </a:p>
        </p:txBody>
      </p:sp>
      <p:sp>
        <p:nvSpPr>
          <p:cNvPr id="636936" name="Text Box 8"/>
          <p:cNvSpPr txBox="1">
            <a:spLocks noChangeArrowheads="1"/>
          </p:cNvSpPr>
          <p:nvPr/>
        </p:nvSpPr>
        <p:spPr bwMode="auto">
          <a:xfrm>
            <a:off x="684213" y="4475763"/>
            <a:ext cx="962025" cy="3143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fd[1] write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6353175" y="5755288"/>
            <a:ext cx="962025" cy="3143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fd[1] write</a:t>
            </a:r>
          </a:p>
        </p:txBody>
      </p:sp>
      <p:cxnSp>
        <p:nvCxnSpPr>
          <p:cNvPr id="636938" name="AutoShape 10"/>
          <p:cNvCxnSpPr>
            <a:cxnSpLocks noChangeShapeType="1"/>
            <a:stCxn id="636936" idx="2"/>
            <a:endCxn id="636945" idx="2"/>
          </p:cNvCxnSpPr>
          <p:nvPr/>
        </p:nvCxnSpPr>
        <p:spPr bwMode="auto">
          <a:xfrm rot="16200000" flipH="1">
            <a:off x="2043113" y="3912200"/>
            <a:ext cx="279400" cy="2035175"/>
          </a:xfrm>
          <a:prstGeom prst="bentConnector2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939" name="AutoShape 11"/>
          <p:cNvCxnSpPr>
            <a:cxnSpLocks noChangeShapeType="1"/>
            <a:stCxn id="636935" idx="0"/>
            <a:endCxn id="636947" idx="6"/>
          </p:cNvCxnSpPr>
          <p:nvPr/>
        </p:nvCxnSpPr>
        <p:spPr bwMode="auto">
          <a:xfrm rot="5400000" flipH="1">
            <a:off x="6600032" y="4413056"/>
            <a:ext cx="685800" cy="1998663"/>
          </a:xfrm>
          <a:prstGeom prst="bentConnector2">
            <a:avLst/>
          </a:prstGeom>
          <a:noFill/>
          <a:ln w="28575">
            <a:solidFill>
              <a:srgbClr val="0033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940" name="AutoShape 12"/>
          <p:cNvCxnSpPr>
            <a:cxnSpLocks noChangeShapeType="1"/>
            <a:stCxn id="636937" idx="1"/>
            <a:endCxn id="636946" idx="2"/>
          </p:cNvCxnSpPr>
          <p:nvPr/>
        </p:nvCxnSpPr>
        <p:spPr bwMode="auto">
          <a:xfrm rot="10800000">
            <a:off x="3200400" y="5344126"/>
            <a:ext cx="3152775" cy="568325"/>
          </a:xfrm>
          <a:prstGeom prst="bentConnector3">
            <a:avLst>
              <a:gd name="adj1" fmla="val 107250"/>
            </a:avLst>
          </a:prstGeom>
          <a:noFill/>
          <a:ln w="28575">
            <a:solidFill>
              <a:srgbClr val="0033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941" name="AutoShape 13"/>
          <p:cNvCxnSpPr>
            <a:cxnSpLocks noChangeShapeType="1"/>
            <a:stCxn id="636934" idx="3"/>
            <a:endCxn id="636948" idx="6"/>
          </p:cNvCxnSpPr>
          <p:nvPr/>
        </p:nvCxnSpPr>
        <p:spPr bwMode="auto">
          <a:xfrm>
            <a:off x="2743200" y="4632926"/>
            <a:ext cx="3200400" cy="711200"/>
          </a:xfrm>
          <a:prstGeom prst="bentConnector3">
            <a:avLst>
              <a:gd name="adj1" fmla="val 107144"/>
            </a:avLst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36942" name="Group 14"/>
          <p:cNvGrpSpPr>
            <a:grpSpLocks/>
          </p:cNvGrpSpPr>
          <p:nvPr/>
        </p:nvGrpSpPr>
        <p:grpSpPr bwMode="auto">
          <a:xfrm>
            <a:off x="3200400" y="4840888"/>
            <a:ext cx="2743200" cy="731838"/>
            <a:chOff x="2016" y="2876"/>
            <a:chExt cx="1728" cy="461"/>
          </a:xfrm>
        </p:grpSpPr>
        <p:grpSp>
          <p:nvGrpSpPr>
            <p:cNvPr id="636943" name="Group 15"/>
            <p:cNvGrpSpPr>
              <a:grpSpLocks/>
            </p:cNvGrpSpPr>
            <p:nvPr/>
          </p:nvGrpSpPr>
          <p:grpSpPr bwMode="auto">
            <a:xfrm>
              <a:off x="2016" y="2876"/>
              <a:ext cx="1728" cy="461"/>
              <a:chOff x="2016" y="2876"/>
              <a:chExt cx="1728" cy="461"/>
            </a:xfrm>
          </p:grpSpPr>
          <p:sp>
            <p:nvSpPr>
              <p:cNvPr id="636944" name="AutoShape 16"/>
              <p:cNvSpPr>
                <a:spLocks noChangeArrowheads="1"/>
              </p:cNvSpPr>
              <p:nvPr/>
            </p:nvSpPr>
            <p:spPr bwMode="auto">
              <a:xfrm rot="5400000">
                <a:off x="2649" y="2243"/>
                <a:ext cx="461" cy="1728"/>
              </a:xfrm>
              <a:prstGeom prst="can">
                <a:avLst>
                  <a:gd name="adj" fmla="val 93709"/>
                </a:avLst>
              </a:prstGeom>
              <a:gradFill rotWithShape="1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800"/>
                  <a:t>Pipe</a:t>
                </a:r>
              </a:p>
            </p:txBody>
          </p:sp>
          <p:sp>
            <p:nvSpPr>
              <p:cNvPr id="636945" name="Oval 17"/>
              <p:cNvSpPr>
                <a:spLocks noChangeArrowheads="1"/>
              </p:cNvSpPr>
              <p:nvPr/>
            </p:nvSpPr>
            <p:spPr bwMode="auto">
              <a:xfrm>
                <a:off x="2016" y="2991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6" name="Oval 18"/>
              <p:cNvSpPr>
                <a:spLocks noChangeArrowheads="1"/>
              </p:cNvSpPr>
              <p:nvPr/>
            </p:nvSpPr>
            <p:spPr bwMode="auto">
              <a:xfrm>
                <a:off x="2016" y="3164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7" name="Oval 19"/>
              <p:cNvSpPr>
                <a:spLocks noChangeArrowheads="1"/>
              </p:cNvSpPr>
              <p:nvPr/>
            </p:nvSpPr>
            <p:spPr bwMode="auto">
              <a:xfrm>
                <a:off x="3686" y="2991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8" name="Oval 20"/>
              <p:cNvSpPr>
                <a:spLocks noChangeArrowheads="1"/>
              </p:cNvSpPr>
              <p:nvPr/>
            </p:nvSpPr>
            <p:spPr bwMode="auto">
              <a:xfrm>
                <a:off x="3686" y="3164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6949" name="AutoShape 21"/>
            <p:cNvSpPr>
              <a:spLocks noChangeArrowheads="1"/>
            </p:cNvSpPr>
            <p:nvPr/>
          </p:nvSpPr>
          <p:spPr bwMode="auto">
            <a:xfrm>
              <a:off x="2938" y="3024"/>
              <a:ext cx="346" cy="172"/>
            </a:xfrm>
            <a:prstGeom prst="rightArrow">
              <a:avLst>
                <a:gd name="adj1" fmla="val 50000"/>
                <a:gd name="adj2" fmla="val 50291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folHlink"/>
                </a:solidFill>
              </a:endParaRPr>
            </a:p>
          </p:txBody>
        </p:sp>
        <p:sp>
          <p:nvSpPr>
            <p:cNvPr id="636950" name="AutoShape 22"/>
            <p:cNvSpPr>
              <a:spLocks noChangeArrowheads="1"/>
            </p:cNvSpPr>
            <p:nvPr/>
          </p:nvSpPr>
          <p:spPr bwMode="auto">
            <a:xfrm>
              <a:off x="2246" y="3024"/>
              <a:ext cx="346" cy="172"/>
            </a:xfrm>
            <a:prstGeom prst="rightArrow">
              <a:avLst>
                <a:gd name="adj1" fmla="val 50000"/>
                <a:gd name="adj2" fmla="val 50291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folHlink"/>
                </a:solidFill>
              </a:endParaRPr>
            </a:p>
          </p:txBody>
        </p:sp>
      </p:grpSp>
      <p:grpSp>
        <p:nvGrpSpPr>
          <p:cNvPr id="636956" name="Group 28"/>
          <p:cNvGrpSpPr>
            <a:grpSpLocks/>
          </p:cNvGrpSpPr>
          <p:nvPr/>
        </p:nvGrpSpPr>
        <p:grpSpPr bwMode="auto">
          <a:xfrm>
            <a:off x="2011363" y="4293201"/>
            <a:ext cx="836612" cy="731837"/>
            <a:chOff x="1267" y="2563"/>
            <a:chExt cx="527" cy="461"/>
          </a:xfrm>
        </p:grpSpPr>
        <p:sp>
          <p:nvSpPr>
            <p:cNvPr id="636951" name="Text Box 23"/>
            <p:cNvSpPr txBox="1">
              <a:spLocks noChangeArrowheads="1"/>
            </p:cNvSpPr>
            <p:nvPr/>
          </p:nvSpPr>
          <p:spPr bwMode="auto">
            <a:xfrm>
              <a:off x="1382" y="2563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/>
                <a:t>x</a:t>
              </a:r>
            </a:p>
          </p:txBody>
        </p:sp>
        <p:sp>
          <p:nvSpPr>
            <p:cNvPr id="636953" name="Text Box 25"/>
            <p:cNvSpPr txBox="1">
              <a:spLocks noChangeArrowheads="1"/>
            </p:cNvSpPr>
            <p:nvPr/>
          </p:nvSpPr>
          <p:spPr bwMode="auto">
            <a:xfrm>
              <a:off x="1267" y="2851"/>
              <a:ext cx="5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Not used</a:t>
              </a:r>
            </a:p>
          </p:txBody>
        </p:sp>
      </p:grpSp>
      <p:grpSp>
        <p:nvGrpSpPr>
          <p:cNvPr id="636957" name="Group 29"/>
          <p:cNvGrpSpPr>
            <a:grpSpLocks/>
          </p:cNvGrpSpPr>
          <p:nvPr/>
        </p:nvGrpSpPr>
        <p:grpSpPr bwMode="auto">
          <a:xfrm>
            <a:off x="6661150" y="5482238"/>
            <a:ext cx="836613" cy="731838"/>
            <a:chOff x="4196" y="3312"/>
            <a:chExt cx="527" cy="461"/>
          </a:xfrm>
        </p:grpSpPr>
        <p:sp>
          <p:nvSpPr>
            <p:cNvPr id="636952" name="Text Box 24"/>
            <p:cNvSpPr txBox="1">
              <a:spLocks noChangeArrowheads="1"/>
            </p:cNvSpPr>
            <p:nvPr/>
          </p:nvSpPr>
          <p:spPr bwMode="auto">
            <a:xfrm>
              <a:off x="4320" y="3369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/>
                <a:t>x</a:t>
              </a:r>
            </a:p>
          </p:txBody>
        </p:sp>
        <p:sp>
          <p:nvSpPr>
            <p:cNvPr id="636954" name="Text Box 26"/>
            <p:cNvSpPr txBox="1">
              <a:spLocks noChangeArrowheads="1"/>
            </p:cNvSpPr>
            <p:nvPr/>
          </p:nvSpPr>
          <p:spPr bwMode="auto">
            <a:xfrm>
              <a:off x="4196" y="3312"/>
              <a:ext cx="5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Not used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625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2" grpId="0" animBg="1"/>
      <p:bldP spid="636933" grpId="0" animBg="1"/>
      <p:bldP spid="636934" grpId="0" animBg="1"/>
      <p:bldP spid="636935" grpId="0" animBg="1"/>
      <p:bldP spid="636936" grpId="0" animBg="1"/>
      <p:bldP spid="6369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E6CC-9A82-4F4D-92D0-CEA520FDC118}" type="slidenum">
              <a:rPr lang="en-US"/>
              <a:pPr/>
              <a:t>29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Pipe: Example C Code</a:t>
            </a:r>
          </a:p>
        </p:txBody>
      </p:sp>
      <p:sp>
        <p:nvSpPr>
          <p:cNvPr id="637955" name="Text Box 3"/>
          <p:cNvSpPr txBox="1">
            <a:spLocks noChangeArrowheads="1"/>
          </p:cNvSpPr>
          <p:nvPr/>
        </p:nvSpPr>
        <p:spPr bwMode="auto">
          <a:xfrm>
            <a:off x="1188757" y="1227886"/>
            <a:ext cx="6187286" cy="540147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 charset="0"/>
              </a:rPr>
              <a:t>#include &lt;</a:t>
            </a:r>
            <a:r>
              <a:rPr lang="en-US" sz="1500" b="1" dirty="0" err="1">
                <a:latin typeface="Courier New" charset="0"/>
              </a:rPr>
              <a:t>stdio.h</a:t>
            </a:r>
            <a:r>
              <a:rPr lang="en-US" sz="1500" b="1" dirty="0">
                <a:latin typeface="Courier New" charset="0"/>
              </a:rPr>
              <a:t>&gt;</a:t>
            </a:r>
          </a:p>
          <a:p>
            <a:r>
              <a:rPr lang="en-US" sz="1500" b="1" dirty="0">
                <a:latin typeface="Courier New" charset="0"/>
              </a:rPr>
              <a:t>#include &lt;</a:t>
            </a:r>
            <a:r>
              <a:rPr lang="en-US" sz="1500" b="1" dirty="0" err="1">
                <a:latin typeface="Courier New" charset="0"/>
              </a:rPr>
              <a:t>unistd.h</a:t>
            </a:r>
            <a:r>
              <a:rPr lang="en-US" sz="1500" b="1" dirty="0">
                <a:latin typeface="Courier New" charset="0"/>
              </a:rPr>
              <a:t>&gt;</a:t>
            </a:r>
          </a:p>
          <a:p>
            <a:r>
              <a:rPr lang="en-US" sz="1500" b="1" dirty="0">
                <a:latin typeface="Courier New" charset="0"/>
              </a:rPr>
              <a:t>#include &lt;sys/</a:t>
            </a:r>
            <a:r>
              <a:rPr lang="en-US" sz="1500" b="1" dirty="0" err="1">
                <a:latin typeface="Courier New" charset="0"/>
              </a:rPr>
              <a:t>types.h</a:t>
            </a:r>
            <a:r>
              <a:rPr lang="en-US" sz="1500" b="1" dirty="0">
                <a:latin typeface="Courier New" charset="0"/>
              </a:rPr>
              <a:t>&gt;</a:t>
            </a:r>
          </a:p>
          <a:p>
            <a:r>
              <a:rPr lang="en-US" sz="1500" b="1" dirty="0">
                <a:latin typeface="Courier New" charset="0"/>
              </a:rPr>
              <a:t>#include &lt;</a:t>
            </a:r>
            <a:r>
              <a:rPr lang="en-US" sz="1500" b="1" dirty="0" err="1">
                <a:latin typeface="Courier New" charset="0"/>
              </a:rPr>
              <a:t>string.h</a:t>
            </a:r>
            <a:r>
              <a:rPr lang="en-US" sz="1500" b="1" dirty="0">
                <a:latin typeface="Courier New" charset="0"/>
              </a:rPr>
              <a:t>&gt;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#define BUFFER_SIZE 25</a:t>
            </a:r>
          </a:p>
          <a:p>
            <a:r>
              <a:rPr lang="en-US" sz="1500" b="1" dirty="0">
                <a:latin typeface="Courier New" charset="0"/>
              </a:rPr>
              <a:t>#define READ_END     0</a:t>
            </a:r>
          </a:p>
          <a:p>
            <a:r>
              <a:rPr lang="en-US" sz="1500" b="1" dirty="0">
                <a:latin typeface="Courier New" charset="0"/>
              </a:rPr>
              <a:t>#define WRITE_END    1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 err="1">
                <a:latin typeface="Courier New" charset="0"/>
              </a:rPr>
              <a:t>int</a:t>
            </a:r>
            <a:r>
              <a:rPr lang="en-US" sz="1500" b="1" dirty="0">
                <a:latin typeface="Courier New" charset="0"/>
              </a:rPr>
              <a:t> main(void)</a:t>
            </a:r>
          </a:p>
          <a:p>
            <a:r>
              <a:rPr lang="en-US" sz="1500" b="1" dirty="0">
                <a:latin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</a:rPr>
              <a:t>    char </a:t>
            </a:r>
            <a:r>
              <a:rPr lang="en-US" sz="1500" b="1" dirty="0" err="1">
                <a:latin typeface="Courier New" charset="0"/>
              </a:rPr>
              <a:t>write_msg</a:t>
            </a:r>
            <a:r>
              <a:rPr lang="en-US" sz="1500" b="1" dirty="0">
                <a:latin typeface="Courier New" charset="0"/>
              </a:rPr>
              <a:t>[BUFFER_SIZE] = "Hello, my child";</a:t>
            </a:r>
          </a:p>
          <a:p>
            <a:r>
              <a:rPr lang="en-US" sz="1500" b="1" dirty="0">
                <a:latin typeface="Courier New" charset="0"/>
              </a:rPr>
              <a:t>    char </a:t>
            </a:r>
            <a:r>
              <a:rPr lang="en-US" sz="1500" b="1" dirty="0" err="1">
                <a:latin typeface="Courier New" charset="0"/>
              </a:rPr>
              <a:t>read_msg</a:t>
            </a:r>
            <a:r>
              <a:rPr lang="en-US" sz="1500" b="1" dirty="0">
                <a:latin typeface="Courier New" charset="0"/>
              </a:rPr>
              <a:t>[BUFFER_SIZE];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  <a:r>
              <a:rPr lang="en-US" sz="1500" b="1" dirty="0" err="1">
                <a:latin typeface="Courier New" charset="0"/>
              </a:rPr>
              <a:t>pid_t</a:t>
            </a:r>
            <a:r>
              <a:rPr lang="en-US" sz="1500" b="1" dirty="0">
                <a:latin typeface="Courier New" charset="0"/>
              </a:rPr>
              <a:t> </a:t>
            </a:r>
            <a:r>
              <a:rPr lang="en-US" sz="1500" b="1" dirty="0" err="1">
                <a:latin typeface="Courier New" charset="0"/>
              </a:rPr>
              <a:t>pid</a:t>
            </a:r>
            <a:r>
              <a:rPr lang="en-US" sz="1500" b="1" dirty="0">
                <a:latin typeface="Courier New" charset="0"/>
              </a:rPr>
              <a:t>;  // child process id</a:t>
            </a:r>
          </a:p>
          <a:p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500" b="1" dirty="0" err="1">
                <a:solidFill>
                  <a:srgbClr val="B23300"/>
                </a:solidFill>
                <a:latin typeface="Courier New" charset="0"/>
              </a:rPr>
              <a:t>int</a:t>
            </a:r>
            <a:r>
              <a:rPr lang="en-US" sz="1500" b="1" dirty="0">
                <a:solidFill>
                  <a:srgbClr val="B23300"/>
                </a:solidFill>
                <a:latin typeface="Courier New" charset="0"/>
              </a:rPr>
              <a:t> </a:t>
            </a:r>
            <a:r>
              <a:rPr lang="en-US" sz="1500" b="1" dirty="0" err="1">
                <a:solidFill>
                  <a:srgbClr val="B23300"/>
                </a:solidFill>
                <a:latin typeface="Courier New" charset="0"/>
              </a:rPr>
              <a:t>fd</a:t>
            </a:r>
            <a:r>
              <a:rPr lang="en-US" sz="1500" b="1" dirty="0">
                <a:solidFill>
                  <a:srgbClr val="B23300"/>
                </a:solidFill>
                <a:latin typeface="Courier New" charset="0"/>
              </a:rPr>
              <a:t>[2];  // file descriptors for the pipe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</a:p>
          <a:p>
            <a:r>
              <a:rPr lang="en-US" sz="1500" b="1" dirty="0" smtClean="0">
                <a:latin typeface="Courier New" charset="0"/>
              </a:rPr>
              <a:t>    if </a:t>
            </a:r>
            <a:r>
              <a:rPr lang="en-US" sz="1500" b="1" dirty="0">
                <a:latin typeface="Courier New" charset="0"/>
              </a:rPr>
              <a:t>(</a:t>
            </a:r>
            <a:r>
              <a:rPr lang="en-US" sz="1500" b="1" dirty="0">
                <a:solidFill>
                  <a:srgbClr val="B23300"/>
                </a:solidFill>
                <a:latin typeface="Courier New" charset="0"/>
              </a:rPr>
              <a:t>pipe(</a:t>
            </a:r>
            <a:r>
              <a:rPr lang="en-US" sz="1500" b="1" dirty="0" err="1">
                <a:solidFill>
                  <a:srgbClr val="B23300"/>
                </a:solidFill>
                <a:latin typeface="Courier New" charset="0"/>
              </a:rPr>
              <a:t>fd</a:t>
            </a:r>
            <a:r>
              <a:rPr lang="en-US" sz="1500" b="1" dirty="0">
                <a:solidFill>
                  <a:srgbClr val="B23300"/>
                </a:solidFill>
                <a:latin typeface="Courier New" charset="0"/>
              </a:rPr>
              <a:t>) </a:t>
            </a:r>
            <a:r>
              <a:rPr lang="en-US" sz="1500" b="1" dirty="0">
                <a:latin typeface="Courier New" charset="0"/>
              </a:rPr>
              <a:t>== -1) {</a:t>
            </a:r>
          </a:p>
          <a:p>
            <a:r>
              <a:rPr lang="en-US" sz="1500" b="1" dirty="0">
                <a:latin typeface="Courier New" charset="0"/>
              </a:rPr>
              <a:t>        </a:t>
            </a:r>
            <a:r>
              <a:rPr lang="en-US" sz="1500" b="1" dirty="0" err="1">
                <a:latin typeface="Courier New" charset="0"/>
              </a:rPr>
              <a:t>fprintf</a:t>
            </a:r>
            <a:r>
              <a:rPr lang="en-US" sz="1500" b="1" dirty="0">
                <a:latin typeface="Courier New" charset="0"/>
              </a:rPr>
              <a:t>(</a:t>
            </a:r>
            <a:r>
              <a:rPr lang="en-US" sz="1500" b="1" dirty="0" err="1">
                <a:latin typeface="Courier New" charset="0"/>
              </a:rPr>
              <a:t>stderr</a:t>
            </a:r>
            <a:r>
              <a:rPr lang="en-US" sz="1500" b="1" dirty="0">
                <a:latin typeface="Courier New" charset="0"/>
              </a:rPr>
              <a:t>,"Pipe failed");</a:t>
            </a:r>
          </a:p>
          <a:p>
            <a:r>
              <a:rPr lang="en-US" sz="1500" b="1" dirty="0">
                <a:latin typeface="Courier New" charset="0"/>
              </a:rPr>
              <a:t>        return 1;</a:t>
            </a:r>
          </a:p>
          <a:p>
            <a:r>
              <a:rPr lang="en-US" sz="1500" b="1" dirty="0">
                <a:latin typeface="Courier New" charset="0"/>
              </a:rPr>
              <a:t>    }</a:t>
            </a:r>
          </a:p>
          <a:p>
            <a:r>
              <a:rPr lang="en-US" sz="1500" b="1" dirty="0">
                <a:latin typeface="Courier New" charset="0"/>
              </a:rPr>
              <a:t>    ...</a:t>
            </a:r>
          </a:p>
          <a:p>
            <a:r>
              <a:rPr lang="en-US" sz="1500" b="1" dirty="0" smtClean="0">
                <a:latin typeface="Courier New" charset="0"/>
              </a:rPr>
              <a:t>}</a:t>
            </a:r>
            <a:endParaRPr lang="en-US" sz="1500" b="1" dirty="0">
              <a:latin typeface="Courier New" charset="0"/>
            </a:endParaRP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5760707" y="5349219"/>
            <a:ext cx="1819275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Create the pipe.</a:t>
            </a: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6857975" y="1325903"/>
            <a:ext cx="725488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pipe.c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97683" y="1783098"/>
            <a:ext cx="3305725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Compile: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FFFF00"/>
                </a:solidFill>
                <a:latin typeface="Courier New"/>
                <a:cs typeface="Courier New"/>
              </a:rPr>
              <a:t> –o pipe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pipe.c</a:t>
            </a:r>
            <a:endParaRPr lang="en-US" b="1" dirty="0">
              <a:solidFill>
                <a:srgbClr val="FFFF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7196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79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79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79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79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79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79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FAA4-0D71-EC42-9609-FE3FD2982CF0}" type="slidenum">
              <a:rPr lang="en-US"/>
              <a:pPr/>
              <a:t>3</a:t>
            </a:fld>
            <a:endParaRPr lang="en-US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Code Example: Parent</a:t>
            </a:r>
            <a:endParaRPr lang="en-US" b="1">
              <a:latin typeface="Courier New" charset="0"/>
            </a:endParaRPr>
          </a:p>
        </p:txBody>
      </p:sp>
      <p:sp>
        <p:nvSpPr>
          <p:cNvPr id="605187" name="Text Box 3"/>
          <p:cNvSpPr txBox="1">
            <a:spLocks noChangeArrowheads="1"/>
          </p:cNvSpPr>
          <p:nvPr/>
        </p:nvSpPr>
        <p:spPr bwMode="auto">
          <a:xfrm>
            <a:off x="274638" y="1311275"/>
            <a:ext cx="8157376" cy="547842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#include &lt;</a:t>
            </a:r>
            <a:r>
              <a:rPr lang="en-US" sz="1400" b="1" dirty="0" err="1">
                <a:latin typeface="Courier New" charset="0"/>
              </a:rPr>
              <a:t>stdio.h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#include &lt;</a:t>
            </a:r>
            <a:r>
              <a:rPr lang="en-US" sz="1400" b="1" dirty="0" err="1">
                <a:latin typeface="Courier New" charset="0"/>
              </a:rPr>
              <a:t>stdlib.h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#include &lt;</a:t>
            </a:r>
            <a:r>
              <a:rPr lang="en-US" sz="1400" b="1" dirty="0" err="1">
                <a:latin typeface="Courier New" charset="0"/>
              </a:rPr>
              <a:t>string.h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#include &lt;</a:t>
            </a:r>
            <a:r>
              <a:rPr lang="en-US" sz="1400" b="1" dirty="0" err="1">
                <a:latin typeface="Courier New" charset="0"/>
              </a:rPr>
              <a:t>pthread.h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char *greeting;            // shared data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void *runner(void *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parm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);  // the thread</a:t>
            </a:r>
          </a:p>
          <a:p>
            <a:endParaRPr lang="en-US" sz="1400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main(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argc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, char *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argv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[])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{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pthread_t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tid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pthread_attr_t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attr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printf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("Parent: Creating child thread.\n");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pthread_attr_init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(&amp;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attr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pthread_create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(&amp;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tid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, &amp;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attr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,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runner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,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argv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[1]);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printf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("Parent: Waiting for child to complete.\n");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pthread_join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tid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, NULL);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printf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("Parent: Child has completed, set greeting '%s'.\n", greeting);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printf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("Parent: Terminating.\n");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exit(0);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}</a:t>
            </a:r>
          </a:p>
          <a:p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5211763" y="2254250"/>
            <a:ext cx="2940050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Pointer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greeting</a:t>
            </a:r>
            <a:r>
              <a:rPr lang="en-US">
                <a:solidFill>
                  <a:srgbClr val="006600"/>
                </a:solidFill>
              </a:rPr>
              <a:t> is shared</a:t>
            </a:r>
          </a:p>
          <a:p>
            <a:r>
              <a:rPr lang="en-US">
                <a:solidFill>
                  <a:srgbClr val="006600"/>
                </a:solidFill>
              </a:rPr>
              <a:t>by the parent and child thread.</a:t>
            </a:r>
          </a:p>
        </p:txBody>
      </p:sp>
      <p:sp>
        <p:nvSpPr>
          <p:cNvPr id="605189" name="Text Box 5"/>
          <p:cNvSpPr txBox="1">
            <a:spLocks noChangeArrowheads="1"/>
          </p:cNvSpPr>
          <p:nvPr/>
        </p:nvSpPr>
        <p:spPr bwMode="auto">
          <a:xfrm>
            <a:off x="6400800" y="4068763"/>
            <a:ext cx="1346200" cy="3460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Parent code.</a:t>
            </a:r>
          </a:p>
        </p:txBody>
      </p:sp>
      <p:sp>
        <p:nvSpPr>
          <p:cNvPr id="605190" name="Oval 6"/>
          <p:cNvSpPr>
            <a:spLocks noChangeArrowheads="1"/>
          </p:cNvSpPr>
          <p:nvPr/>
        </p:nvSpPr>
        <p:spPr bwMode="auto">
          <a:xfrm>
            <a:off x="274638" y="3886200"/>
            <a:ext cx="5668962" cy="1189038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91" name="Text Box 7"/>
          <p:cNvSpPr txBox="1">
            <a:spLocks noChangeArrowheads="1"/>
          </p:cNvSpPr>
          <p:nvPr/>
        </p:nvSpPr>
        <p:spPr bwMode="auto">
          <a:xfrm>
            <a:off x="7438980" y="1446548"/>
            <a:ext cx="1247775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threadtest.c</a:t>
            </a:r>
          </a:p>
        </p:txBody>
      </p:sp>
    </p:spTree>
    <p:extLst>
      <p:ext uri="{BB962C8B-B14F-4D97-AF65-F5344CB8AC3E}">
        <p14:creationId xmlns:p14="http://schemas.microsoft.com/office/powerpoint/2010/main" val="152454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5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5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5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5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5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5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51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51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051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51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51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51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51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51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51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8" grpId="0" animBg="1"/>
      <p:bldP spid="605189" grpId="0" animBg="1"/>
      <p:bldP spid="60519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FCF-8E39-C143-BFE5-9C7DF14E21E2}" type="slidenum">
              <a:rPr lang="en-US"/>
              <a:pPr/>
              <a:t>30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Pipe: Example C Code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38979" name="Text Box 3"/>
          <p:cNvSpPr txBox="1">
            <a:spLocks noChangeArrowheads="1"/>
          </p:cNvSpPr>
          <p:nvPr/>
        </p:nvSpPr>
        <p:spPr bwMode="auto">
          <a:xfrm>
            <a:off x="640123" y="1271588"/>
            <a:ext cx="7941898" cy="47705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main(void)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dirty="0">
                <a:latin typeface="Courier New" charset="0"/>
              </a:rPr>
              <a:t>    </a:t>
            </a:r>
            <a:endParaRPr lang="en-US" b="1" dirty="0">
              <a:latin typeface="Courier New" charset="0"/>
            </a:endParaRPr>
          </a:p>
          <a:p>
            <a:r>
              <a:rPr lang="en-US" b="1" dirty="0" smtClean="0">
                <a:latin typeface="Courier New" charset="0"/>
              </a:rPr>
              <a:t>    </a:t>
            </a:r>
            <a:r>
              <a:rPr lang="en-US" b="1" dirty="0" err="1" smtClean="0">
                <a:latin typeface="Courier New" charset="0"/>
              </a:rPr>
              <a:t>pid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= fork()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if (</a:t>
            </a:r>
            <a:r>
              <a:rPr lang="en-US" b="1" dirty="0" err="1">
                <a:latin typeface="Courier New" charset="0"/>
              </a:rPr>
              <a:t>pid</a:t>
            </a:r>
            <a:r>
              <a:rPr lang="en-US" b="1" dirty="0">
                <a:latin typeface="Courier New" charset="0"/>
              </a:rPr>
              <a:t> &gt; 0) {          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// Close the unused READ end of the pipe.</a:t>
            </a:r>
          </a:p>
          <a:p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        close(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[READ_END]);</a:t>
            </a:r>
          </a:p>
          <a:p>
            <a:endParaRPr lang="en-US" b="1" dirty="0">
              <a:solidFill>
                <a:srgbClr val="B2330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        // Write to the WRITE end of the pipe.</a:t>
            </a:r>
          </a:p>
          <a:p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        write(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[WRITE_END], 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write_msg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, 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strlen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write_msg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)+1);</a:t>
            </a:r>
          </a:p>
          <a:p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("Parent: Wrote '%s' to the pipe.\n", 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write_msg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);</a:t>
            </a:r>
          </a:p>
          <a:p>
            <a:endParaRPr lang="en-US" b="1" dirty="0">
              <a:solidFill>
                <a:srgbClr val="B2330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        // Close the WRITE end of the pipe.</a:t>
            </a:r>
          </a:p>
          <a:p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        close(</a:t>
            </a:r>
            <a:r>
              <a:rPr lang="en-US" b="1" dirty="0" err="1">
                <a:solidFill>
                  <a:srgbClr val="B23300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[WRITE_END]);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...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38980" name="Text Box 4"/>
          <p:cNvSpPr txBox="1">
            <a:spLocks noChangeArrowheads="1"/>
          </p:cNvSpPr>
          <p:nvPr/>
        </p:nvSpPr>
        <p:spPr bwMode="auto">
          <a:xfrm>
            <a:off x="7047819" y="3429000"/>
            <a:ext cx="17303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Parent process</a:t>
            </a:r>
          </a:p>
        </p:txBody>
      </p:sp>
    </p:spTree>
    <p:extLst>
      <p:ext uri="{BB962C8B-B14F-4D97-AF65-F5344CB8AC3E}">
        <p14:creationId xmlns:p14="http://schemas.microsoft.com/office/powerpoint/2010/main" val="251251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8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8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8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8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8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8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0888-48C0-A34E-95DB-AEB4A630A02C}" type="slidenum">
              <a:rPr lang="en-US"/>
              <a:pPr/>
              <a:t>31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Pipe: Example C Code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40003" name="Text Box 3"/>
          <p:cNvSpPr txBox="1">
            <a:spLocks noChangeArrowheads="1"/>
          </p:cNvSpPr>
          <p:nvPr/>
        </p:nvSpPr>
        <p:spPr bwMode="auto">
          <a:xfrm>
            <a:off x="685110" y="1325903"/>
            <a:ext cx="7818767" cy="452431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    if (pid &gt; 0) {</a:t>
            </a:r>
          </a:p>
          <a:p>
            <a:r>
              <a:rPr lang="en-US" b="1">
                <a:latin typeface="Courier New" charset="0"/>
              </a:rPr>
              <a:t>        ...</a:t>
            </a:r>
          </a:p>
          <a:p>
            <a:r>
              <a:rPr lang="en-US" b="1"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    else if (pid == 0) {          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// Close the unused WRITE end of the pipe.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close(fd[WRITE_END]);</a:t>
            </a:r>
          </a:p>
          <a:p>
            <a:endParaRPr lang="en-US" b="1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// Read from the READ end of the pipe.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read(fd[READ_END], read_msg, BUFFER_SIZE);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printf("Child: Read '%s' from the pipe.\n", read_msg);</a:t>
            </a:r>
          </a:p>
          <a:p>
            <a:endParaRPr lang="en-US" b="1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// Close the READ end of the pipe.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close(fd[READ_END]);</a:t>
            </a:r>
          </a:p>
          <a:p>
            <a:r>
              <a:rPr lang="en-US" b="1"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return 0;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640004" name="Text Box 4"/>
          <p:cNvSpPr txBox="1">
            <a:spLocks noChangeArrowheads="1"/>
          </p:cNvSpPr>
          <p:nvPr/>
        </p:nvSpPr>
        <p:spPr bwMode="auto">
          <a:xfrm>
            <a:off x="7132292" y="2697488"/>
            <a:ext cx="1577975" cy="376238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6600"/>
                </a:solidFill>
              </a:rPr>
              <a:t>Child process</a:t>
            </a:r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7223125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69615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0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0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4" grpId="0" animBg="1"/>
      <p:bldP spid="64000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E10C-F754-094E-8EC0-CBD8548B9DC8}" type="slidenum">
              <a:rPr lang="en-US"/>
              <a:pPr/>
              <a:t>32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Synchronization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Multiple cooperating processes executing concurrently must </a:t>
            </a:r>
            <a:r>
              <a:rPr lang="en-US" dirty="0">
                <a:solidFill>
                  <a:srgbClr val="B23300"/>
                </a:solidFill>
              </a:rPr>
              <a:t>synchronize </a:t>
            </a:r>
            <a:r>
              <a:rPr lang="en-US" dirty="0"/>
              <a:t>their operations.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Share information</a:t>
            </a:r>
            <a:r>
              <a:rPr lang="en-US" dirty="0" smtClean="0">
                <a:solidFill>
                  <a:srgbClr val="B23300"/>
                </a:solidFill>
              </a:rPr>
              <a:t>.</a:t>
            </a:r>
          </a:p>
          <a:p>
            <a:pPr lvl="6">
              <a:lnSpc>
                <a:spcPct val="90000"/>
              </a:lnSpc>
            </a:pPr>
            <a:endParaRPr lang="en-US" dirty="0">
              <a:solidFill>
                <a:srgbClr val="B2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Shared memory or message passing.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300"/>
                </a:solidFill>
              </a:rPr>
              <a:t>Don</a:t>
            </a:r>
            <a:r>
              <a:rPr lang="en-US" dirty="0" smtClean="0">
                <a:solidFill>
                  <a:srgbClr val="B233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300"/>
                </a:solidFill>
              </a:rPr>
              <a:t>t </a:t>
            </a:r>
            <a:r>
              <a:rPr lang="en-US" dirty="0">
                <a:solidFill>
                  <a:srgbClr val="B23300"/>
                </a:solidFill>
              </a:rPr>
              <a:t>step on each other</a:t>
            </a:r>
            <a:r>
              <a:rPr lang="en-US" dirty="0" smtClean="0">
                <a:solidFill>
                  <a:srgbClr val="B23300"/>
                </a:solidFill>
              </a:rPr>
              <a:t>.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have multiple processes simultaneously modify the same memory location.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E10C-F754-094E-8EC0-CBD8548B9DC8}" type="slidenum">
              <a:rPr lang="en-US"/>
              <a:pPr/>
              <a:t>33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dirty="0" smtClean="0"/>
              <a:t>Synchronization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300"/>
                </a:solidFill>
              </a:rPr>
              <a:t>Properly </a:t>
            </a:r>
            <a:r>
              <a:rPr lang="en-US" dirty="0">
                <a:solidFill>
                  <a:srgbClr val="B23300"/>
                </a:solidFill>
              </a:rPr>
              <a:t>sequence their </a:t>
            </a:r>
            <a:r>
              <a:rPr lang="en-US" dirty="0" smtClean="0">
                <a:solidFill>
                  <a:srgbClr val="B23300"/>
                </a:solidFill>
              </a:rPr>
              <a:t>operations.</a:t>
            </a:r>
          </a:p>
          <a:p>
            <a:pPr lvl="5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One process depends on another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Example: Process B depends on output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generated by </a:t>
            </a:r>
            <a:r>
              <a:rPr lang="en-US" dirty="0"/>
              <a:t>Process A. Therefore,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 </a:t>
            </a:r>
            <a:r>
              <a:rPr lang="en-US" dirty="0"/>
              <a:t>B must wait </a:t>
            </a:r>
            <a:r>
              <a:rPr lang="en-US" dirty="0" smtClean="0"/>
              <a:t>until </a:t>
            </a:r>
            <a:r>
              <a:rPr lang="en-US" dirty="0"/>
              <a:t>Process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 </a:t>
            </a:r>
            <a:r>
              <a:rPr lang="en-US" dirty="0"/>
              <a:t>produced its output.</a:t>
            </a:r>
          </a:p>
        </p:txBody>
      </p:sp>
    </p:spTree>
    <p:extLst>
      <p:ext uri="{BB962C8B-B14F-4D97-AF65-F5344CB8AC3E}">
        <p14:creationId xmlns:p14="http://schemas.microsoft.com/office/powerpoint/2010/main" val="286378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D729-47A5-DD4F-BE54-362EC71E555F}" type="slidenum">
              <a:rPr lang="en-US"/>
              <a:pPr/>
              <a:t>34</a:t>
            </a:fld>
            <a:endParaRPr 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race condition </a:t>
            </a:r>
            <a:r>
              <a:rPr lang="en-US" dirty="0"/>
              <a:t>occurs when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Multiple processes access and modify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</a:t>
            </a:r>
            <a:r>
              <a:rPr lang="en-US" dirty="0">
                <a:solidFill>
                  <a:srgbClr val="B23300"/>
                </a:solidFill>
              </a:rPr>
              <a:t>shared </a:t>
            </a:r>
            <a:r>
              <a:rPr lang="en-US" dirty="0" smtClean="0">
                <a:solidFill>
                  <a:srgbClr val="B23300"/>
                </a:solidFill>
              </a:rPr>
              <a:t>data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The final result depends on the </a:t>
            </a:r>
            <a:r>
              <a:rPr lang="en-US" dirty="0">
                <a:solidFill>
                  <a:srgbClr val="B23300"/>
                </a:solidFill>
              </a:rPr>
              <a:t>order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the processes modified the data.</a:t>
            </a:r>
          </a:p>
          <a:p>
            <a:pPr lvl="4"/>
            <a:endParaRPr lang="en-US" dirty="0"/>
          </a:p>
          <a:p>
            <a:r>
              <a:rPr lang="en-US" dirty="0"/>
              <a:t>A very bad situation!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Results are often unpredictable and unrepeatable.</a:t>
            </a:r>
          </a:p>
          <a:p>
            <a:pPr lvl="1"/>
            <a:r>
              <a:rPr lang="en-US" dirty="0"/>
              <a:t>Extremely hard to debug.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Must avoid</a:t>
            </a:r>
            <a:r>
              <a:rPr lang="en-US" dirty="0" smtClean="0">
                <a:solidFill>
                  <a:srgbClr val="B233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9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FAFE-1563-B84E-ADF7-C967344E250A}" type="slidenum">
              <a:rPr lang="en-US"/>
              <a:pPr/>
              <a:t>35</a:t>
            </a:fld>
            <a:endParaRPr 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 Example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Suppose variable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400" dirty="0"/>
              <a:t> is </a:t>
            </a:r>
            <a:r>
              <a:rPr lang="en-US" sz="2400" dirty="0" smtClean="0"/>
              <a:t>shared by two processes.</a:t>
            </a:r>
            <a:endParaRPr lang="en-US" sz="2400" dirty="0"/>
          </a:p>
          <a:p>
            <a:r>
              <a:rPr lang="en-US" sz="2400" b="1" dirty="0">
                <a:solidFill>
                  <a:srgbClr val="006600"/>
                </a:solidFill>
                <a:latin typeface="Courier New" charset="0"/>
              </a:rPr>
              <a:t>count++</a:t>
            </a:r>
            <a:r>
              <a:rPr lang="en-US" sz="2400" dirty="0"/>
              <a:t> can be implemented as:</a:t>
            </a:r>
          </a:p>
          <a:p>
            <a:pPr lvl="1"/>
            <a:r>
              <a:rPr lang="en-US" sz="2000" dirty="0">
                <a:solidFill>
                  <a:srgbClr val="006600"/>
                </a:solidFill>
              </a:rPr>
              <a:t>register1 </a:t>
            </a:r>
            <a:r>
              <a:rPr lang="en-US" sz="2000" dirty="0" smtClean="0">
                <a:solidFill>
                  <a:srgbClr val="006600"/>
                </a:solidFill>
                <a:sym typeface="Wingdings"/>
              </a:rPr>
              <a:t>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count</a:t>
            </a:r>
          </a:p>
          <a:p>
            <a:pPr lvl="1"/>
            <a:r>
              <a:rPr lang="en-US" sz="2000" dirty="0">
                <a:solidFill>
                  <a:srgbClr val="006600"/>
                </a:solidFill>
              </a:rPr>
              <a:t>register1 </a:t>
            </a:r>
            <a:r>
              <a:rPr lang="en-US" sz="2000" dirty="0">
                <a:solidFill>
                  <a:srgbClr val="006600"/>
                </a:solidFill>
                <a:sym typeface="Wingdings"/>
              </a:rPr>
              <a:t>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register1 + 1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count      </a:t>
            </a:r>
            <a:r>
              <a:rPr lang="en-US" sz="2000" dirty="0">
                <a:solidFill>
                  <a:srgbClr val="006600"/>
                </a:solidFill>
                <a:sym typeface="Wingdings"/>
              </a:rPr>
              <a:t>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register1</a:t>
            </a:r>
          </a:p>
          <a:p>
            <a:r>
              <a:rPr lang="en-US" sz="2400" b="1" dirty="0" smtClean="0">
                <a:solidFill>
                  <a:schemeClr val="folHlink"/>
                </a:solidFill>
                <a:latin typeface="Courier New" charset="0"/>
              </a:rPr>
              <a:t>count--</a:t>
            </a:r>
            <a:r>
              <a:rPr lang="en-US" sz="2400" dirty="0" smtClean="0"/>
              <a:t> can be implemented as:</a:t>
            </a:r>
          </a:p>
          <a:p>
            <a:pPr lvl="1"/>
            <a:r>
              <a:rPr lang="en-US" sz="2000" dirty="0" smtClean="0">
                <a:solidFill>
                  <a:schemeClr val="folHlink"/>
                </a:solidFill>
              </a:rPr>
              <a:t>register2 </a:t>
            </a:r>
            <a:r>
              <a:rPr lang="en-US" sz="2000" dirty="0" smtClean="0">
                <a:solidFill>
                  <a:schemeClr val="folHlink"/>
                </a:solidFill>
                <a:sym typeface="Wingdings"/>
              </a:rPr>
              <a:t></a:t>
            </a:r>
            <a:r>
              <a:rPr lang="en-US" sz="2000" dirty="0" smtClean="0">
                <a:solidFill>
                  <a:schemeClr val="folHlink"/>
                </a:solidFill>
              </a:rPr>
              <a:t> count</a:t>
            </a:r>
          </a:p>
          <a:p>
            <a:pPr lvl="1"/>
            <a:r>
              <a:rPr lang="en-US" sz="2000" dirty="0" smtClean="0">
                <a:solidFill>
                  <a:schemeClr val="folHlink"/>
                </a:solidFill>
              </a:rPr>
              <a:t>register2 </a:t>
            </a:r>
            <a:r>
              <a:rPr lang="en-US" sz="2000" dirty="0" smtClean="0">
                <a:solidFill>
                  <a:schemeClr val="folHlink"/>
                </a:solidFill>
                <a:sym typeface="Wingdings"/>
              </a:rPr>
              <a:t></a:t>
            </a:r>
            <a:r>
              <a:rPr lang="en-US" sz="2000" dirty="0" smtClean="0">
                <a:solidFill>
                  <a:schemeClr val="folHlink"/>
                </a:solidFill>
              </a:rPr>
              <a:t> register2 – 1</a:t>
            </a:r>
          </a:p>
          <a:p>
            <a:pPr lvl="1"/>
            <a:r>
              <a:rPr lang="en-US" sz="2000" dirty="0" smtClean="0">
                <a:solidFill>
                  <a:schemeClr val="folHlink"/>
                </a:solidFill>
              </a:rPr>
              <a:t>count      </a:t>
            </a:r>
            <a:r>
              <a:rPr lang="en-US" sz="2000" dirty="0" smtClean="0">
                <a:solidFill>
                  <a:schemeClr val="folHlink"/>
                </a:solidFill>
                <a:sym typeface="Wingdings"/>
              </a:rPr>
              <a:t></a:t>
            </a:r>
            <a:r>
              <a:rPr lang="en-US" sz="2000" dirty="0" smtClean="0">
                <a:solidFill>
                  <a:schemeClr val="folHlink"/>
                </a:solidFill>
              </a:rPr>
              <a:t> register2</a:t>
            </a:r>
          </a:p>
          <a:p>
            <a:r>
              <a:rPr lang="en-US" sz="2400" dirty="0" smtClean="0"/>
              <a:t>Suppose </a:t>
            </a:r>
            <a:r>
              <a:rPr lang="en-US" sz="2400" dirty="0"/>
              <a:t>the value of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400" dirty="0"/>
              <a:t> is 5 and that </a:t>
            </a:r>
            <a:br>
              <a:rPr lang="en-US" sz="2400" dirty="0"/>
            </a:br>
            <a:r>
              <a:rPr lang="en-US" sz="2400" dirty="0"/>
              <a:t>process </a:t>
            </a:r>
            <a:r>
              <a:rPr lang="en-US" sz="2400" dirty="0">
                <a:solidFill>
                  <a:srgbClr val="006600"/>
                </a:solidFill>
              </a:rPr>
              <a:t>P1</a:t>
            </a:r>
            <a:r>
              <a:rPr lang="en-US" sz="2400" dirty="0"/>
              <a:t> executes </a:t>
            </a:r>
            <a:r>
              <a:rPr lang="en-US" sz="2400" b="1" dirty="0">
                <a:solidFill>
                  <a:srgbClr val="006600"/>
                </a:solidFill>
                <a:latin typeface="Courier New" charset="0"/>
              </a:rPr>
              <a:t>count++</a:t>
            </a:r>
            <a:r>
              <a:rPr lang="en-US" sz="2400" dirty="0"/>
              <a:t> at the same time that process </a:t>
            </a:r>
            <a:r>
              <a:rPr lang="en-US" sz="2400" dirty="0">
                <a:solidFill>
                  <a:schemeClr val="folHlink"/>
                </a:solidFill>
              </a:rPr>
              <a:t>P2</a:t>
            </a:r>
            <a:r>
              <a:rPr lang="en-US" sz="2400" dirty="0"/>
              <a:t> executes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</a:rPr>
              <a:t>count--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380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9B59-60EB-6E48-96CA-68298A3F4787}" type="slidenum">
              <a:rPr lang="en-US"/>
              <a:pPr/>
              <a:t>36</a:t>
            </a:fld>
            <a:endParaRPr 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 Example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graphicFrame>
        <p:nvGraphicFramePr>
          <p:cNvPr id="656427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7037057"/>
              </p:ext>
            </p:extLst>
          </p:nvPr>
        </p:nvGraphicFramePr>
        <p:xfrm>
          <a:off x="1739900" y="2606049"/>
          <a:ext cx="5667375" cy="2560320"/>
        </p:xfrm>
        <a:graphic>
          <a:graphicData uri="http://schemas.openxmlformats.org/drawingml/2006/table">
            <a:tbl>
              <a:tblPr/>
              <a:tblGrid>
                <a:gridCol w="1187450"/>
                <a:gridCol w="2835275"/>
                <a:gridCol w="1644650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=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</a:t>
                      </a:r>
                      <a:r>
                        <a:rPr lang="en-US" sz="1800" dirty="0" smtClean="0">
                          <a:solidFill>
                            <a:schemeClr val="folHlink"/>
                          </a:solidFill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=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</a:t>
                      </a:r>
                      <a:r>
                        <a:rPr lang="en-US" sz="1800" dirty="0" smtClean="0">
                          <a:solidFill>
                            <a:schemeClr val="folHlink"/>
                          </a:solidFill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</a:t>
                      </a:r>
                      <a:r>
                        <a:rPr lang="en-US" sz="1800" dirty="0" smtClean="0">
                          <a:solidFill>
                            <a:schemeClr val="folHlink"/>
                          </a:solidFill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421" name="Text Box 37"/>
          <p:cNvSpPr txBox="1">
            <a:spLocks noChangeArrowheads="1"/>
          </p:cNvSpPr>
          <p:nvPr/>
        </p:nvSpPr>
        <p:spPr bwMode="auto">
          <a:xfrm>
            <a:off x="1097318" y="1345953"/>
            <a:ext cx="3358812" cy="1077218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b="1" u="sng" dirty="0">
                <a:solidFill>
                  <a:srgbClr val="006600"/>
                </a:solidFill>
              </a:rPr>
              <a:t>count++</a:t>
            </a:r>
          </a:p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register1 </a:t>
            </a:r>
            <a:r>
              <a:rPr lang="en-US" b="1" dirty="0" smtClean="0">
                <a:solidFill>
                  <a:srgbClr val="006600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 smtClean="0">
                <a:solidFill>
                  <a:srgbClr val="0066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count</a:t>
            </a:r>
          </a:p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register1 </a:t>
            </a:r>
            <a:r>
              <a:rPr lang="en-US" b="1" dirty="0">
                <a:solidFill>
                  <a:srgbClr val="006600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 smtClean="0">
                <a:solidFill>
                  <a:srgbClr val="0066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register1 + 1</a:t>
            </a:r>
          </a:p>
          <a:p>
            <a:pPr marL="0" lvl="1"/>
            <a:r>
              <a:rPr lang="en-US" b="1" dirty="0" smtClean="0">
                <a:solidFill>
                  <a:srgbClr val="006600"/>
                </a:solidFill>
                <a:latin typeface="Courier New" charset="0"/>
              </a:rPr>
              <a:t>count 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 smtClean="0">
                <a:solidFill>
                  <a:srgbClr val="0066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register1</a:t>
            </a:r>
          </a:p>
        </p:txBody>
      </p:sp>
      <p:sp>
        <p:nvSpPr>
          <p:cNvPr id="656422" name="Text Box 38"/>
          <p:cNvSpPr txBox="1">
            <a:spLocks noChangeArrowheads="1"/>
          </p:cNvSpPr>
          <p:nvPr/>
        </p:nvSpPr>
        <p:spPr bwMode="auto">
          <a:xfrm>
            <a:off x="4779309" y="1345953"/>
            <a:ext cx="3358812" cy="1077218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u="sng" dirty="0">
                <a:solidFill>
                  <a:schemeClr val="folHlink"/>
                </a:solidFill>
              </a:rPr>
              <a:t>count--</a:t>
            </a:r>
          </a:p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register2 </a:t>
            </a:r>
            <a:r>
              <a:rPr lang="en-US" b="1" dirty="0" smtClean="0">
                <a:solidFill>
                  <a:schemeClr val="folHlink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 smtClean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count</a:t>
            </a:r>
          </a:p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register2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 smtClean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register2 – 1</a:t>
            </a:r>
          </a:p>
          <a:p>
            <a:pPr marL="0" lvl="1"/>
            <a:r>
              <a:rPr lang="en-US" b="1" dirty="0" smtClean="0">
                <a:solidFill>
                  <a:schemeClr val="folHlink"/>
                </a:solidFill>
                <a:latin typeface="Courier New" charset="0"/>
              </a:rPr>
              <a:t>count 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 smtClean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register2</a:t>
            </a:r>
          </a:p>
        </p:txBody>
      </p:sp>
      <p:sp>
        <p:nvSpPr>
          <p:cNvPr id="656423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457200" y="5299045"/>
            <a:ext cx="8229600" cy="873125"/>
          </a:xfrm>
          <a:noFill/>
          <a:ln/>
        </p:spPr>
        <p:txBody>
          <a:bodyPr/>
          <a:lstStyle/>
          <a:p>
            <a:r>
              <a:rPr lang="en-US" sz="2400" dirty="0"/>
              <a:t>Whether the value of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400" dirty="0"/>
              <a:t> ends up as 4 or 6 depends on the order of execution of the last two instructions.</a:t>
            </a:r>
          </a:p>
        </p:txBody>
      </p:sp>
    </p:spTree>
    <p:extLst>
      <p:ext uri="{BB962C8B-B14F-4D97-AF65-F5344CB8AC3E}">
        <p14:creationId xmlns:p14="http://schemas.microsoft.com/office/powerpoint/2010/main" val="307582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EE4D-FDD0-9C4D-9EF5-2EB550209CEC}" type="slidenum">
              <a:rPr lang="en-US"/>
              <a:pPr/>
              <a:t>37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avoid race conditions is to </a:t>
            </a:r>
            <a:br>
              <a:rPr lang="en-US" dirty="0"/>
            </a:br>
            <a:r>
              <a:rPr lang="en-US" dirty="0"/>
              <a:t>prevent more than one process from reading and writing the shared data at the same time.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This is called </a:t>
            </a:r>
            <a:r>
              <a:rPr lang="en-US" dirty="0">
                <a:solidFill>
                  <a:srgbClr val="B23300"/>
                </a:solidFill>
              </a:rPr>
              <a:t>mutual exclusion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Operating systems provide different primitives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smtClean="0"/>
              <a:t>enforce mutual exclusion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05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EE4D-FDD0-9C4D-9EF5-2EB550209CEC}" type="slidenum">
              <a:rPr lang="en-US"/>
              <a:pPr/>
              <a:t>38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</a:t>
            </a:r>
            <a:endParaRPr lang="en-US" i="1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>
                <a:solidFill>
                  <a:srgbClr val="B23300"/>
                </a:solidFill>
              </a:rPr>
              <a:t>critical region </a:t>
            </a:r>
            <a:r>
              <a:rPr lang="en-US" dirty="0"/>
              <a:t>(AKA </a:t>
            </a:r>
            <a:r>
              <a:rPr lang="en-US" dirty="0">
                <a:solidFill>
                  <a:srgbClr val="B23300"/>
                </a:solidFill>
              </a:rPr>
              <a:t>critical section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the </a:t>
            </a:r>
            <a:r>
              <a:rPr lang="en-US" dirty="0"/>
              <a:t>part of a </a:t>
            </a:r>
            <a:r>
              <a:rPr lang="en-US" dirty="0" smtClean="0">
                <a:solidFill>
                  <a:srgbClr val="B23300"/>
                </a:solidFill>
              </a:rPr>
              <a:t>process</a:t>
            </a:r>
            <a:r>
              <a:rPr lang="en-US" dirty="0" smtClean="0">
                <a:solidFill>
                  <a:srgbClr val="B233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300"/>
                </a:solidFill>
              </a:rPr>
              <a:t>s </a:t>
            </a:r>
            <a:r>
              <a:rPr lang="en-US" dirty="0">
                <a:solidFill>
                  <a:srgbClr val="B23300"/>
                </a:solidFill>
              </a:rPr>
              <a:t>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operates </a:t>
            </a:r>
            <a:r>
              <a:rPr lang="en-US" dirty="0" smtClean="0"/>
              <a:t>on some </a:t>
            </a:r>
            <a:r>
              <a:rPr lang="en-US" dirty="0"/>
              <a:t>shared data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NOTE: A critical region is code, not data.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must prevent </a:t>
            </a:r>
            <a:r>
              <a:rPr lang="en-US" dirty="0"/>
              <a:t>two processes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being </a:t>
            </a:r>
            <a:r>
              <a:rPr lang="en-US" dirty="0" smtClean="0"/>
              <a:t>in </a:t>
            </a:r>
            <a:r>
              <a:rPr lang="en-US" dirty="0"/>
              <a:t>their critical </a:t>
            </a:r>
            <a:r>
              <a:rPr lang="en-US" dirty="0" smtClean="0"/>
              <a:t>regions</a:t>
            </a:r>
            <a:br>
              <a:rPr lang="en-US" dirty="0" smtClean="0"/>
            </a:br>
            <a:r>
              <a:rPr lang="en-US" dirty="0" smtClean="0"/>
              <a:t>for the same shared data </a:t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at </a:t>
            </a:r>
            <a:r>
              <a:rPr lang="en-US" dirty="0">
                <a:solidFill>
                  <a:srgbClr val="B23300"/>
                </a:solidFill>
              </a:rPr>
              <a:t>the same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0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1FC5-CEEE-7847-A22E-ADDC355ECA1C}" type="slidenum">
              <a:rPr lang="en-US"/>
              <a:pPr/>
              <a:t>39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Prevent Race Conditions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300"/>
                </a:solidFill>
              </a:rPr>
              <a:t>Mutual </a:t>
            </a:r>
            <a:r>
              <a:rPr lang="en-US" dirty="0">
                <a:solidFill>
                  <a:srgbClr val="B23300"/>
                </a:solidFill>
              </a:rPr>
              <a:t>exclusion: </a:t>
            </a:r>
            <a:r>
              <a:rPr lang="en-US" dirty="0"/>
              <a:t>No two processes may be simultaneously inside their critical </a:t>
            </a:r>
            <a:r>
              <a:rPr lang="en-US" dirty="0" smtClean="0"/>
              <a:t>regions</a:t>
            </a:r>
            <a:br>
              <a:rPr lang="en-US" dirty="0" smtClean="0"/>
            </a:br>
            <a:r>
              <a:rPr lang="en-US" dirty="0" smtClean="0"/>
              <a:t>for the same shared data.</a:t>
            </a:r>
            <a:endParaRPr lang="en-US" dirty="0"/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Progress: </a:t>
            </a:r>
            <a:r>
              <a:rPr lang="en-US" dirty="0"/>
              <a:t>No process running outside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dirty="0"/>
              <a:t>critical region </a:t>
            </a:r>
            <a:r>
              <a:rPr lang="en-US" dirty="0" smtClean="0"/>
              <a:t>may </a:t>
            </a:r>
            <a:r>
              <a:rPr lang="en-US" dirty="0"/>
              <a:t>block other processes.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Bounded waiting: </a:t>
            </a:r>
            <a:r>
              <a:rPr lang="en-US" dirty="0"/>
              <a:t>No process should have to wait forever </a:t>
            </a:r>
            <a:r>
              <a:rPr lang="en-US" dirty="0" smtClean="0"/>
              <a:t>to </a:t>
            </a:r>
            <a:r>
              <a:rPr lang="en-US" dirty="0"/>
              <a:t>enter its critical </a:t>
            </a:r>
            <a:r>
              <a:rPr lang="en-US" dirty="0" smtClean="0"/>
              <a:t>region</a:t>
            </a:r>
            <a:r>
              <a:rPr lang="en-US" dirty="0"/>
              <a:t>.</a:t>
            </a:r>
            <a:endParaRPr lang="en-US" dirty="0" smtClean="0"/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9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12AE-89DE-B04D-AB94-57D0F21B5D8F}" type="slidenum">
              <a:rPr lang="en-US"/>
              <a:pPr/>
              <a:t>4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Code Example: Child</a:t>
            </a:r>
            <a:endParaRPr lang="en-US" b="1">
              <a:latin typeface="Courier New" charset="0"/>
            </a:endParaRP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1201738" y="1433513"/>
            <a:ext cx="6662737" cy="30257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void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*runner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(void 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parm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("Child: Started with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parm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'%s'.\n",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parm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("Child: Creating greeting ... ");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greeting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=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malloc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strlen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parm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 + 8);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greeting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, "Hello, %s!",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parm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("done!\n");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("Child: Terminating.\n");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pthread_exit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(0);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}</a:t>
            </a:r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6765925" y="2879725"/>
            <a:ext cx="1344613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Child thread.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41375" y="4913313"/>
            <a:ext cx="7388225" cy="366712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dirty="0"/>
              <a:t>Compile and link: 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gcc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–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pthread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–o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threadtest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threadtest.c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6491288" y="581183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011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1FC5-CEEE-7847-A22E-ADDC355ECA1C}" type="slidenum">
              <a:rPr lang="en-US"/>
              <a:pPr/>
              <a:t>40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Prevent Race Conditions</a:t>
            </a:r>
            <a:r>
              <a:rPr lang="en-US" i="1" dirty="0" smtClean="0"/>
              <a:t>, 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a process is in its critical region, </a:t>
            </a:r>
            <a:br>
              <a:rPr lang="en-US" dirty="0"/>
            </a:br>
            <a:r>
              <a:rPr lang="en-US" dirty="0"/>
              <a:t>other processes </a:t>
            </a:r>
            <a:r>
              <a:rPr lang="en-US" dirty="0">
                <a:solidFill>
                  <a:srgbClr val="B23300"/>
                </a:solidFill>
              </a:rPr>
              <a:t>must be blocked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entering their critical regions.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No assumptions may be made about </a:t>
            </a:r>
            <a:br>
              <a:rPr lang="en-US" dirty="0"/>
            </a:br>
            <a:r>
              <a:rPr lang="en-US" dirty="0"/>
              <a:t>the number of CPUs or their speeds.</a:t>
            </a:r>
          </a:p>
        </p:txBody>
      </p:sp>
    </p:spTree>
    <p:extLst>
      <p:ext uri="{BB962C8B-B14F-4D97-AF65-F5344CB8AC3E}">
        <p14:creationId xmlns:p14="http://schemas.microsoft.com/office/powerpoint/2010/main" val="77646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E892-BC3C-AE4D-B062-CB89923074FE}" type="slidenum">
              <a:rPr lang="en-US"/>
              <a:pPr/>
              <a:t>41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Region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pic>
        <p:nvPicPr>
          <p:cNvPr id="659459" name="Picture 3" descr="2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565275"/>
            <a:ext cx="7742237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9461" name="Rectangle 5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05353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6177-FE8E-C841-A26D-A150DA453158}" type="slidenum">
              <a:rPr lang="en-US"/>
              <a:pPr/>
              <a:t>42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</a:t>
            </a:r>
            <a:r>
              <a:rPr lang="en-US" dirty="0" smtClean="0"/>
              <a:t>Region vs. Shared Memory</a:t>
            </a:r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Do not confuse </a:t>
            </a:r>
            <a:r>
              <a:rPr lang="en-US" dirty="0">
                <a:solidFill>
                  <a:srgbClr val="B23300"/>
                </a:solidFill>
              </a:rPr>
              <a:t>critical region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>
                <a:solidFill>
                  <a:srgbClr val="B23300"/>
                </a:solidFill>
              </a:rPr>
              <a:t>shared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Two (or more) processes can share a piece of data.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300"/>
                </a:solidFill>
              </a:rPr>
              <a:t>code </a:t>
            </a:r>
            <a:r>
              <a:rPr lang="en-US" dirty="0"/>
              <a:t>in a process that accesses that shared data </a:t>
            </a:r>
            <a:r>
              <a:rPr lang="en-US" dirty="0" smtClean="0"/>
              <a:t>is </a:t>
            </a:r>
            <a:r>
              <a:rPr lang="en-US" dirty="0"/>
              <a:t>that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300"/>
                </a:solidFill>
              </a:rPr>
              <a:t>critical region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respect to </a:t>
            </a:r>
            <a:r>
              <a:rPr lang="en-US" dirty="0" smtClean="0"/>
              <a:t>that shared </a:t>
            </a:r>
            <a:r>
              <a:rPr lang="en-US" dirty="0"/>
              <a:t>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6177-FE8E-C841-A26D-A150DA453158}" type="slidenum">
              <a:rPr lang="en-US"/>
              <a:pPr/>
              <a:t>43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code in the critical region of each process can be different from the code in the critical region of another process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What the code in the critical regions have in common is that they access the same shared piece of data.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Another piece of shared data </a:t>
            </a:r>
            <a:r>
              <a:rPr lang="en-US" dirty="0"/>
              <a:t>would be associated with </a:t>
            </a:r>
            <a:r>
              <a:rPr lang="en-US" dirty="0">
                <a:solidFill>
                  <a:srgbClr val="B23300"/>
                </a:solidFill>
              </a:rPr>
              <a:t>another set of critical regions </a:t>
            </a:r>
            <a:r>
              <a:rPr lang="en-US" dirty="0"/>
              <a:t>within the processes that access that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8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11C-C159-F740-B887-6A1FC3C487B1}" type="slidenum">
              <a:rPr lang="en-US"/>
              <a:pPr/>
              <a:t>5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596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Processes within a system may be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independent </a:t>
            </a:r>
            <a:r>
              <a:rPr lang="en-US" dirty="0"/>
              <a:t>or </a:t>
            </a:r>
            <a:r>
              <a:rPr lang="en-US" dirty="0">
                <a:solidFill>
                  <a:srgbClr val="B23300"/>
                </a:solidFill>
              </a:rPr>
              <a:t>cooperating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cooperating process can </a:t>
            </a:r>
            <a:r>
              <a:rPr lang="en-US" dirty="0">
                <a:solidFill>
                  <a:srgbClr val="B23300"/>
                </a:solidFill>
              </a:rPr>
              <a:t>affect </a:t>
            </a:r>
            <a:r>
              <a:rPr lang="en-US" dirty="0"/>
              <a:t>or </a:t>
            </a:r>
            <a:r>
              <a:rPr lang="en-US" dirty="0">
                <a:solidFill>
                  <a:srgbClr val="B23300"/>
                </a:solidFill>
              </a:rPr>
              <a:t>be affected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other executing processes.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 independent process cannot affect or be affected by other executing processes.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Reasons for processes to cooperate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Information sharing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Computation speedup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Modularity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Convenience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0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8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8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8BA-EC5C-E240-B44D-C01E5AB50791}" type="slidenum">
              <a:rPr lang="en-US"/>
              <a:pPr/>
              <a:t>6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Interprocess communication </a:t>
            </a:r>
            <a:r>
              <a:rPr lang="en-US" dirty="0"/>
              <a:t>(IPC</a:t>
            </a:r>
            <a:r>
              <a:rPr lang="en-US" dirty="0" smtClean="0"/>
              <a:t>)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Needed by cooperating processes.</a:t>
            </a:r>
          </a:p>
          <a:p>
            <a:pPr lvl="1"/>
            <a:r>
              <a:rPr lang="en-US" dirty="0"/>
              <a:t>Exchange data and information.</a:t>
            </a:r>
          </a:p>
          <a:p>
            <a:pPr lvl="4"/>
            <a:endParaRPr lang="en-US" dirty="0"/>
          </a:p>
          <a:p>
            <a:r>
              <a:rPr lang="en-US" dirty="0"/>
              <a:t>Two models of IPC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Shared memory</a:t>
            </a:r>
          </a:p>
          <a:p>
            <a:pPr lvl="1"/>
            <a:r>
              <a:rPr lang="en-US" dirty="0"/>
              <a:t>Message </a:t>
            </a:r>
            <a:r>
              <a:rPr lang="en-US" dirty="0" smtClean="0"/>
              <a:t>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0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D591-AD18-4148-A3C1-092F551B7261}" type="slidenum">
              <a:rPr lang="en-US"/>
              <a:pPr/>
              <a:t>7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1878013" y="5622925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Message passing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5413375" y="5622925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Shared memory</a:t>
            </a:r>
          </a:p>
        </p:txBody>
      </p:sp>
      <p:sp>
        <p:nvSpPr>
          <p:cNvPr id="610310" name="Rectangle 6"/>
          <p:cNvSpPr>
            <a:spLocks noChangeArrowheads="1"/>
          </p:cNvSpPr>
          <p:nvPr/>
        </p:nvSpPr>
        <p:spPr bwMode="auto">
          <a:xfrm>
            <a:off x="5943600" y="6080125"/>
            <a:ext cx="2374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</a:t>
            </a:r>
          </a:p>
          <a:p>
            <a:r>
              <a:rPr lang="en-US" sz="800">
                <a:solidFill>
                  <a:srgbClr val="969696"/>
                </a:solidFill>
              </a:rPr>
              <a:t>978-1-118-06333-0</a:t>
            </a:r>
          </a:p>
        </p:txBody>
      </p:sp>
      <p:pic>
        <p:nvPicPr>
          <p:cNvPr id="610311" name="Picture 1" descr="3_1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1473200"/>
            <a:ext cx="65849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9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A464-84C8-A843-8FD1-E764BBFB1615}" type="slidenum">
              <a:rPr lang="en-US"/>
              <a:pPr/>
              <a:t>8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IPC: Shared Memory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Establish </a:t>
            </a:r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shared-memory region</a:t>
            </a:r>
            <a:r>
              <a:rPr lang="en-US" dirty="0" smtClean="0"/>
              <a:t>.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Once established, all accesses to the region are treated the same as regular memory accesses.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OS kernel intervention required to communicate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maximum speed and </a:t>
            </a:r>
            <a:r>
              <a:rPr lang="en-US" dirty="0" smtClean="0"/>
              <a:t>convenience.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Faster than message passing</a:t>
            </a:r>
            <a:r>
              <a:rPr lang="en-US" dirty="0" smtClean="0"/>
              <a:t>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shared-memory region typically resides in the address space of the process that created it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Any other process that wishes to communicate </a:t>
            </a:r>
            <a:br>
              <a:rPr lang="en-US" dirty="0"/>
            </a:br>
            <a:r>
              <a:rPr lang="en-US" dirty="0"/>
              <a:t>using this region must </a:t>
            </a:r>
            <a:r>
              <a:rPr lang="en-US" dirty="0">
                <a:solidFill>
                  <a:srgbClr val="B23300"/>
                </a:solidFill>
              </a:rPr>
              <a:t>attach the region </a:t>
            </a:r>
            <a:r>
              <a:rPr lang="en-US" dirty="0" smtClean="0">
                <a:solidFill>
                  <a:srgbClr val="B23300"/>
                </a:solidFill>
              </a:rPr>
              <a:t/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/>
              <a:t>to </a:t>
            </a:r>
            <a:r>
              <a:rPr lang="en-US" dirty="0"/>
              <a:t>its address space.</a:t>
            </a:r>
          </a:p>
        </p:txBody>
      </p:sp>
    </p:spTree>
    <p:extLst>
      <p:ext uri="{BB962C8B-B14F-4D97-AF65-F5344CB8AC3E}">
        <p14:creationId xmlns:p14="http://schemas.microsoft.com/office/powerpoint/2010/main" val="268692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AE0-3E09-5749-BB08-C62A43E3CF50}" type="slidenum">
              <a:rPr lang="en-US"/>
              <a:pPr/>
              <a:t>9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Shared Memory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4937707"/>
          </a:xfrm>
        </p:spPr>
        <p:txBody>
          <a:bodyPr/>
          <a:lstStyle/>
          <a:p>
            <a:r>
              <a:rPr lang="en-US" dirty="0"/>
              <a:t>With shared memory, </a:t>
            </a:r>
            <a:r>
              <a:rPr lang="en-US" dirty="0">
                <a:solidFill>
                  <a:srgbClr val="B23300"/>
                </a:solidFill>
              </a:rPr>
              <a:t>cooperating processes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Agree to override the protection mechanisms of the OS </a:t>
            </a:r>
            <a:r>
              <a:rPr lang="en-US" dirty="0" smtClean="0"/>
              <a:t>that </a:t>
            </a:r>
            <a:r>
              <a:rPr lang="en-US" dirty="0"/>
              <a:t>prevent one process from addressing </a:t>
            </a:r>
            <a:br>
              <a:rPr lang="en-US" dirty="0"/>
            </a:br>
            <a:r>
              <a:rPr lang="en-US" dirty="0"/>
              <a:t>another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memory.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Exchange data by reading and writing </a:t>
            </a:r>
            <a:br>
              <a:rPr lang="en-US" dirty="0"/>
            </a:br>
            <a:r>
              <a:rPr lang="en-US" dirty="0"/>
              <a:t>in the shared-memory region.</a:t>
            </a:r>
          </a:p>
          <a:p>
            <a:pPr lvl="5"/>
            <a:endParaRPr lang="en-US" dirty="0"/>
          </a:p>
          <a:p>
            <a:r>
              <a:rPr lang="en-US" dirty="0"/>
              <a:t>Cooperating processes must arrange among themselves not to step on each </a:t>
            </a:r>
            <a:r>
              <a:rPr lang="en-US" dirty="0" smtClean="0"/>
              <a:t>other.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write simultaneously to the same location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28621</TotalTime>
  <Words>2222</Words>
  <Application>Microsoft Macintosh PowerPoint</Application>
  <PresentationFormat>On-screen Show (4:3)</PresentationFormat>
  <Paragraphs>524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Quadrant</vt:lpstr>
      <vt:lpstr>CS 149: Operating Systems February 10 Class Meeting</vt:lpstr>
      <vt:lpstr>POSIX Threads</vt:lpstr>
      <vt:lpstr>Thread Code Example: Parent</vt:lpstr>
      <vt:lpstr>Thread Code Example: Child</vt:lpstr>
      <vt:lpstr>Interprocess Communication</vt:lpstr>
      <vt:lpstr>Interprocess Communication, cont’d</vt:lpstr>
      <vt:lpstr>Interprocess Communication, cont’d</vt:lpstr>
      <vt:lpstr>IPC: Shared Memory</vt:lpstr>
      <vt:lpstr>IPC: Shared Memory, cont’d</vt:lpstr>
      <vt:lpstr>Shared Memory: Producer-Consumer</vt:lpstr>
      <vt:lpstr>Shared Memory: Producer</vt:lpstr>
      <vt:lpstr>Shared Memory: Consumer</vt:lpstr>
      <vt:lpstr>Shared Memory: Producer-Consumer, cont’d</vt:lpstr>
      <vt:lpstr>Interprocess Communication, cont’d</vt:lpstr>
      <vt:lpstr>IPC: Message Passing</vt:lpstr>
      <vt:lpstr>IPC: Message Passing, cont’d</vt:lpstr>
      <vt:lpstr>IPC: Message Passing, cont’d</vt:lpstr>
      <vt:lpstr>Message Passing: Direct Communication</vt:lpstr>
      <vt:lpstr>Message Passing: Direct Communication, cont’d</vt:lpstr>
      <vt:lpstr>Message Passing: Indirect Communication</vt:lpstr>
      <vt:lpstr>Message Synchronization</vt:lpstr>
      <vt:lpstr>Message Synchronization, cont’d</vt:lpstr>
      <vt:lpstr>Client-Server Communications: Sockets</vt:lpstr>
      <vt:lpstr>Client-Server Communications: RPC</vt:lpstr>
      <vt:lpstr>Client-Server Communications: RPC</vt:lpstr>
      <vt:lpstr>Remote Procedure Calls, cont’d</vt:lpstr>
      <vt:lpstr>Client-Server Communications: Pipes</vt:lpstr>
      <vt:lpstr>UNIX Pipe Example</vt:lpstr>
      <vt:lpstr>Pipe: Example C Code</vt:lpstr>
      <vt:lpstr>Pipe: Example C Code, cont’d</vt:lpstr>
      <vt:lpstr>Pipe: Example C Code, cont’d</vt:lpstr>
      <vt:lpstr>Process Synchronization</vt:lpstr>
      <vt:lpstr>Process Synchronization, cont’d</vt:lpstr>
      <vt:lpstr>Race Condition</vt:lpstr>
      <vt:lpstr>Race Condition Example</vt:lpstr>
      <vt:lpstr>Race Condition Example, cont’d</vt:lpstr>
      <vt:lpstr>Mutual Exclusion</vt:lpstr>
      <vt:lpstr>Critical Region</vt:lpstr>
      <vt:lpstr>To Prevent Race Conditions</vt:lpstr>
      <vt:lpstr>To Prevent Race Conditions, cont’d</vt:lpstr>
      <vt:lpstr>Critical Region, cont’d</vt:lpstr>
      <vt:lpstr>Critical Region vs. Shared Memory</vt:lpstr>
      <vt:lpstr>Critical Region, cont’d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532</cp:revision>
  <cp:lastPrinted>2015-02-03T07:34:34Z</cp:lastPrinted>
  <dcterms:created xsi:type="dcterms:W3CDTF">2008-01-12T03:52:55Z</dcterms:created>
  <dcterms:modified xsi:type="dcterms:W3CDTF">2015-02-11T03:54:59Z</dcterms:modified>
</cp:coreProperties>
</file>