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82" r:id="rId2"/>
    <p:sldId id="394" r:id="rId3"/>
    <p:sldId id="397" r:id="rId4"/>
    <p:sldId id="402" r:id="rId5"/>
    <p:sldId id="401" r:id="rId6"/>
    <p:sldId id="403" r:id="rId7"/>
    <p:sldId id="404" r:id="rId8"/>
    <p:sldId id="405" r:id="rId9"/>
    <p:sldId id="406" r:id="rId10"/>
    <p:sldId id="407" r:id="rId11"/>
    <p:sldId id="408" r:id="rId12"/>
    <p:sldId id="409" r:id="rId13"/>
    <p:sldId id="410" r:id="rId14"/>
    <p:sldId id="411" r:id="rId15"/>
    <p:sldId id="427" r:id="rId16"/>
    <p:sldId id="412" r:id="rId17"/>
    <p:sldId id="413" r:id="rId18"/>
    <p:sldId id="414" r:id="rId19"/>
    <p:sldId id="415" r:id="rId20"/>
    <p:sldId id="416" r:id="rId21"/>
    <p:sldId id="417" r:id="rId22"/>
    <p:sldId id="418" r:id="rId23"/>
    <p:sldId id="428" r:id="rId24"/>
    <p:sldId id="419" r:id="rId25"/>
    <p:sldId id="420" r:id="rId26"/>
    <p:sldId id="421" r:id="rId27"/>
    <p:sldId id="429" r:id="rId28"/>
    <p:sldId id="422" r:id="rId29"/>
    <p:sldId id="423" r:id="rId30"/>
    <p:sldId id="424" r:id="rId31"/>
    <p:sldId id="425" r:id="rId32"/>
    <p:sldId id="430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23300"/>
    <a:srgbClr val="006600"/>
    <a:srgbClr val="D60093"/>
    <a:srgbClr val="FFFF00"/>
    <a:srgbClr val="EAEAEA"/>
    <a:srgbClr val="0033CC"/>
    <a:srgbClr val="CCFFFF"/>
    <a:srgbClr val="5F5F5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47" autoAdjust="0"/>
    <p:restoredTop sz="99504" autoAdjust="0"/>
  </p:normalViewPr>
  <p:slideViewPr>
    <p:cSldViewPr>
      <p:cViewPr varScale="1">
        <p:scale>
          <a:sx n="118" d="100"/>
          <a:sy n="118" d="100"/>
        </p:scale>
        <p:origin x="-104" y="-10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8128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Relationship Id="rId2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B06F63C-3D3B-3649-90F7-26A44BADE3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661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F3E7694-D114-4B4C-A050-9BFCAFAB85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37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C8C3D-1D40-5842-8926-8321D93EF02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2015: February 3</a:t>
            </a:r>
            <a:endParaRPr lang="en-US" sz="10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823921" y="6263609"/>
            <a:ext cx="1774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149: Operating Systems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7157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4038600" cy="2341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89363"/>
            <a:ext cx="4038600" cy="23415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006475" y="6248400"/>
            <a:ext cx="210185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Department of Computer Science Spring 2014: February 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3292475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7AF9641-723D-6F42-8A92-4F2AE4A118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3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4038600" cy="2341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89363"/>
            <a:ext cx="4038600" cy="23415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006475" y="6248400"/>
            <a:ext cx="210185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Department of Computer Science Spring 2014: February 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3292475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E748268-AE38-9246-880C-8A7CA27E26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31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6475" y="6248400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r>
              <a:rPr lang="en-US" smtClean="0"/>
              <a:t>Department of Computer Science Spring 2014: February 5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248400"/>
            <a:ext cx="329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en-US" smtClean="0"/>
              <a:t>CS 149: Operating Systems © R. Mak</a:t>
            </a:r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03E17C-55C6-CC4E-AD90-98713021E87B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5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b="1" dirty="0"/>
              <a:t>CS 149: Operating Systems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February 3 Class </a:t>
            </a:r>
            <a:r>
              <a:rPr lang="en-US" sz="2400" dirty="0"/>
              <a:t>Meeting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dirty="0"/>
              <a:t>Spring </a:t>
            </a:r>
            <a:r>
              <a:rPr lang="en-US" dirty="0" smtClean="0"/>
              <a:t>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/>
            <a:r>
              <a:rPr lang="en-US" dirty="0">
                <a:hlinkClick r:id="rId2"/>
              </a:rPr>
              <a:t>www.cs.sjsu.edu/~mak</a:t>
            </a:r>
            <a:r>
              <a:rPr lang="en-US" dirty="0"/>
              <a:t> </a:t>
            </a:r>
          </a:p>
        </p:txBody>
      </p:sp>
      <p:pic>
        <p:nvPicPr>
          <p:cNvPr id="313348" name="Picture 4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86E5E-F4DF-E64D-80F7-66DD85A11381}" type="slidenum">
              <a:rPr lang="en-US"/>
              <a:pPr/>
              <a:t>10</a:t>
            </a:fld>
            <a:endParaRPr lang="en-US"/>
          </a:p>
        </p:txBody>
      </p:sp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Behavior</a:t>
            </a:r>
            <a:r>
              <a:rPr lang="en-US" i="1"/>
              <a:t>, 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618038"/>
            <a:ext cx="8229600" cy="15128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Histogram of CPU burst durations.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rgbClr val="B23300"/>
                </a:solidFill>
              </a:rPr>
              <a:t>CPU-bound process: </a:t>
            </a:r>
            <a:r>
              <a:rPr lang="en-US" sz="2400" dirty="0"/>
              <a:t>A few long bursts.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rgbClr val="B23300"/>
                </a:solidFill>
              </a:rPr>
              <a:t>I/O bound process: </a:t>
            </a:r>
            <a:r>
              <a:rPr lang="en-US" sz="2400" dirty="0"/>
              <a:t>Many short bursts.</a:t>
            </a:r>
            <a:endParaRPr lang="en-US" dirty="0"/>
          </a:p>
        </p:txBody>
      </p:sp>
      <p:pic>
        <p:nvPicPr>
          <p:cNvPr id="520196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1235075"/>
            <a:ext cx="4878388" cy="324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0197" name="Rectangle 5"/>
          <p:cNvSpPr>
            <a:spLocks noChangeArrowheads="1"/>
          </p:cNvSpPr>
          <p:nvPr/>
        </p:nvSpPr>
        <p:spPr bwMode="auto">
          <a:xfrm>
            <a:off x="5943600" y="6172200"/>
            <a:ext cx="3046413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>
                <a:solidFill>
                  <a:schemeClr val="bg1">
                    <a:lumMod val="65000"/>
                  </a:schemeClr>
                </a:solidFill>
              </a:rPr>
              <a:t>Silberschatz, Galvin, and Gagne </a:t>
            </a:r>
          </a:p>
          <a:p>
            <a:r>
              <a:rPr lang="en-US" sz="800" b="1">
                <a:solidFill>
                  <a:schemeClr val="bg1">
                    <a:lumMod val="65000"/>
                  </a:schemeClr>
                </a:solidFill>
              </a:rPr>
              <a:t>Operating Systems Concepts with Java, 8</a:t>
            </a:r>
            <a:r>
              <a:rPr lang="en-US" sz="800" b="1" baseline="3000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800" b="1">
                <a:solidFill>
                  <a:schemeClr val="bg1">
                    <a:lumMod val="65000"/>
                  </a:schemeClr>
                </a:solidFill>
              </a:rPr>
              <a:t> edition</a:t>
            </a:r>
            <a:endParaRPr lang="en-US" sz="80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>
                <a:solidFill>
                  <a:schemeClr val="bg1">
                    <a:lumMod val="65000"/>
                  </a:schemeClr>
                </a:solidFill>
              </a:rPr>
              <a:t>(c) 2010 John Wiley &amp; Sons. All rights reserved. 0-13-142938-8</a:t>
            </a:r>
          </a:p>
        </p:txBody>
      </p:sp>
    </p:spTree>
    <p:extLst>
      <p:ext uri="{BB962C8B-B14F-4D97-AF65-F5344CB8AC3E}">
        <p14:creationId xmlns:p14="http://schemas.microsoft.com/office/powerpoint/2010/main" val="286498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12D6D-9618-AD4A-B65D-6D649188C43D}" type="slidenum">
              <a:rPr lang="en-US"/>
              <a:pPr/>
              <a:t>11</a:t>
            </a:fld>
            <a:endParaRPr lang="en-US"/>
          </a:p>
        </p:txBody>
      </p:sp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to Schedule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scheduling is </a:t>
            </a:r>
            <a:r>
              <a:rPr lang="en-US" dirty="0">
                <a:solidFill>
                  <a:srgbClr val="B23300"/>
                </a:solidFill>
              </a:rPr>
              <a:t>absolutely required</a:t>
            </a:r>
            <a:r>
              <a:rPr lang="en-US" dirty="0" smtClean="0"/>
              <a:t>: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When a process exits.</a:t>
            </a:r>
          </a:p>
          <a:p>
            <a:pPr lvl="1"/>
            <a:r>
              <a:rPr lang="en-US" dirty="0"/>
              <a:t>When a process blocks on I/O, or on a semaphore.</a:t>
            </a:r>
          </a:p>
          <a:p>
            <a:pPr lvl="4"/>
            <a:endParaRPr lang="en-US" dirty="0"/>
          </a:p>
          <a:p>
            <a:r>
              <a:rPr lang="en-US" dirty="0"/>
              <a:t>When scheduling </a:t>
            </a:r>
            <a:r>
              <a:rPr lang="en-US" dirty="0">
                <a:solidFill>
                  <a:srgbClr val="B23300"/>
                </a:solidFill>
              </a:rPr>
              <a:t>usually done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(although not absolutely required)</a:t>
            </a:r>
            <a:r>
              <a:rPr lang="en-US" dirty="0" smtClean="0"/>
              <a:t>: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When a new process is created.</a:t>
            </a:r>
          </a:p>
          <a:p>
            <a:pPr lvl="1"/>
            <a:r>
              <a:rPr lang="en-US" dirty="0"/>
              <a:t>When an I/O interrupt occurs.</a:t>
            </a:r>
          </a:p>
          <a:p>
            <a:pPr lvl="1"/>
            <a:r>
              <a:rPr lang="en-US" dirty="0"/>
              <a:t>When a clock interrupt occurs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338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1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1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1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1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01414-136D-294D-BD32-072BD8A09258}" type="slidenum">
              <a:rPr lang="en-US"/>
              <a:pPr/>
              <a:t>12</a:t>
            </a:fld>
            <a:endParaRPr lang="en-US"/>
          </a:p>
        </p:txBody>
      </p:sp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Scheduling Algorithms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300"/>
                </a:solidFill>
              </a:rPr>
              <a:t>Preemptive</a:t>
            </a:r>
          </a:p>
          <a:p>
            <a:pPr lvl="1"/>
            <a:r>
              <a:rPr lang="en-US" dirty="0"/>
              <a:t>Each process is assigned a time interval to run, </a:t>
            </a:r>
            <a:br>
              <a:rPr lang="en-US" dirty="0"/>
            </a:br>
            <a:r>
              <a:rPr lang="en-US" dirty="0"/>
              <a:t>called the </a:t>
            </a:r>
            <a:r>
              <a:rPr lang="en-US" dirty="0">
                <a:solidFill>
                  <a:srgbClr val="B23300"/>
                </a:solidFill>
              </a:rPr>
              <a:t>quantum </a:t>
            </a:r>
            <a:r>
              <a:rPr lang="en-US" dirty="0"/>
              <a:t>or </a:t>
            </a:r>
            <a:r>
              <a:rPr lang="en-US" dirty="0">
                <a:solidFill>
                  <a:srgbClr val="B23300"/>
                </a:solidFill>
              </a:rPr>
              <a:t>time slice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At the end of a process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time quantum, </a:t>
            </a:r>
            <a:br>
              <a:rPr lang="en-US" dirty="0"/>
            </a:br>
            <a:r>
              <a:rPr lang="en-US" dirty="0"/>
              <a:t>the scheduler suspends the process and </a:t>
            </a:r>
            <a:br>
              <a:rPr lang="en-US" dirty="0"/>
            </a:br>
            <a:r>
              <a:rPr lang="en-US" dirty="0"/>
              <a:t>schedules another process to run.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300"/>
                </a:solidFill>
              </a:rPr>
              <a:t>Non-preemptive</a:t>
            </a:r>
          </a:p>
          <a:p>
            <a:pPr lvl="1"/>
            <a:r>
              <a:rPr lang="en-US" dirty="0"/>
              <a:t>The scheduler allows a process to run until it blocks:</a:t>
            </a:r>
          </a:p>
          <a:p>
            <a:pPr lvl="2"/>
            <a:r>
              <a:rPr lang="en-US" dirty="0"/>
              <a:t>Waiting for I/O.</a:t>
            </a:r>
          </a:p>
          <a:p>
            <a:pPr lvl="2"/>
            <a:r>
              <a:rPr lang="en-US" dirty="0"/>
              <a:t>Waiting for another process.</a:t>
            </a:r>
          </a:p>
          <a:p>
            <a:pPr lvl="1"/>
            <a:r>
              <a:rPr lang="en-US" dirty="0"/>
              <a:t>The process voluntarily releases the CPU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437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2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2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2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2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2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04D59-A3C4-A344-89E7-B5FA2759A791}" type="slidenum">
              <a:rPr lang="en-US"/>
              <a:pPr/>
              <a:t>13</a:t>
            </a:fld>
            <a:endParaRPr lang="en-US"/>
          </a:p>
        </p:txBody>
      </p:sp>
      <p:sp>
        <p:nvSpPr>
          <p:cNvPr id="523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Scheduling Criteria</a:t>
            </a:r>
          </a:p>
        </p:txBody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300"/>
                </a:solidFill>
              </a:rPr>
              <a:t>CPU utilization</a:t>
            </a:r>
          </a:p>
          <a:p>
            <a:pPr lvl="1"/>
            <a:r>
              <a:rPr lang="en-US" dirty="0"/>
              <a:t>Keep the CPU as busy as possible.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300"/>
                </a:solidFill>
              </a:rPr>
              <a:t>Throughput</a:t>
            </a:r>
          </a:p>
          <a:p>
            <a:pPr lvl="1"/>
            <a:r>
              <a:rPr lang="en-US" dirty="0"/>
              <a:t>Number of processes that complete their execution </a:t>
            </a:r>
            <a:br>
              <a:rPr lang="en-US" dirty="0"/>
            </a:br>
            <a:r>
              <a:rPr lang="en-US" dirty="0"/>
              <a:t>per time unit.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300"/>
                </a:solidFill>
              </a:rPr>
              <a:t>Turnaround time</a:t>
            </a:r>
          </a:p>
          <a:p>
            <a:pPr lvl="1"/>
            <a:r>
              <a:rPr lang="en-US" dirty="0"/>
              <a:t>The amount of elapsed time from when a process </a:t>
            </a:r>
            <a:br>
              <a:rPr lang="en-US" dirty="0"/>
            </a:br>
            <a:r>
              <a:rPr lang="en-US" dirty="0"/>
              <a:t>enters the ready queue to when it completes </a:t>
            </a:r>
            <a:r>
              <a:rPr lang="en-US" dirty="0" smtClean="0"/>
              <a:t>execution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3940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2D78-6D00-224E-82AF-0242602B98F7}" type="slidenum">
              <a:rPr lang="en-US"/>
              <a:pPr/>
              <a:t>14</a:t>
            </a:fld>
            <a:endParaRPr lang="en-US"/>
          </a:p>
        </p:txBody>
      </p:sp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Criteria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300"/>
                </a:solidFill>
              </a:rPr>
              <a:t>Waiting time</a:t>
            </a:r>
          </a:p>
          <a:p>
            <a:pPr lvl="1"/>
            <a:r>
              <a:rPr lang="en-US" dirty="0"/>
              <a:t>Amount of time a process waits in the ready </a:t>
            </a:r>
            <a:r>
              <a:rPr lang="en-US" dirty="0" smtClean="0"/>
              <a:t>queue.</a:t>
            </a:r>
          </a:p>
          <a:p>
            <a:pPr lvl="5"/>
            <a:endParaRPr lang="en-US" dirty="0"/>
          </a:p>
          <a:p>
            <a:r>
              <a:rPr lang="en-US" dirty="0" smtClean="0">
                <a:solidFill>
                  <a:srgbClr val="B23300"/>
                </a:solidFill>
              </a:rPr>
              <a:t>Response </a:t>
            </a:r>
            <a:r>
              <a:rPr lang="en-US" dirty="0">
                <a:solidFill>
                  <a:srgbClr val="B23300"/>
                </a:solidFill>
              </a:rPr>
              <a:t>time</a:t>
            </a:r>
          </a:p>
          <a:p>
            <a:pPr lvl="1"/>
            <a:r>
              <a:rPr lang="en-US" dirty="0"/>
              <a:t>In an interactive environment, the amount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elapsed </a:t>
            </a:r>
            <a:r>
              <a:rPr lang="en-US" dirty="0"/>
              <a:t>time </a:t>
            </a:r>
            <a:r>
              <a:rPr lang="en-US" dirty="0" smtClean="0"/>
              <a:t>from </a:t>
            </a:r>
            <a:r>
              <a:rPr lang="en-US" dirty="0"/>
              <a:t>when a request was submitted until the first response </a:t>
            </a:r>
            <a:r>
              <a:rPr lang="en-US" dirty="0" smtClean="0"/>
              <a:t>is </a:t>
            </a:r>
            <a:r>
              <a:rPr lang="en-US" dirty="0"/>
              <a:t>produced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755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12D78-6D00-224E-82AF-0242602B98F7}" type="slidenum">
              <a:rPr lang="en-US"/>
              <a:pPr/>
              <a:t>15</a:t>
            </a:fld>
            <a:endParaRPr lang="en-US"/>
          </a:p>
        </p:txBody>
      </p:sp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Criteria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300"/>
                </a:solidFill>
              </a:rPr>
              <a:t>Proportionality</a:t>
            </a:r>
            <a:endParaRPr lang="en-US" dirty="0">
              <a:solidFill>
                <a:srgbClr val="B23300"/>
              </a:solidFill>
            </a:endParaRPr>
          </a:p>
          <a:p>
            <a:pPr lvl="1"/>
            <a:r>
              <a:rPr lang="ja-JP" altLang="en-US" dirty="0">
                <a:latin typeface="Arial"/>
              </a:rPr>
              <a:t>“</a:t>
            </a:r>
            <a:r>
              <a:rPr lang="en-US" dirty="0"/>
              <a:t>Simple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tasks (as perceived by human users) </a:t>
            </a:r>
            <a:br>
              <a:rPr lang="en-US" dirty="0"/>
            </a:br>
            <a:r>
              <a:rPr lang="en-US" dirty="0"/>
              <a:t>should take little time.</a:t>
            </a:r>
          </a:p>
          <a:p>
            <a:pPr lvl="1"/>
            <a:r>
              <a:rPr lang="ja-JP" altLang="en-US" dirty="0">
                <a:latin typeface="Arial"/>
              </a:rPr>
              <a:t>“</a:t>
            </a:r>
            <a:r>
              <a:rPr lang="en-US" dirty="0"/>
              <a:t>Complex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tasks can take longer time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439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73AF8-4E73-B743-A571-4C05660BA2E6}" type="slidenum">
              <a:rPr lang="en-US"/>
              <a:pPr/>
              <a:t>16</a:t>
            </a:fld>
            <a:endParaRPr lang="en-US"/>
          </a:p>
        </p:txBody>
      </p:sp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Scheduling Goals</a:t>
            </a:r>
          </a:p>
        </p:txBody>
      </p:sp>
      <p:pic>
        <p:nvPicPr>
          <p:cNvPr id="525315" name="Picture 3" descr="2-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235075"/>
            <a:ext cx="8504238" cy="5081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5316" name="Rectangle 4"/>
          <p:cNvSpPr>
            <a:spLocks noChangeArrowheads="1"/>
          </p:cNvSpPr>
          <p:nvPr/>
        </p:nvSpPr>
        <p:spPr bwMode="auto">
          <a:xfrm>
            <a:off x="6035675" y="6172200"/>
            <a:ext cx="2965450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Systems: Design and Implementation</a:t>
            </a:r>
            <a:r>
              <a:rPr lang="en-US" sz="800">
                <a:solidFill>
                  <a:srgbClr val="969696"/>
                </a:solidFill>
              </a:rPr>
              <a:t> </a:t>
            </a:r>
          </a:p>
          <a:p>
            <a:r>
              <a:rPr lang="en-US" sz="800">
                <a:solidFill>
                  <a:srgbClr val="969696"/>
                </a:solidFill>
              </a:rPr>
              <a:t>Tanenbaum &amp; Woodhull </a:t>
            </a:r>
          </a:p>
          <a:p>
            <a:r>
              <a:rPr lang="en-US" sz="800">
                <a:solidFill>
                  <a:srgbClr val="969696"/>
                </a:solidFill>
              </a:rPr>
              <a:t>(c) 2006 Prentice-Hall, Inc. All rights reserved. 0-13-142938-8</a:t>
            </a:r>
          </a:p>
        </p:txBody>
      </p:sp>
    </p:spTree>
    <p:extLst>
      <p:ext uri="{BB962C8B-B14F-4D97-AF65-F5344CB8AC3E}">
        <p14:creationId xmlns:p14="http://schemas.microsoft.com/office/powerpoint/2010/main" val="2374294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3CF3-6B9B-934D-B21C-93FE5F3E7C5A}" type="slidenum">
              <a:rPr lang="en-US"/>
              <a:pPr/>
              <a:t>17</a:t>
            </a:fld>
            <a:endParaRPr lang="en-US"/>
          </a:p>
        </p:txBody>
      </p:sp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First-Come First-Served (FCFS)</a:t>
            </a:r>
          </a:p>
        </p:txBody>
      </p:sp>
      <p:sp>
        <p:nvSpPr>
          <p:cNvPr id="542723" name="Rectangle 3"/>
          <p:cNvSpPr>
            <a:spLocks noChangeArrowheads="1"/>
          </p:cNvSpPr>
          <p:nvPr/>
        </p:nvSpPr>
        <p:spPr bwMode="auto">
          <a:xfrm>
            <a:off x="457200" y="1234464"/>
            <a:ext cx="8229600" cy="484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  <a:tabLst>
                <a:tab pos="3032125" algn="ctr"/>
                <a:tab pos="4635500" algn="ctr"/>
              </a:tabLst>
            </a:pPr>
            <a:r>
              <a:rPr lang="en-US" sz="2000" dirty="0"/>
              <a:t>		</a:t>
            </a:r>
            <a:r>
              <a:rPr lang="en-US" sz="1800" u="sng" dirty="0"/>
              <a:t>Process</a:t>
            </a:r>
            <a:r>
              <a:rPr lang="en-US" sz="1800" dirty="0"/>
              <a:t>	</a:t>
            </a:r>
            <a:r>
              <a:rPr lang="en-US" sz="1800" u="sng" dirty="0"/>
              <a:t>Burst Time	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  <a:tabLst>
                <a:tab pos="3032125" algn="ctr"/>
                <a:tab pos="4635500" algn="ctr"/>
              </a:tabLst>
            </a:pPr>
            <a:r>
              <a:rPr lang="en-US" sz="1800" dirty="0"/>
              <a:t>		 </a:t>
            </a:r>
            <a:r>
              <a:rPr lang="en-US" sz="1800" i="1" dirty="0"/>
              <a:t>P</a:t>
            </a:r>
            <a:r>
              <a:rPr lang="en-US" sz="1800" i="1" baseline="-25000" dirty="0"/>
              <a:t>1</a:t>
            </a:r>
            <a:r>
              <a:rPr lang="en-US" sz="1800" dirty="0"/>
              <a:t>	24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  <a:tabLst>
                <a:tab pos="3032125" algn="ctr"/>
                <a:tab pos="4635500" algn="ctr"/>
              </a:tabLst>
            </a:pPr>
            <a:r>
              <a:rPr lang="en-US" sz="1800" dirty="0"/>
              <a:t>		 </a:t>
            </a:r>
            <a:r>
              <a:rPr lang="en-US" sz="1800" i="1" dirty="0"/>
              <a:t>P</a:t>
            </a:r>
            <a:r>
              <a:rPr lang="en-US" sz="1800" i="1" baseline="-25000" dirty="0"/>
              <a:t>2</a:t>
            </a:r>
            <a:r>
              <a:rPr lang="en-US" sz="1800" dirty="0"/>
              <a:t> 	3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  <a:tabLst>
                <a:tab pos="3032125" algn="ctr"/>
                <a:tab pos="4635500" algn="ctr"/>
              </a:tabLst>
            </a:pPr>
            <a:r>
              <a:rPr lang="en-US" sz="1800" dirty="0"/>
              <a:t>		 </a:t>
            </a:r>
            <a:r>
              <a:rPr lang="en-US" sz="1800" i="1" dirty="0"/>
              <a:t>P</a:t>
            </a:r>
            <a:r>
              <a:rPr lang="en-US" sz="1800" i="1" baseline="-25000" dirty="0"/>
              <a:t>3	 </a:t>
            </a:r>
            <a:r>
              <a:rPr lang="en-US" sz="1800" dirty="0"/>
              <a:t>3</a:t>
            </a:r>
            <a:r>
              <a:rPr lang="en-US" sz="1800" i="1" baseline="-25000" dirty="0"/>
              <a:t> </a:t>
            </a:r>
            <a:br>
              <a:rPr lang="en-US" sz="1800" i="1" baseline="-25000" dirty="0"/>
            </a:br>
            <a:endParaRPr lang="en-US" sz="1800" i="1" baseline="-25000" dirty="0"/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  <a:tabLst>
                <a:tab pos="3032125" algn="ctr"/>
                <a:tab pos="4635500" algn="ctr"/>
              </a:tabLst>
            </a:pPr>
            <a:r>
              <a:rPr lang="en-US" sz="2400" dirty="0"/>
              <a:t>Suppose that the processes arrive in the order: </a:t>
            </a:r>
            <a:br>
              <a:rPr lang="en-US" sz="2400" dirty="0"/>
            </a:br>
            <a:r>
              <a:rPr lang="en-US" sz="2400" dirty="0"/>
              <a:t>                                  </a:t>
            </a:r>
            <a:r>
              <a:rPr lang="en-US" sz="2400" i="1" dirty="0"/>
              <a:t>P</a:t>
            </a:r>
            <a:r>
              <a:rPr lang="en-US" sz="2400" i="1" baseline="-25000" dirty="0"/>
              <a:t>1</a:t>
            </a:r>
            <a:r>
              <a:rPr lang="en-US" sz="2400" dirty="0"/>
              <a:t> , </a:t>
            </a:r>
            <a:r>
              <a:rPr lang="en-US" sz="2400" i="1" dirty="0"/>
              <a:t>P</a:t>
            </a:r>
            <a:r>
              <a:rPr lang="en-US" sz="2400" i="1" baseline="-25000" dirty="0"/>
              <a:t>2</a:t>
            </a:r>
            <a:r>
              <a:rPr lang="en-US" sz="2400" dirty="0"/>
              <a:t> , </a:t>
            </a:r>
            <a:r>
              <a:rPr lang="en-US" sz="2400" i="1" dirty="0"/>
              <a:t>P</a:t>
            </a:r>
            <a:r>
              <a:rPr lang="en-US" sz="2400" i="1" baseline="-25000" dirty="0"/>
              <a:t>3  </a:t>
            </a:r>
            <a:r>
              <a:rPr lang="en-US" sz="2400" dirty="0"/>
              <a:t>.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  <a:tabLst>
                <a:tab pos="3032125" algn="ctr"/>
                <a:tab pos="4635500" algn="ctr"/>
              </a:tabLst>
            </a:pPr>
            <a:r>
              <a:rPr lang="en-US" sz="2400" dirty="0"/>
              <a:t>The </a:t>
            </a:r>
            <a:r>
              <a:rPr lang="en-US" sz="2400" dirty="0">
                <a:solidFill>
                  <a:srgbClr val="B23300"/>
                </a:solidFill>
              </a:rPr>
              <a:t>timeline</a:t>
            </a:r>
            <a:r>
              <a:rPr lang="en-US" sz="2400" dirty="0"/>
              <a:t> for the schedule is:</a:t>
            </a:r>
            <a:br>
              <a:rPr lang="en-US" sz="24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  <a:tabLst>
                <a:tab pos="3032125" algn="ctr"/>
                <a:tab pos="4635500" algn="ctr"/>
              </a:tabLst>
            </a:pPr>
            <a:endParaRPr lang="en-US" sz="2000" dirty="0"/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  <a:tabLst>
                <a:tab pos="3032125" algn="ctr"/>
                <a:tab pos="4635500" algn="ctr"/>
              </a:tabLst>
            </a:pPr>
            <a:endParaRPr lang="en-US" sz="1800" dirty="0"/>
          </a:p>
          <a:p>
            <a:pPr lvl="4" eaLnBrk="1" hangingPunct="1">
              <a:lnSpc>
                <a:spcPct val="90000"/>
              </a:lnSpc>
              <a:spcBef>
                <a:spcPct val="20000"/>
              </a:spcBef>
              <a:tabLst>
                <a:tab pos="3032125" algn="ctr"/>
                <a:tab pos="4635500" algn="ctr"/>
              </a:tabLst>
            </a:pPr>
            <a:endParaRPr lang="en-US" sz="900" dirty="0"/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  <a:tabLst>
                <a:tab pos="3032125" algn="ctr"/>
                <a:tab pos="4635500" algn="ctr"/>
              </a:tabLst>
            </a:pPr>
            <a:r>
              <a:rPr lang="en-US" sz="2400" dirty="0">
                <a:solidFill>
                  <a:srgbClr val="B23300"/>
                </a:solidFill>
              </a:rPr>
              <a:t>Waiting time </a:t>
            </a:r>
            <a:r>
              <a:rPr lang="en-US" sz="2400" dirty="0"/>
              <a:t>for </a:t>
            </a:r>
            <a:r>
              <a:rPr lang="en-US" sz="2400" i="1" dirty="0"/>
              <a:t>P</a:t>
            </a:r>
            <a:r>
              <a:rPr lang="en-US" sz="2400" i="1" baseline="-25000" dirty="0"/>
              <a:t>1</a:t>
            </a:r>
            <a:r>
              <a:rPr lang="en-US" sz="2400" dirty="0"/>
              <a:t>  = 0; </a:t>
            </a:r>
            <a:r>
              <a:rPr lang="en-US" sz="2400" i="1" dirty="0"/>
              <a:t>P</a:t>
            </a:r>
            <a:r>
              <a:rPr lang="en-US" sz="2400" i="1" baseline="-25000" dirty="0"/>
              <a:t>2</a:t>
            </a:r>
            <a:r>
              <a:rPr lang="en-US" sz="2400" dirty="0"/>
              <a:t>  = 24; </a:t>
            </a:r>
            <a:r>
              <a:rPr lang="en-US" sz="2400" i="1" dirty="0"/>
              <a:t>P</a:t>
            </a:r>
            <a:r>
              <a:rPr lang="en-US" sz="2400" i="1" baseline="-25000" dirty="0"/>
              <a:t>3 </a:t>
            </a:r>
            <a:r>
              <a:rPr lang="en-US" sz="2400" dirty="0"/>
              <a:t>= 27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  <a:tabLst>
                <a:tab pos="3032125" algn="ctr"/>
                <a:tab pos="4635500" algn="ctr"/>
              </a:tabLst>
            </a:pPr>
            <a:r>
              <a:rPr lang="en-US" sz="2400" dirty="0">
                <a:solidFill>
                  <a:srgbClr val="B23300"/>
                </a:solidFill>
              </a:rPr>
              <a:t>Average waiting time</a:t>
            </a:r>
            <a:r>
              <a:rPr lang="en-US" sz="2400" dirty="0"/>
              <a:t>:  (0 + 24 + 27)/3 = </a:t>
            </a:r>
            <a:r>
              <a:rPr lang="en-US" sz="2400" dirty="0">
                <a:solidFill>
                  <a:srgbClr val="B23300"/>
                </a:solidFill>
              </a:rPr>
              <a:t>17</a:t>
            </a:r>
          </a:p>
        </p:txBody>
      </p:sp>
      <p:grpSp>
        <p:nvGrpSpPr>
          <p:cNvPr id="542724" name="Group 18"/>
          <p:cNvGrpSpPr>
            <a:grpSpLocks/>
          </p:cNvGrpSpPr>
          <p:nvPr/>
        </p:nvGrpSpPr>
        <p:grpSpPr bwMode="auto">
          <a:xfrm>
            <a:off x="1684338" y="4037013"/>
            <a:ext cx="5556250" cy="1128712"/>
            <a:chOff x="856" y="2688"/>
            <a:chExt cx="3500" cy="711"/>
          </a:xfrm>
        </p:grpSpPr>
        <p:sp>
          <p:nvSpPr>
            <p:cNvPr id="542725" name="Rectangle 4"/>
            <p:cNvSpPr>
              <a:spLocks noChangeArrowheads="1"/>
            </p:cNvSpPr>
            <p:nvPr/>
          </p:nvSpPr>
          <p:spPr bwMode="auto">
            <a:xfrm>
              <a:off x="960" y="2688"/>
              <a:ext cx="331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Verdana" charset="0"/>
                <a:cs typeface="ＭＳ Ｐゴシック" charset="0"/>
              </a:endParaRPr>
            </a:p>
          </p:txBody>
        </p:sp>
        <p:sp>
          <p:nvSpPr>
            <p:cNvPr id="542726" name="Text Box 5"/>
            <p:cNvSpPr txBox="1">
              <a:spLocks noChangeArrowheads="1"/>
            </p:cNvSpPr>
            <p:nvPr/>
          </p:nvSpPr>
          <p:spPr bwMode="auto">
            <a:xfrm>
              <a:off x="1776" y="2736"/>
              <a:ext cx="26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Helvetica" charset="0"/>
                  <a:cs typeface="ＭＳ Ｐゴシック" charset="0"/>
                </a:rPr>
                <a:t>P</a:t>
              </a:r>
              <a:r>
                <a:rPr lang="en-US" sz="1800" baseline="-25000">
                  <a:latin typeface="Helvetica" charset="0"/>
                  <a:cs typeface="ＭＳ Ｐゴシック" charset="0"/>
                </a:rPr>
                <a:t>1</a:t>
              </a:r>
              <a:endParaRPr lang="en-US" sz="1800">
                <a:latin typeface="Helvetica" charset="0"/>
                <a:cs typeface="ＭＳ Ｐゴシック" charset="0"/>
              </a:endParaRPr>
            </a:p>
          </p:txBody>
        </p:sp>
        <p:sp>
          <p:nvSpPr>
            <p:cNvPr id="542727" name="Text Box 6"/>
            <p:cNvSpPr txBox="1">
              <a:spLocks noChangeArrowheads="1"/>
            </p:cNvSpPr>
            <p:nvPr/>
          </p:nvSpPr>
          <p:spPr bwMode="auto">
            <a:xfrm>
              <a:off x="3264" y="2736"/>
              <a:ext cx="26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Helvetica" charset="0"/>
                  <a:cs typeface="ＭＳ Ｐゴシック" charset="0"/>
                </a:rPr>
                <a:t>P</a:t>
              </a:r>
              <a:r>
                <a:rPr lang="en-US" sz="1800" baseline="-25000">
                  <a:latin typeface="Helvetica" charset="0"/>
                  <a:cs typeface="ＭＳ Ｐゴシック" charset="0"/>
                </a:rPr>
                <a:t>2</a:t>
              </a:r>
              <a:endParaRPr lang="en-US" sz="1800">
                <a:latin typeface="Helvetica" charset="0"/>
                <a:cs typeface="ＭＳ Ｐゴシック" charset="0"/>
              </a:endParaRPr>
            </a:p>
          </p:txBody>
        </p:sp>
        <p:sp>
          <p:nvSpPr>
            <p:cNvPr id="542728" name="Text Box 7"/>
            <p:cNvSpPr txBox="1">
              <a:spLocks noChangeArrowheads="1"/>
            </p:cNvSpPr>
            <p:nvPr/>
          </p:nvSpPr>
          <p:spPr bwMode="auto">
            <a:xfrm>
              <a:off x="3840" y="2736"/>
              <a:ext cx="26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Helvetica" charset="0"/>
                  <a:cs typeface="ＭＳ Ｐゴシック" charset="0"/>
                </a:rPr>
                <a:t>P</a:t>
              </a:r>
              <a:r>
                <a:rPr lang="en-US" sz="1800" baseline="-25000">
                  <a:latin typeface="Helvetica" charset="0"/>
                  <a:cs typeface="ＭＳ Ｐゴシック" charset="0"/>
                </a:rPr>
                <a:t>3</a:t>
              </a:r>
              <a:endParaRPr lang="en-US" sz="1800">
                <a:latin typeface="Helvetica" charset="0"/>
                <a:cs typeface="ＭＳ Ｐゴシック" charset="0"/>
              </a:endParaRPr>
            </a:p>
          </p:txBody>
        </p:sp>
        <p:sp>
          <p:nvSpPr>
            <p:cNvPr id="542729" name="Line 8"/>
            <p:cNvSpPr>
              <a:spLocks noChangeShapeType="1"/>
            </p:cNvSpPr>
            <p:nvPr/>
          </p:nvSpPr>
          <p:spPr bwMode="auto">
            <a:xfrm>
              <a:off x="960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30" name="Line 9"/>
            <p:cNvSpPr>
              <a:spLocks noChangeShapeType="1"/>
            </p:cNvSpPr>
            <p:nvPr/>
          </p:nvSpPr>
          <p:spPr bwMode="auto">
            <a:xfrm>
              <a:off x="4272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31" name="Line 10"/>
            <p:cNvSpPr>
              <a:spLocks noChangeShapeType="1"/>
            </p:cNvSpPr>
            <p:nvPr/>
          </p:nvSpPr>
          <p:spPr bwMode="auto">
            <a:xfrm>
              <a:off x="3072" y="268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32" name="Line 11"/>
            <p:cNvSpPr>
              <a:spLocks noChangeShapeType="1"/>
            </p:cNvSpPr>
            <p:nvPr/>
          </p:nvSpPr>
          <p:spPr bwMode="auto">
            <a:xfrm>
              <a:off x="3648" y="268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33" name="Line 12"/>
            <p:cNvSpPr>
              <a:spLocks noChangeShapeType="1"/>
            </p:cNvSpPr>
            <p:nvPr/>
          </p:nvSpPr>
          <p:spPr bwMode="auto">
            <a:xfrm>
              <a:off x="3072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34" name="Line 13"/>
            <p:cNvSpPr>
              <a:spLocks noChangeShapeType="1"/>
            </p:cNvSpPr>
            <p:nvPr/>
          </p:nvSpPr>
          <p:spPr bwMode="auto">
            <a:xfrm>
              <a:off x="3648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35" name="Text Box 14"/>
            <p:cNvSpPr txBox="1">
              <a:spLocks noChangeArrowheads="1"/>
            </p:cNvSpPr>
            <p:nvPr/>
          </p:nvSpPr>
          <p:spPr bwMode="auto">
            <a:xfrm>
              <a:off x="2928" y="3168"/>
              <a:ext cx="2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Helvetica" charset="0"/>
                  <a:cs typeface="ＭＳ Ｐゴシック" charset="0"/>
                </a:rPr>
                <a:t>24</a:t>
              </a:r>
            </a:p>
          </p:txBody>
        </p:sp>
        <p:sp>
          <p:nvSpPr>
            <p:cNvPr id="542736" name="Text Box 15"/>
            <p:cNvSpPr txBox="1">
              <a:spLocks noChangeArrowheads="1"/>
            </p:cNvSpPr>
            <p:nvPr/>
          </p:nvSpPr>
          <p:spPr bwMode="auto">
            <a:xfrm>
              <a:off x="3504" y="3168"/>
              <a:ext cx="2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Helvetica" charset="0"/>
                  <a:cs typeface="ＭＳ Ｐゴシック" charset="0"/>
                </a:rPr>
                <a:t>27</a:t>
              </a:r>
            </a:p>
          </p:txBody>
        </p:sp>
        <p:sp>
          <p:nvSpPr>
            <p:cNvPr id="542737" name="Text Box 16"/>
            <p:cNvSpPr txBox="1">
              <a:spLocks noChangeArrowheads="1"/>
            </p:cNvSpPr>
            <p:nvPr/>
          </p:nvSpPr>
          <p:spPr bwMode="auto">
            <a:xfrm>
              <a:off x="4080" y="3168"/>
              <a:ext cx="2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Helvetica" charset="0"/>
                  <a:cs typeface="ＭＳ Ｐゴシック" charset="0"/>
                </a:rPr>
                <a:t>30</a:t>
              </a:r>
            </a:p>
          </p:txBody>
        </p:sp>
        <p:sp>
          <p:nvSpPr>
            <p:cNvPr id="542738" name="Text Box 17"/>
            <p:cNvSpPr txBox="1">
              <a:spLocks noChangeArrowheads="1"/>
            </p:cNvSpPr>
            <p:nvPr/>
          </p:nvSpPr>
          <p:spPr bwMode="auto">
            <a:xfrm>
              <a:off x="856" y="3168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Helvetica" charset="0"/>
                  <a:cs typeface="ＭＳ Ｐゴシック" charset="0"/>
                </a:rPr>
                <a:t>0</a:t>
              </a:r>
            </a:p>
          </p:txBody>
        </p:sp>
      </p:grpSp>
      <p:sp>
        <p:nvSpPr>
          <p:cNvPr id="542739" name="Rectangle 19"/>
          <p:cNvSpPr>
            <a:spLocks noChangeArrowheads="1"/>
          </p:cNvSpPr>
          <p:nvPr/>
        </p:nvSpPr>
        <p:spPr bwMode="auto">
          <a:xfrm>
            <a:off x="5943600" y="6262688"/>
            <a:ext cx="3046413" cy="45878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 Concepts with Java, 8</a:t>
            </a:r>
            <a:r>
              <a:rPr lang="en-US" sz="800" b="1" baseline="30000">
                <a:solidFill>
                  <a:srgbClr val="969696"/>
                </a:solidFill>
              </a:rPr>
              <a:t>th</a:t>
            </a:r>
            <a:r>
              <a:rPr lang="en-US" sz="800" b="1">
                <a:solidFill>
                  <a:srgbClr val="969696"/>
                </a:solidFill>
              </a:rPr>
              <a:t> edition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Silberschatz, Galvin, and Gagne </a:t>
            </a:r>
          </a:p>
          <a:p>
            <a:r>
              <a:rPr lang="en-US" sz="800">
                <a:solidFill>
                  <a:srgbClr val="969696"/>
                </a:solidFill>
              </a:rPr>
              <a:t>(c) 2010 John Wiley &amp; Sons. All rights reserved. 0-13-142938-8</a:t>
            </a:r>
          </a:p>
        </p:txBody>
      </p:sp>
    </p:spTree>
    <p:extLst>
      <p:ext uri="{BB962C8B-B14F-4D97-AF65-F5344CB8AC3E}">
        <p14:creationId xmlns:p14="http://schemas.microsoft.com/office/powerpoint/2010/main" val="2644333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2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2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42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42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01C99-D878-B74C-AB62-D345C579A5F5}" type="slidenum">
              <a:rPr lang="en-US"/>
              <a:pPr/>
              <a:t>18</a:t>
            </a:fld>
            <a:endParaRPr lang="en-US"/>
          </a:p>
        </p:txBody>
      </p:sp>
      <p:sp>
        <p:nvSpPr>
          <p:cNvPr id="543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Shortest Job First (SJF)</a:t>
            </a:r>
          </a:p>
        </p:txBody>
      </p:sp>
      <p:grpSp>
        <p:nvGrpSpPr>
          <p:cNvPr id="543747" name="Group 20"/>
          <p:cNvGrpSpPr>
            <a:grpSpLocks/>
          </p:cNvGrpSpPr>
          <p:nvPr/>
        </p:nvGrpSpPr>
        <p:grpSpPr bwMode="auto">
          <a:xfrm>
            <a:off x="1739900" y="3032125"/>
            <a:ext cx="5575300" cy="1128713"/>
            <a:chOff x="852" y="1650"/>
            <a:chExt cx="3512" cy="711"/>
          </a:xfrm>
        </p:grpSpPr>
        <p:sp>
          <p:nvSpPr>
            <p:cNvPr id="543748" name="Rectangle 6"/>
            <p:cNvSpPr>
              <a:spLocks noChangeArrowheads="1"/>
            </p:cNvSpPr>
            <p:nvPr/>
          </p:nvSpPr>
          <p:spPr bwMode="auto">
            <a:xfrm flipH="1">
              <a:off x="948" y="1650"/>
              <a:ext cx="331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Verdana" charset="0"/>
                <a:cs typeface="ＭＳ Ｐゴシック" charset="0"/>
              </a:endParaRPr>
            </a:p>
          </p:txBody>
        </p:sp>
        <p:sp>
          <p:nvSpPr>
            <p:cNvPr id="543749" name="Text Box 7"/>
            <p:cNvSpPr txBox="1">
              <a:spLocks noChangeArrowheads="1"/>
            </p:cNvSpPr>
            <p:nvPr/>
          </p:nvSpPr>
          <p:spPr bwMode="auto">
            <a:xfrm flipH="1">
              <a:off x="3179" y="1698"/>
              <a:ext cx="26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Helvetica" charset="0"/>
                  <a:cs typeface="ＭＳ Ｐゴシック" charset="0"/>
                </a:rPr>
                <a:t>P</a:t>
              </a:r>
              <a:r>
                <a:rPr lang="en-US" sz="1800" baseline="-25000">
                  <a:latin typeface="Helvetica" charset="0"/>
                  <a:cs typeface="ＭＳ Ｐゴシック" charset="0"/>
                </a:rPr>
                <a:t>1</a:t>
              </a:r>
              <a:endParaRPr lang="en-US" sz="1800">
                <a:latin typeface="Helvetica" charset="0"/>
                <a:cs typeface="ＭＳ Ｐゴシック" charset="0"/>
              </a:endParaRPr>
            </a:p>
          </p:txBody>
        </p:sp>
        <p:sp>
          <p:nvSpPr>
            <p:cNvPr id="543750" name="Text Box 8"/>
            <p:cNvSpPr txBox="1">
              <a:spLocks noChangeArrowheads="1"/>
            </p:cNvSpPr>
            <p:nvPr/>
          </p:nvSpPr>
          <p:spPr bwMode="auto">
            <a:xfrm flipH="1">
              <a:off x="1691" y="1698"/>
              <a:ext cx="26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Helvetica" charset="0"/>
                  <a:cs typeface="ＭＳ Ｐゴシック" charset="0"/>
                </a:rPr>
                <a:t>P</a:t>
              </a:r>
              <a:r>
                <a:rPr lang="en-US" sz="1800" baseline="-25000">
                  <a:latin typeface="Helvetica" charset="0"/>
                  <a:cs typeface="ＭＳ Ｐゴシック" charset="0"/>
                </a:rPr>
                <a:t>3</a:t>
              </a:r>
              <a:endParaRPr lang="en-US" sz="1800">
                <a:latin typeface="Helvetica" charset="0"/>
                <a:cs typeface="ＭＳ Ｐゴシック" charset="0"/>
              </a:endParaRPr>
            </a:p>
          </p:txBody>
        </p:sp>
        <p:sp>
          <p:nvSpPr>
            <p:cNvPr id="543751" name="Text Box 9"/>
            <p:cNvSpPr txBox="1">
              <a:spLocks noChangeArrowheads="1"/>
            </p:cNvSpPr>
            <p:nvPr/>
          </p:nvSpPr>
          <p:spPr bwMode="auto">
            <a:xfrm flipH="1">
              <a:off x="1115" y="1698"/>
              <a:ext cx="26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Helvetica" charset="0"/>
                  <a:cs typeface="ＭＳ Ｐゴシック" charset="0"/>
                </a:rPr>
                <a:t>P</a:t>
              </a:r>
              <a:r>
                <a:rPr lang="en-US" sz="1800" baseline="-25000">
                  <a:latin typeface="Helvetica" charset="0"/>
                  <a:cs typeface="ＭＳ Ｐゴシック" charset="0"/>
                </a:rPr>
                <a:t>2</a:t>
              </a:r>
              <a:endParaRPr lang="en-US" sz="1800">
                <a:latin typeface="Helvetica" charset="0"/>
                <a:cs typeface="ＭＳ Ｐゴシック" charset="0"/>
              </a:endParaRPr>
            </a:p>
          </p:txBody>
        </p:sp>
        <p:sp>
          <p:nvSpPr>
            <p:cNvPr id="543752" name="Line 10"/>
            <p:cNvSpPr>
              <a:spLocks noChangeShapeType="1"/>
            </p:cNvSpPr>
            <p:nvPr/>
          </p:nvSpPr>
          <p:spPr bwMode="auto">
            <a:xfrm flipH="1">
              <a:off x="4260" y="203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753" name="Line 11"/>
            <p:cNvSpPr>
              <a:spLocks noChangeShapeType="1"/>
            </p:cNvSpPr>
            <p:nvPr/>
          </p:nvSpPr>
          <p:spPr bwMode="auto">
            <a:xfrm flipH="1">
              <a:off x="948" y="203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754" name="Line 12"/>
            <p:cNvSpPr>
              <a:spLocks noChangeShapeType="1"/>
            </p:cNvSpPr>
            <p:nvPr/>
          </p:nvSpPr>
          <p:spPr bwMode="auto">
            <a:xfrm flipH="1">
              <a:off x="2148" y="165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755" name="Line 13"/>
            <p:cNvSpPr>
              <a:spLocks noChangeShapeType="1"/>
            </p:cNvSpPr>
            <p:nvPr/>
          </p:nvSpPr>
          <p:spPr bwMode="auto">
            <a:xfrm flipH="1">
              <a:off x="1572" y="165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756" name="Line 14"/>
            <p:cNvSpPr>
              <a:spLocks noChangeShapeType="1"/>
            </p:cNvSpPr>
            <p:nvPr/>
          </p:nvSpPr>
          <p:spPr bwMode="auto">
            <a:xfrm flipH="1">
              <a:off x="2148" y="203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757" name="Line 15"/>
            <p:cNvSpPr>
              <a:spLocks noChangeShapeType="1"/>
            </p:cNvSpPr>
            <p:nvPr/>
          </p:nvSpPr>
          <p:spPr bwMode="auto">
            <a:xfrm flipH="1">
              <a:off x="1572" y="203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758" name="Text Box 16"/>
            <p:cNvSpPr txBox="1">
              <a:spLocks noChangeArrowheads="1"/>
            </p:cNvSpPr>
            <p:nvPr/>
          </p:nvSpPr>
          <p:spPr bwMode="auto">
            <a:xfrm flipH="1">
              <a:off x="2056" y="213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Helvetica" charset="0"/>
                  <a:cs typeface="ＭＳ Ｐゴシック" charset="0"/>
                </a:rPr>
                <a:t>6</a:t>
              </a:r>
            </a:p>
          </p:txBody>
        </p:sp>
        <p:sp>
          <p:nvSpPr>
            <p:cNvPr id="543759" name="Text Box 17"/>
            <p:cNvSpPr txBox="1">
              <a:spLocks noChangeArrowheads="1"/>
            </p:cNvSpPr>
            <p:nvPr/>
          </p:nvSpPr>
          <p:spPr bwMode="auto">
            <a:xfrm flipH="1">
              <a:off x="1480" y="213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Helvetica" charset="0"/>
                  <a:cs typeface="ＭＳ Ｐゴシック" charset="0"/>
                </a:rPr>
                <a:t>3</a:t>
              </a:r>
            </a:p>
          </p:txBody>
        </p:sp>
        <p:sp>
          <p:nvSpPr>
            <p:cNvPr id="543760" name="Text Box 18"/>
            <p:cNvSpPr txBox="1">
              <a:spLocks noChangeArrowheads="1"/>
            </p:cNvSpPr>
            <p:nvPr/>
          </p:nvSpPr>
          <p:spPr bwMode="auto">
            <a:xfrm flipH="1">
              <a:off x="4088" y="2130"/>
              <a:ext cx="2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Helvetica" charset="0"/>
                  <a:cs typeface="ＭＳ Ｐゴシック" charset="0"/>
                </a:rPr>
                <a:t>30</a:t>
              </a:r>
            </a:p>
          </p:txBody>
        </p:sp>
        <p:sp>
          <p:nvSpPr>
            <p:cNvPr id="543761" name="Text Box 19"/>
            <p:cNvSpPr txBox="1">
              <a:spLocks noChangeArrowheads="1"/>
            </p:cNvSpPr>
            <p:nvPr/>
          </p:nvSpPr>
          <p:spPr bwMode="auto">
            <a:xfrm flipH="1">
              <a:off x="852" y="213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Helvetica" charset="0"/>
                  <a:cs typeface="ＭＳ Ｐゴシック" charset="0"/>
                </a:rPr>
                <a:t>0</a:t>
              </a:r>
            </a:p>
          </p:txBody>
        </p:sp>
      </p:grpSp>
      <p:sp>
        <p:nvSpPr>
          <p:cNvPr id="543762" name="Rectangle 3"/>
          <p:cNvSpPr>
            <a:spLocks noChangeArrowheads="1"/>
          </p:cNvSpPr>
          <p:nvPr/>
        </p:nvSpPr>
        <p:spPr bwMode="auto">
          <a:xfrm>
            <a:off x="457200" y="1190625"/>
            <a:ext cx="8145463" cy="496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  <a:tabLst>
                <a:tab pos="3651250" algn="ctr"/>
              </a:tabLst>
            </a:pPr>
            <a:r>
              <a:rPr lang="en-US" sz="2400" dirty="0"/>
              <a:t>Now suppose that the processes arrive in the order: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  <a:tabLst>
                <a:tab pos="3651250" algn="ctr"/>
              </a:tabLst>
            </a:pPr>
            <a:r>
              <a:rPr lang="en-US" sz="2400" dirty="0"/>
              <a:t>		 </a:t>
            </a:r>
            <a:r>
              <a:rPr lang="en-US" sz="2400" i="1" dirty="0"/>
              <a:t>P</a:t>
            </a:r>
            <a:r>
              <a:rPr lang="en-US" sz="2400" i="1" baseline="-25000" dirty="0"/>
              <a:t>2</a:t>
            </a:r>
            <a:r>
              <a:rPr lang="en-US" sz="2400" dirty="0"/>
              <a:t> , </a:t>
            </a:r>
            <a:r>
              <a:rPr lang="en-US" sz="2400" i="1" dirty="0"/>
              <a:t>P</a:t>
            </a:r>
            <a:r>
              <a:rPr lang="en-US" sz="2400" i="1" baseline="-25000" dirty="0"/>
              <a:t>3</a:t>
            </a:r>
            <a:r>
              <a:rPr lang="en-US" sz="2400" dirty="0"/>
              <a:t> , </a:t>
            </a:r>
            <a:r>
              <a:rPr lang="en-US" sz="2400" i="1" dirty="0"/>
              <a:t>P</a:t>
            </a:r>
            <a:r>
              <a:rPr lang="en-US" sz="2400" i="1" baseline="-25000" dirty="0"/>
              <a:t>1</a:t>
            </a:r>
            <a:r>
              <a:rPr lang="en-US" sz="2400" dirty="0"/>
              <a:t> </a:t>
            </a:r>
          </a:p>
          <a:p>
            <a:pPr marL="38274625" lvl="4" indent="-50787300" eaLnBrk="1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0"/>
              <a:buChar char="o"/>
              <a:tabLst>
                <a:tab pos="3651250" algn="ctr"/>
              </a:tabLst>
            </a:pPr>
            <a:endParaRPr lang="en-US" sz="1000" dirty="0"/>
          </a:p>
          <a:p>
            <a:pPr marL="38274625" lvl="4" indent="-50787300" eaLnBrk="1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0"/>
              <a:buChar char="o"/>
              <a:tabLst>
                <a:tab pos="3651250" algn="ctr"/>
              </a:tabLst>
            </a:pPr>
            <a:endParaRPr lang="en-US" sz="1000" dirty="0"/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  <a:tabLst>
                <a:tab pos="3651250" algn="ctr"/>
              </a:tabLst>
            </a:pPr>
            <a:r>
              <a:rPr lang="en-US" sz="2400" dirty="0"/>
              <a:t>The timeline for the schedule is:</a:t>
            </a:r>
            <a:br>
              <a:rPr lang="en-US" sz="2400" dirty="0"/>
            </a:br>
            <a:endParaRPr lang="en-US" sz="2400" dirty="0"/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  <a:tabLst>
                <a:tab pos="3651250" algn="ctr"/>
              </a:tabLst>
            </a:pPr>
            <a:endParaRPr lang="en-US" sz="2400" dirty="0"/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  <a:tabLst>
                <a:tab pos="3651250" algn="ctr"/>
              </a:tabLst>
            </a:pPr>
            <a:endParaRPr lang="en-US" sz="2400" dirty="0"/>
          </a:p>
          <a:p>
            <a:pPr marL="38274625" lvl="4" indent="-50787300" eaLnBrk="1" hangingPunct="1">
              <a:spcBef>
                <a:spcPct val="20000"/>
              </a:spcBef>
              <a:buClr>
                <a:schemeClr val="accent1"/>
              </a:buClr>
              <a:buSzPct val="50000"/>
              <a:buFont typeface="Wingdings" charset="0"/>
              <a:buChar char="o"/>
              <a:tabLst>
                <a:tab pos="3651250" algn="ctr"/>
              </a:tabLst>
            </a:pPr>
            <a:endParaRPr lang="en-US" sz="1000" dirty="0"/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  <a:tabLst>
                <a:tab pos="3651250" algn="ctr"/>
              </a:tabLst>
            </a:pPr>
            <a:r>
              <a:rPr lang="en-US" sz="2400" dirty="0"/>
              <a:t>Waiting time for </a:t>
            </a:r>
            <a:r>
              <a:rPr lang="en-US" sz="2400" i="1" dirty="0"/>
              <a:t>P</a:t>
            </a:r>
            <a:r>
              <a:rPr lang="en-US" sz="2400" i="1" baseline="-25000" dirty="0"/>
              <a:t>1 </a:t>
            </a:r>
            <a:r>
              <a:rPr lang="en-US" sz="2400" i="1" dirty="0"/>
              <a:t>=</a:t>
            </a:r>
            <a:r>
              <a:rPr lang="en-US" sz="2400" dirty="0"/>
              <a:t> 6</a:t>
            </a:r>
            <a:r>
              <a:rPr lang="en-US" sz="2400" i="1" dirty="0"/>
              <a:t>;</a:t>
            </a:r>
            <a:r>
              <a:rPr lang="en-US" sz="2400" i="1" baseline="-25000" dirty="0"/>
              <a:t> </a:t>
            </a:r>
            <a:r>
              <a:rPr lang="en-US" sz="2400" i="1" dirty="0"/>
              <a:t>P</a:t>
            </a:r>
            <a:r>
              <a:rPr lang="en-US" sz="2400" i="1" baseline="-25000" dirty="0"/>
              <a:t>2</a:t>
            </a:r>
            <a:r>
              <a:rPr lang="en-US" sz="2400" dirty="0"/>
              <a:t> = 0</a:t>
            </a:r>
            <a:r>
              <a:rPr lang="en-US" sz="2400" i="1" baseline="-25000" dirty="0"/>
              <a:t>; </a:t>
            </a:r>
            <a:r>
              <a:rPr lang="en-US" sz="2400" i="1" dirty="0"/>
              <a:t>P</a:t>
            </a:r>
            <a:r>
              <a:rPr lang="en-US" sz="2400" i="1" baseline="-25000" dirty="0"/>
              <a:t>3 </a:t>
            </a:r>
            <a:r>
              <a:rPr lang="en-US" sz="2400" i="1" dirty="0"/>
              <a:t>= </a:t>
            </a:r>
            <a:r>
              <a:rPr lang="en-US" sz="2400" dirty="0"/>
              <a:t>3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  <a:tabLst>
                <a:tab pos="3651250" algn="ctr"/>
              </a:tabLst>
            </a:pPr>
            <a:r>
              <a:rPr lang="en-US" sz="2400" dirty="0"/>
              <a:t>Average waiting time:   (6 + 0 + 3)/3 = </a:t>
            </a:r>
            <a:r>
              <a:rPr lang="en-US" sz="2400" dirty="0">
                <a:solidFill>
                  <a:srgbClr val="B23300"/>
                </a:solidFill>
              </a:rPr>
              <a:t>3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  <a:tabLst>
                <a:tab pos="3651250" algn="ctr"/>
              </a:tabLst>
            </a:pPr>
            <a:r>
              <a:rPr lang="en-US" sz="2400" dirty="0"/>
              <a:t>Much better than previous case.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  <a:tabLst>
                <a:tab pos="3651250" algn="ctr"/>
              </a:tabLst>
            </a:pPr>
            <a:r>
              <a:rPr lang="en-US" sz="2400" dirty="0">
                <a:solidFill>
                  <a:srgbClr val="B23300"/>
                </a:solidFill>
              </a:rPr>
              <a:t>Schedule short processes ahead of long processes.</a:t>
            </a:r>
          </a:p>
        </p:txBody>
      </p:sp>
      <p:sp>
        <p:nvSpPr>
          <p:cNvPr id="543764" name="Rectangle 20"/>
          <p:cNvSpPr>
            <a:spLocks noChangeArrowheads="1"/>
          </p:cNvSpPr>
          <p:nvPr/>
        </p:nvSpPr>
        <p:spPr bwMode="auto">
          <a:xfrm>
            <a:off x="5943600" y="6262688"/>
            <a:ext cx="3046413" cy="45878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 Concepts with Java, 8</a:t>
            </a:r>
            <a:r>
              <a:rPr lang="en-US" sz="800" b="1" baseline="30000">
                <a:solidFill>
                  <a:srgbClr val="969696"/>
                </a:solidFill>
              </a:rPr>
              <a:t>th</a:t>
            </a:r>
            <a:r>
              <a:rPr lang="en-US" sz="800" b="1">
                <a:solidFill>
                  <a:srgbClr val="969696"/>
                </a:solidFill>
              </a:rPr>
              <a:t> edition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Silberschatz, Galvin, and Gagne </a:t>
            </a:r>
          </a:p>
          <a:p>
            <a:r>
              <a:rPr lang="en-US" sz="800">
                <a:solidFill>
                  <a:srgbClr val="969696"/>
                </a:solidFill>
              </a:rPr>
              <a:t>(c) 2010 John Wiley &amp; Sons. All rights reserved. 0-13-142938-8</a:t>
            </a:r>
          </a:p>
        </p:txBody>
      </p:sp>
      <p:sp>
        <p:nvSpPr>
          <p:cNvPr id="543765" name="Rectangle 21"/>
          <p:cNvSpPr>
            <a:spLocks noChangeArrowheads="1"/>
          </p:cNvSpPr>
          <p:nvPr/>
        </p:nvSpPr>
        <p:spPr bwMode="auto">
          <a:xfrm>
            <a:off x="5943600" y="6262688"/>
            <a:ext cx="3046413" cy="45878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 Concepts with Java, 8</a:t>
            </a:r>
            <a:r>
              <a:rPr lang="en-US" sz="800" b="1" baseline="30000">
                <a:solidFill>
                  <a:srgbClr val="969696"/>
                </a:solidFill>
              </a:rPr>
              <a:t>th</a:t>
            </a:r>
            <a:r>
              <a:rPr lang="en-US" sz="800" b="1">
                <a:solidFill>
                  <a:srgbClr val="969696"/>
                </a:solidFill>
              </a:rPr>
              <a:t> edition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Silberschatz, Galvin, and Gagne </a:t>
            </a:r>
          </a:p>
          <a:p>
            <a:r>
              <a:rPr lang="en-US" sz="800">
                <a:solidFill>
                  <a:srgbClr val="969696"/>
                </a:solidFill>
              </a:rPr>
              <a:t>(c) 2010 John Wiley &amp; Sons. All rights reserved. 0-13-142938-8</a:t>
            </a:r>
          </a:p>
        </p:txBody>
      </p:sp>
      <p:sp>
        <p:nvSpPr>
          <p:cNvPr id="543766" name="Text Box 22"/>
          <p:cNvSpPr txBox="1">
            <a:spLocks noChangeArrowheads="1"/>
          </p:cNvSpPr>
          <p:nvPr/>
        </p:nvSpPr>
        <p:spPr bwMode="auto">
          <a:xfrm>
            <a:off x="5578475" y="1692275"/>
            <a:ext cx="2011363" cy="942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r>
              <a:rPr lang="en-US" sz="1400" u="sng"/>
              <a:t>Process</a:t>
            </a:r>
            <a:r>
              <a:rPr lang="en-US" sz="1400"/>
              <a:t>	</a:t>
            </a:r>
            <a:r>
              <a:rPr lang="en-US" sz="1400" u="sng"/>
              <a:t>Burst Time</a:t>
            </a:r>
          </a:p>
          <a:p>
            <a:r>
              <a:rPr lang="en-US" sz="1400"/>
              <a:t>    </a:t>
            </a:r>
            <a:r>
              <a:rPr lang="en-US" sz="1400" i="1"/>
              <a:t>P1</a:t>
            </a:r>
            <a:r>
              <a:rPr lang="en-US" sz="1400"/>
              <a:t>	     24</a:t>
            </a:r>
          </a:p>
          <a:p>
            <a:r>
              <a:rPr lang="en-US" sz="1400"/>
              <a:t>    </a:t>
            </a:r>
            <a:r>
              <a:rPr lang="en-US" sz="1400" i="1"/>
              <a:t>P2</a:t>
            </a:r>
            <a:r>
              <a:rPr lang="en-US" sz="1400"/>
              <a:t> 	       3</a:t>
            </a:r>
          </a:p>
          <a:p>
            <a:r>
              <a:rPr lang="en-US" sz="1400"/>
              <a:t>    </a:t>
            </a:r>
            <a:r>
              <a:rPr lang="en-US" sz="1400" i="1"/>
              <a:t>P3	       </a:t>
            </a:r>
            <a:r>
              <a:rPr lang="en-US" sz="140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28880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3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437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437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437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437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217C5-B2C6-264A-9FDA-0750808AA83C}" type="slidenum">
              <a:rPr lang="en-US"/>
              <a:pPr/>
              <a:t>19</a:t>
            </a:fld>
            <a:endParaRPr lang="en-US"/>
          </a:p>
        </p:txBody>
      </p:sp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Shortest Job First (SJF), </a:t>
            </a:r>
            <a:r>
              <a:rPr lang="en-US" i="1"/>
              <a:t>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Shortest Job First (SJF) gives the </a:t>
            </a:r>
            <a:br>
              <a:rPr lang="en-US" dirty="0"/>
            </a:br>
            <a:r>
              <a:rPr lang="en-US" dirty="0">
                <a:solidFill>
                  <a:srgbClr val="B23300"/>
                </a:solidFill>
              </a:rPr>
              <a:t>optimal average waiting time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for a given set of processes.</a:t>
            </a:r>
          </a:p>
          <a:p>
            <a:pPr lvl="4"/>
            <a:endParaRPr lang="en-US" dirty="0"/>
          </a:p>
          <a:p>
            <a:r>
              <a:rPr lang="en-US" dirty="0"/>
              <a:t>How can you know in advance </a:t>
            </a:r>
            <a:br>
              <a:rPr lang="en-US" dirty="0"/>
            </a:br>
            <a:r>
              <a:rPr lang="en-US" dirty="0"/>
              <a:t>each </a:t>
            </a:r>
            <a:r>
              <a:rPr lang="en-US" dirty="0" smtClean="0"/>
              <a:t>process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>
                <a:solidFill>
                  <a:srgbClr val="B23300"/>
                </a:solidFill>
              </a:rPr>
              <a:t>expected run time</a:t>
            </a:r>
            <a:r>
              <a:rPr lang="en-US" dirty="0"/>
              <a:t>?</a:t>
            </a:r>
          </a:p>
          <a:p>
            <a:pPr lvl="1"/>
            <a:r>
              <a:rPr lang="en-US" dirty="0" smtClean="0"/>
              <a:t>It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possible if you run the same jobs frequently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274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4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4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8ECF-EBD6-EC41-98CF-1265217215F6}" type="slidenum">
              <a:rPr lang="en-US"/>
              <a:pPr/>
              <a:t>2</a:t>
            </a:fld>
            <a:endParaRPr lang="en-US"/>
          </a:p>
        </p:txBody>
      </p:sp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Processes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process is basically an </a:t>
            </a:r>
            <a:br>
              <a:rPr lang="en-US" dirty="0"/>
            </a:br>
            <a:r>
              <a:rPr lang="en-US" dirty="0">
                <a:solidFill>
                  <a:srgbClr val="B23300"/>
                </a:solidFill>
              </a:rPr>
              <a:t>abstraction of a running program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 most central concept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any operating system.</a:t>
            </a:r>
          </a:p>
          <a:p>
            <a:pPr lvl="4"/>
            <a:endParaRPr lang="en-US" dirty="0"/>
          </a:p>
          <a:p>
            <a:r>
              <a:rPr lang="en-US" dirty="0"/>
              <a:t>Each process runs in its own address space.</a:t>
            </a:r>
            <a:br>
              <a:rPr lang="en-US" dirty="0"/>
            </a:br>
            <a:r>
              <a:rPr lang="en-US" dirty="0"/>
              <a:t>_</a:t>
            </a:r>
          </a:p>
        </p:txBody>
      </p:sp>
    </p:spTree>
    <p:extLst>
      <p:ext uri="{BB962C8B-B14F-4D97-AF65-F5344CB8AC3E}">
        <p14:creationId xmlns:p14="http://schemas.microsoft.com/office/powerpoint/2010/main" val="1018040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1273-70DF-1E40-B4F5-05E617486D54}" type="slidenum">
              <a:rPr lang="en-US"/>
              <a:pPr/>
              <a:t>20</a:t>
            </a:fld>
            <a:endParaRPr lang="en-US"/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 Problem #1</a:t>
            </a:r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4054475"/>
          </a:xfrm>
        </p:spPr>
        <p:txBody>
          <a:bodyPr/>
          <a:lstStyle/>
          <a:p>
            <a:r>
              <a:rPr lang="en-US" dirty="0"/>
              <a:t>Assume:</a:t>
            </a:r>
          </a:p>
          <a:p>
            <a:endParaRPr lang="en-US" dirty="0"/>
          </a:p>
          <a:p>
            <a:endParaRPr lang="en-US" dirty="0"/>
          </a:p>
          <a:p>
            <a:pPr lvl="5"/>
            <a:endParaRPr lang="en-US" dirty="0"/>
          </a:p>
          <a:p>
            <a:r>
              <a:rPr lang="en-US" dirty="0"/>
              <a:t>What is the </a:t>
            </a:r>
            <a:r>
              <a:rPr lang="en-US" dirty="0">
                <a:solidFill>
                  <a:srgbClr val="B23300"/>
                </a:solidFill>
              </a:rPr>
              <a:t>average turnaround time </a:t>
            </a:r>
            <a:r>
              <a:rPr lang="en-US" dirty="0"/>
              <a:t>with the</a:t>
            </a:r>
            <a:br>
              <a:rPr lang="en-US" dirty="0"/>
            </a:br>
            <a:r>
              <a:rPr lang="en-US" dirty="0">
                <a:solidFill>
                  <a:srgbClr val="B23300"/>
                </a:solidFill>
              </a:rPr>
              <a:t>FCFS </a:t>
            </a:r>
            <a:r>
              <a:rPr lang="en-US" dirty="0"/>
              <a:t>scheduling algorithm?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With the </a:t>
            </a:r>
            <a:r>
              <a:rPr lang="en-US" dirty="0">
                <a:solidFill>
                  <a:srgbClr val="B23300"/>
                </a:solidFill>
              </a:rPr>
              <a:t>SJF </a:t>
            </a:r>
            <a:r>
              <a:rPr lang="en-US" dirty="0"/>
              <a:t>scheduling algorithm?</a:t>
            </a:r>
          </a:p>
        </p:txBody>
      </p:sp>
      <p:graphicFrame>
        <p:nvGraphicFramePr>
          <p:cNvPr id="547844" name="Group 4"/>
          <p:cNvGraphicFramePr>
            <a:graphicFrameLocks noGrp="1"/>
          </p:cNvGraphicFramePr>
          <p:nvPr>
            <p:ph sz="quarter" idx="3"/>
          </p:nvPr>
        </p:nvGraphicFramePr>
        <p:xfrm>
          <a:off x="2560638" y="1325563"/>
          <a:ext cx="4205287" cy="1554164"/>
        </p:xfrm>
        <a:graphic>
          <a:graphicData uri="http://schemas.openxmlformats.org/drawingml/2006/table">
            <a:tbl>
              <a:tblPr/>
              <a:tblGrid>
                <a:gridCol w="1254125"/>
                <a:gridCol w="1549400"/>
                <a:gridCol w="1401762"/>
              </a:tblGrid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Process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Arrival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Burst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47866" name="Object 26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382068800"/>
              </p:ext>
            </p:extLst>
          </p:nvPr>
        </p:nvGraphicFramePr>
        <p:xfrm>
          <a:off x="2925763" y="4069073"/>
          <a:ext cx="4572000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3" imgW="2463480" imgH="393480" progId="Equation.3">
                  <p:embed/>
                </p:oleObj>
              </mc:Choice>
              <mc:Fallback>
                <p:oleObj name="Equation" r:id="rId3" imgW="2463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5763" y="4069073"/>
                        <a:ext cx="4572000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7867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663891"/>
              </p:ext>
            </p:extLst>
          </p:nvPr>
        </p:nvGraphicFramePr>
        <p:xfrm>
          <a:off x="3017838" y="5623210"/>
          <a:ext cx="4335462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5" imgW="2336760" imgH="393480" progId="Equation.3">
                  <p:embed/>
                </p:oleObj>
              </mc:Choice>
              <mc:Fallback>
                <p:oleObj name="Equation" r:id="rId5" imgW="2336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7838" y="5623210"/>
                        <a:ext cx="4335462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7868" name="Text Box 28"/>
          <p:cNvSpPr txBox="1">
            <a:spLocks noChangeArrowheads="1"/>
          </p:cNvSpPr>
          <p:nvPr/>
        </p:nvSpPr>
        <p:spPr bwMode="auto">
          <a:xfrm>
            <a:off x="1457325" y="4160512"/>
            <a:ext cx="1285875" cy="376237"/>
          </a:xfrm>
          <a:prstGeom prst="rect">
            <a:avLst/>
          </a:prstGeom>
          <a:solidFill>
            <a:srgbClr val="FFFFC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1800"/>
              <a:t>P1  P2  P3</a:t>
            </a:r>
          </a:p>
        </p:txBody>
      </p:sp>
      <p:sp>
        <p:nvSpPr>
          <p:cNvPr id="547869" name="Text Box 29"/>
          <p:cNvSpPr txBox="1">
            <a:spLocks noChangeArrowheads="1"/>
          </p:cNvSpPr>
          <p:nvPr/>
        </p:nvSpPr>
        <p:spPr bwMode="auto">
          <a:xfrm>
            <a:off x="1457325" y="5714975"/>
            <a:ext cx="1285875" cy="376238"/>
          </a:xfrm>
          <a:prstGeom prst="rect">
            <a:avLst/>
          </a:prstGeom>
          <a:solidFill>
            <a:srgbClr val="FFFFC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1800"/>
              <a:t>P1  P3  P2</a:t>
            </a:r>
          </a:p>
        </p:txBody>
      </p:sp>
    </p:spTree>
    <p:extLst>
      <p:ext uri="{BB962C8B-B14F-4D97-AF65-F5344CB8AC3E}">
        <p14:creationId xmlns:p14="http://schemas.microsoft.com/office/powerpoint/2010/main" val="2616810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7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7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7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47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47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7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47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47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68" grpId="0" animBg="1"/>
      <p:bldP spid="54786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A19C-5D92-A44D-97CD-448625355AFC}" type="slidenum">
              <a:rPr lang="en-US"/>
              <a:pPr/>
              <a:t>21</a:t>
            </a:fld>
            <a:endParaRPr lang="en-US"/>
          </a:p>
        </p:txBody>
      </p:sp>
      <p:sp>
        <p:nvSpPr>
          <p:cNvPr id="545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Shortest Remaining Time (SRT)</a:t>
            </a:r>
          </a:p>
        </p:txBody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25"/>
            <a:ext cx="8229600" cy="5212023"/>
          </a:xfrm>
        </p:spPr>
        <p:txBody>
          <a:bodyPr/>
          <a:lstStyle/>
          <a:p>
            <a:r>
              <a:rPr lang="en-US" dirty="0"/>
              <a:t>When a new job (process) arrives, its expected run time is compared to the expected remaining run time </a:t>
            </a:r>
            <a:r>
              <a:rPr lang="en-US" dirty="0" smtClean="0"/>
              <a:t>of </a:t>
            </a:r>
            <a:r>
              <a:rPr lang="en-US" dirty="0"/>
              <a:t>the currently executing process.</a:t>
            </a:r>
          </a:p>
          <a:p>
            <a:pPr lvl="4"/>
            <a:endParaRPr lang="en-US" dirty="0"/>
          </a:p>
          <a:p>
            <a:r>
              <a:rPr lang="en-US" dirty="0"/>
              <a:t>If the new job needs less time to finish </a:t>
            </a:r>
            <a:br>
              <a:rPr lang="en-US" dirty="0"/>
            </a:br>
            <a:r>
              <a:rPr lang="en-US" dirty="0"/>
              <a:t>than the current process, the scheduler </a:t>
            </a:r>
            <a:br>
              <a:rPr lang="en-US" dirty="0"/>
            </a:br>
            <a:r>
              <a:rPr lang="en-US" dirty="0">
                <a:solidFill>
                  <a:srgbClr val="B23300"/>
                </a:solidFill>
              </a:rPr>
              <a:t>suspends the current process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and starts the new job.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300"/>
                </a:solidFill>
              </a:rPr>
              <a:t>New short jobs get good service.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r>
              <a:rPr lang="en-US" dirty="0"/>
              <a:t>As with Shortest Job First, you must know </a:t>
            </a:r>
            <a:br>
              <a:rPr lang="en-US" dirty="0"/>
            </a:br>
            <a:r>
              <a:rPr lang="en-US" dirty="0"/>
              <a:t>in advance each </a:t>
            </a:r>
            <a:r>
              <a:rPr lang="en-US" dirty="0" smtClean="0"/>
              <a:t>process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>
                <a:solidFill>
                  <a:srgbClr val="B23300"/>
                </a:solidFill>
              </a:rPr>
              <a:t>expected run time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026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5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5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79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F65F-39CE-7143-8F23-6118BA4BBF56}" type="slidenum">
              <a:rPr lang="en-US"/>
              <a:pPr/>
              <a:t>22</a:t>
            </a:fld>
            <a:endParaRPr lang="en-US"/>
          </a:p>
        </p:txBody>
      </p:sp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Round Robin (RR)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937706"/>
          </a:xfrm>
        </p:spPr>
        <p:txBody>
          <a:bodyPr/>
          <a:lstStyle/>
          <a:p>
            <a:r>
              <a:rPr lang="en-US" dirty="0"/>
              <a:t>Each process is assigned a time interval called a </a:t>
            </a:r>
            <a:r>
              <a:rPr lang="en-US" dirty="0">
                <a:solidFill>
                  <a:srgbClr val="B23300"/>
                </a:solidFill>
              </a:rPr>
              <a:t>quantum </a:t>
            </a:r>
            <a:r>
              <a:rPr lang="en-US" dirty="0"/>
              <a:t>during which it is allowed to run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If the process is still running at the end of its quantum, the CPU is </a:t>
            </a:r>
            <a:r>
              <a:rPr lang="en-US" dirty="0">
                <a:solidFill>
                  <a:srgbClr val="B23300"/>
                </a:solidFill>
              </a:rPr>
              <a:t>preempted</a:t>
            </a:r>
            <a:r>
              <a:rPr lang="en-US" dirty="0"/>
              <a:t> and given to the next process.</a:t>
            </a:r>
          </a:p>
          <a:p>
            <a:pPr lvl="1"/>
            <a:r>
              <a:rPr lang="en-US" dirty="0"/>
              <a:t>The preempted process moves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the end of the ready queue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Preemption can also occur if a process blocks.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419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0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0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043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F65F-39CE-7143-8F23-6118BA4BBF56}" type="slidenum">
              <a:rPr lang="en-US"/>
              <a:pPr/>
              <a:t>23</a:t>
            </a:fld>
            <a:endParaRPr lang="en-US"/>
          </a:p>
        </p:txBody>
      </p:sp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Robin (RR</a:t>
            </a:r>
            <a:r>
              <a:rPr lang="en-US" dirty="0" smtClean="0"/>
              <a:t>)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pic>
        <p:nvPicPr>
          <p:cNvPr id="530436" name="Picture 4" descr="2-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25" y="1417342"/>
            <a:ext cx="7742238" cy="1468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0437" name="Rectangle 5"/>
          <p:cNvSpPr>
            <a:spLocks noChangeArrowheads="1"/>
          </p:cNvSpPr>
          <p:nvPr/>
        </p:nvSpPr>
        <p:spPr bwMode="auto">
          <a:xfrm>
            <a:off x="6035675" y="5714975"/>
            <a:ext cx="2965450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Systems: Design and Implementation</a:t>
            </a:r>
            <a:r>
              <a:rPr lang="en-US" sz="800">
                <a:solidFill>
                  <a:srgbClr val="969696"/>
                </a:solidFill>
              </a:rPr>
              <a:t> </a:t>
            </a:r>
          </a:p>
          <a:p>
            <a:r>
              <a:rPr lang="en-US" sz="800">
                <a:solidFill>
                  <a:srgbClr val="969696"/>
                </a:solidFill>
              </a:rPr>
              <a:t>Tanenbaum &amp; Woodhull </a:t>
            </a:r>
          </a:p>
          <a:p>
            <a:r>
              <a:rPr lang="en-US" sz="800">
                <a:solidFill>
                  <a:srgbClr val="969696"/>
                </a:solidFill>
              </a:rPr>
              <a:t>(c) 2006 Prentice-Hall, Inc. All rights reserved. 0-13-142938-8</a:t>
            </a:r>
          </a:p>
        </p:txBody>
      </p:sp>
    </p:spTree>
    <p:extLst>
      <p:ext uri="{BB962C8B-B14F-4D97-AF65-F5344CB8AC3E}">
        <p14:creationId xmlns:p14="http://schemas.microsoft.com/office/powerpoint/2010/main" val="2223904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5B05C-080A-9040-80C2-E822F8F52E15}" type="slidenum">
              <a:rPr lang="en-US"/>
              <a:pPr/>
              <a:t>24</a:t>
            </a:fld>
            <a:endParaRPr lang="en-US"/>
          </a:p>
        </p:txBody>
      </p:sp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Robin (RR),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363"/>
          </a:xfrm>
        </p:spPr>
        <p:txBody>
          <a:bodyPr/>
          <a:lstStyle/>
          <a:p>
            <a:r>
              <a:rPr lang="en-US" dirty="0"/>
              <a:t>Round Robin example with time quantum 4:</a:t>
            </a:r>
          </a:p>
        </p:txBody>
      </p:sp>
      <p:sp>
        <p:nvSpPr>
          <p:cNvPr id="546820" name="Rectangle 3"/>
          <p:cNvSpPr>
            <a:spLocks noChangeArrowheads="1"/>
          </p:cNvSpPr>
          <p:nvPr/>
        </p:nvSpPr>
        <p:spPr bwMode="auto">
          <a:xfrm>
            <a:off x="827088" y="1782763"/>
            <a:ext cx="7351712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  <a:tabLst>
                <a:tab pos="2222500" algn="ctr"/>
                <a:tab pos="3997325" algn="ctr"/>
              </a:tabLst>
            </a:pPr>
            <a:r>
              <a:rPr lang="en-US" sz="1800" dirty="0"/>
              <a:t>		</a:t>
            </a:r>
            <a:r>
              <a:rPr lang="en-US" sz="1800" u="sng" dirty="0"/>
              <a:t>Process</a:t>
            </a:r>
            <a:r>
              <a:rPr lang="en-US" sz="1800" dirty="0"/>
              <a:t>	</a:t>
            </a:r>
            <a:r>
              <a:rPr lang="en-US" sz="1800" u="sng" dirty="0"/>
              <a:t>Burst Time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  <a:tabLst>
                <a:tab pos="2222500" algn="ctr"/>
                <a:tab pos="3997325" algn="ctr"/>
              </a:tabLst>
            </a:pPr>
            <a:r>
              <a:rPr lang="en-US" sz="1800" i="1" dirty="0"/>
              <a:t>		P</a:t>
            </a:r>
            <a:r>
              <a:rPr lang="en-US" sz="1800" i="1" baseline="-25000" dirty="0"/>
              <a:t>1	</a:t>
            </a:r>
            <a:r>
              <a:rPr lang="en-US" sz="1800" dirty="0"/>
              <a:t>24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  <a:tabLst>
                <a:tab pos="2222500" algn="ctr"/>
                <a:tab pos="3997325" algn="ctr"/>
              </a:tabLst>
            </a:pPr>
            <a:r>
              <a:rPr lang="en-US" sz="1800" dirty="0"/>
              <a:t>		 </a:t>
            </a:r>
            <a:r>
              <a:rPr lang="en-US" sz="1800" i="1" dirty="0"/>
              <a:t>P</a:t>
            </a:r>
            <a:r>
              <a:rPr lang="en-US" sz="1800" i="1" baseline="-25000" dirty="0"/>
              <a:t>2	  </a:t>
            </a:r>
            <a:r>
              <a:rPr lang="en-US" sz="1800" dirty="0"/>
              <a:t>3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  <a:tabLst>
                <a:tab pos="2222500" algn="ctr"/>
                <a:tab pos="3997325" algn="ctr"/>
              </a:tabLst>
            </a:pPr>
            <a:r>
              <a:rPr lang="en-US" sz="1800" dirty="0"/>
              <a:t>		 </a:t>
            </a:r>
            <a:r>
              <a:rPr lang="en-US" sz="1800" i="1" dirty="0"/>
              <a:t>P</a:t>
            </a:r>
            <a:r>
              <a:rPr lang="en-US" sz="1800" i="1" baseline="-25000" dirty="0"/>
              <a:t>3	  </a:t>
            </a:r>
            <a:r>
              <a:rPr lang="en-US" sz="1800" dirty="0"/>
              <a:t>3</a:t>
            </a:r>
            <a:br>
              <a:rPr lang="en-US" sz="1800" dirty="0"/>
            </a:br>
            <a:endParaRPr lang="en-US" sz="1800" dirty="0"/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  <a:tabLst>
                <a:tab pos="2222500" algn="ctr"/>
                <a:tab pos="3997325" algn="ctr"/>
              </a:tabLst>
            </a:pPr>
            <a:r>
              <a:rPr lang="en-US" sz="2400" dirty="0"/>
              <a:t>The timeline is: </a:t>
            </a:r>
            <a:br>
              <a:rPr lang="en-US" sz="24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  <a:tabLst>
                <a:tab pos="2222500" algn="ctr"/>
                <a:tab pos="3997325" algn="ctr"/>
              </a:tabLst>
            </a:pPr>
            <a:endParaRPr lang="en-US" sz="2000" dirty="0"/>
          </a:p>
          <a:p>
            <a:pPr lvl="4" eaLnBrk="1" hangingPunct="1">
              <a:lnSpc>
                <a:spcPct val="90000"/>
              </a:lnSpc>
              <a:spcBef>
                <a:spcPct val="20000"/>
              </a:spcBef>
              <a:tabLst>
                <a:tab pos="2222500" algn="ctr"/>
                <a:tab pos="3997325" algn="ctr"/>
              </a:tabLst>
            </a:pPr>
            <a:endParaRPr lang="en-US" sz="900" dirty="0"/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  <a:tabLst>
                <a:tab pos="2222500" algn="ctr"/>
                <a:tab pos="3997325" algn="ctr"/>
              </a:tabLst>
            </a:pPr>
            <a:r>
              <a:rPr lang="en-US" sz="2800" dirty="0"/>
              <a:t>Typically, higher average turnaround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than </a:t>
            </a:r>
            <a:r>
              <a:rPr lang="en-US" sz="2800" dirty="0"/>
              <a:t>SJF, </a:t>
            </a:r>
            <a:r>
              <a:rPr lang="en-US" sz="2800" dirty="0" smtClean="0"/>
              <a:t>but </a:t>
            </a:r>
            <a:r>
              <a:rPr lang="en-US" sz="2800" dirty="0"/>
              <a:t>with better response time.</a:t>
            </a:r>
          </a:p>
        </p:txBody>
      </p:sp>
      <p:grpSp>
        <p:nvGrpSpPr>
          <p:cNvPr id="546821" name="Group 27"/>
          <p:cNvGrpSpPr>
            <a:grpSpLocks/>
          </p:cNvGrpSpPr>
          <p:nvPr/>
        </p:nvGrpSpPr>
        <p:grpSpPr bwMode="auto">
          <a:xfrm>
            <a:off x="2139950" y="3811588"/>
            <a:ext cx="4810125" cy="989012"/>
            <a:chOff x="1056" y="2640"/>
            <a:chExt cx="3030" cy="623"/>
          </a:xfrm>
        </p:grpSpPr>
        <p:grpSp>
          <p:nvGrpSpPr>
            <p:cNvPr id="546822" name="Group 14"/>
            <p:cNvGrpSpPr>
              <a:grpSpLocks/>
            </p:cNvGrpSpPr>
            <p:nvPr/>
          </p:nvGrpSpPr>
          <p:grpSpPr bwMode="auto">
            <a:xfrm>
              <a:off x="1152" y="2640"/>
              <a:ext cx="2842" cy="384"/>
              <a:chOff x="1152" y="2736"/>
              <a:chExt cx="2304" cy="288"/>
            </a:xfrm>
          </p:grpSpPr>
          <p:sp>
            <p:nvSpPr>
              <p:cNvPr id="546823" name="Rectangle 4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800">
                    <a:latin typeface="Helvetica" charset="0"/>
                    <a:cs typeface="ＭＳ Ｐゴシック" charset="0"/>
                  </a:rPr>
                  <a:t>P</a:t>
                </a:r>
                <a:r>
                  <a:rPr lang="en-US" sz="1800" baseline="-25000">
                    <a:latin typeface="Helvetica" charset="0"/>
                    <a:cs typeface="ＭＳ Ｐゴシック" charset="0"/>
                  </a:rPr>
                  <a:t>1</a:t>
                </a:r>
                <a:endParaRPr lang="en-US" sz="1800">
                  <a:latin typeface="Helvetica" charset="0"/>
                  <a:cs typeface="ＭＳ Ｐゴシック" charset="0"/>
                </a:endParaRPr>
              </a:p>
            </p:txBody>
          </p:sp>
          <p:sp>
            <p:nvSpPr>
              <p:cNvPr id="546824" name="Rectangle 5"/>
              <p:cNvSpPr>
                <a:spLocks noChangeArrowheads="1"/>
              </p:cNvSpPr>
              <p:nvPr/>
            </p:nvSpPr>
            <p:spPr bwMode="auto">
              <a:xfrm>
                <a:off x="1440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800">
                    <a:latin typeface="Helvetica" charset="0"/>
                    <a:cs typeface="ＭＳ Ｐゴシック" charset="0"/>
                  </a:rPr>
                  <a:t>P</a:t>
                </a:r>
                <a:r>
                  <a:rPr lang="en-US" sz="1800" baseline="-25000">
                    <a:latin typeface="Helvetica" charset="0"/>
                    <a:cs typeface="ＭＳ Ｐゴシック" charset="0"/>
                  </a:rPr>
                  <a:t>2</a:t>
                </a:r>
              </a:p>
            </p:txBody>
          </p:sp>
          <p:sp>
            <p:nvSpPr>
              <p:cNvPr id="546825" name="Rectangle 6"/>
              <p:cNvSpPr>
                <a:spLocks noChangeArrowheads="1"/>
              </p:cNvSpPr>
              <p:nvPr/>
            </p:nvSpPr>
            <p:spPr bwMode="auto">
              <a:xfrm>
                <a:off x="1728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800">
                    <a:latin typeface="Helvetica" charset="0"/>
                    <a:cs typeface="ＭＳ Ｐゴシック" charset="0"/>
                  </a:rPr>
                  <a:t>P</a:t>
                </a:r>
                <a:r>
                  <a:rPr lang="en-US" sz="1800" baseline="-25000">
                    <a:latin typeface="Helvetica" charset="0"/>
                    <a:cs typeface="ＭＳ Ｐゴシック" charset="0"/>
                  </a:rPr>
                  <a:t>3</a:t>
                </a:r>
              </a:p>
            </p:txBody>
          </p:sp>
          <p:sp>
            <p:nvSpPr>
              <p:cNvPr id="546826" name="Rectangle 7"/>
              <p:cNvSpPr>
                <a:spLocks noChangeArrowheads="1"/>
              </p:cNvSpPr>
              <p:nvPr/>
            </p:nvSpPr>
            <p:spPr bwMode="auto">
              <a:xfrm>
                <a:off x="2016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800">
                    <a:latin typeface="Helvetica" charset="0"/>
                    <a:cs typeface="ＭＳ Ｐゴシック" charset="0"/>
                  </a:rPr>
                  <a:t>P</a:t>
                </a:r>
                <a:r>
                  <a:rPr lang="en-US" sz="1800" baseline="-25000">
                    <a:latin typeface="Helvetica" charset="0"/>
                    <a:cs typeface="ＭＳ Ｐゴシック" charset="0"/>
                  </a:rPr>
                  <a:t>1</a:t>
                </a:r>
              </a:p>
            </p:txBody>
          </p:sp>
          <p:sp>
            <p:nvSpPr>
              <p:cNvPr id="546827" name="Rectangle 8"/>
              <p:cNvSpPr>
                <a:spLocks noChangeArrowheads="1"/>
              </p:cNvSpPr>
              <p:nvPr/>
            </p:nvSpPr>
            <p:spPr bwMode="auto">
              <a:xfrm>
                <a:off x="2304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800">
                    <a:latin typeface="Helvetica" charset="0"/>
                    <a:cs typeface="ＭＳ Ｐゴシック" charset="0"/>
                  </a:rPr>
                  <a:t>P</a:t>
                </a:r>
                <a:r>
                  <a:rPr lang="en-US" sz="1800" baseline="-25000">
                    <a:latin typeface="Helvetica" charset="0"/>
                    <a:cs typeface="ＭＳ Ｐゴシック" charset="0"/>
                  </a:rPr>
                  <a:t>1</a:t>
                </a:r>
              </a:p>
            </p:txBody>
          </p:sp>
          <p:sp>
            <p:nvSpPr>
              <p:cNvPr id="546828" name="Rectangle 9"/>
              <p:cNvSpPr>
                <a:spLocks noChangeArrowheads="1"/>
              </p:cNvSpPr>
              <p:nvPr/>
            </p:nvSpPr>
            <p:spPr bwMode="auto">
              <a:xfrm>
                <a:off x="2592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800">
                    <a:latin typeface="Helvetica" charset="0"/>
                    <a:cs typeface="ＭＳ Ｐゴシック" charset="0"/>
                  </a:rPr>
                  <a:t>P</a:t>
                </a:r>
                <a:r>
                  <a:rPr lang="en-US" sz="1800" baseline="-25000">
                    <a:latin typeface="Helvetica" charset="0"/>
                    <a:cs typeface="ＭＳ Ｐゴシック" charset="0"/>
                  </a:rPr>
                  <a:t>1</a:t>
                </a:r>
              </a:p>
            </p:txBody>
          </p:sp>
          <p:sp>
            <p:nvSpPr>
              <p:cNvPr id="546829" name="Rectangle 10"/>
              <p:cNvSpPr>
                <a:spLocks noChangeArrowheads="1"/>
              </p:cNvSpPr>
              <p:nvPr/>
            </p:nvSpPr>
            <p:spPr bwMode="auto">
              <a:xfrm>
                <a:off x="2880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800">
                    <a:latin typeface="Helvetica" charset="0"/>
                    <a:cs typeface="ＭＳ Ｐゴシック" charset="0"/>
                  </a:rPr>
                  <a:t>P</a:t>
                </a:r>
                <a:r>
                  <a:rPr lang="en-US" sz="1800" baseline="-25000">
                    <a:latin typeface="Helvetica" charset="0"/>
                    <a:cs typeface="ＭＳ Ｐゴシック" charset="0"/>
                  </a:rPr>
                  <a:t>1</a:t>
                </a:r>
              </a:p>
            </p:txBody>
          </p:sp>
          <p:sp>
            <p:nvSpPr>
              <p:cNvPr id="546830" name="Rectangle 11"/>
              <p:cNvSpPr>
                <a:spLocks noChangeArrowheads="1"/>
              </p:cNvSpPr>
              <p:nvPr/>
            </p:nvSpPr>
            <p:spPr bwMode="auto">
              <a:xfrm>
                <a:off x="3168" y="2736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800">
                    <a:latin typeface="Helvetica" charset="0"/>
                    <a:cs typeface="ＭＳ Ｐゴシック" charset="0"/>
                  </a:rPr>
                  <a:t>P</a:t>
                </a:r>
                <a:r>
                  <a:rPr lang="en-US" sz="1800" baseline="-25000">
                    <a:latin typeface="Helvetica" charset="0"/>
                    <a:cs typeface="ＭＳ Ｐゴシック" charset="0"/>
                  </a:rPr>
                  <a:t>1</a:t>
                </a:r>
              </a:p>
            </p:txBody>
          </p:sp>
        </p:grpSp>
        <p:sp>
          <p:nvSpPr>
            <p:cNvPr id="546831" name="Text Box 15"/>
            <p:cNvSpPr txBox="1">
              <a:spLocks noChangeArrowheads="1"/>
            </p:cNvSpPr>
            <p:nvPr/>
          </p:nvSpPr>
          <p:spPr bwMode="auto">
            <a:xfrm>
              <a:off x="1056" y="3024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Helvetica" charset="0"/>
                  <a:cs typeface="ＭＳ Ｐゴシック" charset="0"/>
                </a:rPr>
                <a:t>0</a:t>
              </a:r>
            </a:p>
          </p:txBody>
        </p:sp>
        <p:sp>
          <p:nvSpPr>
            <p:cNvPr id="546832" name="Text Box 16"/>
            <p:cNvSpPr txBox="1">
              <a:spLocks noChangeArrowheads="1"/>
            </p:cNvSpPr>
            <p:nvPr/>
          </p:nvSpPr>
          <p:spPr bwMode="auto">
            <a:xfrm>
              <a:off x="1386" y="3030"/>
              <a:ext cx="1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Helvetica" charset="0"/>
                  <a:cs typeface="ＭＳ Ｐゴシック" charset="0"/>
                </a:rPr>
                <a:t>4</a:t>
              </a:r>
            </a:p>
          </p:txBody>
        </p:sp>
        <p:sp>
          <p:nvSpPr>
            <p:cNvPr id="546833" name="Text Box 17"/>
            <p:cNvSpPr txBox="1">
              <a:spLocks noChangeArrowheads="1"/>
            </p:cNvSpPr>
            <p:nvPr/>
          </p:nvSpPr>
          <p:spPr bwMode="auto">
            <a:xfrm>
              <a:off x="1770" y="3030"/>
              <a:ext cx="1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Helvetica" charset="0"/>
                  <a:cs typeface="ＭＳ Ｐゴシック" charset="0"/>
                </a:rPr>
                <a:t>7</a:t>
              </a:r>
            </a:p>
          </p:txBody>
        </p:sp>
        <p:sp>
          <p:nvSpPr>
            <p:cNvPr id="546834" name="Text Box 18"/>
            <p:cNvSpPr txBox="1">
              <a:spLocks noChangeArrowheads="1"/>
            </p:cNvSpPr>
            <p:nvPr/>
          </p:nvSpPr>
          <p:spPr bwMode="auto">
            <a:xfrm>
              <a:off x="2068" y="3024"/>
              <a:ext cx="27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Helvetica" charset="0"/>
                  <a:cs typeface="ＭＳ Ｐゴシック" charset="0"/>
                </a:rPr>
                <a:t>10</a:t>
              </a:r>
            </a:p>
          </p:txBody>
        </p:sp>
        <p:sp>
          <p:nvSpPr>
            <p:cNvPr id="546835" name="Text Box 19"/>
            <p:cNvSpPr txBox="1">
              <a:spLocks noChangeArrowheads="1"/>
            </p:cNvSpPr>
            <p:nvPr/>
          </p:nvSpPr>
          <p:spPr bwMode="auto">
            <a:xfrm>
              <a:off x="2456" y="3024"/>
              <a:ext cx="27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Helvetica" charset="0"/>
                  <a:cs typeface="ＭＳ Ｐゴシック" charset="0"/>
                </a:rPr>
                <a:t>14</a:t>
              </a:r>
            </a:p>
          </p:txBody>
        </p:sp>
        <p:sp>
          <p:nvSpPr>
            <p:cNvPr id="546836" name="Text Box 20"/>
            <p:cNvSpPr txBox="1">
              <a:spLocks noChangeArrowheads="1"/>
            </p:cNvSpPr>
            <p:nvPr/>
          </p:nvSpPr>
          <p:spPr bwMode="auto">
            <a:xfrm>
              <a:off x="2792" y="3024"/>
              <a:ext cx="27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Helvetica" charset="0"/>
                  <a:cs typeface="ＭＳ Ｐゴシック" charset="0"/>
                </a:rPr>
                <a:t>18</a:t>
              </a:r>
            </a:p>
          </p:txBody>
        </p:sp>
        <p:sp>
          <p:nvSpPr>
            <p:cNvPr id="546837" name="Text Box 21"/>
            <p:cNvSpPr txBox="1">
              <a:spLocks noChangeArrowheads="1"/>
            </p:cNvSpPr>
            <p:nvPr/>
          </p:nvSpPr>
          <p:spPr bwMode="auto">
            <a:xfrm>
              <a:off x="3088" y="3024"/>
              <a:ext cx="27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Helvetica" charset="0"/>
                  <a:cs typeface="ＭＳ Ｐゴシック" charset="0"/>
                </a:rPr>
                <a:t>22</a:t>
              </a:r>
            </a:p>
          </p:txBody>
        </p:sp>
        <p:sp>
          <p:nvSpPr>
            <p:cNvPr id="546838" name="Text Box 22"/>
            <p:cNvSpPr txBox="1">
              <a:spLocks noChangeArrowheads="1"/>
            </p:cNvSpPr>
            <p:nvPr/>
          </p:nvSpPr>
          <p:spPr bwMode="auto">
            <a:xfrm>
              <a:off x="3472" y="3024"/>
              <a:ext cx="27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Helvetica" charset="0"/>
                  <a:cs typeface="ＭＳ Ｐゴシック" charset="0"/>
                </a:rPr>
                <a:t>26</a:t>
              </a:r>
            </a:p>
          </p:txBody>
        </p:sp>
        <p:sp>
          <p:nvSpPr>
            <p:cNvPr id="546839" name="Text Box 24"/>
            <p:cNvSpPr txBox="1">
              <a:spLocks noChangeArrowheads="1"/>
            </p:cNvSpPr>
            <p:nvPr/>
          </p:nvSpPr>
          <p:spPr bwMode="auto">
            <a:xfrm>
              <a:off x="3808" y="3024"/>
              <a:ext cx="27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800">
                  <a:latin typeface="Helvetica" charset="0"/>
                  <a:cs typeface="ＭＳ Ｐゴシック" charset="0"/>
                </a:rPr>
                <a:t>30</a:t>
              </a:r>
            </a:p>
          </p:txBody>
        </p:sp>
      </p:grpSp>
      <p:sp>
        <p:nvSpPr>
          <p:cNvPr id="546842" name="Rectangle 26"/>
          <p:cNvSpPr>
            <a:spLocks noChangeArrowheads="1"/>
          </p:cNvSpPr>
          <p:nvPr/>
        </p:nvSpPr>
        <p:spPr bwMode="auto">
          <a:xfrm>
            <a:off x="5943600" y="6262688"/>
            <a:ext cx="3046413" cy="45878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 Concepts with Java, 8</a:t>
            </a:r>
            <a:r>
              <a:rPr lang="en-US" sz="800" b="1" baseline="30000">
                <a:solidFill>
                  <a:srgbClr val="969696"/>
                </a:solidFill>
              </a:rPr>
              <a:t>th</a:t>
            </a:r>
            <a:r>
              <a:rPr lang="en-US" sz="800" b="1">
                <a:solidFill>
                  <a:srgbClr val="969696"/>
                </a:solidFill>
              </a:rPr>
              <a:t> edition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Silberschatz, Galvin, and Gagne </a:t>
            </a:r>
          </a:p>
          <a:p>
            <a:r>
              <a:rPr lang="en-US" sz="800">
                <a:solidFill>
                  <a:srgbClr val="969696"/>
                </a:solidFill>
              </a:rPr>
              <a:t>(c) 2010 John Wiley &amp; Sons. All rights reserved. 0-13-142938-8</a:t>
            </a:r>
          </a:p>
        </p:txBody>
      </p:sp>
    </p:spTree>
    <p:extLst>
      <p:ext uri="{BB962C8B-B14F-4D97-AF65-F5344CB8AC3E}">
        <p14:creationId xmlns:p14="http://schemas.microsoft.com/office/powerpoint/2010/main" val="147741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6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6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468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0573E-FDE7-EB4E-BCED-5A3178160094}" type="slidenum">
              <a:rPr lang="en-US"/>
              <a:pPr/>
              <a:t>25</a:t>
            </a:fld>
            <a:endParaRPr lang="en-US"/>
          </a:p>
        </p:txBody>
      </p:sp>
      <p:sp>
        <p:nvSpPr>
          <p:cNvPr id="532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Quantum vs. Context Switch Time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219200"/>
          </a:xfrm>
        </p:spPr>
        <p:txBody>
          <a:bodyPr/>
          <a:lstStyle/>
          <a:p>
            <a:r>
              <a:rPr lang="en-US"/>
              <a:t>A smaller time quantum increases the number </a:t>
            </a:r>
            <a:br>
              <a:rPr lang="en-US"/>
            </a:br>
            <a:r>
              <a:rPr lang="en-US"/>
              <a:t>of processor switches.</a:t>
            </a:r>
          </a:p>
          <a:p>
            <a:pPr lvl="1"/>
            <a:r>
              <a:rPr lang="en-US"/>
              <a:t>Recall each context switch takes time.</a:t>
            </a:r>
          </a:p>
        </p:txBody>
      </p:sp>
      <p:pic>
        <p:nvPicPr>
          <p:cNvPr id="53248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75" y="2846388"/>
            <a:ext cx="7065963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86" name="Rectangle 6"/>
          <p:cNvSpPr>
            <a:spLocks noChangeArrowheads="1"/>
          </p:cNvSpPr>
          <p:nvPr/>
        </p:nvSpPr>
        <p:spPr bwMode="auto">
          <a:xfrm>
            <a:off x="5943600" y="6262688"/>
            <a:ext cx="3046413" cy="45878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 Concepts with Java, 8</a:t>
            </a:r>
            <a:r>
              <a:rPr lang="en-US" sz="800" b="1" baseline="30000">
                <a:solidFill>
                  <a:srgbClr val="969696"/>
                </a:solidFill>
              </a:rPr>
              <a:t>th</a:t>
            </a:r>
            <a:r>
              <a:rPr lang="en-US" sz="800" b="1">
                <a:solidFill>
                  <a:srgbClr val="969696"/>
                </a:solidFill>
              </a:rPr>
              <a:t> edition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Silberschatz, Galvin, and Gagne </a:t>
            </a:r>
          </a:p>
          <a:p>
            <a:r>
              <a:rPr lang="en-US" sz="800">
                <a:solidFill>
                  <a:srgbClr val="969696"/>
                </a:solidFill>
              </a:rPr>
              <a:t>(c) 2010 John Wiley &amp; Sons. All rights reserved. 0-13-142938-8</a:t>
            </a:r>
          </a:p>
        </p:txBody>
      </p:sp>
    </p:spTree>
    <p:extLst>
      <p:ext uri="{BB962C8B-B14F-4D97-AF65-F5344CB8AC3E}">
        <p14:creationId xmlns:p14="http://schemas.microsoft.com/office/powerpoint/2010/main" val="3069233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161FB-3808-A443-8BFE-284A55774D41}" type="slidenum">
              <a:rPr lang="en-US"/>
              <a:pPr/>
              <a:t>26</a:t>
            </a:fld>
            <a:endParaRPr lang="en-US"/>
          </a:p>
        </p:txBody>
      </p:sp>
      <p:sp>
        <p:nvSpPr>
          <p:cNvPr id="533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Scheduling Interactive Systems</a:t>
            </a:r>
          </a:p>
        </p:txBody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12163" cy="4785331"/>
          </a:xfrm>
        </p:spPr>
        <p:txBody>
          <a:bodyPr/>
          <a:lstStyle/>
          <a:p>
            <a:r>
              <a:rPr lang="en-US" dirty="0"/>
              <a:t>Turnaround time varies with the time quantum.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r>
              <a:rPr lang="en-US" dirty="0"/>
              <a:t>Each context switch incurs certain OS </a:t>
            </a:r>
            <a:br>
              <a:rPr lang="en-US" dirty="0"/>
            </a:br>
            <a:r>
              <a:rPr lang="en-US" dirty="0">
                <a:solidFill>
                  <a:srgbClr val="B23300"/>
                </a:solidFill>
              </a:rPr>
              <a:t>administrative overhead</a:t>
            </a:r>
            <a:r>
              <a:rPr lang="en-US" dirty="0" smtClean="0"/>
              <a:t>: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Save and load registers and memory maps.</a:t>
            </a:r>
          </a:p>
          <a:p>
            <a:pPr lvl="1"/>
            <a:r>
              <a:rPr lang="en-US" dirty="0"/>
              <a:t>Switch memory maps.</a:t>
            </a:r>
          </a:p>
          <a:p>
            <a:pPr lvl="1"/>
            <a:r>
              <a:rPr lang="en-US" dirty="0"/>
              <a:t>Update system tables and lists.</a:t>
            </a:r>
          </a:p>
          <a:p>
            <a:pPr lvl="1"/>
            <a:r>
              <a:rPr lang="en-US" dirty="0"/>
              <a:t>Flush and reload the cache.</a:t>
            </a:r>
          </a:p>
          <a:p>
            <a:pPr lvl="1"/>
            <a:r>
              <a:rPr lang="en-US" dirty="0"/>
              <a:t>etc.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7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3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3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3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33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33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50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161FB-3808-A443-8BFE-284A55774D41}" type="slidenum">
              <a:rPr lang="en-US"/>
              <a:pPr/>
              <a:t>27</a:t>
            </a:fld>
            <a:endParaRPr lang="en-US"/>
          </a:p>
        </p:txBody>
      </p:sp>
      <p:sp>
        <p:nvSpPr>
          <p:cNvPr id="533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Interactive </a:t>
            </a:r>
            <a:r>
              <a:rPr lang="en-US" dirty="0" smtClean="0"/>
              <a:t>Systems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12163" cy="4968875"/>
          </a:xfrm>
        </p:spPr>
        <p:txBody>
          <a:bodyPr/>
          <a:lstStyle/>
          <a:p>
            <a:r>
              <a:rPr lang="en-US" dirty="0"/>
              <a:t>Increasing the time quantum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can </a:t>
            </a:r>
            <a:r>
              <a:rPr lang="en-US" dirty="0"/>
              <a:t>increase response time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Example with 100 </a:t>
            </a:r>
            <a:r>
              <a:rPr lang="en-US" dirty="0" err="1"/>
              <a:t>msec</a:t>
            </a:r>
            <a:r>
              <a:rPr lang="en-US" dirty="0"/>
              <a:t> quantum: </a:t>
            </a:r>
          </a:p>
          <a:p>
            <a:pPr lvl="1"/>
            <a:r>
              <a:rPr lang="en-US" dirty="0"/>
              <a:t>10 users press carriage return simultaneously. </a:t>
            </a:r>
          </a:p>
          <a:p>
            <a:pPr lvl="1"/>
            <a:r>
              <a:rPr lang="en-US" dirty="0"/>
              <a:t>The last user has to wait 1 second for a response</a:t>
            </a:r>
          </a:p>
        </p:txBody>
      </p:sp>
    </p:spTree>
    <p:extLst>
      <p:ext uri="{BB962C8B-B14F-4D97-AF65-F5344CB8AC3E}">
        <p14:creationId xmlns:p14="http://schemas.microsoft.com/office/powerpoint/2010/main" val="1606692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3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3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3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B99BB-DFE7-BE4D-AB6A-2325E60242FC}" type="slidenum">
              <a:rPr lang="en-US"/>
              <a:pPr/>
              <a:t>28</a:t>
            </a:fld>
            <a:endParaRPr lang="en-US"/>
          </a:p>
        </p:txBody>
      </p:sp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Highest Priority First (HPF)</a:t>
            </a:r>
          </a:p>
        </p:txBody>
      </p:sp>
      <p:pic>
        <p:nvPicPr>
          <p:cNvPr id="548867" name="Picture 3" descr="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1468438"/>
            <a:ext cx="6137275" cy="40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8869" name="Rectangle 5"/>
          <p:cNvSpPr>
            <a:spLocks noChangeArrowheads="1"/>
          </p:cNvSpPr>
          <p:nvPr/>
        </p:nvSpPr>
        <p:spPr bwMode="auto">
          <a:xfrm>
            <a:off x="5943600" y="6262688"/>
            <a:ext cx="3046413" cy="45878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 Concepts with Java, 8</a:t>
            </a:r>
            <a:r>
              <a:rPr lang="en-US" sz="800" b="1" baseline="30000">
                <a:solidFill>
                  <a:srgbClr val="969696"/>
                </a:solidFill>
              </a:rPr>
              <a:t>th</a:t>
            </a:r>
            <a:r>
              <a:rPr lang="en-US" sz="800" b="1">
                <a:solidFill>
                  <a:srgbClr val="969696"/>
                </a:solidFill>
              </a:rPr>
              <a:t> edition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Silberschatz, Galvin, and Gagne </a:t>
            </a:r>
          </a:p>
          <a:p>
            <a:r>
              <a:rPr lang="en-US" sz="800">
                <a:solidFill>
                  <a:srgbClr val="969696"/>
                </a:solidFill>
              </a:rPr>
              <a:t>(c) 2010 John Wiley &amp; Sons. All rights reserved. 0-13-142938-8</a:t>
            </a:r>
          </a:p>
        </p:txBody>
      </p:sp>
    </p:spTree>
    <p:extLst>
      <p:ext uri="{BB962C8B-B14F-4D97-AF65-F5344CB8AC3E}">
        <p14:creationId xmlns:p14="http://schemas.microsoft.com/office/powerpoint/2010/main" val="1089494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FF763-A702-EC40-B17F-04D66E0E9796}" type="slidenum">
              <a:rPr lang="en-US"/>
              <a:pPr/>
              <a:t>29</a:t>
            </a:fld>
            <a:endParaRPr lang="en-US"/>
          </a:p>
        </p:txBody>
      </p:sp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Highest Priority First (HPF), </a:t>
            </a:r>
            <a:r>
              <a:rPr lang="en-US" i="1"/>
              <a:t>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79438"/>
          </a:xfrm>
        </p:spPr>
        <p:txBody>
          <a:bodyPr/>
          <a:lstStyle/>
          <a:p>
            <a:r>
              <a:rPr lang="en-US"/>
              <a:t>HPF scheduling with four priority classes:</a:t>
            </a:r>
          </a:p>
        </p:txBody>
      </p:sp>
      <p:pic>
        <p:nvPicPr>
          <p:cNvPr id="549892" name="Picture 4" descr="2-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525" y="2041525"/>
            <a:ext cx="6516688" cy="275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9893" name="Text Box 5"/>
          <p:cNvSpPr txBox="1">
            <a:spLocks noChangeArrowheads="1"/>
          </p:cNvSpPr>
          <p:nvPr/>
        </p:nvSpPr>
        <p:spPr bwMode="auto">
          <a:xfrm>
            <a:off x="3065463" y="5156200"/>
            <a:ext cx="3152775" cy="650875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Use Round Robin scheduling</a:t>
            </a:r>
          </a:p>
          <a:p>
            <a:r>
              <a:rPr lang="en-US" sz="1800">
                <a:solidFill>
                  <a:schemeClr val="folHlink"/>
                </a:solidFill>
              </a:rPr>
              <a:t>within each priority class.</a:t>
            </a:r>
          </a:p>
        </p:txBody>
      </p:sp>
      <p:sp>
        <p:nvSpPr>
          <p:cNvPr id="549894" name="Rectangle 6"/>
          <p:cNvSpPr>
            <a:spLocks noChangeArrowheads="1"/>
          </p:cNvSpPr>
          <p:nvPr/>
        </p:nvSpPr>
        <p:spPr bwMode="auto">
          <a:xfrm>
            <a:off x="6035675" y="6172200"/>
            <a:ext cx="2965450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Systems: Design and Implementation</a:t>
            </a:r>
            <a:r>
              <a:rPr lang="en-US" sz="800">
                <a:solidFill>
                  <a:srgbClr val="969696"/>
                </a:solidFill>
              </a:rPr>
              <a:t> </a:t>
            </a:r>
          </a:p>
          <a:p>
            <a:r>
              <a:rPr lang="en-US" sz="800">
                <a:solidFill>
                  <a:srgbClr val="969696"/>
                </a:solidFill>
              </a:rPr>
              <a:t>Tanenbaum &amp; Woodhull </a:t>
            </a:r>
          </a:p>
          <a:p>
            <a:r>
              <a:rPr lang="en-US" sz="800">
                <a:solidFill>
                  <a:srgbClr val="969696"/>
                </a:solidFill>
              </a:rPr>
              <a:t>(c) 2006 Prentice-Hall, Inc. All rights reserved. 0-13-142938-8</a:t>
            </a:r>
          </a:p>
        </p:txBody>
      </p:sp>
    </p:spTree>
    <p:extLst>
      <p:ext uri="{BB962C8B-B14F-4D97-AF65-F5344CB8AC3E}">
        <p14:creationId xmlns:p14="http://schemas.microsoft.com/office/powerpoint/2010/main" val="3356156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9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9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49F95-AA48-5740-AAD8-D366B27C6A08}" type="slidenum">
              <a:rPr lang="en-US"/>
              <a:pPr/>
              <a:t>3</a:t>
            </a:fld>
            <a:endParaRPr lang="en-US"/>
          </a:p>
        </p:txBody>
      </p:sp>
      <p:pic>
        <p:nvPicPr>
          <p:cNvPr id="49561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5075"/>
            <a:ext cx="696912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56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Context Switching</a:t>
            </a:r>
          </a:p>
        </p:txBody>
      </p:sp>
      <p:sp>
        <p:nvSpPr>
          <p:cNvPr id="495620" name="Text Box 4"/>
          <p:cNvSpPr txBox="1">
            <a:spLocks noChangeArrowheads="1"/>
          </p:cNvSpPr>
          <p:nvPr/>
        </p:nvSpPr>
        <p:spPr bwMode="auto">
          <a:xfrm>
            <a:off x="6218238" y="2514600"/>
            <a:ext cx="2467943" cy="1200329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B23300"/>
                </a:solidFill>
              </a:rPr>
              <a:t>A </a:t>
            </a:r>
            <a:r>
              <a:rPr lang="en-US" sz="1800" dirty="0" smtClean="0">
                <a:solidFill>
                  <a:srgbClr val="B23300"/>
                </a:solidFill>
              </a:rPr>
              <a:t>process</a:t>
            </a:r>
            <a:r>
              <a:rPr lang="en-US" sz="1800" dirty="0" smtClean="0">
                <a:solidFill>
                  <a:srgbClr val="B23300"/>
                </a:solidFill>
                <a:latin typeface="Arial"/>
              </a:rPr>
              <a:t>’</a:t>
            </a:r>
            <a:r>
              <a:rPr lang="en-US" sz="1800" dirty="0" smtClean="0">
                <a:solidFill>
                  <a:srgbClr val="B23300"/>
                </a:solidFill>
              </a:rPr>
              <a:t>s </a:t>
            </a:r>
            <a:r>
              <a:rPr lang="en-US" sz="1800" dirty="0">
                <a:solidFill>
                  <a:srgbClr val="B23300"/>
                </a:solidFill>
              </a:rPr>
              <a:t>state</a:t>
            </a:r>
          </a:p>
          <a:p>
            <a:r>
              <a:rPr lang="en-US" sz="1800" dirty="0">
                <a:solidFill>
                  <a:srgbClr val="B23300"/>
                </a:solidFill>
              </a:rPr>
              <a:t>information is kept</a:t>
            </a:r>
          </a:p>
          <a:p>
            <a:r>
              <a:rPr lang="en-US" sz="1800" dirty="0">
                <a:solidFill>
                  <a:srgbClr val="B23300"/>
                </a:solidFill>
              </a:rPr>
              <a:t>in its </a:t>
            </a:r>
            <a:r>
              <a:rPr lang="en-US" sz="1800" b="1" dirty="0">
                <a:solidFill>
                  <a:srgbClr val="B23300"/>
                </a:solidFill>
              </a:rPr>
              <a:t>process control</a:t>
            </a:r>
          </a:p>
          <a:p>
            <a:r>
              <a:rPr lang="en-US" sz="1800" b="1" dirty="0">
                <a:solidFill>
                  <a:srgbClr val="B23300"/>
                </a:solidFill>
              </a:rPr>
              <a:t>block</a:t>
            </a:r>
            <a:r>
              <a:rPr lang="en-US" sz="1800" dirty="0">
                <a:solidFill>
                  <a:srgbClr val="B23300"/>
                </a:solidFill>
              </a:rPr>
              <a:t> (PCB).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538427" y="6172170"/>
            <a:ext cx="2874011" cy="46166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rgbClr val="969696"/>
                </a:solidFill>
              </a:rPr>
              <a:t>Operating Systems: Design and Implementation, 3</a:t>
            </a:r>
            <a:r>
              <a:rPr lang="en-US" sz="800" b="1" baseline="30000" dirty="0">
                <a:solidFill>
                  <a:srgbClr val="969696"/>
                </a:solidFill>
              </a:rPr>
              <a:t>rd</a:t>
            </a:r>
            <a:r>
              <a:rPr lang="en-US" sz="800" b="1" dirty="0">
                <a:solidFill>
                  <a:srgbClr val="969696"/>
                </a:solidFill>
              </a:rPr>
              <a:t> ed.</a:t>
            </a:r>
            <a:r>
              <a:rPr lang="en-US" sz="800" dirty="0">
                <a:solidFill>
                  <a:srgbClr val="969696"/>
                </a:solidFill>
              </a:rPr>
              <a:t> </a:t>
            </a:r>
          </a:p>
          <a:p>
            <a:r>
              <a:rPr lang="en-US" sz="800" dirty="0">
                <a:solidFill>
                  <a:srgbClr val="969696"/>
                </a:solidFill>
              </a:rPr>
              <a:t>Andrew </a:t>
            </a:r>
            <a:r>
              <a:rPr lang="en-US" sz="800" dirty="0" err="1">
                <a:solidFill>
                  <a:srgbClr val="969696"/>
                </a:solidFill>
              </a:rPr>
              <a:t>Tanenbaum</a:t>
            </a:r>
            <a:r>
              <a:rPr lang="en-US" sz="800" dirty="0">
                <a:solidFill>
                  <a:srgbClr val="969696"/>
                </a:solidFill>
              </a:rPr>
              <a:t> &amp; Albert Woodhull </a:t>
            </a:r>
          </a:p>
          <a:p>
            <a:r>
              <a:rPr lang="en-US" sz="800" dirty="0">
                <a:solidFill>
                  <a:srgbClr val="969696"/>
                </a:solidFill>
              </a:rPr>
              <a:t>(c) 2006 Prentice-Hall, Inc</a:t>
            </a:r>
            <a:r>
              <a:rPr lang="en-US" sz="800" dirty="0" smtClean="0">
                <a:solidFill>
                  <a:srgbClr val="969696"/>
                </a:solidFill>
              </a:rPr>
              <a:t>. </a:t>
            </a:r>
            <a:r>
              <a:rPr lang="en-US" sz="800" dirty="0">
                <a:solidFill>
                  <a:srgbClr val="969696"/>
                </a:solidFill>
              </a:rPr>
              <a:t>0-13-142938-8</a:t>
            </a:r>
          </a:p>
        </p:txBody>
      </p:sp>
    </p:spTree>
    <p:extLst>
      <p:ext uri="{BB962C8B-B14F-4D97-AF65-F5344CB8AC3E}">
        <p14:creationId xmlns:p14="http://schemas.microsoft.com/office/powerpoint/2010/main" val="1306134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FF19-0755-D74F-88D3-9B762A1FB443}" type="slidenum">
              <a:rPr lang="en-US"/>
              <a:pPr/>
              <a:t>30</a:t>
            </a:fld>
            <a:endParaRPr lang="en-US"/>
          </a:p>
        </p:txBody>
      </p:sp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Highest Priority First (HPF), </a:t>
            </a:r>
            <a:r>
              <a:rPr lang="en-US" i="1"/>
              <a:t>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serious problem with HPF is </a:t>
            </a:r>
            <a:r>
              <a:rPr lang="en-US" dirty="0">
                <a:solidFill>
                  <a:srgbClr val="B23300"/>
                </a:solidFill>
              </a:rPr>
              <a:t>starvation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lowest priority processes </a:t>
            </a:r>
            <a:br>
              <a:rPr lang="en-US" dirty="0"/>
            </a:br>
            <a:r>
              <a:rPr lang="en-US" dirty="0"/>
              <a:t>may never get to execute.</a:t>
            </a:r>
          </a:p>
          <a:p>
            <a:pPr lvl="4"/>
            <a:endParaRPr lang="en-US" dirty="0"/>
          </a:p>
          <a:p>
            <a:r>
              <a:rPr lang="en-US" dirty="0"/>
              <a:t>A solution is </a:t>
            </a:r>
            <a:r>
              <a:rPr lang="en-US" dirty="0">
                <a:solidFill>
                  <a:srgbClr val="B23300"/>
                </a:solidFill>
              </a:rPr>
              <a:t>aging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As time progresses, the process scheduler </a:t>
            </a:r>
            <a:br>
              <a:rPr lang="en-US" dirty="0"/>
            </a:br>
            <a:r>
              <a:rPr lang="en-US" dirty="0">
                <a:solidFill>
                  <a:srgbClr val="B23300"/>
                </a:solidFill>
              </a:rPr>
              <a:t>automatically raises </a:t>
            </a:r>
            <a:r>
              <a:rPr lang="en-US" dirty="0"/>
              <a:t>the process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priority.</a:t>
            </a:r>
          </a:p>
          <a:p>
            <a:pPr lvl="4"/>
            <a:endParaRPr lang="en-US" dirty="0"/>
          </a:p>
          <a:p>
            <a:r>
              <a:rPr lang="en-US" dirty="0"/>
              <a:t>HPF can be preemptive.</a:t>
            </a:r>
          </a:p>
          <a:p>
            <a:pPr lvl="1"/>
            <a:r>
              <a:rPr lang="en-US" dirty="0"/>
              <a:t>A higher priority task </a:t>
            </a:r>
            <a:r>
              <a:rPr lang="en-US" dirty="0" smtClean="0"/>
              <a:t>that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arriving can preempt </a:t>
            </a:r>
            <a:br>
              <a:rPr lang="en-US" dirty="0"/>
            </a:br>
            <a:r>
              <a:rPr lang="en-US" dirty="0"/>
              <a:t>a currently executing process with a lower priority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391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0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50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50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50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49BA-7C6A-1048-AA7C-0B8315C9C101}" type="slidenum">
              <a:rPr lang="en-US"/>
              <a:pPr/>
              <a:t>31</a:t>
            </a:fld>
            <a:endParaRPr lang="en-US"/>
          </a:p>
        </p:txBody>
      </p:sp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 Problem #2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Assume: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Draw </a:t>
            </a:r>
            <a:r>
              <a:rPr lang="en-US" sz="2000" dirty="0" smtClean="0">
                <a:solidFill>
                  <a:srgbClr val="B23300"/>
                </a:solidFill>
              </a:rPr>
              <a:t>timelines </a:t>
            </a:r>
            <a:r>
              <a:rPr lang="en-US" sz="2000" dirty="0" smtClean="0"/>
              <a:t>for </a:t>
            </a:r>
            <a:r>
              <a:rPr lang="en-US" sz="2000" dirty="0"/>
              <a:t>the scheduling algorithms </a:t>
            </a:r>
            <a:br>
              <a:rPr lang="en-US" sz="2000" dirty="0"/>
            </a:br>
            <a:r>
              <a:rPr lang="en-US" sz="2000" dirty="0"/>
              <a:t>FCFS, SJF, HPF (</a:t>
            </a:r>
            <a:r>
              <a:rPr lang="en-US" sz="2000" dirty="0" err="1"/>
              <a:t>nonpreemptive</a:t>
            </a:r>
            <a:r>
              <a:rPr lang="en-US" sz="2000" dirty="0"/>
              <a:t>), and RR.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What is the </a:t>
            </a:r>
            <a:r>
              <a:rPr lang="en-US" sz="2000" dirty="0">
                <a:solidFill>
                  <a:srgbClr val="B23300"/>
                </a:solidFill>
              </a:rPr>
              <a:t>turnaround time </a:t>
            </a:r>
            <a:r>
              <a:rPr lang="en-US" sz="2000" dirty="0"/>
              <a:t>of each process for each </a:t>
            </a:r>
            <a:br>
              <a:rPr lang="en-US" sz="2000" dirty="0"/>
            </a:br>
            <a:r>
              <a:rPr lang="en-US" sz="2000" dirty="0"/>
              <a:t>of these scheduling algorithms?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What is the </a:t>
            </a:r>
            <a:r>
              <a:rPr lang="en-US" sz="2000" dirty="0">
                <a:solidFill>
                  <a:srgbClr val="B23300"/>
                </a:solidFill>
              </a:rPr>
              <a:t>total waiting time </a:t>
            </a:r>
            <a:r>
              <a:rPr lang="en-US" sz="2000" dirty="0"/>
              <a:t>for each process for each </a:t>
            </a:r>
            <a:br>
              <a:rPr lang="en-US" sz="2000" dirty="0"/>
            </a:br>
            <a:r>
              <a:rPr lang="en-US" sz="2000" dirty="0"/>
              <a:t>of these scheduling algorithms?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Which of these scheduling algorithms results in the </a:t>
            </a:r>
            <a:br>
              <a:rPr lang="en-US" sz="2000" dirty="0"/>
            </a:br>
            <a:r>
              <a:rPr lang="en-US" sz="2000" dirty="0">
                <a:solidFill>
                  <a:srgbClr val="B23300"/>
                </a:solidFill>
              </a:rPr>
              <a:t>minimum average waiting time </a:t>
            </a:r>
            <a:r>
              <a:rPr lang="en-US" sz="2000" dirty="0"/>
              <a:t>over all the processes?</a:t>
            </a:r>
          </a:p>
        </p:txBody>
      </p:sp>
      <p:graphicFrame>
        <p:nvGraphicFramePr>
          <p:cNvPr id="558084" name="Group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305652756"/>
              </p:ext>
            </p:extLst>
          </p:nvPr>
        </p:nvGraphicFramePr>
        <p:xfrm>
          <a:off x="2468903" y="1295400"/>
          <a:ext cx="3567112" cy="2133600"/>
        </p:xfrm>
        <a:graphic>
          <a:graphicData uri="http://schemas.openxmlformats.org/drawingml/2006/table">
            <a:tbl>
              <a:tblPr/>
              <a:tblGrid>
                <a:gridCol w="1138237"/>
                <a:gridCol w="1443038"/>
                <a:gridCol w="985837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Process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Burst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Priority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58114" name="Text Box 34"/>
          <p:cNvSpPr txBox="1">
            <a:spLocks noChangeArrowheads="1"/>
          </p:cNvSpPr>
          <p:nvPr/>
        </p:nvSpPr>
        <p:spPr bwMode="auto">
          <a:xfrm>
            <a:off x="6035675" y="1325563"/>
            <a:ext cx="27622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All arrived at time 0 in the</a:t>
            </a:r>
          </a:p>
          <a:p>
            <a:r>
              <a:rPr lang="en-US" sz="1800"/>
              <a:t>order P1, P2, P3, P4, P5.</a:t>
            </a:r>
          </a:p>
          <a:p>
            <a:r>
              <a:rPr lang="en-US" sz="1800"/>
              <a:t>Highest priority = 1</a:t>
            </a:r>
          </a:p>
          <a:p>
            <a:r>
              <a:rPr lang="en-US" sz="1800"/>
              <a:t>Time quantum = 1</a:t>
            </a:r>
          </a:p>
        </p:txBody>
      </p:sp>
    </p:spTree>
    <p:extLst>
      <p:ext uri="{BB962C8B-B14F-4D97-AF65-F5344CB8AC3E}">
        <p14:creationId xmlns:p14="http://schemas.microsoft.com/office/powerpoint/2010/main" val="1885554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8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58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58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58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14CF-3BF3-8F47-BCDA-5FEDC0200922}" type="slidenum">
              <a:rPr lang="en-US"/>
              <a:pPr/>
              <a:t>32</a:t>
            </a:fld>
            <a:endParaRPr lang="en-US"/>
          </a:p>
        </p:txBody>
      </p:sp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 Problem #2</a:t>
            </a:r>
          </a:p>
        </p:txBody>
      </p:sp>
      <p:graphicFrame>
        <p:nvGraphicFramePr>
          <p:cNvPr id="586755" name="Group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73899867"/>
              </p:ext>
            </p:extLst>
          </p:nvPr>
        </p:nvGraphicFramePr>
        <p:xfrm>
          <a:off x="457200" y="1782763"/>
          <a:ext cx="8321675" cy="1670050"/>
        </p:xfrm>
        <a:graphic>
          <a:graphicData uri="http://schemas.openxmlformats.org/drawingml/2006/table">
            <a:tbl>
              <a:tblPr/>
              <a:tblGrid>
                <a:gridCol w="533400"/>
                <a:gridCol w="411163"/>
                <a:gridCol w="409575"/>
                <a:gridCol w="409575"/>
                <a:gridCol w="411162"/>
                <a:gridCol w="409575"/>
                <a:gridCol w="407988"/>
                <a:gridCol w="409575"/>
                <a:gridCol w="412750"/>
                <a:gridCol w="407987"/>
                <a:gridCol w="409575"/>
                <a:gridCol w="411163"/>
                <a:gridCol w="409575"/>
                <a:gridCol w="407987"/>
                <a:gridCol w="449263"/>
                <a:gridCol w="376237"/>
                <a:gridCol w="404813"/>
                <a:gridCol w="409575"/>
                <a:gridCol w="411162"/>
                <a:gridCol w="409575"/>
              </a:tblGrid>
              <a:tr h="3587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12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13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14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15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16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17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18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19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FCFS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SJF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HPF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86862" name="Group 110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268635385"/>
              </p:ext>
            </p:extLst>
          </p:nvPr>
        </p:nvGraphicFramePr>
        <p:xfrm>
          <a:off x="457200" y="4161468"/>
          <a:ext cx="2833688" cy="1554163"/>
        </p:xfrm>
        <a:graphic>
          <a:graphicData uri="http://schemas.openxmlformats.org/drawingml/2006/table">
            <a:tbl>
              <a:tblPr/>
              <a:tblGrid>
                <a:gridCol w="684213"/>
                <a:gridCol w="430212"/>
                <a:gridCol w="428625"/>
                <a:gridCol w="431800"/>
                <a:gridCol w="428625"/>
                <a:gridCol w="430213"/>
              </a:tblGrid>
              <a:tr h="31115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 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P4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P5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FCFS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14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19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SJF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19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HPF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16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18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19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6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RR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19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7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14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6950" name="Text Box 198"/>
          <p:cNvSpPr txBox="1">
            <a:spLocks noChangeArrowheads="1"/>
          </p:cNvSpPr>
          <p:nvPr/>
        </p:nvSpPr>
        <p:spPr bwMode="auto">
          <a:xfrm>
            <a:off x="365125" y="1417638"/>
            <a:ext cx="12279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 smtClean="0"/>
              <a:t>Timelines:</a:t>
            </a:r>
            <a:endParaRPr lang="en-US" sz="1800" dirty="0"/>
          </a:p>
        </p:txBody>
      </p:sp>
      <p:sp>
        <p:nvSpPr>
          <p:cNvPr id="586951" name="Text Box 199"/>
          <p:cNvSpPr txBox="1">
            <a:spLocks noChangeArrowheads="1"/>
          </p:cNvSpPr>
          <p:nvPr/>
        </p:nvSpPr>
        <p:spPr bwMode="auto">
          <a:xfrm>
            <a:off x="365125" y="3794756"/>
            <a:ext cx="2038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Turnaround times:</a:t>
            </a:r>
          </a:p>
        </p:txBody>
      </p:sp>
    </p:spTree>
    <p:extLst>
      <p:ext uri="{BB962C8B-B14F-4D97-AF65-F5344CB8AC3E}">
        <p14:creationId xmlns:p14="http://schemas.microsoft.com/office/powerpoint/2010/main" val="2524863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6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6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86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86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6950" grpId="0"/>
      <p:bldP spid="5869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5E202-D013-A244-B2F6-AB4D1A433515}" type="slidenum">
              <a:rPr lang="en-US"/>
              <a:pPr/>
              <a:t>4</a:t>
            </a:fld>
            <a:endParaRPr lang="en-US"/>
          </a:p>
        </p:txBody>
      </p:sp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Contents of a Process Control Block (PCB)</a:t>
            </a:r>
          </a:p>
        </p:txBody>
      </p:sp>
      <p:pic>
        <p:nvPicPr>
          <p:cNvPr id="514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1325563"/>
            <a:ext cx="8247062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14052" name="Rectangle 4"/>
          <p:cNvSpPr>
            <a:spLocks noChangeArrowheads="1"/>
          </p:cNvSpPr>
          <p:nvPr/>
        </p:nvSpPr>
        <p:spPr bwMode="auto">
          <a:xfrm>
            <a:off x="6035675" y="6172200"/>
            <a:ext cx="2973090" cy="46166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Operating Systems: Design and Implementation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sz="8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 err="1" smtClean="0">
                <a:solidFill>
                  <a:schemeClr val="bg1">
                    <a:lumMod val="65000"/>
                  </a:schemeClr>
                </a:solidFill>
              </a:rPr>
              <a:t>Tanenbaum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&amp; Woodhull 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(c) 2006 Prentice-Hall, Inc. All rights reserved. 0-13-142938-8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530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89E76-75E5-D54F-A1E0-83CBF397C7C5}" type="slidenum">
              <a:rPr lang="en-US"/>
              <a:pPr/>
              <a:t>5</a:t>
            </a:fld>
            <a:endParaRPr lang="en-US"/>
          </a:p>
        </p:txBody>
      </p:sp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States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81400"/>
            <a:ext cx="8229600" cy="2498725"/>
          </a:xfrm>
        </p:spPr>
        <p:txBody>
          <a:bodyPr/>
          <a:lstStyle/>
          <a:p>
            <a:pPr marL="533400" indent="-533400"/>
            <a:r>
              <a:rPr lang="en-US" sz="2000" dirty="0">
                <a:solidFill>
                  <a:srgbClr val="B23300"/>
                </a:solidFill>
              </a:rPr>
              <a:t>Running </a:t>
            </a:r>
          </a:p>
          <a:p>
            <a:pPr marL="928688" lvl="1" indent="-457200">
              <a:buFont typeface="Wingdings" charset="0"/>
              <a:buChar char="o"/>
            </a:pPr>
            <a:r>
              <a:rPr lang="en-US" sz="1800" dirty="0"/>
              <a:t>Actually using the CPU at that instant.</a:t>
            </a:r>
          </a:p>
          <a:p>
            <a:pPr lvl="4"/>
            <a:endParaRPr lang="en-US" sz="900" dirty="0"/>
          </a:p>
          <a:p>
            <a:pPr marL="533400" indent="-533400"/>
            <a:r>
              <a:rPr lang="en-US" sz="2000" dirty="0">
                <a:solidFill>
                  <a:srgbClr val="B23300"/>
                </a:solidFill>
              </a:rPr>
              <a:t>Ready </a:t>
            </a:r>
          </a:p>
          <a:p>
            <a:pPr marL="928688" lvl="1" indent="-457200">
              <a:buFont typeface="Wingdings" charset="0"/>
              <a:buChar char="o"/>
            </a:pPr>
            <a:r>
              <a:rPr lang="en-US" sz="1800" dirty="0"/>
              <a:t>Runnable, but temporarily stopped to let another process run.</a:t>
            </a:r>
          </a:p>
          <a:p>
            <a:pPr lvl="4"/>
            <a:endParaRPr lang="en-US" sz="900" dirty="0"/>
          </a:p>
          <a:p>
            <a:pPr marL="533400" indent="-533400"/>
            <a:r>
              <a:rPr lang="en-US" sz="2000" dirty="0">
                <a:solidFill>
                  <a:srgbClr val="B23300"/>
                </a:solidFill>
              </a:rPr>
              <a:t>Blocked </a:t>
            </a:r>
          </a:p>
          <a:p>
            <a:pPr marL="928688" lvl="1" indent="-457200">
              <a:buFont typeface="Wingdings" charset="0"/>
              <a:buChar char="o"/>
            </a:pPr>
            <a:r>
              <a:rPr lang="en-US" sz="1800" dirty="0"/>
              <a:t>Unable to run until some external event happens.</a:t>
            </a:r>
          </a:p>
        </p:txBody>
      </p:sp>
      <p:pic>
        <p:nvPicPr>
          <p:cNvPr id="501764" name="Picture 4" descr="2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1417638"/>
            <a:ext cx="7935912" cy="18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538427" y="6172170"/>
            <a:ext cx="2874011" cy="46166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rgbClr val="969696"/>
                </a:solidFill>
              </a:rPr>
              <a:t>Operating Systems: Design and Implementation, 3</a:t>
            </a:r>
            <a:r>
              <a:rPr lang="en-US" sz="800" b="1" baseline="30000" dirty="0">
                <a:solidFill>
                  <a:srgbClr val="969696"/>
                </a:solidFill>
              </a:rPr>
              <a:t>rd</a:t>
            </a:r>
            <a:r>
              <a:rPr lang="en-US" sz="800" b="1" dirty="0">
                <a:solidFill>
                  <a:srgbClr val="969696"/>
                </a:solidFill>
              </a:rPr>
              <a:t> ed.</a:t>
            </a:r>
            <a:r>
              <a:rPr lang="en-US" sz="800" dirty="0">
                <a:solidFill>
                  <a:srgbClr val="969696"/>
                </a:solidFill>
              </a:rPr>
              <a:t> </a:t>
            </a:r>
          </a:p>
          <a:p>
            <a:r>
              <a:rPr lang="en-US" sz="800" dirty="0">
                <a:solidFill>
                  <a:srgbClr val="969696"/>
                </a:solidFill>
              </a:rPr>
              <a:t>Andrew </a:t>
            </a:r>
            <a:r>
              <a:rPr lang="en-US" sz="800" dirty="0" err="1">
                <a:solidFill>
                  <a:srgbClr val="969696"/>
                </a:solidFill>
              </a:rPr>
              <a:t>Tanenbaum</a:t>
            </a:r>
            <a:r>
              <a:rPr lang="en-US" sz="800" dirty="0">
                <a:solidFill>
                  <a:srgbClr val="969696"/>
                </a:solidFill>
              </a:rPr>
              <a:t> &amp; Albert Woodhull </a:t>
            </a:r>
          </a:p>
          <a:p>
            <a:r>
              <a:rPr lang="en-US" sz="800" dirty="0">
                <a:solidFill>
                  <a:srgbClr val="969696"/>
                </a:solidFill>
              </a:rPr>
              <a:t>(c) 2006 Prentice-Hall, Inc</a:t>
            </a:r>
            <a:r>
              <a:rPr lang="en-US" sz="800" dirty="0" smtClean="0">
                <a:solidFill>
                  <a:srgbClr val="969696"/>
                </a:solidFill>
              </a:rPr>
              <a:t>. </a:t>
            </a:r>
            <a:r>
              <a:rPr lang="en-US" sz="800" dirty="0">
                <a:solidFill>
                  <a:srgbClr val="969696"/>
                </a:solidFill>
              </a:rPr>
              <a:t>0-13-142938-8</a:t>
            </a:r>
          </a:p>
        </p:txBody>
      </p:sp>
    </p:spTree>
    <p:extLst>
      <p:ext uri="{BB962C8B-B14F-4D97-AF65-F5344CB8AC3E}">
        <p14:creationId xmlns:p14="http://schemas.microsoft.com/office/powerpoint/2010/main" val="973876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1C04-69CB-FD42-B996-054CCE2D7F7E}" type="slidenum">
              <a:rPr lang="en-US"/>
              <a:pPr/>
              <a:t>6</a:t>
            </a:fld>
            <a:endParaRPr lang="en-US"/>
          </a:p>
        </p:txBody>
      </p:sp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Scheduler</a:t>
            </a:r>
          </a:p>
        </p:txBody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429000"/>
            <a:ext cx="8229600" cy="2701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Transitions 2 and 3 are caused by the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>
                <a:solidFill>
                  <a:srgbClr val="B23300"/>
                </a:solidFill>
              </a:rPr>
              <a:t>process </a:t>
            </a:r>
            <a:r>
              <a:rPr lang="en-US" sz="2400" dirty="0">
                <a:solidFill>
                  <a:srgbClr val="B23300"/>
                </a:solidFill>
              </a:rPr>
              <a:t>scheduler</a:t>
            </a:r>
            <a:r>
              <a:rPr lang="en-US" sz="24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 part of the operating system.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 process does not know about the transitions</a:t>
            </a:r>
            <a:r>
              <a:rPr lang="en-US" sz="2000" dirty="0" smtClean="0"/>
              <a:t>.</a:t>
            </a:r>
            <a:endParaRPr lang="en-US" sz="1000" dirty="0"/>
          </a:p>
          <a:p>
            <a:pPr>
              <a:lnSpc>
                <a:spcPct val="90000"/>
              </a:lnSpc>
            </a:pPr>
            <a:r>
              <a:rPr lang="en-US" sz="2400" dirty="0"/>
              <a:t>Transition 2 can happen at the end of a time slice</a:t>
            </a:r>
            <a:r>
              <a:rPr lang="en-US" sz="2400" dirty="0" smtClean="0"/>
              <a:t>.</a:t>
            </a:r>
            <a:endParaRPr lang="en-US" sz="1000" dirty="0"/>
          </a:p>
          <a:p>
            <a:pPr>
              <a:lnSpc>
                <a:spcPct val="90000"/>
              </a:lnSpc>
            </a:pPr>
            <a:r>
              <a:rPr lang="en-US" sz="2400" dirty="0"/>
              <a:t>Transition 3 can happen when </a:t>
            </a:r>
            <a:r>
              <a:rPr lang="en-US" sz="2400" dirty="0" smtClean="0"/>
              <a:t>it</a:t>
            </a:r>
            <a:r>
              <a:rPr lang="en-US" sz="2400" dirty="0" smtClean="0">
                <a:latin typeface="Arial"/>
              </a:rPr>
              <a:t>’</a:t>
            </a:r>
            <a:r>
              <a:rPr lang="en-US" sz="2400" dirty="0" smtClean="0"/>
              <a:t>s </a:t>
            </a:r>
            <a:r>
              <a:rPr lang="en-US" sz="2400" dirty="0"/>
              <a:t>the </a:t>
            </a:r>
            <a:r>
              <a:rPr lang="en-US" sz="2400" dirty="0" smtClean="0"/>
              <a:t>process</a:t>
            </a:r>
            <a:r>
              <a:rPr lang="en-US" sz="2400" dirty="0" smtClean="0">
                <a:latin typeface="Arial"/>
              </a:rPr>
              <a:t>’</a:t>
            </a:r>
            <a:r>
              <a:rPr lang="en-US" sz="2400" dirty="0" smtClean="0"/>
              <a:t>s </a:t>
            </a:r>
            <a:r>
              <a:rPr lang="en-US" sz="2400" dirty="0"/>
              <a:t>turn again to run.</a:t>
            </a:r>
          </a:p>
        </p:txBody>
      </p:sp>
      <p:pic>
        <p:nvPicPr>
          <p:cNvPr id="515076" name="Picture 4" descr="2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1331913"/>
            <a:ext cx="7935912" cy="18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5596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5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5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0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89807-8E84-DF4C-B268-DEA8EDFBD48B}" type="slidenum">
              <a:rPr lang="en-US"/>
              <a:pPr/>
              <a:t>7</a:t>
            </a:fld>
            <a:endParaRPr lang="en-US"/>
          </a:p>
        </p:txBody>
      </p:sp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Scheduling Goals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process scheduler decides </a:t>
            </a:r>
            <a:r>
              <a:rPr lang="en-US" dirty="0">
                <a:solidFill>
                  <a:srgbClr val="B23300"/>
                </a:solidFill>
              </a:rPr>
              <a:t>which process can run</a:t>
            </a:r>
            <a:r>
              <a:rPr lang="en-US" dirty="0"/>
              <a:t>, i.e., which process can have the CPU.</a:t>
            </a:r>
          </a:p>
          <a:p>
            <a:pPr lvl="4"/>
            <a:endParaRPr lang="en-US" dirty="0"/>
          </a:p>
          <a:p>
            <a:r>
              <a:rPr lang="en-US" dirty="0"/>
              <a:t>The goal is to keep all parts of the </a:t>
            </a:r>
            <a:br>
              <a:rPr lang="en-US" dirty="0"/>
            </a:br>
            <a:r>
              <a:rPr lang="en-US" dirty="0"/>
              <a:t>computer system </a:t>
            </a:r>
            <a:r>
              <a:rPr lang="en-US" dirty="0">
                <a:solidFill>
                  <a:srgbClr val="B23300"/>
                </a:solidFill>
              </a:rPr>
              <a:t>as busy as possible</a:t>
            </a:r>
            <a:r>
              <a:rPr lang="en-US" dirty="0"/>
              <a:t>. </a:t>
            </a:r>
            <a:endParaRPr lang="en-US" dirty="0" smtClean="0"/>
          </a:p>
          <a:p>
            <a:pPr lvl="4"/>
            <a:endParaRPr lang="en-US" dirty="0"/>
          </a:p>
          <a:p>
            <a:r>
              <a:rPr lang="en-US" dirty="0"/>
              <a:t>Which scheduling algorithm to use depends on </a:t>
            </a:r>
          </a:p>
          <a:p>
            <a:pPr lvl="1"/>
            <a:r>
              <a:rPr lang="en-US" dirty="0"/>
              <a:t>The type of system</a:t>
            </a:r>
          </a:p>
          <a:p>
            <a:pPr lvl="1"/>
            <a:r>
              <a:rPr lang="en-US" dirty="0"/>
              <a:t>How it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used</a:t>
            </a:r>
          </a:p>
          <a:p>
            <a:pPr lvl="1"/>
            <a:r>
              <a:rPr lang="en-US" dirty="0"/>
              <a:t>What policies are in </a:t>
            </a:r>
            <a:r>
              <a:rPr lang="en-US" dirty="0" smtClean="0"/>
              <a:t>place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601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7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7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7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7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8B06-4DDB-B542-865C-71DCC825A0AC}" type="slidenum">
              <a:rPr lang="en-US"/>
              <a:pPr/>
              <a:t>8</a:t>
            </a:fld>
            <a:endParaRPr lang="en-US"/>
          </a:p>
        </p:txBody>
      </p:sp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Behavior</a:t>
            </a:r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r>
              <a:rPr lang="en-US" dirty="0"/>
              <a:t>A process may be:</a:t>
            </a:r>
          </a:p>
          <a:p>
            <a:pPr lvl="1"/>
            <a:r>
              <a:rPr lang="en-US" dirty="0"/>
              <a:t>Computing: using the CPU</a:t>
            </a:r>
          </a:p>
          <a:p>
            <a:pPr lvl="1"/>
            <a:r>
              <a:rPr lang="en-US" dirty="0"/>
              <a:t>Performing I/O</a:t>
            </a:r>
          </a:p>
          <a:p>
            <a:pPr lvl="4"/>
            <a:endParaRPr lang="en-US" dirty="0"/>
          </a:p>
          <a:p>
            <a:r>
              <a:rPr lang="en-US" dirty="0"/>
              <a:t>A </a:t>
            </a:r>
            <a:r>
              <a:rPr lang="en-US" dirty="0">
                <a:solidFill>
                  <a:srgbClr val="B23300"/>
                </a:solidFill>
              </a:rPr>
              <a:t>compute-bound </a:t>
            </a:r>
            <a:r>
              <a:rPr lang="en-US" dirty="0"/>
              <a:t>process spends most of its time computing.</a:t>
            </a:r>
          </a:p>
          <a:p>
            <a:pPr lvl="1"/>
            <a:r>
              <a:rPr lang="en-US" dirty="0">
                <a:solidFill>
                  <a:srgbClr val="B23300"/>
                </a:solidFill>
              </a:rPr>
              <a:t>Long CPU bursts </a:t>
            </a:r>
            <a:r>
              <a:rPr lang="en-US" dirty="0"/>
              <a:t>and infrequent I/O waits.</a:t>
            </a:r>
          </a:p>
          <a:p>
            <a:pPr lvl="4"/>
            <a:endParaRPr lang="en-US" dirty="0"/>
          </a:p>
          <a:p>
            <a:r>
              <a:rPr lang="en-US" dirty="0"/>
              <a:t>An </a:t>
            </a:r>
            <a:r>
              <a:rPr lang="en-US" dirty="0">
                <a:solidFill>
                  <a:srgbClr val="B23300"/>
                </a:solidFill>
              </a:rPr>
              <a:t>I/O-bound </a:t>
            </a:r>
            <a:r>
              <a:rPr lang="en-US" dirty="0"/>
              <a:t>process spends most of its time waiting for I/O operations to complete.</a:t>
            </a:r>
          </a:p>
          <a:p>
            <a:pPr lvl="1"/>
            <a:r>
              <a:rPr lang="en-US" dirty="0">
                <a:solidFill>
                  <a:srgbClr val="B23300"/>
                </a:solidFill>
              </a:rPr>
              <a:t>Long I/O waits </a:t>
            </a:r>
            <a:r>
              <a:rPr lang="en-US" dirty="0"/>
              <a:t>punctuated by short CPU bursts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203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8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8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8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8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1984F-2DC3-B945-A14D-40673E33487A}" type="slidenum">
              <a:rPr lang="en-US"/>
              <a:pPr/>
              <a:t>9</a:t>
            </a:fld>
            <a:endParaRPr lang="en-US"/>
          </a:p>
        </p:txBody>
      </p:sp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Behavior</a:t>
            </a:r>
            <a:r>
              <a:rPr lang="en-US" i="1"/>
              <a:t>, 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343390"/>
            <a:ext cx="8229600" cy="1787535"/>
          </a:xfrm>
        </p:spPr>
        <p:txBody>
          <a:bodyPr/>
          <a:lstStyle/>
          <a:p>
            <a:r>
              <a:rPr lang="en-US" dirty="0"/>
              <a:t>As CPUs become faster relative to disks:</a:t>
            </a:r>
          </a:p>
          <a:p>
            <a:pPr lvl="1"/>
            <a:r>
              <a:rPr lang="en-US" dirty="0"/>
              <a:t>Programs are becoming more I/O bound.</a:t>
            </a:r>
          </a:p>
          <a:p>
            <a:pPr lvl="1"/>
            <a:r>
              <a:rPr lang="en-US" dirty="0"/>
              <a:t>Scheduling I/O-bound processes </a:t>
            </a:r>
            <a:br>
              <a:rPr lang="en-US" dirty="0"/>
            </a:br>
            <a:r>
              <a:rPr lang="en-US" dirty="0"/>
              <a:t>becomes more important.</a:t>
            </a:r>
          </a:p>
        </p:txBody>
      </p:sp>
      <p:pic>
        <p:nvPicPr>
          <p:cNvPr id="519172" name="Picture 4" descr="2-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>
            <a:fillRect/>
          </a:stretch>
        </p:blipFill>
        <p:spPr bwMode="auto">
          <a:xfrm>
            <a:off x="639763" y="1508125"/>
            <a:ext cx="7881937" cy="264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9173" name="Rectangle 5"/>
          <p:cNvSpPr>
            <a:spLocks noChangeArrowheads="1"/>
          </p:cNvSpPr>
          <p:nvPr/>
        </p:nvSpPr>
        <p:spPr bwMode="auto">
          <a:xfrm>
            <a:off x="6035675" y="6172200"/>
            <a:ext cx="2965450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Systems: Design and Implementation</a:t>
            </a:r>
            <a:r>
              <a:rPr lang="en-US" sz="800">
                <a:solidFill>
                  <a:srgbClr val="969696"/>
                </a:solidFill>
              </a:rPr>
              <a:t> </a:t>
            </a:r>
          </a:p>
          <a:p>
            <a:r>
              <a:rPr lang="en-US" sz="800">
                <a:solidFill>
                  <a:srgbClr val="969696"/>
                </a:solidFill>
              </a:rPr>
              <a:t>Tanenbaum &amp; Woodhull </a:t>
            </a:r>
          </a:p>
          <a:p>
            <a:r>
              <a:rPr lang="en-US" sz="800">
                <a:solidFill>
                  <a:srgbClr val="969696"/>
                </a:solidFill>
              </a:rPr>
              <a:t>(c) 2006 Prentice-Hall, Inc. All rights reserved. 0-13-142938-8</a:t>
            </a:r>
          </a:p>
        </p:txBody>
      </p:sp>
    </p:spTree>
    <p:extLst>
      <p:ext uri="{BB962C8B-B14F-4D97-AF65-F5344CB8AC3E}">
        <p14:creationId xmlns:p14="http://schemas.microsoft.com/office/powerpoint/2010/main" val="304665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27807</TotalTime>
  <Words>1344</Words>
  <Application>Microsoft Macintosh PowerPoint</Application>
  <PresentationFormat>On-screen Show (4:3)</PresentationFormat>
  <Paragraphs>487</Paragraphs>
  <Slides>32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Quadrant</vt:lpstr>
      <vt:lpstr>Equation</vt:lpstr>
      <vt:lpstr>CS 149: Operating Systems February 3 Class Meeting</vt:lpstr>
      <vt:lpstr>Processes</vt:lpstr>
      <vt:lpstr>Context Switching</vt:lpstr>
      <vt:lpstr>Contents of a Process Control Block (PCB)</vt:lpstr>
      <vt:lpstr>Process States</vt:lpstr>
      <vt:lpstr>Process Scheduler</vt:lpstr>
      <vt:lpstr>Process Scheduling Goals</vt:lpstr>
      <vt:lpstr>Process Behavior</vt:lpstr>
      <vt:lpstr>Process Behavior, cont’d</vt:lpstr>
      <vt:lpstr>Process Behavior, cont’d</vt:lpstr>
      <vt:lpstr>When to Schedule</vt:lpstr>
      <vt:lpstr>Types of Scheduling Algorithms</vt:lpstr>
      <vt:lpstr>Scheduling Criteria</vt:lpstr>
      <vt:lpstr>Scheduling Criteria, cont’d</vt:lpstr>
      <vt:lpstr>Scheduling Criteria, cont’d</vt:lpstr>
      <vt:lpstr>Scheduling Goals</vt:lpstr>
      <vt:lpstr>First-Come First-Served (FCFS)</vt:lpstr>
      <vt:lpstr>Shortest Job First (SJF)</vt:lpstr>
      <vt:lpstr>Shortest Job First (SJF), cont’d</vt:lpstr>
      <vt:lpstr>Practice Problem #1</vt:lpstr>
      <vt:lpstr>Shortest Remaining Time (SRT)</vt:lpstr>
      <vt:lpstr>Round Robin (RR)</vt:lpstr>
      <vt:lpstr>Round Robin (RR), cont’d</vt:lpstr>
      <vt:lpstr>Round Robin (RR), cont’d</vt:lpstr>
      <vt:lpstr>Time Quantum vs. Context Switch Time</vt:lpstr>
      <vt:lpstr>Scheduling Interactive Systems</vt:lpstr>
      <vt:lpstr>Scheduling Interactive Systems, cont’d</vt:lpstr>
      <vt:lpstr>Highest Priority First (HPF)</vt:lpstr>
      <vt:lpstr>Highest Priority First (HPF), cont’d</vt:lpstr>
      <vt:lpstr>Highest Priority First (HPF), cont’d</vt:lpstr>
      <vt:lpstr>Practice Problem #2</vt:lpstr>
      <vt:lpstr>Practice Problem #2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146: Data Structures and Algorithms</dc:title>
  <dc:creator>Ronald Mak</dc:creator>
  <cp:lastModifiedBy>Ronald Mak</cp:lastModifiedBy>
  <cp:revision>501</cp:revision>
  <cp:lastPrinted>2015-02-03T07:34:34Z</cp:lastPrinted>
  <dcterms:created xsi:type="dcterms:W3CDTF">2008-01-12T03:52:55Z</dcterms:created>
  <dcterms:modified xsi:type="dcterms:W3CDTF">2015-02-05T03:13:43Z</dcterms:modified>
</cp:coreProperties>
</file>