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82" r:id="rId2"/>
    <p:sldId id="377" r:id="rId3"/>
    <p:sldId id="378" r:id="rId4"/>
    <p:sldId id="374" r:id="rId5"/>
    <p:sldId id="375" r:id="rId6"/>
    <p:sldId id="359" r:id="rId7"/>
    <p:sldId id="376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0" r:id="rId30"/>
    <p:sldId id="401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9504" autoAdjust="0"/>
  </p:normalViewPr>
  <p:slideViewPr>
    <p:cSldViewPr>
      <p:cViewPr varScale="1">
        <p:scale>
          <a:sx n="158" d="100"/>
          <a:sy n="158" d="100"/>
        </p:scale>
        <p:origin x="-104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January 29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Spring 2014: February 3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/>
              <a:t>January </a:t>
            </a:r>
            <a:r>
              <a:rPr lang="en-US" sz="2400" dirty="0" smtClean="0"/>
              <a:t>29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DEEE-3494-0641-BBDE-DBFE941D6AD5}" type="slidenum">
              <a:rPr lang="en-US"/>
              <a:pPr/>
              <a:t>10</a:t>
            </a:fld>
            <a:endParaRPr lang="en-US"/>
          </a:p>
        </p:txBody>
      </p:sp>
      <p:sp>
        <p:nvSpPr>
          <p:cNvPr id="5038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Management System Calls</a:t>
            </a:r>
          </a:p>
        </p:txBody>
      </p:sp>
      <p:graphicFrame>
        <p:nvGraphicFramePr>
          <p:cNvPr id="50381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57200" y="1508125"/>
          <a:ext cx="82296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Image" r:id="rId3" imgW="19052738" imgH="6351151" progId="Photoshop.Image.9">
                  <p:embed/>
                </p:oleObj>
              </mc:Choice>
              <mc:Fallback>
                <p:oleObj name="Image" r:id="rId3" imgW="19052738" imgH="6351151" progId="Photoshop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08125"/>
                        <a:ext cx="82296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816" name="Rectangle 8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903061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955A-D55C-A540-9D79-D76750171B5C}" type="slidenum">
              <a:rPr lang="en-US"/>
              <a:pPr/>
              <a:t>11</a:t>
            </a:fld>
            <a:endParaRPr lang="en-US"/>
          </a:p>
        </p:txBody>
      </p:sp>
      <p:sp>
        <p:nvSpPr>
          <p:cNvPr id="5058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Management System Calls</a:t>
            </a:r>
          </a:p>
        </p:txBody>
      </p:sp>
      <p:graphicFrame>
        <p:nvGraphicFramePr>
          <p:cNvPr id="50586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25600"/>
          <a:ext cx="8229600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Image" r:id="rId3" imgW="19052738" imgH="5443895" progId="Photoshop.Image.9">
                  <p:embed/>
                </p:oleObj>
              </mc:Choice>
              <mc:Fallback>
                <p:oleObj name="Image" r:id="rId3" imgW="19052738" imgH="5443895" progId="Photoshop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25600"/>
                        <a:ext cx="8229600" cy="235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5864" name="Rectangle 8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0820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A1A7-ABB5-7F4F-A293-5D9F33977AD5}" type="slidenum">
              <a:rPr lang="en-US"/>
              <a:pPr/>
              <a:t>12</a:t>
            </a:fld>
            <a:endParaRPr lang="en-US"/>
          </a:p>
        </p:txBody>
      </p:sp>
      <p:sp>
        <p:nvSpPr>
          <p:cNvPr id="5079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System Calls</a:t>
            </a:r>
          </a:p>
        </p:txBody>
      </p:sp>
      <p:graphicFrame>
        <p:nvGraphicFramePr>
          <p:cNvPr id="50790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0200"/>
          <a:ext cx="8229600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Image" r:id="rId3" imgW="19052738" imgH="3629382" progId="Photoshop.Image.9">
                  <p:embed/>
                </p:oleObj>
              </mc:Choice>
              <mc:Fallback>
                <p:oleObj name="Image" r:id="rId3" imgW="19052738" imgH="3629382" progId="Photoshop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00200"/>
                        <a:ext cx="8229600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7912" name="Rectangle 8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4134379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841A-017A-2146-BFD4-08F2ED51A468}" type="slidenum">
              <a:rPr lang="en-US"/>
              <a:pPr/>
              <a:t>13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Kernel Mode vs. User Mode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OS such as UNIX executes its </a:t>
            </a:r>
            <a:br>
              <a:rPr lang="en-US" dirty="0"/>
            </a:br>
            <a:r>
              <a:rPr lang="en-US" dirty="0"/>
              <a:t>critical system software in </a:t>
            </a:r>
            <a:r>
              <a:rPr lang="en-US" dirty="0">
                <a:solidFill>
                  <a:schemeClr val="folHlink"/>
                </a:solidFill>
              </a:rPr>
              <a:t>kernel mode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This is one way the OS protects itself.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As a user, you run utility programs </a:t>
            </a:r>
            <a:br>
              <a:rPr lang="en-US" dirty="0"/>
            </a:br>
            <a:r>
              <a:rPr lang="en-US" dirty="0"/>
              <a:t>(such as editors, compilers, and browsers) </a:t>
            </a:r>
            <a:br>
              <a:rPr lang="en-US" dirty="0"/>
            </a:br>
            <a:r>
              <a:rPr lang="en-US" dirty="0"/>
              <a:t>and application programs in </a:t>
            </a:r>
            <a:r>
              <a:rPr lang="en-US" dirty="0">
                <a:solidFill>
                  <a:schemeClr val="folHlink"/>
                </a:solidFill>
              </a:rPr>
              <a:t>user mode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System calls made by your programs can invoke </a:t>
            </a:r>
            <a:br>
              <a:rPr lang="en-US" dirty="0"/>
            </a:br>
            <a:r>
              <a:rPr lang="en-US" dirty="0"/>
              <a:t>some OS code that is executed in kernel mode.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On the command line, you can become </a:t>
            </a:r>
            <a:br>
              <a:rPr lang="en-US" dirty="0"/>
            </a:b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chemeClr val="folHlink"/>
                </a:solidFill>
              </a:rPr>
              <a:t>super user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and bypass some of the </a:t>
            </a:r>
            <a:br>
              <a:rPr lang="en-US" dirty="0"/>
            </a:br>
            <a:r>
              <a:rPr lang="en-US" dirty="0"/>
              <a:t>OS protection mechanisms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80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516D-8188-2D45-81AB-DE41AD9E99A9}" type="slidenum">
              <a:rPr lang="en-US"/>
              <a:pPr/>
              <a:t>14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Workflow of a System Call</a:t>
            </a:r>
          </a:p>
        </p:txBody>
      </p:sp>
      <p:pic>
        <p:nvPicPr>
          <p:cNvPr id="471044" name="Picture 4" descr="1-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4763"/>
            <a:ext cx="6083300" cy="480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0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308725" y="2149475"/>
            <a:ext cx="2560638" cy="3748088"/>
          </a:xfrm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400" dirty="0"/>
              <a:t>Push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nbytes</a:t>
            </a:r>
            <a:endParaRPr lang="en-US" sz="1400" b="1" dirty="0">
              <a:solidFill>
                <a:srgbClr val="0033CC"/>
              </a:solidFill>
              <a:latin typeface="Courier New" charset="0"/>
            </a:endParaRPr>
          </a:p>
          <a:p>
            <a:pPr marL="228600" indent="-2286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400" dirty="0"/>
              <a:t>Push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&amp;buffer</a:t>
            </a:r>
          </a:p>
          <a:p>
            <a:pPr marL="228600" indent="-2286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400" dirty="0"/>
              <a:t>Push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fd</a:t>
            </a:r>
            <a:endParaRPr lang="en-US" sz="1400" b="1" dirty="0">
              <a:solidFill>
                <a:srgbClr val="0033CC"/>
              </a:solidFill>
              <a:latin typeface="Courier New" charset="0"/>
            </a:endParaRPr>
          </a:p>
          <a:p>
            <a:pPr marL="228600" indent="-2286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400" dirty="0"/>
              <a:t>Invoke the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read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library routine.</a:t>
            </a:r>
          </a:p>
          <a:p>
            <a:pPr marL="228600" indent="-2286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400" dirty="0"/>
              <a:t>Put the system call code for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read</a:t>
            </a:r>
            <a:r>
              <a:rPr lang="en-US" sz="1400" dirty="0"/>
              <a:t> in a register.</a:t>
            </a:r>
          </a:p>
          <a:p>
            <a:pPr marL="228600" indent="-2286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TRAP</a:t>
            </a:r>
            <a:r>
              <a:rPr lang="en-US" sz="1400" dirty="0"/>
              <a:t> instruction switches to kernel mode to access the dispatcher in the</a:t>
            </a:r>
            <a:br>
              <a:rPr lang="en-US" sz="1400" dirty="0"/>
            </a:br>
            <a:r>
              <a:rPr lang="en-US" sz="1400" dirty="0"/>
              <a:t>OS kernel.</a:t>
            </a:r>
          </a:p>
          <a:p>
            <a:pPr marL="228600" indent="-2286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400" dirty="0"/>
              <a:t>Dispatcher accesses the read handler.</a:t>
            </a:r>
          </a:p>
          <a:p>
            <a:pPr marL="228600" indent="-2286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400" dirty="0"/>
              <a:t>Execute the read handler.</a:t>
            </a:r>
          </a:p>
          <a:p>
            <a:pPr marL="228600" indent="-2286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400" dirty="0"/>
              <a:t>Return to the user program at the point after the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TRAP</a:t>
            </a:r>
            <a:r>
              <a:rPr lang="en-US" sz="1400" dirty="0"/>
              <a:t> instruction.</a:t>
            </a:r>
          </a:p>
        </p:txBody>
      </p:sp>
      <p:sp>
        <p:nvSpPr>
          <p:cNvPr id="471048" name="Text Box 8"/>
          <p:cNvSpPr txBox="1">
            <a:spLocks noChangeArrowheads="1"/>
          </p:cNvSpPr>
          <p:nvPr/>
        </p:nvSpPr>
        <p:spPr bwMode="auto">
          <a:xfrm>
            <a:off x="5281613" y="1312863"/>
            <a:ext cx="28019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2000"/>
              <a:t>Invoke the system call</a:t>
            </a:r>
            <a:r>
              <a:rPr lang="en-US">
                <a:latin typeface="Courier New" charset="0"/>
              </a:rPr>
              <a:t> </a:t>
            </a:r>
            <a:endParaRPr lang="en-US" sz="1400" b="1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471049" name="Text Box 9"/>
          <p:cNvSpPr txBox="1">
            <a:spLocks noChangeArrowheads="1"/>
          </p:cNvSpPr>
          <p:nvPr/>
        </p:nvSpPr>
        <p:spPr bwMode="auto">
          <a:xfrm>
            <a:off x="4937125" y="1692275"/>
            <a:ext cx="4095750" cy="336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count = read(fd, buffer, nbytes)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1948152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10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10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10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10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10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10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10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10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BE81-E420-B544-9E33-23DE12BF41BB}" type="slidenum">
              <a:rPr lang="en-US"/>
              <a:pPr/>
              <a:t>15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System Structure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are various ways to organize the code </a:t>
            </a:r>
            <a:br>
              <a:rPr lang="en-US"/>
            </a:br>
            <a:r>
              <a:rPr lang="en-US"/>
              <a:t>of an operating system.</a:t>
            </a:r>
          </a:p>
          <a:p>
            <a:pPr lvl="4"/>
            <a:endParaRPr lang="en-US"/>
          </a:p>
          <a:p>
            <a:pPr lvl="1"/>
            <a:r>
              <a:rPr lang="en-US"/>
              <a:t>Monolithic</a:t>
            </a:r>
          </a:p>
          <a:p>
            <a:pPr lvl="1"/>
            <a:r>
              <a:rPr lang="en-US"/>
              <a:t>Layered</a:t>
            </a:r>
          </a:p>
          <a:p>
            <a:pPr lvl="1"/>
            <a:r>
              <a:rPr lang="en-US"/>
              <a:t>Virtual machines</a:t>
            </a:r>
          </a:p>
          <a:p>
            <a:pPr lvl="1"/>
            <a:r>
              <a:rPr lang="en-US"/>
              <a:t>Client-server</a:t>
            </a:r>
          </a:p>
          <a:p>
            <a:pPr lvl="1"/>
            <a:r>
              <a:rPr lang="en-US"/>
              <a:t>Distributed</a:t>
            </a:r>
            <a:br>
              <a:rPr lang="en-US"/>
            </a:br>
            <a:r>
              <a:rPr lang="en-US"/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163015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2B3F-F27A-8846-938F-262B2DD91B27}" type="slidenum">
              <a:rPr lang="en-US"/>
              <a:pPr/>
              <a:t>16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Structure: Monolithic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1"/>
            <a:ext cx="8412433" cy="37795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original classic way an OS was designed.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No structure.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collection of routines.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routine can call any other routine.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information hiding.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challenge to build and link.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 even bigger challenge to maintain and debug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188757" y="5074902"/>
            <a:ext cx="6932457" cy="646331"/>
          </a:xfrm>
          <a:prstGeom prst="rect">
            <a:avLst/>
          </a:prstGeom>
          <a:solidFill>
            <a:srgbClr val="FFFDC7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/>
              <a:t>Every software engineer should read the book</a:t>
            </a:r>
            <a:br>
              <a:rPr lang="en-US" sz="1800" dirty="0"/>
            </a:br>
            <a:r>
              <a:rPr lang="en-US" sz="1800" b="1" dirty="0">
                <a:solidFill>
                  <a:schemeClr val="folHlink"/>
                </a:solidFill>
              </a:rPr>
              <a:t>The Mythical Man-Month</a:t>
            </a:r>
            <a:r>
              <a:rPr lang="en-US" sz="1800" dirty="0"/>
              <a:t> about the development of </a:t>
            </a:r>
            <a:r>
              <a:rPr lang="en-US" sz="1800" dirty="0">
                <a:solidFill>
                  <a:srgbClr val="0033CC"/>
                </a:solidFill>
              </a:rPr>
              <a:t>IBM OS/360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40972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EE97-8076-284D-A90D-78278883398B}" type="slidenum">
              <a:rPr lang="en-US"/>
              <a:pPr/>
              <a:t>17</a:t>
            </a:fld>
            <a:endParaRPr lang="en-US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Structure: Layered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75238"/>
            <a:ext cx="8229600" cy="1055687"/>
          </a:xfrm>
        </p:spPr>
        <p:txBody>
          <a:bodyPr/>
          <a:lstStyle/>
          <a:p>
            <a:r>
              <a:rPr lang="en-US"/>
              <a:t>Organize the OS as a </a:t>
            </a:r>
            <a:r>
              <a:rPr lang="en-US">
                <a:solidFill>
                  <a:schemeClr val="folHlink"/>
                </a:solidFill>
              </a:rPr>
              <a:t>hierarchy of layers</a:t>
            </a:r>
            <a:r>
              <a:rPr lang="en-US"/>
              <a:t>.</a:t>
            </a:r>
          </a:p>
          <a:p>
            <a:pPr lvl="1"/>
            <a:r>
              <a:rPr lang="en-US"/>
              <a:t>Each layer built on top of the one below it.</a:t>
            </a:r>
          </a:p>
        </p:txBody>
      </p:sp>
      <p:pic>
        <p:nvPicPr>
          <p:cNvPr id="466948" name="Picture 4" descr="1-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1263650"/>
            <a:ext cx="7700962" cy="344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1131470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DCC2-1962-164D-859F-3AD1773930F6}" type="slidenum">
              <a:rPr lang="en-US"/>
              <a:pPr/>
              <a:t>18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Structure: Layered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13238"/>
            <a:ext cx="8229600" cy="1766887"/>
          </a:xfrm>
        </p:spPr>
        <p:txBody>
          <a:bodyPr/>
          <a:lstStyle/>
          <a:p>
            <a:r>
              <a:rPr lang="en-US"/>
              <a:t>Layers of the </a:t>
            </a:r>
            <a:r>
              <a:rPr lang="en-US">
                <a:solidFill>
                  <a:srgbClr val="0033CC"/>
                </a:solidFill>
              </a:rPr>
              <a:t>THE operating system</a:t>
            </a:r>
            <a:r>
              <a:rPr lang="en-US"/>
              <a:t>.</a:t>
            </a:r>
          </a:p>
          <a:p>
            <a:pPr lvl="4"/>
            <a:endParaRPr lang="en-US"/>
          </a:p>
          <a:p>
            <a:pPr lvl="1"/>
            <a:r>
              <a:rPr lang="en-US"/>
              <a:t>For a Dutch computer in the late 1960s.</a:t>
            </a:r>
          </a:p>
          <a:p>
            <a:pPr lvl="1"/>
            <a:r>
              <a:rPr lang="en-US"/>
              <a:t>The bottommost layer 0 provided multiprogramming.</a:t>
            </a:r>
            <a:br>
              <a:rPr lang="en-US"/>
            </a:br>
            <a:r>
              <a:rPr lang="en-US"/>
              <a:t>_</a:t>
            </a:r>
          </a:p>
        </p:txBody>
      </p:sp>
      <p:pic>
        <p:nvPicPr>
          <p:cNvPr id="4741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63" y="1325563"/>
            <a:ext cx="5969000" cy="278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170863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E1AF-E682-C54D-A47B-B428A0B1D2B2}" type="slidenum">
              <a:rPr lang="en-US"/>
              <a:pPr/>
              <a:t>19</a:t>
            </a:fld>
            <a:endParaRPr lang="en-US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Structure: Virtual Machines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52838"/>
            <a:ext cx="8229600" cy="2519362"/>
          </a:xfrm>
        </p:spPr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Virtual machines</a:t>
            </a:r>
            <a:r>
              <a:rPr lang="en-US" dirty="0"/>
              <a:t> (VMs) were first developed </a:t>
            </a:r>
            <a:br>
              <a:rPr lang="en-US" dirty="0"/>
            </a:br>
            <a:r>
              <a:rPr lang="en-US" dirty="0"/>
              <a:t>for the IBM 370 in the late 1960s.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Each virtual machine behaves like </a:t>
            </a:r>
            <a:br>
              <a:rPr lang="en-US" dirty="0"/>
            </a:br>
            <a:r>
              <a:rPr lang="en-US" dirty="0"/>
              <a:t>a separate physical machine.</a:t>
            </a:r>
          </a:p>
          <a:p>
            <a:pPr lvl="1"/>
            <a:r>
              <a:rPr lang="en-US" dirty="0"/>
              <a:t>Controlled by a </a:t>
            </a:r>
            <a:r>
              <a:rPr lang="en-US" dirty="0">
                <a:solidFill>
                  <a:srgbClr val="B23C00"/>
                </a:solidFill>
              </a:rPr>
              <a:t>virtual machine monitor</a:t>
            </a:r>
            <a:r>
              <a:rPr lang="en-US" dirty="0"/>
              <a:t>.</a:t>
            </a:r>
          </a:p>
        </p:txBody>
      </p:sp>
      <p:pic>
        <p:nvPicPr>
          <p:cNvPr id="467972" name="Picture 4" descr="1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3" y="1417638"/>
            <a:ext cx="7392987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1928285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7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EB548-5671-784D-8916-EE1116A8653A}" type="slidenum">
              <a:rPr lang="en-US"/>
              <a:pPr/>
              <a:t>2</a:t>
            </a:fld>
            <a:endParaRPr 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System Call: </a:t>
            </a:r>
            <a:r>
              <a:rPr lang="en-US" b="1">
                <a:latin typeface="Courier New" charset="0"/>
              </a:rPr>
              <a:t>fork()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1096963" y="1238250"/>
            <a:ext cx="5616575" cy="5021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latin typeface="Courier New" charset="0"/>
              </a:rPr>
              <a:t>#include &lt;stdio.h&gt;</a:t>
            </a:r>
          </a:p>
          <a:p>
            <a:endParaRPr lang="en-US" sz="1200" b="1">
              <a:latin typeface="Courier New" charset="0"/>
            </a:endParaRPr>
          </a:p>
          <a:p>
            <a:r>
              <a:rPr lang="en-US" sz="1200" b="1">
                <a:latin typeface="Courier New" charset="0"/>
              </a:rPr>
              <a:t>main()</a:t>
            </a:r>
          </a:p>
          <a:p>
            <a:r>
              <a:rPr lang="en-US" sz="1200" b="1">
                <a:latin typeface="Courier New" charset="0"/>
              </a:rPr>
              <a:t>{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charset="0"/>
              </a:rPr>
              <a:t>    printf("Parent: Process started.\n");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charset="0"/>
              </a:rPr>
              <a:t>    printf("Parent: Forking a child.\n");</a:t>
            </a:r>
          </a:p>
          <a:p>
            <a:endParaRPr lang="en-US" sz="1200" b="1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>
                <a:latin typeface="Courier New" charset="0"/>
              </a:rPr>
              <a:t>    if (</a:t>
            </a:r>
            <a:r>
              <a:rPr lang="en-US" sz="1200" b="1">
                <a:solidFill>
                  <a:srgbClr val="006600"/>
                </a:solidFill>
                <a:latin typeface="Courier New" charset="0"/>
              </a:rPr>
              <a:t>fork() != 0</a:t>
            </a:r>
            <a:r>
              <a:rPr lang="en-US" sz="1200" b="1">
                <a:latin typeface="Courier New" charset="0"/>
              </a:rPr>
              <a:t>) {</a:t>
            </a:r>
          </a:p>
          <a:p>
            <a:r>
              <a:rPr lang="en-US" sz="1200" b="1">
                <a:latin typeface="Courier New" charset="0"/>
              </a:rPr>
              <a:t>        </a:t>
            </a:r>
            <a:r>
              <a:rPr lang="en-US" sz="1200" b="1">
                <a:solidFill>
                  <a:srgbClr val="0033CC"/>
                </a:solidFill>
                <a:latin typeface="Courier New" charset="0"/>
              </a:rPr>
              <a:t>int status;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charset="0"/>
              </a:rPr>
              <a:t>        printf("Parent: Waiting for child to complete.\n");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charset="0"/>
              </a:rPr>
              <a:t>        waitpid(-1, &amp;status, 0);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charset="0"/>
              </a:rPr>
              <a:t>        printf("Parent: Child has completed.\n");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charset="0"/>
              </a:rPr>
              <a:t>        printf("Parent: Terminating.\n");</a:t>
            </a:r>
          </a:p>
          <a:p>
            <a:r>
              <a:rPr lang="en-US" sz="1200" b="1">
                <a:latin typeface="Courier New" charset="0"/>
              </a:rPr>
              <a:t>    }</a:t>
            </a:r>
          </a:p>
          <a:p>
            <a:r>
              <a:rPr lang="en-US" sz="1200" b="1">
                <a:latin typeface="Courier New" charset="0"/>
              </a:rPr>
              <a:t>    else {</a:t>
            </a:r>
          </a:p>
          <a:p>
            <a:r>
              <a:rPr lang="en-US" sz="1200" b="1">
                <a:latin typeface="Courier New" charset="0"/>
              </a:rPr>
              <a:t>        </a:t>
            </a:r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printf("Child: Process started.\n");</a:t>
            </a:r>
          </a:p>
          <a:p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        printf("Child: Start 10 second idle:");</a:t>
            </a:r>
          </a:p>
          <a:p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	</a:t>
            </a:r>
          </a:p>
          <a:p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        int i;</a:t>
            </a:r>
          </a:p>
          <a:p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        for (i = 10; i &gt;= 0; i--) {</a:t>
            </a:r>
          </a:p>
          <a:p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            printf("%3d", i); fflush(stdout);</a:t>
            </a:r>
          </a:p>
          <a:p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            sleep(1);</a:t>
            </a:r>
          </a:p>
          <a:p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        }</a:t>
            </a:r>
          </a:p>
          <a:p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        printf(" done!\n");</a:t>
            </a:r>
          </a:p>
          <a:p>
            <a:r>
              <a:rPr lang="en-US" sz="1200" b="1">
                <a:solidFill>
                  <a:schemeClr val="folHlink"/>
                </a:solidFill>
                <a:latin typeface="Courier New" charset="0"/>
              </a:rPr>
              <a:t>        printf("Child: Terminating.\n");</a:t>
            </a:r>
          </a:p>
          <a:p>
            <a:r>
              <a:rPr lang="en-US" sz="1200" b="1">
                <a:latin typeface="Courier New" charset="0"/>
              </a:rPr>
              <a:t>    }</a:t>
            </a:r>
          </a:p>
          <a:p>
            <a:r>
              <a:rPr lang="en-US" sz="1200" b="1">
                <a:latin typeface="Courier New" charset="0"/>
              </a:rPr>
              <a:t>}</a:t>
            </a:r>
          </a:p>
        </p:txBody>
      </p:sp>
      <p:sp>
        <p:nvSpPr>
          <p:cNvPr id="490500" name="Text Box 4"/>
          <p:cNvSpPr txBox="1">
            <a:spLocks noChangeArrowheads="1"/>
          </p:cNvSpPr>
          <p:nvPr/>
        </p:nvSpPr>
        <p:spPr bwMode="auto">
          <a:xfrm>
            <a:off x="5851525" y="3246438"/>
            <a:ext cx="2606675" cy="376237"/>
          </a:xfrm>
          <a:prstGeom prst="rect">
            <a:avLst/>
          </a:prstGeom>
          <a:solidFill>
            <a:srgbClr val="FFFDC7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Executed by the parent.</a:t>
            </a:r>
          </a:p>
        </p:txBody>
      </p:sp>
      <p:sp>
        <p:nvSpPr>
          <p:cNvPr id="490501" name="Text Box 5"/>
          <p:cNvSpPr txBox="1">
            <a:spLocks noChangeArrowheads="1"/>
          </p:cNvSpPr>
          <p:nvPr/>
        </p:nvSpPr>
        <p:spPr bwMode="auto">
          <a:xfrm>
            <a:off x="5851525" y="4699000"/>
            <a:ext cx="2428875" cy="376238"/>
          </a:xfrm>
          <a:prstGeom prst="rect">
            <a:avLst/>
          </a:prstGeom>
          <a:solidFill>
            <a:srgbClr val="FFFDC7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Executed by the child.</a:t>
            </a:r>
          </a:p>
        </p:txBody>
      </p:sp>
      <p:grpSp>
        <p:nvGrpSpPr>
          <p:cNvPr id="490502" name="Group 6"/>
          <p:cNvGrpSpPr>
            <a:grpSpLocks/>
          </p:cNvGrpSpPr>
          <p:nvPr/>
        </p:nvGrpSpPr>
        <p:grpSpPr bwMode="auto">
          <a:xfrm>
            <a:off x="3276600" y="2487613"/>
            <a:ext cx="5146675" cy="376237"/>
            <a:chOff x="2064" y="1567"/>
            <a:chExt cx="3242" cy="237"/>
          </a:xfrm>
          <a:solidFill>
            <a:srgbClr val="FFFDC7"/>
          </a:solidFill>
        </p:grpSpPr>
        <p:sp>
          <p:nvSpPr>
            <p:cNvPr id="490503" name="Text Box 7"/>
            <p:cNvSpPr txBox="1">
              <a:spLocks noChangeArrowheads="1"/>
            </p:cNvSpPr>
            <p:nvPr/>
          </p:nvSpPr>
          <p:spPr bwMode="auto">
            <a:xfrm>
              <a:off x="2880" y="1567"/>
              <a:ext cx="2426" cy="237"/>
            </a:xfrm>
            <a:prstGeom prst="rect">
              <a:avLst/>
            </a:prstGeom>
            <a:grpFill/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6600"/>
                  </a:solidFill>
                </a:rPr>
                <a:t>The two processes fork at this point.</a:t>
              </a:r>
            </a:p>
          </p:txBody>
        </p:sp>
        <p:sp>
          <p:nvSpPr>
            <p:cNvPr id="490504" name="Line 8"/>
            <p:cNvSpPr>
              <a:spLocks noChangeShapeType="1"/>
            </p:cNvSpPr>
            <p:nvPr/>
          </p:nvSpPr>
          <p:spPr bwMode="auto">
            <a:xfrm flipH="1">
              <a:off x="2064" y="1683"/>
              <a:ext cx="816" cy="0"/>
            </a:xfrm>
            <a:prstGeom prst="line">
              <a:avLst/>
            </a:prstGeom>
            <a:grp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0506" name="Text Box 10"/>
          <p:cNvSpPr txBox="1">
            <a:spLocks noChangeArrowheads="1"/>
          </p:cNvSpPr>
          <p:nvPr/>
        </p:nvSpPr>
        <p:spPr bwMode="auto">
          <a:xfrm>
            <a:off x="5943600" y="1325563"/>
            <a:ext cx="1011238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forktest.c</a:t>
            </a:r>
          </a:p>
        </p:txBody>
      </p:sp>
      <p:sp>
        <p:nvSpPr>
          <p:cNvPr id="490507" name="Oval 11"/>
          <p:cNvSpPr>
            <a:spLocks noChangeArrowheads="1"/>
          </p:cNvSpPr>
          <p:nvPr/>
        </p:nvSpPr>
        <p:spPr bwMode="auto">
          <a:xfrm>
            <a:off x="1736725" y="2971800"/>
            <a:ext cx="2470150" cy="4572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63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0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0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0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33FA-F98D-1843-83BF-593492A355EF}" type="slidenum">
              <a:rPr lang="en-US"/>
              <a:pPr/>
              <a:t>20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Structure: Virtual Machines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Modern VM monitors include:</a:t>
            </a:r>
          </a:p>
          <a:p>
            <a:pPr lvl="4"/>
            <a:endParaRPr lang="en-US"/>
          </a:p>
          <a:p>
            <a:pPr lvl="1"/>
            <a:r>
              <a:rPr lang="en-US"/>
              <a:t>VirtualBox</a:t>
            </a:r>
          </a:p>
          <a:p>
            <a:pPr lvl="1"/>
            <a:r>
              <a:rPr lang="en-US"/>
              <a:t>VMware</a:t>
            </a:r>
          </a:p>
          <a:p>
            <a:pPr lvl="1"/>
            <a:r>
              <a:rPr lang="en-US"/>
              <a:t>KVM</a:t>
            </a:r>
          </a:p>
          <a:p>
            <a:pPr lvl="1"/>
            <a:r>
              <a:rPr lang="en-US"/>
              <a:t>OpenVZ</a:t>
            </a:r>
          </a:p>
          <a:p>
            <a:pPr lvl="1"/>
            <a:r>
              <a:rPr lang="en-US"/>
              <a:t>Xen</a:t>
            </a:r>
          </a:p>
        </p:txBody>
      </p:sp>
    </p:spTree>
    <p:extLst>
      <p:ext uri="{BB962C8B-B14F-4D97-AF65-F5344CB8AC3E}">
        <p14:creationId xmlns:p14="http://schemas.microsoft.com/office/powerpoint/2010/main" val="3087595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240-00FB-B643-8085-0B44453D1625}" type="slidenum">
              <a:rPr lang="en-US"/>
              <a:pPr/>
              <a:t>21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Structure: Client-Server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8275"/>
            <a:ext cx="8229600" cy="2152650"/>
          </a:xfrm>
        </p:spPr>
        <p:txBody>
          <a:bodyPr/>
          <a:lstStyle/>
          <a:p>
            <a:r>
              <a:rPr lang="en-US" sz="2400" dirty="0"/>
              <a:t>Put as much OS code as possible </a:t>
            </a:r>
            <a:br>
              <a:rPr lang="en-US" sz="2400" dirty="0"/>
            </a:br>
            <a:r>
              <a:rPr lang="en-US" sz="2400" dirty="0"/>
              <a:t>outside of the kernel and into user space.</a:t>
            </a:r>
          </a:p>
          <a:p>
            <a:pPr lvl="4"/>
            <a:endParaRPr lang="en-US" sz="1000" dirty="0"/>
          </a:p>
          <a:p>
            <a:r>
              <a:rPr lang="en-US" sz="2400" dirty="0"/>
              <a:t>OS services run as separate processes.</a:t>
            </a:r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Processes send messages to each other to request services.</a:t>
            </a:r>
          </a:p>
          <a:p>
            <a:pPr lvl="1"/>
            <a:r>
              <a:rPr lang="en-US" sz="2000" dirty="0"/>
              <a:t>A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microkernel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serves as the communications bus.</a:t>
            </a:r>
          </a:p>
        </p:txBody>
      </p:sp>
      <p:pic>
        <p:nvPicPr>
          <p:cNvPr id="468996" name="Picture 4" descr="1-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08125"/>
            <a:ext cx="8543925" cy="228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3897466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18B0-6571-4C4B-AC24-717B8D1DA878}" type="slidenum">
              <a:rPr lang="en-US"/>
              <a:pPr/>
              <a:t>22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Structure: Distributed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86200"/>
            <a:ext cx="8229600" cy="2244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Like client-server, except that server processes </a:t>
            </a:r>
            <a:br>
              <a:rPr lang="en-US" dirty="0"/>
            </a:br>
            <a:r>
              <a:rPr lang="en-US" dirty="0"/>
              <a:t>run on different machines on the network.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Service request messages go over the network.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User programs do not need to know </a:t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dirty="0">
                <a:solidFill>
                  <a:schemeClr val="folHlink"/>
                </a:solidFill>
              </a:rPr>
              <a:t>where the services are provided.</a:t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dirty="0">
                <a:solidFill>
                  <a:schemeClr val="folHlink"/>
                </a:solidFill>
              </a:rPr>
              <a:t>_</a:t>
            </a:r>
          </a:p>
        </p:txBody>
      </p:sp>
      <p:pic>
        <p:nvPicPr>
          <p:cNvPr id="475140" name="Picture 4" descr="1-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1320800"/>
            <a:ext cx="8912225" cy="238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2728908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3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ECF-EBD6-EC41-98CF-1265217215F6}" type="slidenum">
              <a:rPr lang="en-US"/>
              <a:pPr/>
              <a:t>23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process is basically an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abstraction of a running program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most central concept in any operating system.</a:t>
            </a:r>
          </a:p>
          <a:p>
            <a:pPr lvl="4"/>
            <a:endParaRPr lang="en-US" dirty="0"/>
          </a:p>
          <a:p>
            <a:r>
              <a:rPr lang="en-US" dirty="0"/>
              <a:t>Each process runs in its own address space.</a:t>
            </a:r>
            <a:br>
              <a:rPr lang="en-US" dirty="0"/>
            </a:br>
            <a:r>
              <a:rPr lang="en-US" dirty="0"/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1018040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06C5-8398-BC47-8B5D-1231F58C3653}" type="slidenum">
              <a:rPr lang="en-US"/>
              <a:pPr/>
              <a:t>24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Models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4572000" cy="50596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Multiprogramming with</a:t>
            </a:r>
            <a:br>
              <a:rPr lang="en-US" dirty="0"/>
            </a:br>
            <a:r>
              <a:rPr lang="en-US" dirty="0"/>
              <a:t>multiple programs.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One program counter</a:t>
            </a:r>
            <a:br>
              <a:rPr lang="en-US" dirty="0"/>
            </a:br>
            <a:r>
              <a:rPr lang="en-US" dirty="0"/>
              <a:t>per CPU.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program has its</a:t>
            </a:r>
            <a:br>
              <a:rPr lang="en-US" dirty="0"/>
            </a:br>
            <a:r>
              <a:rPr lang="en-US" dirty="0"/>
              <a:t>own virtual CPU.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real CPU rapidly</a:t>
            </a:r>
            <a:br>
              <a:rPr lang="en-US" dirty="0"/>
            </a:br>
            <a:r>
              <a:rPr lang="en-US" dirty="0"/>
              <a:t>switches from one</a:t>
            </a:r>
            <a:br>
              <a:rPr lang="en-US" dirty="0"/>
            </a:br>
            <a:r>
              <a:rPr lang="en-US" dirty="0"/>
              <a:t>program to another.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Process switching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AKA </a:t>
            </a:r>
            <a:r>
              <a:rPr lang="en-US" dirty="0">
                <a:solidFill>
                  <a:schemeClr val="folHlink"/>
                </a:solidFill>
              </a:rPr>
              <a:t>context switching</a:t>
            </a:r>
            <a:br>
              <a:rPr lang="en-US" dirty="0">
                <a:solidFill>
                  <a:schemeClr val="folHlink"/>
                </a:solidFill>
              </a:rPr>
            </a:br>
            <a:endParaRPr lang="en-US" dirty="0">
              <a:solidFill>
                <a:schemeClr val="folHlink"/>
              </a:solidFill>
            </a:endParaRPr>
          </a:p>
        </p:txBody>
      </p:sp>
      <p:grpSp>
        <p:nvGrpSpPr>
          <p:cNvPr id="493572" name="Group 4"/>
          <p:cNvGrpSpPr>
            <a:grpSpLocks/>
          </p:cNvGrpSpPr>
          <p:nvPr/>
        </p:nvGrpSpPr>
        <p:grpSpPr bwMode="auto">
          <a:xfrm>
            <a:off x="5121275" y="1508125"/>
            <a:ext cx="4022725" cy="4481513"/>
            <a:chOff x="3053" y="950"/>
            <a:chExt cx="2246" cy="2477"/>
          </a:xfrm>
        </p:grpSpPr>
        <p:pic>
          <p:nvPicPr>
            <p:cNvPr id="493573" name="Picture 5" descr="2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997"/>
            <a:stretch>
              <a:fillRect/>
            </a:stretch>
          </p:blipFill>
          <p:spPr bwMode="auto">
            <a:xfrm>
              <a:off x="3053" y="950"/>
              <a:ext cx="2031" cy="242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93574" name="Rectangle 6"/>
            <p:cNvSpPr>
              <a:spLocks noChangeArrowheads="1"/>
            </p:cNvSpPr>
            <p:nvPr/>
          </p:nvSpPr>
          <p:spPr bwMode="auto">
            <a:xfrm>
              <a:off x="4686" y="1911"/>
              <a:ext cx="613" cy="9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5" name="Rectangle 7"/>
            <p:cNvSpPr>
              <a:spLocks noChangeArrowheads="1"/>
            </p:cNvSpPr>
            <p:nvPr/>
          </p:nvSpPr>
          <p:spPr bwMode="auto">
            <a:xfrm>
              <a:off x="3629" y="3082"/>
              <a:ext cx="288" cy="3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4027395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3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1E73-1249-8746-8BA1-F0F62AD28EE1}" type="slidenum">
              <a:rPr lang="en-US"/>
              <a:pPr/>
              <a:t>25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Models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638"/>
          </a:xfrm>
        </p:spPr>
        <p:txBody>
          <a:bodyPr/>
          <a:lstStyle/>
          <a:p>
            <a:r>
              <a:rPr lang="en-US"/>
              <a:t>Only one program is active on a CPU </a:t>
            </a:r>
            <a:br>
              <a:rPr lang="en-US"/>
            </a:br>
            <a:r>
              <a:rPr lang="en-US"/>
              <a:t>at any instant.</a:t>
            </a:r>
          </a:p>
        </p:txBody>
      </p:sp>
      <p:grpSp>
        <p:nvGrpSpPr>
          <p:cNvPr id="494596" name="Group 4"/>
          <p:cNvGrpSpPr>
            <a:grpSpLocks/>
          </p:cNvGrpSpPr>
          <p:nvPr/>
        </p:nvGrpSpPr>
        <p:grpSpPr bwMode="auto">
          <a:xfrm>
            <a:off x="2468563" y="2149475"/>
            <a:ext cx="4262437" cy="3629025"/>
            <a:chOff x="1555" y="1544"/>
            <a:chExt cx="2685" cy="2286"/>
          </a:xfrm>
        </p:grpSpPr>
        <p:pic>
          <p:nvPicPr>
            <p:cNvPr id="494597" name="Picture 5" descr="2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543"/>
            <a:stretch>
              <a:fillRect/>
            </a:stretch>
          </p:blipFill>
          <p:spPr bwMode="auto">
            <a:xfrm>
              <a:off x="1555" y="1544"/>
              <a:ext cx="2685" cy="22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4598" name="Rectangle 6"/>
            <p:cNvSpPr>
              <a:spLocks noChangeArrowheads="1"/>
            </p:cNvSpPr>
            <p:nvPr/>
          </p:nvSpPr>
          <p:spPr bwMode="auto">
            <a:xfrm>
              <a:off x="2938" y="3542"/>
              <a:ext cx="403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2145309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9F95-AA48-5740-AAD8-D366B27C6A08}" type="slidenum">
              <a:rPr lang="en-US"/>
              <a:pPr/>
              <a:t>26</a:t>
            </a:fld>
            <a:endParaRPr lang="en-US"/>
          </a:p>
        </p:txBody>
      </p:sp>
      <p:pic>
        <p:nvPicPr>
          <p:cNvPr id="49561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5075"/>
            <a:ext cx="69691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56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 Switching</a:t>
            </a:r>
          </a:p>
        </p:txBody>
      </p:sp>
      <p:sp>
        <p:nvSpPr>
          <p:cNvPr id="495620" name="Text Box 4"/>
          <p:cNvSpPr txBox="1">
            <a:spLocks noChangeArrowheads="1"/>
          </p:cNvSpPr>
          <p:nvPr/>
        </p:nvSpPr>
        <p:spPr bwMode="auto">
          <a:xfrm>
            <a:off x="6218238" y="2514600"/>
            <a:ext cx="2467943" cy="1200329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folHlink"/>
                </a:solidFill>
              </a:rPr>
              <a:t>A </a:t>
            </a:r>
            <a:r>
              <a:rPr lang="en-US" sz="1800" dirty="0" smtClean="0">
                <a:solidFill>
                  <a:schemeClr val="folHlink"/>
                </a:solidFill>
              </a:rPr>
              <a:t>process</a:t>
            </a:r>
            <a:r>
              <a:rPr lang="en-US" sz="1800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chemeClr val="folHlink"/>
                </a:solidFill>
              </a:rPr>
              <a:t>s </a:t>
            </a:r>
            <a:r>
              <a:rPr lang="en-US" sz="1800" dirty="0">
                <a:solidFill>
                  <a:schemeClr val="folHlink"/>
                </a:solidFill>
              </a:rPr>
              <a:t>state</a:t>
            </a:r>
          </a:p>
          <a:p>
            <a:r>
              <a:rPr lang="en-US" sz="1800" dirty="0">
                <a:solidFill>
                  <a:schemeClr val="folHlink"/>
                </a:solidFill>
              </a:rPr>
              <a:t>information is kept</a:t>
            </a:r>
          </a:p>
          <a:p>
            <a:r>
              <a:rPr lang="en-US" sz="1800" dirty="0">
                <a:solidFill>
                  <a:schemeClr val="folHlink"/>
                </a:solidFill>
              </a:rPr>
              <a:t>in its </a:t>
            </a:r>
            <a:r>
              <a:rPr lang="en-US" sz="1800" b="1" dirty="0">
                <a:solidFill>
                  <a:schemeClr val="folHlink"/>
                </a:solidFill>
              </a:rPr>
              <a:t>process control</a:t>
            </a:r>
          </a:p>
          <a:p>
            <a:r>
              <a:rPr lang="en-US" sz="1800" b="1" dirty="0">
                <a:solidFill>
                  <a:schemeClr val="folHlink"/>
                </a:solidFill>
              </a:rPr>
              <a:t>block</a:t>
            </a:r>
            <a:r>
              <a:rPr lang="en-US" sz="1800" dirty="0">
                <a:solidFill>
                  <a:schemeClr val="folHlink"/>
                </a:solidFill>
              </a:rPr>
              <a:t> (PCB).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1306134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CB9A-9E8D-EB4B-8B10-58A2C2B6AEA5}" type="slidenum">
              <a:rPr lang="en-US"/>
              <a:pPr/>
              <a:t>27</a:t>
            </a:fld>
            <a:endParaRPr 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Creation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Principal events that cause </a:t>
            </a:r>
            <a:br>
              <a:rPr lang="en-US" dirty="0"/>
            </a:br>
            <a:r>
              <a:rPr lang="en-US" dirty="0"/>
              <a:t>processes to be </a:t>
            </a:r>
            <a:r>
              <a:rPr lang="en-US" dirty="0">
                <a:solidFill>
                  <a:schemeClr val="folHlink"/>
                </a:solidFill>
              </a:rPr>
              <a:t>created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System initialization.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Execution of a process creation system call </a:t>
            </a:r>
            <a:br>
              <a:rPr lang="en-US" dirty="0"/>
            </a:br>
            <a:r>
              <a:rPr lang="en-US" dirty="0"/>
              <a:t>by a running process.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fork()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/>
            <a:r>
              <a:rPr lang="en-US" dirty="0"/>
              <a:t>A user request to create a new process.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Initiation of a batch job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96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8CBC5-BCFD-B843-9714-E748866057F7}" type="slidenum">
              <a:rPr lang="en-US"/>
              <a:pPr/>
              <a:t>28</a:t>
            </a:fld>
            <a:endParaRPr lang="en-US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Termination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Conditions that cause a process to </a:t>
            </a:r>
            <a:r>
              <a:rPr lang="en-US" dirty="0">
                <a:solidFill>
                  <a:schemeClr val="folHlink"/>
                </a:solidFill>
              </a:rPr>
              <a:t>terminate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Normal exit (voluntary).</a:t>
            </a:r>
          </a:p>
          <a:p>
            <a:pPr lvl="1"/>
            <a:r>
              <a:rPr lang="en-US" dirty="0"/>
              <a:t>Error exit (voluntary).</a:t>
            </a:r>
          </a:p>
          <a:p>
            <a:pPr lvl="1"/>
            <a:r>
              <a:rPr lang="en-US" dirty="0"/>
              <a:t>Fatal error (involuntary).</a:t>
            </a:r>
          </a:p>
          <a:p>
            <a:pPr lvl="1"/>
            <a:r>
              <a:rPr lang="en-US" dirty="0"/>
              <a:t>Killed by another process (involuntary).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>
                <a:solidFill>
                  <a:srgbClr val="B23300"/>
                </a:solidFill>
              </a:rPr>
              <a:t>Cascading termination</a:t>
            </a:r>
          </a:p>
          <a:p>
            <a:pPr lvl="1"/>
            <a:r>
              <a:rPr lang="en-US" dirty="0"/>
              <a:t>On some operating systems, when a process terminates, </a:t>
            </a:r>
            <a:r>
              <a:rPr lang="en-US" dirty="0" smtClean="0"/>
              <a:t>so </a:t>
            </a:r>
            <a:r>
              <a:rPr lang="en-US" dirty="0"/>
              <a:t>do its child processes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62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9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9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EBC-4470-1C4A-B0DC-D2A5CE8E26AD}" type="slidenum">
              <a:rPr lang="en-US"/>
              <a:pPr/>
              <a:t>29</a:t>
            </a:fld>
            <a:endParaRPr lang="en-US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Creation and Termination</a:t>
            </a:r>
          </a:p>
        </p:txBody>
      </p:sp>
      <p:pic>
        <p:nvPicPr>
          <p:cNvPr id="5007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2149475"/>
            <a:ext cx="7546975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0741" name="Text Box 5"/>
          <p:cNvSpPr txBox="1">
            <a:spLocks noChangeArrowheads="1"/>
          </p:cNvSpPr>
          <p:nvPr/>
        </p:nvSpPr>
        <p:spPr bwMode="auto">
          <a:xfrm>
            <a:off x="2468563" y="4435475"/>
            <a:ext cx="2549525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What does the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exec()</a:t>
            </a:r>
          </a:p>
          <a:p>
            <a:r>
              <a:rPr lang="en-US" sz="1800">
                <a:solidFill>
                  <a:schemeClr val="folHlink"/>
                </a:solidFill>
              </a:rPr>
              <a:t>system call do?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2940876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40AF-0AD8-9B4F-88EB-2A77D11E388A}" type="slidenum">
              <a:rPr lang="en-US"/>
              <a:pPr/>
              <a:t>3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charset="0"/>
              </a:rPr>
              <a:t>waitpid()</a:t>
            </a:r>
            <a:r>
              <a:rPr lang="en-US"/>
              <a:t> System Call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63875"/>
            <a:ext cx="8229600" cy="3067050"/>
          </a:xfrm>
        </p:spPr>
        <p:txBody>
          <a:bodyPr/>
          <a:lstStyle/>
          <a:p>
            <a:r>
              <a:rPr lang="en-US" dirty="0"/>
              <a:t>What are the parameters?</a:t>
            </a:r>
          </a:p>
          <a:p>
            <a:pPr lvl="4"/>
            <a:endParaRPr lang="en-US" sz="800" dirty="0"/>
          </a:p>
          <a:p>
            <a:r>
              <a:rPr lang="en-US" dirty="0"/>
              <a:t>Use the command-line UNIX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man</a:t>
            </a:r>
            <a:r>
              <a:rPr lang="en-US" dirty="0"/>
              <a:t> (for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manual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command to get documentation </a:t>
            </a:r>
            <a:br>
              <a:rPr lang="en-US" dirty="0"/>
            </a:br>
            <a:r>
              <a:rPr lang="en-US" dirty="0"/>
              <a:t>of any system command or API call.</a:t>
            </a:r>
            <a:br>
              <a:rPr lang="en-US" dirty="0"/>
            </a:br>
            <a:r>
              <a:rPr lang="en-US" dirty="0"/>
              <a:t>_</a:t>
            </a:r>
          </a:p>
        </p:txBody>
      </p:sp>
      <p:sp>
        <p:nvSpPr>
          <p:cNvPr id="491524" name="Text Box 4"/>
          <p:cNvSpPr txBox="1">
            <a:spLocks noChangeArrowheads="1"/>
          </p:cNvSpPr>
          <p:nvPr/>
        </p:nvSpPr>
        <p:spPr bwMode="auto">
          <a:xfrm>
            <a:off x="2835275" y="1425575"/>
            <a:ext cx="3460750" cy="3667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waitpid(-1, </a:t>
            </a:r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&amp;</a:t>
            </a:r>
            <a:r>
              <a:rPr lang="en-US" sz="1800" b="1">
                <a:latin typeface="Courier New" charset="0"/>
              </a:rPr>
              <a:t>status, 0);</a:t>
            </a:r>
          </a:p>
        </p:txBody>
      </p:sp>
      <p:sp>
        <p:nvSpPr>
          <p:cNvPr id="491525" name="Text Box 5"/>
          <p:cNvSpPr txBox="1">
            <a:spLocks noChangeArrowheads="1"/>
          </p:cNvSpPr>
          <p:nvPr/>
        </p:nvSpPr>
        <p:spPr bwMode="auto">
          <a:xfrm>
            <a:off x="6858000" y="5622925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grpSp>
        <p:nvGrpSpPr>
          <p:cNvPr id="491530" name="Group 10"/>
          <p:cNvGrpSpPr>
            <a:grpSpLocks/>
          </p:cNvGrpSpPr>
          <p:nvPr/>
        </p:nvGrpSpPr>
        <p:grpSpPr bwMode="auto">
          <a:xfrm>
            <a:off x="2874963" y="1697038"/>
            <a:ext cx="3548063" cy="990600"/>
            <a:chOff x="1843" y="1157"/>
            <a:chExt cx="2235" cy="624"/>
          </a:xfrm>
          <a:solidFill>
            <a:srgbClr val="FFFDC7"/>
          </a:solidFill>
        </p:grpSpPr>
        <p:sp>
          <p:nvSpPr>
            <p:cNvPr id="491526" name="Text Box 6"/>
            <p:cNvSpPr txBox="1">
              <a:spLocks noChangeArrowheads="1"/>
            </p:cNvSpPr>
            <p:nvPr/>
          </p:nvSpPr>
          <p:spPr bwMode="auto">
            <a:xfrm>
              <a:off x="1843" y="1409"/>
              <a:ext cx="2235" cy="372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folHlink"/>
                  </a:solidFill>
                </a:rPr>
                <a:t>Pass the </a:t>
              </a:r>
              <a:r>
                <a:rPr lang="en-US" u="sng" dirty="0" smtClean="0">
                  <a:solidFill>
                    <a:schemeClr val="folHlink"/>
                  </a:solidFill>
                </a:rPr>
                <a:t>address</a:t>
              </a:r>
              <a:r>
                <a:rPr lang="en-US" dirty="0" smtClean="0">
                  <a:solidFill>
                    <a:schemeClr val="folHlink"/>
                  </a:solidFill>
                </a:rPr>
                <a:t> of </a:t>
              </a:r>
              <a:r>
                <a:rPr lang="en-US" dirty="0">
                  <a:solidFill>
                    <a:schemeClr val="folHlink"/>
                  </a:solidFill>
                </a:rPr>
                <a:t>variable </a:t>
              </a:r>
              <a:r>
                <a:rPr lang="en-US" b="1" dirty="0">
                  <a:solidFill>
                    <a:srgbClr val="0033CC"/>
                  </a:solidFill>
                  <a:latin typeface="Courier New" charset="0"/>
                </a:rPr>
                <a:t>status</a:t>
              </a:r>
              <a:r>
                <a:rPr lang="en-US" dirty="0">
                  <a:solidFill>
                    <a:schemeClr val="folHlink"/>
                  </a:solidFill>
                </a:rPr>
                <a:t/>
              </a:r>
              <a:br>
                <a:rPr lang="en-US" dirty="0">
                  <a:solidFill>
                    <a:schemeClr val="folHlink"/>
                  </a:solidFill>
                </a:rPr>
              </a:br>
              <a:r>
                <a:rPr lang="en-US" dirty="0">
                  <a:solidFill>
                    <a:schemeClr val="folHlink"/>
                  </a:solidFill>
                </a:rPr>
                <a:t>(i.e., pass by reference).</a:t>
              </a:r>
            </a:p>
          </p:txBody>
        </p:sp>
        <p:cxnSp>
          <p:nvCxnSpPr>
            <p:cNvPr id="491529" name="AutoShape 9"/>
            <p:cNvCxnSpPr>
              <a:cxnSpLocks noChangeShapeType="1"/>
              <a:stCxn id="491526" idx="0"/>
            </p:cNvCxnSpPr>
            <p:nvPr/>
          </p:nvCxnSpPr>
          <p:spPr bwMode="auto">
            <a:xfrm flipV="1">
              <a:off x="2961" y="1157"/>
              <a:ext cx="1" cy="252"/>
            </a:xfrm>
            <a:prstGeom prst="straightConnector1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41064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3" grpId="0" build="p"/>
      <p:bldP spid="4915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9E76-75E5-D54F-A1E0-83CBF397C7C5}" type="slidenum">
              <a:rPr lang="en-US"/>
              <a:pPr/>
              <a:t>30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States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229600" cy="2498725"/>
          </a:xfrm>
        </p:spPr>
        <p:txBody>
          <a:bodyPr/>
          <a:lstStyle/>
          <a:p>
            <a:pPr marL="533400" indent="-533400"/>
            <a:r>
              <a:rPr lang="en-US" sz="2000" dirty="0">
                <a:solidFill>
                  <a:schemeClr val="folHlink"/>
                </a:solidFill>
              </a:rPr>
              <a:t>Running</a:t>
            </a:r>
            <a:r>
              <a:rPr lang="en-US" sz="2000" dirty="0"/>
              <a:t> </a:t>
            </a:r>
          </a:p>
          <a:p>
            <a:pPr marL="928688" lvl="1" indent="-457200">
              <a:buFont typeface="Wingdings" charset="0"/>
              <a:buChar char="o"/>
            </a:pPr>
            <a:r>
              <a:rPr lang="en-US" sz="1800" dirty="0"/>
              <a:t>Actually using the CPU at that instant.</a:t>
            </a:r>
          </a:p>
          <a:p>
            <a:pPr lvl="4"/>
            <a:endParaRPr lang="en-US" sz="900" dirty="0"/>
          </a:p>
          <a:p>
            <a:pPr marL="533400" indent="-533400"/>
            <a:r>
              <a:rPr lang="en-US" sz="2000" dirty="0">
                <a:solidFill>
                  <a:schemeClr val="folHlink"/>
                </a:solidFill>
              </a:rPr>
              <a:t>Ready</a:t>
            </a:r>
            <a:r>
              <a:rPr lang="en-US" sz="2000" dirty="0"/>
              <a:t> </a:t>
            </a:r>
          </a:p>
          <a:p>
            <a:pPr marL="928688" lvl="1" indent="-457200">
              <a:buFont typeface="Wingdings" charset="0"/>
              <a:buChar char="o"/>
            </a:pPr>
            <a:r>
              <a:rPr lang="en-US" sz="1800" dirty="0"/>
              <a:t>Runnable, but temporarily stopped to let another process run.</a:t>
            </a:r>
          </a:p>
          <a:p>
            <a:pPr lvl="4"/>
            <a:endParaRPr lang="en-US" sz="900" dirty="0"/>
          </a:p>
          <a:p>
            <a:pPr marL="533400" indent="-533400"/>
            <a:r>
              <a:rPr lang="en-US" sz="2000" dirty="0">
                <a:solidFill>
                  <a:schemeClr val="folHlink"/>
                </a:solidFill>
              </a:rPr>
              <a:t>Blocked</a:t>
            </a:r>
            <a:r>
              <a:rPr lang="en-US" sz="2000" dirty="0"/>
              <a:t> </a:t>
            </a:r>
          </a:p>
          <a:p>
            <a:pPr marL="928688" lvl="1" indent="-457200">
              <a:buFont typeface="Wingdings" charset="0"/>
              <a:buChar char="o"/>
            </a:pPr>
            <a:r>
              <a:rPr lang="en-US" sz="1800" dirty="0"/>
              <a:t>Unable to run until some external event happens.</a:t>
            </a:r>
          </a:p>
        </p:txBody>
      </p:sp>
      <p:pic>
        <p:nvPicPr>
          <p:cNvPr id="501764" name="Picture 4" descr="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417638"/>
            <a:ext cx="7935912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973876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595A-3C55-D048-B7F0-F70320176980}" type="slidenum">
              <a:rPr lang="en-US"/>
              <a:pPr/>
              <a:t>4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Shell: I/O Redirection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311275"/>
          </a:xfrm>
        </p:spPr>
        <p:txBody>
          <a:bodyPr/>
          <a:lstStyle/>
          <a:p>
            <a:r>
              <a:rPr lang="en-US" dirty="0"/>
              <a:t>For a program run on the command line: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Standard input </a:t>
            </a:r>
            <a:r>
              <a:rPr lang="en-US" dirty="0"/>
              <a:t>(</a:t>
            </a:r>
            <a:r>
              <a:rPr lang="en-US" dirty="0" err="1"/>
              <a:t>stdin</a:t>
            </a:r>
            <a:r>
              <a:rPr lang="en-US" dirty="0"/>
              <a:t>) is the keyboard.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Standard output 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) is the terminal.</a:t>
            </a:r>
          </a:p>
        </p:txBody>
      </p:sp>
      <p:sp>
        <p:nvSpPr>
          <p:cNvPr id="471044" name="Text Box 4"/>
          <p:cNvSpPr txBox="1">
            <a:spLocks noChangeArrowheads="1"/>
          </p:cNvSpPr>
          <p:nvPr/>
        </p:nvSpPr>
        <p:spPr bwMode="auto">
          <a:xfrm>
            <a:off x="1554163" y="2810481"/>
            <a:ext cx="5684837" cy="32702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#include &lt;stdio.h&gt;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#define MAX_LENGTH 256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main(int argc, char *args[])</a:t>
            </a:r>
          </a:p>
          <a:p>
            <a:r>
              <a:rPr lang="en-US" b="1">
                <a:latin typeface="Courier New" charset="0"/>
              </a:rPr>
              <a:t>{</a:t>
            </a:r>
          </a:p>
          <a:p>
            <a:r>
              <a:rPr lang="en-US" b="1">
                <a:latin typeface="Courier New" charset="0"/>
              </a:rPr>
              <a:t>    char *progname = args[0];</a:t>
            </a:r>
          </a:p>
          <a:p>
            <a:r>
              <a:rPr lang="en-US" b="1">
                <a:latin typeface="Courier New" charset="0"/>
              </a:rPr>
              <a:t>    char line[MAX_LENGTH];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while (gets(line) != NULL) {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        printf("%s: %s\n", progname+2, line);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    }</a:t>
            </a:r>
          </a:p>
          <a:p>
            <a:r>
              <a:rPr lang="en-US" b="1">
                <a:latin typeface="Courier New" charset="0"/>
              </a:rPr>
              <a:t>}</a:t>
            </a:r>
          </a:p>
        </p:txBody>
      </p:sp>
      <p:sp>
        <p:nvSpPr>
          <p:cNvPr id="471045" name="Text Box 5"/>
          <p:cNvSpPr txBox="1">
            <a:spLocks noChangeArrowheads="1"/>
          </p:cNvSpPr>
          <p:nvPr/>
        </p:nvSpPr>
        <p:spPr bwMode="auto">
          <a:xfrm>
            <a:off x="5394325" y="3531206"/>
            <a:ext cx="3394075" cy="1200150"/>
          </a:xfrm>
          <a:prstGeom prst="rect">
            <a:avLst/>
          </a:prstGeom>
          <a:solidFill>
            <a:srgbClr val="FFFF85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This program reads lines of text</a:t>
            </a:r>
          </a:p>
          <a:p>
            <a:r>
              <a:rPr lang="en-US" sz="1800">
                <a:solidFill>
                  <a:schemeClr val="folHlink"/>
                </a:solidFill>
              </a:rPr>
              <a:t>from stdin and echos them to</a:t>
            </a:r>
          </a:p>
          <a:p>
            <a:r>
              <a:rPr lang="en-US" sz="1800">
                <a:solidFill>
                  <a:schemeClr val="folHlink"/>
                </a:solidFill>
              </a:rPr>
              <a:t>stdout after prepending each</a:t>
            </a:r>
          </a:p>
          <a:p>
            <a:r>
              <a:rPr lang="en-US" sz="1800">
                <a:solidFill>
                  <a:schemeClr val="folHlink"/>
                </a:solidFill>
              </a:rPr>
              <a:t>line with the program name.</a:t>
            </a:r>
          </a:p>
        </p:txBody>
      </p:sp>
      <p:sp>
        <p:nvSpPr>
          <p:cNvPr id="471047" name="Text Box 7"/>
          <p:cNvSpPr txBox="1">
            <a:spLocks noChangeArrowheads="1"/>
          </p:cNvSpPr>
          <p:nvPr/>
        </p:nvSpPr>
        <p:spPr bwMode="auto">
          <a:xfrm>
            <a:off x="6308725" y="2719993"/>
            <a:ext cx="782638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echo.c</a:t>
            </a:r>
          </a:p>
        </p:txBody>
      </p:sp>
      <p:sp>
        <p:nvSpPr>
          <p:cNvPr id="471048" name="Text Box 8"/>
          <p:cNvSpPr txBox="1">
            <a:spLocks noChangeArrowheads="1"/>
          </p:cNvSpPr>
          <p:nvPr/>
        </p:nvSpPr>
        <p:spPr bwMode="auto">
          <a:xfrm>
            <a:off x="5029200" y="5583843"/>
            <a:ext cx="1344613" cy="3365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Why the </a:t>
            </a:r>
            <a:r>
              <a:rPr lang="en-US" b="1">
                <a:solidFill>
                  <a:schemeClr val="bg1"/>
                </a:solidFill>
                <a:latin typeface="Courier New" charset="0"/>
              </a:rPr>
              <a:t>+2</a:t>
            </a:r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0FA3-AE29-0146-9D5C-35DD0F353614}" type="slidenum">
              <a:rPr lang="en-US"/>
              <a:pPr/>
              <a:t>5</a:t>
            </a:fld>
            <a:endParaRPr 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Shell: I/O Redirection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You can </a:t>
            </a:r>
            <a:r>
              <a:rPr lang="en-US" dirty="0">
                <a:solidFill>
                  <a:srgbClr val="B23300"/>
                </a:solidFill>
              </a:rPr>
              <a:t>redirect </a:t>
            </a:r>
            <a:r>
              <a:rPr lang="en-US" dirty="0"/>
              <a:t>a </a:t>
            </a:r>
            <a:r>
              <a:rPr lang="en-US" dirty="0" smtClean="0"/>
              <a:t>program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 err="1"/>
              <a:t>stdin</a:t>
            </a:r>
            <a:r>
              <a:rPr lang="en-US" dirty="0"/>
              <a:t> on the command line with the 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&lt;</a:t>
            </a:r>
            <a:r>
              <a:rPr lang="en-US" dirty="0"/>
              <a:t> operator:</a:t>
            </a:r>
          </a:p>
          <a:p>
            <a:pPr marL="471487" lvl="1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Now the echo program will read its own source file.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You can redirect a </a:t>
            </a:r>
            <a:r>
              <a:rPr lang="en-US" dirty="0" smtClean="0"/>
              <a:t>program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 err="1"/>
              <a:t>stdout</a:t>
            </a:r>
            <a:r>
              <a:rPr lang="en-US" dirty="0"/>
              <a:t> on the command line with the 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&gt;</a:t>
            </a:r>
            <a:r>
              <a:rPr lang="en-US" dirty="0"/>
              <a:t> operator: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Now the echo program will write to file </a:t>
            </a:r>
            <a:r>
              <a:rPr lang="en-US" b="1" dirty="0" err="1" smtClean="0">
                <a:solidFill>
                  <a:srgbClr val="0000FF"/>
                </a:solidFill>
                <a:latin typeface="Courier New" charset="0"/>
              </a:rPr>
              <a:t>echo.txt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the 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&gt;&gt;</a:t>
            </a:r>
            <a:r>
              <a:rPr lang="en-US" dirty="0"/>
              <a:t> operator to append to an output file.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You can redirect both </a:t>
            </a:r>
            <a:r>
              <a:rPr lang="en-US" dirty="0" err="1"/>
              <a:t>stdout</a:t>
            </a:r>
            <a:r>
              <a:rPr lang="en-US" dirty="0"/>
              <a:t> and </a:t>
            </a:r>
            <a:r>
              <a:rPr lang="en-US" dirty="0" err="1"/>
              <a:t>stdin</a:t>
            </a:r>
            <a:r>
              <a:rPr lang="en-US" dirty="0"/>
              <a:t>.</a:t>
            </a: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3291854" y="2147888"/>
            <a:ext cx="2493366" cy="40011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./echo &lt; echo.c</a:t>
            </a:r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2397245" y="4068763"/>
            <a:ext cx="4186413" cy="40011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./echo &lt; </a:t>
            </a:r>
            <a:r>
              <a:rPr lang="en-US" sz="2000" b="1" dirty="0" err="1">
                <a:latin typeface="Courier New" charset="0"/>
              </a:rPr>
              <a:t>echo.c</a:t>
            </a:r>
            <a:r>
              <a:rPr lang="en-US" sz="2000" b="1" dirty="0">
                <a:latin typeface="Courier New" charset="0"/>
              </a:rPr>
              <a:t> &gt; </a:t>
            </a:r>
            <a:r>
              <a:rPr lang="en-US" sz="2000" b="1" dirty="0" err="1" smtClean="0">
                <a:latin typeface="Courier New" charset="0"/>
              </a:rPr>
              <a:t>echo.txt</a:t>
            </a:r>
            <a:endParaRPr lang="en-US" sz="2000" b="1" dirty="0">
              <a:latin typeface="Courier New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858000" y="6161688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8D30-39D7-0E4B-8CBE-67544C601D12}" type="slidenum">
              <a:rPr lang="en-US"/>
              <a:pPr/>
              <a:t>6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Concept: Pipes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2590795"/>
          </a:xfrm>
        </p:spPr>
        <p:txBody>
          <a:bodyPr/>
          <a:lstStyle/>
          <a:p>
            <a:r>
              <a:rPr lang="en-US" dirty="0"/>
              <a:t>Pipes are a mechanism for </a:t>
            </a:r>
            <a:br>
              <a:rPr lang="en-US" dirty="0"/>
            </a:br>
            <a:r>
              <a:rPr lang="en-US" dirty="0" err="1">
                <a:solidFill>
                  <a:srgbClr val="B23300"/>
                </a:solidFill>
              </a:rPr>
              <a:t>interprocess</a:t>
            </a:r>
            <a:r>
              <a:rPr lang="en-US" dirty="0">
                <a:solidFill>
                  <a:srgbClr val="B23300"/>
                </a:solidFill>
              </a:rPr>
              <a:t> communication </a:t>
            </a:r>
            <a:r>
              <a:rPr lang="en-US" dirty="0"/>
              <a:t>(IPC)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One process writes to one end of a pipe.</a:t>
            </a:r>
          </a:p>
          <a:p>
            <a:pPr lvl="1"/>
            <a:r>
              <a:rPr lang="en-US" dirty="0"/>
              <a:t>Another process reads from the other end.</a:t>
            </a:r>
          </a:p>
          <a:p>
            <a:pPr lvl="1"/>
            <a:r>
              <a:rPr lang="en-US" dirty="0"/>
              <a:t>Each process believes it is doing file I/O.</a:t>
            </a:r>
          </a:p>
        </p:txBody>
      </p:sp>
      <p:pic>
        <p:nvPicPr>
          <p:cNvPr id="453636" name="Picture 4" descr="1-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275" y="4274797"/>
            <a:ext cx="338455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2A0B-FB13-2B42-B1F1-A17AC6A8FA6B}" type="slidenum">
              <a:rPr lang="en-US"/>
              <a:pPr/>
              <a:t>7</a:t>
            </a:fld>
            <a:endParaRPr 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Shell: Piping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</a:t>
            </a:r>
            <a:r>
              <a:rPr lang="en-US" dirty="0">
                <a:solidFill>
                  <a:srgbClr val="B23300"/>
                </a:solidFill>
              </a:rPr>
              <a:t>pipe </a:t>
            </a:r>
            <a:r>
              <a:rPr lang="en-US" dirty="0"/>
              <a:t>a </a:t>
            </a:r>
            <a:r>
              <a:rPr lang="en-US" dirty="0" smtClean="0"/>
              <a:t>program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output to another program with the | operator:</a:t>
            </a:r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The first </a:t>
            </a:r>
            <a:r>
              <a:rPr lang="en-US" dirty="0" smtClean="0"/>
              <a:t>program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 err="1"/>
              <a:t>stdout</a:t>
            </a:r>
            <a:r>
              <a:rPr lang="en-US" dirty="0"/>
              <a:t> becomes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 err="1"/>
              <a:t>stdin</a:t>
            </a:r>
            <a:r>
              <a:rPr lang="en-US" dirty="0"/>
              <a:t> for the second program.</a:t>
            </a:r>
          </a:p>
          <a:p>
            <a:pPr lvl="4"/>
            <a:endParaRPr lang="en-US" dirty="0"/>
          </a:p>
          <a:p>
            <a:r>
              <a:rPr lang="en-US" dirty="0" smtClean="0"/>
              <a:t>What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the result of this command?</a:t>
            </a:r>
          </a:p>
        </p:txBody>
      </p:sp>
      <p:sp>
        <p:nvSpPr>
          <p:cNvPr id="473092" name="Text Box 4"/>
          <p:cNvSpPr txBox="1">
            <a:spLocks noChangeArrowheads="1"/>
          </p:cNvSpPr>
          <p:nvPr/>
        </p:nvSpPr>
        <p:spPr bwMode="auto">
          <a:xfrm>
            <a:off x="3200415" y="2330775"/>
            <a:ext cx="2801193" cy="40011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./echo1 | ./echo2</a:t>
            </a:r>
          </a:p>
        </p:txBody>
      </p:sp>
      <p:sp>
        <p:nvSpPr>
          <p:cNvPr id="473093" name="Text Box 5"/>
          <p:cNvSpPr txBox="1">
            <a:spLocks noChangeArrowheads="1"/>
          </p:cNvSpPr>
          <p:nvPr/>
        </p:nvSpPr>
        <p:spPr bwMode="auto">
          <a:xfrm>
            <a:off x="1463074" y="4491914"/>
            <a:ext cx="6033372" cy="40011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./echo1 &lt; echo.txt | ./echo2 | ./echo3</a:t>
            </a:r>
          </a:p>
        </p:txBody>
      </p:sp>
      <p:sp>
        <p:nvSpPr>
          <p:cNvPr id="473094" name="Text Box 6"/>
          <p:cNvSpPr txBox="1">
            <a:spLocks noChangeArrowheads="1"/>
          </p:cNvSpPr>
          <p:nvPr/>
        </p:nvSpPr>
        <p:spPr bwMode="auto">
          <a:xfrm>
            <a:off x="7315200" y="5622925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 build="p"/>
      <p:bldP spid="473093" grpId="0" animBg="1"/>
      <p:bldP spid="4730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3887-F9B3-A144-9D97-D9CCE295E1B6}" type="slidenum">
              <a:rPr lang="en-US"/>
              <a:pPr/>
              <a:t>8</a:t>
            </a:fld>
            <a:endParaRPr 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POSIX Standard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POSIX</a:t>
            </a:r>
            <a:r>
              <a:rPr lang="en-US" dirty="0"/>
              <a:t> (Portable Operating System Interface)</a:t>
            </a:r>
          </a:p>
          <a:p>
            <a:pPr lvl="4"/>
            <a:endParaRPr lang="en-US" dirty="0"/>
          </a:p>
          <a:p>
            <a:r>
              <a:rPr lang="en-US" dirty="0"/>
              <a:t>IEEE standard for system calls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Maintain compatibility among operating systems.</a:t>
            </a:r>
          </a:p>
          <a:p>
            <a:pPr lvl="1"/>
            <a:r>
              <a:rPr lang="en-US" dirty="0"/>
              <a:t>UNIX and non-</a:t>
            </a:r>
            <a:r>
              <a:rPr lang="en-US" dirty="0" smtClean="0"/>
              <a:t>UNIX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63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CB5-3BA5-C546-ACE9-BF63BEB55BE2}" type="slidenum">
              <a:rPr lang="en-US"/>
              <a:pPr/>
              <a:t>9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Management System Calls</a:t>
            </a:r>
          </a:p>
        </p:txBody>
      </p:sp>
      <p:pic>
        <p:nvPicPr>
          <p:cNvPr id="502789" name="Picture 5" descr="01-1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965976"/>
            <a:ext cx="7750175" cy="185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7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621823"/>
          </a:xfrm>
          <a:noFill/>
          <a:ln/>
        </p:spPr>
        <p:txBody>
          <a:bodyPr/>
          <a:lstStyle/>
          <a:p>
            <a:r>
              <a:rPr lang="en-US" dirty="0"/>
              <a:t>POSIX system calls.</a:t>
            </a:r>
          </a:p>
          <a:p>
            <a:pPr lvl="4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Most </a:t>
            </a:r>
            <a:r>
              <a:rPr lang="en-US" dirty="0"/>
              <a:t>modern operating systems have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system </a:t>
            </a:r>
            <a:r>
              <a:rPr lang="en-US" dirty="0"/>
              <a:t>calls </a:t>
            </a:r>
            <a:r>
              <a:rPr lang="en-US" dirty="0" smtClean="0"/>
              <a:t>that </a:t>
            </a:r>
            <a:r>
              <a:rPr lang="en-US" dirty="0"/>
              <a:t>perform these functions.</a:t>
            </a:r>
          </a:p>
          <a:p>
            <a:pPr lvl="1"/>
            <a:r>
              <a:rPr lang="en-US" dirty="0"/>
              <a:t>However, details may differ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02791" name="Rectangle 7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52291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27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27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90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27081</TotalTime>
  <Words>1445</Words>
  <Application>Microsoft Macintosh PowerPoint</Application>
  <PresentationFormat>On-screen Show (4:3)</PresentationFormat>
  <Paragraphs>322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Quadrant</vt:lpstr>
      <vt:lpstr>Image</vt:lpstr>
      <vt:lpstr>CS 149: Operating Systems January 29 Class Meeting</vt:lpstr>
      <vt:lpstr>Example System Call: fork()</vt:lpstr>
      <vt:lpstr>The waitpid() System Call</vt:lpstr>
      <vt:lpstr>Shell: I/O Redirection</vt:lpstr>
      <vt:lpstr>Shell: I/O Redirection</vt:lpstr>
      <vt:lpstr>OS Concept: Pipes</vt:lpstr>
      <vt:lpstr>Shell: Piping</vt:lpstr>
      <vt:lpstr>The POSIX Standard</vt:lpstr>
      <vt:lpstr>Process Management System Calls</vt:lpstr>
      <vt:lpstr>File Management System Calls</vt:lpstr>
      <vt:lpstr>File System Management System Calls</vt:lpstr>
      <vt:lpstr>Miscellaneous System Calls</vt:lpstr>
      <vt:lpstr>Kernel Mode vs. User Mode</vt:lpstr>
      <vt:lpstr>Workflow of a System Call</vt:lpstr>
      <vt:lpstr>Operating System Structure</vt:lpstr>
      <vt:lpstr>OS Structure: Monolithic</vt:lpstr>
      <vt:lpstr>OS Structure: Layered</vt:lpstr>
      <vt:lpstr>OS Structure: Layered</vt:lpstr>
      <vt:lpstr>OS Structure: Virtual Machines</vt:lpstr>
      <vt:lpstr>OS Structure: Virtual Machines</vt:lpstr>
      <vt:lpstr>OS Structure: Client-Server</vt:lpstr>
      <vt:lpstr>OS Structure: Distributed</vt:lpstr>
      <vt:lpstr>Processes</vt:lpstr>
      <vt:lpstr>Process Models</vt:lpstr>
      <vt:lpstr>Process Models, cont’d</vt:lpstr>
      <vt:lpstr>Context Switching</vt:lpstr>
      <vt:lpstr>Process Creation</vt:lpstr>
      <vt:lpstr>Process Termination</vt:lpstr>
      <vt:lpstr>Process Creation and Termination</vt:lpstr>
      <vt:lpstr>Process States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489</cp:revision>
  <dcterms:created xsi:type="dcterms:W3CDTF">2008-01-12T03:52:55Z</dcterms:created>
  <dcterms:modified xsi:type="dcterms:W3CDTF">2015-01-30T07:56:36Z</dcterms:modified>
</cp:coreProperties>
</file>