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82" r:id="rId2"/>
    <p:sldId id="382" r:id="rId3"/>
    <p:sldId id="383" r:id="rId4"/>
    <p:sldId id="384" r:id="rId5"/>
    <p:sldId id="385" r:id="rId6"/>
    <p:sldId id="388" r:id="rId7"/>
    <p:sldId id="389" r:id="rId8"/>
    <p:sldId id="390" r:id="rId9"/>
    <p:sldId id="391" r:id="rId10"/>
    <p:sldId id="392" r:id="rId11"/>
    <p:sldId id="372" r:id="rId12"/>
    <p:sldId id="386" r:id="rId13"/>
    <p:sldId id="387" r:id="rId14"/>
    <p:sldId id="357" r:id="rId15"/>
    <p:sldId id="356" r:id="rId16"/>
    <p:sldId id="358" r:id="rId17"/>
    <p:sldId id="377" r:id="rId18"/>
    <p:sldId id="378" r:id="rId19"/>
    <p:sldId id="379" r:id="rId20"/>
    <p:sldId id="380" r:id="rId21"/>
    <p:sldId id="393" r:id="rId22"/>
    <p:sldId id="394" r:id="rId23"/>
    <p:sldId id="395" r:id="rId24"/>
    <p:sldId id="396" r:id="rId25"/>
    <p:sldId id="397" r:id="rId26"/>
    <p:sldId id="360" r:id="rId27"/>
    <p:sldId id="359" r:id="rId28"/>
    <p:sldId id="373" r:id="rId29"/>
    <p:sldId id="37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9504" autoAdjust="0"/>
  </p:normalViewPr>
  <p:slideViewPr>
    <p:cSldViewPr>
      <p:cViewPr varScale="1">
        <p:scale>
          <a:sx n="131" d="100"/>
          <a:sy n="131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FCF2E480-E903-2547-A9AB-7197CF46958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January 27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CS149/DebianInstall/" TargetMode="External"/><Relationship Id="rId3" Type="http://schemas.openxmlformats.org/officeDocument/2006/relationships/hyperlink" Target="https://www.youtube.com/watch?v=LIuRUvr03as&amp;index=2&amp;list=PLMhjbbkN7ahyejodIucz5h-mBruTctFS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irtualbox.org/" TargetMode="External"/><Relationship Id="rId3" Type="http://schemas.openxmlformats.org/officeDocument/2006/relationships/hyperlink" Target="http://www.debian.org/distrib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January </a:t>
            </a:r>
            <a:r>
              <a:rPr lang="en-US" sz="2400" dirty="0" smtClean="0"/>
              <a:t>27 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VirtualBox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Debian installation screenshots, </a:t>
            </a:r>
            <a:br>
              <a:rPr lang="en-US" dirty="0" smtClean="0"/>
            </a:br>
            <a:r>
              <a:rPr lang="en-US" dirty="0" smtClean="0"/>
              <a:t>by Prof. </a:t>
            </a:r>
            <a:r>
              <a:rPr lang="en-US" dirty="0" err="1" smtClean="0"/>
              <a:t>Teng</a:t>
            </a:r>
            <a:r>
              <a:rPr lang="en-US" dirty="0" smtClean="0"/>
              <a:t> </a:t>
            </a:r>
            <a:r>
              <a:rPr lang="en-US" dirty="0" err="1" smtClean="0"/>
              <a:t>Moh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http://www.cs.sjsu.edu/~mak/CS149/DebianInstall/</a:t>
            </a:r>
            <a:r>
              <a:rPr lang="en-US" dirty="0" smtClean="0"/>
              <a:t> </a:t>
            </a:r>
          </a:p>
          <a:p>
            <a:pPr lvl="5"/>
            <a:endParaRPr lang="en-US" dirty="0"/>
          </a:p>
          <a:p>
            <a:r>
              <a:rPr lang="en-US" smtClean="0"/>
              <a:t>YouTube </a:t>
            </a:r>
            <a:r>
              <a:rPr lang="en-US" dirty="0" smtClean="0"/>
              <a:t>video of an Ubuntu installation </a:t>
            </a:r>
            <a:br>
              <a:rPr lang="en-US" dirty="0" smtClean="0"/>
            </a:br>
            <a:r>
              <a:rPr lang="en-US" dirty="0" smtClean="0"/>
              <a:t>with guest additions, by </a:t>
            </a:r>
            <a:r>
              <a:rPr lang="en-US" dirty="0" err="1" smtClean="0"/>
              <a:t>Duy</a:t>
            </a:r>
            <a:r>
              <a:rPr lang="en-US" dirty="0" smtClean="0"/>
              <a:t> Nguyen: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https://www.youtube.com/watch?v=LIuRUvr03as&amp;index=2&amp;list=PLMhjbbkN7ahyejodIucz5h-mBruTctFS3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D3E5-68C8-A84C-A5B0-F3C034B745E8}" type="slidenum">
              <a:rPr lang="en-US"/>
              <a:pPr/>
              <a:t>11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3505200" y="1874838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folHlink"/>
                </a:solidFill>
              </a:rPr>
              <a:t>Take roll!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67C-A4C7-654A-AA1E-143E59A14B94}" type="slidenum">
              <a:rPr lang="en-US"/>
              <a:pPr/>
              <a:t>12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Abstractions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operating systems provides </a:t>
            </a:r>
            <a:r>
              <a:rPr lang="en-US" dirty="0">
                <a:solidFill>
                  <a:srgbClr val="B23C00"/>
                </a:solidFill>
              </a:rPr>
              <a:t>abstractions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the computer system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Abstractions are useful </a:t>
            </a:r>
            <a:r>
              <a:rPr lang="en-US" dirty="0"/>
              <a:t>for computer users 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for software developers.</a:t>
            </a:r>
          </a:p>
          <a:p>
            <a:pPr marL="2409825"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8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67C-A4C7-654A-AA1E-143E59A14B94}" type="slidenum">
              <a:rPr lang="en-US"/>
              <a:pPr/>
              <a:t>13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CPU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 multiple </a:t>
            </a: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>p</a:t>
            </a:r>
            <a:r>
              <a:rPr lang="en-US" dirty="0" smtClean="0">
                <a:solidFill>
                  <a:srgbClr val="B23C00"/>
                </a:solidFill>
              </a:rPr>
              <a:t>rocesses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Process: A program that is </a:t>
            </a:r>
            <a:r>
              <a:rPr lang="en-US" dirty="0" smtClean="0"/>
              <a:t>running </a:t>
            </a:r>
            <a:br>
              <a:rPr lang="en-US" dirty="0" smtClean="0"/>
            </a:br>
            <a:r>
              <a:rPr lang="en-US" dirty="0" smtClean="0"/>
              <a:t>locally </a:t>
            </a:r>
            <a:r>
              <a:rPr lang="en-US" dirty="0"/>
              <a:t>or remotely.</a:t>
            </a:r>
          </a:p>
          <a:p>
            <a:pPr marL="1939925"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Physical memory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 virtual </a:t>
            </a: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>m</a:t>
            </a:r>
            <a:r>
              <a:rPr lang="en-US" dirty="0" smtClean="0">
                <a:solidFill>
                  <a:srgbClr val="B23C00"/>
                </a:solidFill>
              </a:rPr>
              <a:t>emory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Processes can simultaneously occupy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memory </a:t>
            </a:r>
            <a:r>
              <a:rPr lang="en-US" dirty="0" smtClean="0"/>
              <a:t>than </a:t>
            </a:r>
            <a:r>
              <a:rPr lang="en-US" dirty="0"/>
              <a:t>is physically available.</a:t>
            </a:r>
          </a:p>
          <a:p>
            <a:pPr marL="1939925"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Disk storage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 </a:t>
            </a: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>f</a:t>
            </a:r>
            <a:r>
              <a:rPr lang="en-US" dirty="0" smtClean="0">
                <a:solidFill>
                  <a:srgbClr val="B23C00"/>
                </a:solidFill>
              </a:rPr>
              <a:t>iles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worry about allocating space on disk drives </a:t>
            </a:r>
            <a:br>
              <a:rPr lang="en-US" dirty="0"/>
            </a:br>
            <a:r>
              <a:rPr lang="en-US" dirty="0"/>
              <a:t>that are local or on a network server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3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9014-C48F-A94A-8350-0800C1E3FFC1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451588" name="Picture 4" descr="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37561"/>
            <a:ext cx="332105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Abstraction: Processes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is an </a:t>
            </a:r>
            <a:r>
              <a:rPr lang="en-US" dirty="0">
                <a:solidFill>
                  <a:srgbClr val="B23C00"/>
                </a:solidFill>
              </a:rPr>
              <a:t>executing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>
                <a:solidFill>
                  <a:srgbClr val="B23C00"/>
                </a:solidFill>
              </a:rPr>
              <a:t>program</a:t>
            </a:r>
            <a:r>
              <a:rPr lang="en-US" dirty="0"/>
              <a:t>.</a:t>
            </a:r>
          </a:p>
          <a:p>
            <a:r>
              <a:rPr lang="en-US" dirty="0"/>
              <a:t>It uses memory resources (an address space).</a:t>
            </a:r>
          </a:p>
          <a:p>
            <a:r>
              <a:rPr lang="en-US" dirty="0"/>
              <a:t>It uses machine registers.</a:t>
            </a:r>
          </a:p>
          <a:p>
            <a:r>
              <a:rPr lang="en-US" dirty="0"/>
              <a:t>It can create 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spawn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child processes and thereby create a </a:t>
            </a:r>
            <a:r>
              <a:rPr lang="en-US" dirty="0">
                <a:solidFill>
                  <a:srgbClr val="B23300"/>
                </a:solidFill>
              </a:rPr>
              <a:t>process tree</a:t>
            </a:r>
            <a:r>
              <a:rPr lang="en-US" dirty="0"/>
              <a:t>.</a:t>
            </a:r>
          </a:p>
          <a:p>
            <a:r>
              <a:rPr lang="en-US" dirty="0"/>
              <a:t>Processes may need </a:t>
            </a:r>
            <a:br>
              <a:rPr lang="en-US" dirty="0"/>
            </a:br>
            <a:r>
              <a:rPr lang="en-US" dirty="0"/>
              <a:t>to communicate with </a:t>
            </a:r>
            <a:br>
              <a:rPr lang="en-US" dirty="0"/>
            </a:br>
            <a:r>
              <a:rPr lang="en-US" dirty="0"/>
              <a:t>each other </a:t>
            </a:r>
          </a:p>
          <a:p>
            <a:pPr lvl="1"/>
            <a:r>
              <a:rPr lang="en-US" dirty="0"/>
              <a:t>IPC = </a:t>
            </a:r>
            <a:r>
              <a:rPr lang="en-US" dirty="0" err="1">
                <a:solidFill>
                  <a:srgbClr val="B23300"/>
                </a:solidFill>
              </a:rPr>
              <a:t>interprocess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 smtClean="0">
                <a:solidFill>
                  <a:srgbClr val="B23300"/>
                </a:solidFill>
              </a:rPr>
              <a:t/>
            </a:r>
            <a:br>
              <a:rPr lang="en-US" dirty="0" smtClean="0">
                <a:solidFill>
                  <a:srgbClr val="B23300"/>
                </a:solidFill>
              </a:rPr>
            </a:br>
            <a:r>
              <a:rPr lang="en-US" dirty="0" smtClean="0">
                <a:solidFill>
                  <a:srgbClr val="B23300"/>
                </a:solidFill>
              </a:rPr>
              <a:t>communication</a:t>
            </a:r>
            <a:endParaRPr lang="en-US" dirty="0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5669268" y="5806414"/>
            <a:ext cx="296545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Systems: Design and Implementation</a:t>
            </a:r>
            <a:r>
              <a:rPr lang="en-US" sz="800">
                <a:solidFill>
                  <a:srgbClr val="969696"/>
                </a:solidFill>
              </a:rPr>
              <a:t> </a:t>
            </a:r>
          </a:p>
          <a:p>
            <a:r>
              <a:rPr lang="en-US" sz="800">
                <a:solidFill>
                  <a:srgbClr val="969696"/>
                </a:solidFill>
              </a:rPr>
              <a:t>Tanenbaum &amp; Woodhull </a:t>
            </a:r>
          </a:p>
          <a:p>
            <a:r>
              <a:rPr lang="en-US" sz="800">
                <a:solidFill>
                  <a:srgbClr val="969696"/>
                </a:solidFill>
              </a:rPr>
              <a:t>(c)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C3E9-C9F2-224E-86C6-8A083405412A}" type="slidenum">
              <a:rPr lang="en-US"/>
              <a:pPr/>
              <a:t>15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Abstraction: Memory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 dirty="0"/>
              <a:t>Early operating systems + computer hardware support together enabled </a:t>
            </a:r>
            <a:r>
              <a:rPr lang="en-US" dirty="0">
                <a:solidFill>
                  <a:srgbClr val="B23300"/>
                </a:solidFill>
              </a:rPr>
              <a:t>multiprogramming</a:t>
            </a:r>
            <a:r>
              <a:rPr lang="en-US" dirty="0"/>
              <a:t>.</a:t>
            </a:r>
          </a:p>
        </p:txBody>
      </p:sp>
      <p:pic>
        <p:nvPicPr>
          <p:cNvPr id="450564" name="Picture 4" descr="1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03" y="2423171"/>
            <a:ext cx="4192587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5851525" y="5715000"/>
            <a:ext cx="296545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Systems: Design and Implementation</a:t>
            </a:r>
            <a:r>
              <a:rPr lang="en-US" sz="800">
                <a:solidFill>
                  <a:srgbClr val="969696"/>
                </a:solidFill>
              </a:rPr>
              <a:t> </a:t>
            </a:r>
          </a:p>
          <a:p>
            <a:r>
              <a:rPr lang="en-US" sz="800">
                <a:solidFill>
                  <a:srgbClr val="969696"/>
                </a:solidFill>
              </a:rPr>
              <a:t>Tanenbaum &amp; Woodhull </a:t>
            </a:r>
          </a:p>
          <a:p>
            <a:r>
              <a:rPr lang="en-US" sz="800">
                <a:solidFill>
                  <a:srgbClr val="969696"/>
                </a:solidFill>
              </a:rPr>
              <a:t>(c)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202-F9E3-BE44-B398-3CB813E40263}" type="slidenum">
              <a:rPr lang="en-US"/>
              <a:pPr/>
              <a:t>16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Abstraction: File Systems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928" y="1295400"/>
            <a:ext cx="8229600" cy="4835525"/>
          </a:xfrm>
        </p:spPr>
        <p:txBody>
          <a:bodyPr/>
          <a:lstStyle/>
          <a:p>
            <a:r>
              <a:rPr lang="en-US" dirty="0"/>
              <a:t>An operating system provides users and programmers with a file system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very high level </a:t>
            </a:r>
            <a:r>
              <a:rPr lang="en-US" dirty="0">
                <a:solidFill>
                  <a:srgbClr val="B23300"/>
                </a:solidFill>
              </a:rPr>
              <a:t>abstract view of data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stored on disks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Data files are named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Data files are stored </a:t>
            </a:r>
            <a:br>
              <a:rPr lang="en-US" dirty="0"/>
            </a:br>
            <a:r>
              <a:rPr lang="en-US" dirty="0"/>
              <a:t>hierarchically in </a:t>
            </a:r>
            <a:br>
              <a:rPr lang="en-US" dirty="0"/>
            </a:br>
            <a:r>
              <a:rPr lang="en-US" dirty="0"/>
              <a:t>directories (folders)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52612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4" y="2915256"/>
            <a:ext cx="4754562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731838" y="5622925"/>
            <a:ext cx="296545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Systems: Design and Implementation</a:t>
            </a:r>
            <a:r>
              <a:rPr lang="en-US" sz="800">
                <a:solidFill>
                  <a:srgbClr val="969696"/>
                </a:solidFill>
              </a:rPr>
              <a:t> </a:t>
            </a:r>
          </a:p>
          <a:p>
            <a:r>
              <a:rPr lang="en-US" sz="800">
                <a:solidFill>
                  <a:srgbClr val="969696"/>
                </a:solidFill>
              </a:rPr>
              <a:t>Tanenbaum &amp; Woodhull </a:t>
            </a:r>
          </a:p>
          <a:p>
            <a:r>
              <a:rPr lang="en-US" sz="800">
                <a:solidFill>
                  <a:srgbClr val="969696"/>
                </a:solidFill>
              </a:rPr>
              <a:t>(c)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E93-B28B-4248-AFCF-3A7DDDB2ADBD}" type="slidenum">
              <a:rPr lang="en-US"/>
              <a:pPr/>
              <a:t>17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Concept: API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application programming interface </a:t>
            </a:r>
            <a:r>
              <a:rPr lang="en-US" dirty="0"/>
              <a:t>(API) allows programs to make system calls to the operating system.</a:t>
            </a:r>
          </a:p>
          <a:p>
            <a:pPr lvl="4"/>
            <a:endParaRPr lang="en-US" dirty="0"/>
          </a:p>
          <a:p>
            <a:r>
              <a:rPr lang="en-US" dirty="0"/>
              <a:t>Typical types of </a:t>
            </a:r>
            <a:r>
              <a:rPr lang="en-US" dirty="0">
                <a:solidFill>
                  <a:srgbClr val="B23300"/>
                </a:solidFill>
              </a:rPr>
              <a:t>system calls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process management</a:t>
            </a:r>
          </a:p>
          <a:p>
            <a:pPr lvl="1"/>
            <a:r>
              <a:rPr lang="en-US" dirty="0"/>
              <a:t>signaling</a:t>
            </a:r>
          </a:p>
          <a:p>
            <a:pPr lvl="1"/>
            <a:r>
              <a:rPr lang="en-US" dirty="0"/>
              <a:t>file management</a:t>
            </a:r>
          </a:p>
          <a:p>
            <a:pPr lvl="1"/>
            <a:r>
              <a:rPr lang="en-US" dirty="0"/>
              <a:t>file system management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time management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571B-7FCA-B34A-9307-3C61B7A47222}" type="slidenum">
              <a:rPr lang="en-US"/>
              <a:pPr/>
              <a:t>18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 Call: </a:t>
            </a:r>
            <a:r>
              <a:rPr lang="en-US" b="1">
                <a:latin typeface="Courier New" charset="0"/>
              </a:rPr>
              <a:t>fork()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creates a child process by making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system call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makes an </a:t>
            </a:r>
            <a:r>
              <a:rPr lang="en-US" dirty="0">
                <a:solidFill>
                  <a:srgbClr val="B23300"/>
                </a:solidFill>
              </a:rPr>
              <a:t>exact copy </a:t>
            </a:r>
            <a:r>
              <a:rPr lang="en-US" dirty="0"/>
              <a:t>of the </a:t>
            </a:r>
            <a:br>
              <a:rPr lang="en-US" dirty="0"/>
            </a:br>
            <a:r>
              <a:rPr lang="en-US" dirty="0"/>
              <a:t>parent (calling) process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address space </a:t>
            </a:r>
            <a:br>
              <a:rPr lang="en-US" dirty="0"/>
            </a:br>
            <a:r>
              <a:rPr lang="en-US" dirty="0"/>
              <a:t>for the child process.</a:t>
            </a:r>
          </a:p>
          <a:p>
            <a:pPr lvl="1"/>
            <a:r>
              <a:rPr lang="en-US" dirty="0"/>
              <a:t>Therefore, the parent and child processes will </a:t>
            </a:r>
            <a:br>
              <a:rPr lang="en-US" dirty="0"/>
            </a:br>
            <a:r>
              <a:rPr lang="en-US" dirty="0"/>
              <a:t>each have a </a:t>
            </a:r>
            <a:r>
              <a:rPr lang="en-US" dirty="0">
                <a:solidFill>
                  <a:srgbClr val="B23300"/>
                </a:solidFill>
              </a:rPr>
              <a:t>separate address space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Both processes continue executing </a:t>
            </a:r>
            <a:br>
              <a:rPr lang="en-US" dirty="0"/>
            </a:br>
            <a:r>
              <a:rPr lang="en-US" dirty="0"/>
              <a:t>at the point of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call,</a:t>
            </a:r>
            <a:br>
              <a:rPr lang="en-US" dirty="0"/>
            </a:br>
            <a:r>
              <a:rPr lang="en-US" dirty="0"/>
              <a:t>each within its address space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ECE-73F8-F446-A7A4-E3C1933A2213}" type="slidenum">
              <a:rPr lang="en-US"/>
              <a:pPr/>
              <a:t>19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 Call: </a:t>
            </a:r>
            <a:r>
              <a:rPr lang="en-US" b="1">
                <a:latin typeface="Courier New" charset="0"/>
              </a:rPr>
              <a:t>fork()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process know whether </a:t>
            </a:r>
            <a:br>
              <a:rPr lang="en-US" dirty="0"/>
            </a:br>
            <a:r>
              <a:rPr lang="en-US" dirty="0"/>
              <a:t>it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the parent or the child?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Parent: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returns the </a:t>
            </a:r>
            <a:r>
              <a:rPr lang="en-US" dirty="0">
                <a:solidFill>
                  <a:srgbClr val="B23300"/>
                </a:solidFill>
              </a:rPr>
              <a:t>process id </a:t>
            </a:r>
            <a:r>
              <a:rPr lang="en-US" dirty="0"/>
              <a:t>(</a:t>
            </a:r>
            <a:r>
              <a:rPr lang="en-US" dirty="0" err="1"/>
              <a:t>pid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of the child process that was just created.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Child: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returns 0.</a:t>
            </a:r>
            <a:br>
              <a:rPr lang="en-US" dirty="0"/>
            </a:br>
            <a:r>
              <a:rPr lang="en-US" dirty="0"/>
              <a:t>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2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Assignments will </a:t>
            </a:r>
            <a:r>
              <a:rPr lang="en-US" dirty="0"/>
              <a:t>be done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small project teams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Form your own teams of </a:t>
            </a:r>
            <a:r>
              <a:rPr lang="en-US" dirty="0" smtClean="0">
                <a:solidFill>
                  <a:srgbClr val="B23C00"/>
                </a:solidFill>
              </a:rPr>
              <a:t>3 or 4 members </a:t>
            </a:r>
            <a:r>
              <a:rPr lang="en-US" dirty="0" smtClean="0"/>
              <a:t>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</a:t>
            </a:r>
            <a:r>
              <a:rPr lang="en-US" dirty="0" smtClean="0"/>
              <a:t>!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Be sure </a:t>
            </a:r>
            <a:r>
              <a:rPr lang="en-US" dirty="0" smtClean="0"/>
              <a:t>you’ll </a:t>
            </a:r>
            <a:r>
              <a:rPr lang="en-US" dirty="0"/>
              <a:t>be able to meet and communicate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each other and work together well.</a:t>
            </a:r>
          </a:p>
          <a:p>
            <a:pPr lvl="1"/>
            <a:r>
              <a:rPr lang="en-US" dirty="0"/>
              <a:t>No moving </a:t>
            </a:r>
            <a:r>
              <a:rPr lang="en-US" dirty="0" smtClean="0"/>
              <a:t>from team to team.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5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D35-47B6-444C-BE70-1EABBB930278}" type="slidenum">
              <a:rPr lang="en-US"/>
              <a:pPr/>
              <a:t>20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 Call: </a:t>
            </a:r>
            <a:r>
              <a:rPr lang="en-US" b="1">
                <a:latin typeface="Courier New" charset="0"/>
              </a:rPr>
              <a:t>fork()</a:t>
            </a: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1096963" y="1238250"/>
            <a:ext cx="5616575" cy="50212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charset="0"/>
              </a:rPr>
              <a:t>#include &lt;stdio.h&gt;</a:t>
            </a:r>
          </a:p>
          <a:p>
            <a:endParaRPr lang="en-US" sz="1200" b="1">
              <a:latin typeface="Courier New" charset="0"/>
            </a:endParaRPr>
          </a:p>
          <a:p>
            <a:r>
              <a:rPr lang="en-US" sz="1200" b="1">
                <a:latin typeface="Courier New" charset="0"/>
              </a:rPr>
              <a:t>main()</a:t>
            </a:r>
          </a:p>
          <a:p>
            <a:r>
              <a:rPr lang="en-US" sz="1200" b="1">
                <a:latin typeface="Courier New" charset="0"/>
              </a:rPr>
              <a:t>{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printf("Parent: Process started.\n");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printf("Parent: Forking a child.\n");</a:t>
            </a:r>
          </a:p>
          <a:p>
            <a:endParaRPr lang="en-US" sz="1200" b="1">
              <a:solidFill>
                <a:srgbClr val="0033CC"/>
              </a:solidFill>
              <a:latin typeface="Courier New" charset="0"/>
            </a:endParaRPr>
          </a:p>
          <a:p>
            <a:r>
              <a:rPr lang="en-US" sz="1200" b="1">
                <a:latin typeface="Courier New" charset="0"/>
              </a:rPr>
              <a:t>    if (</a:t>
            </a:r>
            <a:r>
              <a:rPr lang="en-US" sz="1200" b="1">
                <a:solidFill>
                  <a:srgbClr val="006600"/>
                </a:solidFill>
                <a:latin typeface="Courier New" charset="0"/>
              </a:rPr>
              <a:t>fork() != 0</a:t>
            </a:r>
            <a:r>
              <a:rPr lang="en-US" sz="1200" b="1">
                <a:latin typeface="Courier New" charset="0"/>
              </a:rPr>
              <a:t>) {</a:t>
            </a:r>
          </a:p>
          <a:p>
            <a:r>
              <a:rPr lang="en-US" sz="1200" b="1">
                <a:latin typeface="Courier New" charset="0"/>
              </a:rPr>
              <a:t>    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int status;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printf("Parent: Waiting for child to complete.\n");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waitpid(-1, &amp;status, 0);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printf("Parent: Child has completed.\n");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printf("Parent: Terminating.\n");</a:t>
            </a:r>
          </a:p>
          <a:p>
            <a:r>
              <a:rPr lang="en-US" sz="1200" b="1">
                <a:latin typeface="Courier New" charset="0"/>
              </a:rPr>
              <a:t>    }</a:t>
            </a:r>
          </a:p>
          <a:p>
            <a:r>
              <a:rPr lang="en-US" sz="1200" b="1">
                <a:latin typeface="Courier New" charset="0"/>
              </a:rPr>
              <a:t>    else {</a:t>
            </a:r>
          </a:p>
          <a:p>
            <a:r>
              <a:rPr lang="en-US" sz="1200" b="1">
                <a:latin typeface="Courier New" charset="0"/>
              </a:rPr>
              <a:t>        </a:t>
            </a:r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printf("Child: Process started.\n");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printf("Child: Start 10 second idle:");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	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int i;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for (i = 10; i &gt;= 0; i--) {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printf("%3d", i); fflush(stdout);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sleep(1);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}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printf(" done!\n");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printf("Child: Terminating.\n");</a:t>
            </a:r>
          </a:p>
          <a:p>
            <a:r>
              <a:rPr lang="en-US" sz="1200" b="1">
                <a:latin typeface="Courier New" charset="0"/>
              </a:rPr>
              <a:t>    }</a:t>
            </a:r>
          </a:p>
          <a:p>
            <a:r>
              <a:rPr lang="en-US" sz="1200" b="1">
                <a:latin typeface="Courier New" charset="0"/>
              </a:rPr>
              <a:t>}</a:t>
            </a:r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5851525" y="3246438"/>
            <a:ext cx="2606675" cy="376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Executed by the parent.</a:t>
            </a:r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5851525" y="4699000"/>
            <a:ext cx="2428875" cy="37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Executed by the child.</a:t>
            </a:r>
          </a:p>
        </p:txBody>
      </p:sp>
      <p:grpSp>
        <p:nvGrpSpPr>
          <p:cNvPr id="477194" name="Group 10"/>
          <p:cNvGrpSpPr>
            <a:grpSpLocks/>
          </p:cNvGrpSpPr>
          <p:nvPr/>
        </p:nvGrpSpPr>
        <p:grpSpPr bwMode="auto">
          <a:xfrm>
            <a:off x="3276600" y="2487613"/>
            <a:ext cx="5146675" cy="376237"/>
            <a:chOff x="2064" y="1567"/>
            <a:chExt cx="3242" cy="237"/>
          </a:xfrm>
          <a:solidFill>
            <a:srgbClr val="FFFF85"/>
          </a:solidFill>
        </p:grpSpPr>
        <p:sp>
          <p:nvSpPr>
            <p:cNvPr id="477191" name="Text Box 7"/>
            <p:cNvSpPr txBox="1">
              <a:spLocks noChangeArrowheads="1"/>
            </p:cNvSpPr>
            <p:nvPr/>
          </p:nvSpPr>
          <p:spPr bwMode="auto">
            <a:xfrm>
              <a:off x="2880" y="1567"/>
              <a:ext cx="2426" cy="237"/>
            </a:xfrm>
            <a:prstGeom prst="rect">
              <a:avLst/>
            </a:prstGeom>
            <a:grp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</a:rPr>
                <a:t>The two processes fork at this point.</a:t>
              </a:r>
            </a:p>
          </p:txBody>
        </p:sp>
        <p:sp>
          <p:nvSpPr>
            <p:cNvPr id="477192" name="Line 8"/>
            <p:cNvSpPr>
              <a:spLocks noChangeShapeType="1"/>
            </p:cNvSpPr>
            <p:nvPr/>
          </p:nvSpPr>
          <p:spPr bwMode="auto">
            <a:xfrm flipH="1">
              <a:off x="2064" y="1683"/>
              <a:ext cx="816" cy="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7132638" y="6172200"/>
            <a:ext cx="8032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Demo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5943600" y="1325563"/>
            <a:ext cx="1011238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forktest.c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718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7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7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71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71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71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71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71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718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718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718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718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nimBg="1"/>
      <p:bldP spid="477189" grpId="0" animBg="1"/>
      <p:bldP spid="4771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F13A-F158-254B-A170-6BC9B72B05AD}" type="slidenum">
              <a:rPr lang="en-US"/>
              <a:pPr/>
              <a:t>21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11163"/>
            <a:ext cx="8412163" cy="655637"/>
          </a:xfrm>
        </p:spPr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#1: </a:t>
            </a:r>
            <a:r>
              <a:rPr lang="en-US" dirty="0" smtClean="0"/>
              <a:t>Debian Up </a:t>
            </a:r>
            <a:r>
              <a:rPr lang="en-US" dirty="0"/>
              <a:t>and Running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Due </a:t>
            </a:r>
            <a:r>
              <a:rPr lang="en-US" dirty="0" smtClean="0"/>
              <a:t>Monday, </a:t>
            </a:r>
            <a:r>
              <a:rPr lang="en-US" dirty="0"/>
              <a:t>February </a:t>
            </a:r>
            <a:r>
              <a:rPr lang="en-US" dirty="0" smtClean="0"/>
              <a:t>2 </a:t>
            </a:r>
            <a:r>
              <a:rPr lang="en-US" dirty="0"/>
              <a:t>at 11:59 PM.</a:t>
            </a:r>
          </a:p>
          <a:p>
            <a:pPr marL="2409825" lvl="4"/>
            <a:endParaRPr lang="en-US" dirty="0"/>
          </a:p>
          <a:p>
            <a:r>
              <a:rPr lang="en-US" dirty="0" smtClean="0"/>
              <a:t>Install </a:t>
            </a:r>
            <a:r>
              <a:rPr lang="en-US" dirty="0"/>
              <a:t>VirtualBox and Debian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Ubuntu is also acceptable.</a:t>
            </a:r>
            <a:endParaRPr lang="en-US" dirty="0"/>
          </a:p>
          <a:p>
            <a:pPr marL="2409825" lvl="4"/>
            <a:endParaRPr lang="en-US" dirty="0"/>
          </a:p>
          <a:p>
            <a:r>
              <a:rPr lang="en-US" dirty="0" smtClean="0"/>
              <a:t>Edit</a:t>
            </a:r>
            <a:r>
              <a:rPr lang="en-US" dirty="0"/>
              <a:t>, compile, and run the sample program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forktest.c</a:t>
            </a:r>
            <a:r>
              <a:rPr lang="en-US" dirty="0" smtClean="0"/>
              <a:t> in your Debian VM.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5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40AA-CF7E-0041-AC76-8D3AC9E7F3B2}" type="slidenum">
              <a:rPr lang="en-US"/>
              <a:pPr/>
              <a:t>22</a:t>
            </a:fld>
            <a:endParaRPr lang="en-US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25"/>
            <a:ext cx="8229600" cy="4835525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student makes </a:t>
            </a:r>
            <a:r>
              <a:rPr lang="en-US" dirty="0"/>
              <a:t>a </a:t>
            </a:r>
            <a:r>
              <a:rPr lang="en-US" dirty="0">
                <a:solidFill>
                  <a:schemeClr val="folHlink"/>
                </a:solidFill>
              </a:rPr>
              <a:t>screenshot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(JPEG or PNG) </a:t>
            </a:r>
            <a:r>
              <a:rPr lang="en-US" dirty="0" smtClean="0"/>
              <a:t>that clearly </a:t>
            </a:r>
            <a:r>
              <a:rPr lang="en-US" dirty="0"/>
              <a:t>shows</a:t>
            </a:r>
            <a:r>
              <a:rPr lang="en-US" dirty="0" smtClean="0"/>
              <a:t>: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A window on </a:t>
            </a:r>
            <a:r>
              <a:rPr lang="en-US" u="sng" dirty="0" smtClean="0"/>
              <a:t>your</a:t>
            </a:r>
            <a:r>
              <a:rPr lang="en-US" dirty="0" smtClean="0"/>
              <a:t> desktop (Windows or Mac) running Debian in a Virtual Box VM.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A Debian terminal window that displays:</a:t>
            </a:r>
          </a:p>
          <a:p>
            <a:pPr lvl="7"/>
            <a:endParaRPr lang="en-US" dirty="0" smtClean="0"/>
          </a:p>
          <a:p>
            <a:pPr lvl="2"/>
            <a:r>
              <a:rPr lang="en-US" dirty="0" smtClean="0"/>
              <a:t>Output from the command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grep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b="1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username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/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etc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passwd</a:t>
            </a:r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2"/>
            <a:r>
              <a:rPr lang="en-US" dirty="0" smtClean="0"/>
              <a:t>Compilation of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forktest.c</a:t>
            </a:r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2"/>
            <a:r>
              <a:rPr lang="en-US" dirty="0" smtClean="0"/>
              <a:t>A run of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forktest</a:t>
            </a:r>
            <a:r>
              <a:rPr lang="en-US" dirty="0" smtClean="0"/>
              <a:t> </a:t>
            </a:r>
            <a:r>
              <a:rPr lang="en-US" dirty="0"/>
              <a:t>and the program output</a:t>
            </a:r>
            <a:r>
              <a:rPr lang="en-US" dirty="0" smtClean="0"/>
              <a:t>.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8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r>
              <a:rPr lang="en-US" i="1" dirty="0" smtClean="0"/>
              <a:t>, cont</a:t>
            </a:r>
            <a:r>
              <a:rPr lang="en-US" i="1" dirty="0"/>
              <a:t>’</a:t>
            </a:r>
            <a:r>
              <a:rPr lang="en-US" i="1" dirty="0" smtClean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325903"/>
            <a:ext cx="8229600" cy="4846267"/>
          </a:xfrm>
        </p:spPr>
        <p:txBody>
          <a:bodyPr/>
          <a:lstStyle/>
          <a:p>
            <a:r>
              <a:rPr lang="en-US" dirty="0" smtClean="0"/>
              <a:t>Name each JPEG or PNG file after your team name followed by the team member name.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SuperCoders-MaryJane.png</a:t>
            </a:r>
            <a:endParaRPr lang="en-US" b="1" dirty="0" smtClean="0">
              <a:solidFill>
                <a:srgbClr val="0033CC"/>
              </a:solidFill>
              <a:latin typeface="Courier New" charset="0"/>
            </a:endParaRPr>
          </a:p>
          <a:p>
            <a:pPr marL="1941512" lvl="4" indent="0">
              <a:buNone/>
            </a:pPr>
            <a:endParaRPr lang="en-US" dirty="0" smtClean="0"/>
          </a:p>
          <a:p>
            <a:r>
              <a:rPr lang="en-US" dirty="0" smtClean="0"/>
              <a:t>This is a team assignment.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Each team turns in one assignment</a:t>
            </a:r>
          </a:p>
          <a:p>
            <a:pPr lvl="1"/>
            <a:r>
              <a:rPr lang="en-US" dirty="0" smtClean="0"/>
              <a:t>Each member of the team will get </a:t>
            </a:r>
            <a:br>
              <a:rPr lang="en-US" dirty="0" smtClean="0"/>
            </a:br>
            <a:r>
              <a:rPr lang="en-US" dirty="0" smtClean="0"/>
              <a:t>the same score.</a:t>
            </a:r>
          </a:p>
          <a:p>
            <a:pPr lvl="1"/>
            <a:r>
              <a:rPr lang="en-US" dirty="0" smtClean="0"/>
              <a:t>All the team members’ screen shots </a:t>
            </a:r>
            <a:br>
              <a:rPr lang="en-US" dirty="0" smtClean="0"/>
            </a:br>
            <a:r>
              <a:rPr lang="en-US" dirty="0" smtClean="0"/>
              <a:t>have to be good in order for the team </a:t>
            </a:r>
            <a:br>
              <a:rPr lang="en-US" dirty="0" smtClean="0"/>
            </a:br>
            <a:r>
              <a:rPr lang="en-US" dirty="0" smtClean="0"/>
              <a:t>to get a perfect 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9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4304-7F43-B841-8729-4DC270811ADE}" type="slidenum">
              <a:rPr lang="en-US"/>
              <a:pPr/>
              <a:t>24</a:t>
            </a:fld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r>
              <a:rPr lang="en-US" i="1" dirty="0" smtClean="0"/>
              <a:t>, cont</a:t>
            </a:r>
            <a:r>
              <a:rPr lang="en-US" i="1" dirty="0"/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the screenshots to: </a:t>
            </a:r>
            <a:r>
              <a:rPr lang="en-US" dirty="0">
                <a:hlinkClick r:id="rId2"/>
              </a:rPr>
              <a:t>ron.mak@sjsu.edu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One email message per team with </a:t>
            </a:r>
            <a:r>
              <a:rPr lang="en-US" dirty="0" smtClean="0"/>
              <a:t>members</a:t>
            </a:r>
            <a:r>
              <a:rPr lang="en-US" dirty="0" smtClean="0">
                <a:latin typeface="Arial"/>
              </a:rPr>
              <a:t>’ </a:t>
            </a:r>
            <a:br>
              <a:rPr lang="en-US" dirty="0" smtClean="0">
                <a:latin typeface="Arial"/>
              </a:rPr>
            </a:br>
            <a:r>
              <a:rPr lang="en-US" dirty="0" smtClean="0"/>
              <a:t>screen </a:t>
            </a:r>
            <a:r>
              <a:rPr lang="en-US" dirty="0"/>
              <a:t>shots </a:t>
            </a:r>
            <a:r>
              <a:rPr lang="en-US" dirty="0" smtClean="0"/>
              <a:t>as </a:t>
            </a:r>
            <a:r>
              <a:rPr lang="en-US" dirty="0"/>
              <a:t>attachments.</a:t>
            </a:r>
          </a:p>
          <a:p>
            <a:pPr marL="2409825" lvl="4"/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Subject line: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149-</a:t>
            </a:r>
            <a:r>
              <a:rPr lang="en-US" b="1" i="1" dirty="0">
                <a:solidFill>
                  <a:srgbClr val="0033CC"/>
                </a:solidFill>
                <a:latin typeface="Times New Roman"/>
                <a:cs typeface="Times New Roman"/>
              </a:rPr>
              <a:t>n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Assignment #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1 </a:t>
            </a:r>
            <a:r>
              <a:rPr lang="en-US" b="1" i="1" dirty="0">
                <a:solidFill>
                  <a:srgbClr val="0033CC"/>
                </a:solidFill>
                <a:latin typeface="Times New Roman"/>
                <a:cs typeface="Times New Roman"/>
              </a:rPr>
              <a:t>team name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where </a:t>
            </a:r>
            <a:r>
              <a:rPr lang="en-US" b="1" i="1" dirty="0">
                <a:latin typeface="Times New Roman"/>
                <a:cs typeface="Times New Roman"/>
              </a:rPr>
              <a:t>n</a:t>
            </a:r>
            <a:r>
              <a:rPr lang="en-US" dirty="0"/>
              <a:t> is the section number (</a:t>
            </a:r>
            <a:r>
              <a:rPr lang="en-US" dirty="0" smtClean="0"/>
              <a:t>2, 3, or 8)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CS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149-2 Assignment #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1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SuperCoders</a:t>
            </a:r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marL="2409825" lvl="4"/>
            <a:endParaRPr lang="en-US" dirty="0"/>
          </a:p>
          <a:p>
            <a:r>
              <a:rPr lang="en-US" dirty="0"/>
              <a:t>Be sure to </a:t>
            </a:r>
            <a:r>
              <a:rPr lang="en-US" dirty="0">
                <a:solidFill>
                  <a:schemeClr val="folHlink"/>
                </a:solidFill>
              </a:rPr>
              <a:t>cc all members</a:t>
            </a:r>
            <a:r>
              <a:rPr lang="en-US" dirty="0"/>
              <a:t> of </a:t>
            </a:r>
            <a:r>
              <a:rPr lang="en-US" dirty="0" smtClean="0"/>
              <a:t>your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8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r>
              <a:rPr lang="en-US" i="1" dirty="0" smtClean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Screen Shot 2015-01-27 at 8.31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" y="1200205"/>
            <a:ext cx="8961022" cy="56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CEE-2C66-FB46-BF8D-A1FB7D2049B9}" type="slidenum">
              <a:rPr lang="en-US"/>
              <a:pPr/>
              <a:t>26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Concept: Mounted File Systems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1859283"/>
          </a:xfrm>
        </p:spPr>
        <p:txBody>
          <a:bodyPr/>
          <a:lstStyle/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Mount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 external file system located on removable media such as a CD ROM.</a:t>
            </a:r>
          </a:p>
          <a:p>
            <a:pPr lvl="1"/>
            <a:r>
              <a:rPr lang="en-US" dirty="0"/>
              <a:t>Graft the external file system </a:t>
            </a:r>
            <a:br>
              <a:rPr lang="en-US" dirty="0"/>
            </a:br>
            <a:r>
              <a:rPr lang="en-US" dirty="0"/>
              <a:t>onto the main file system hierarchy.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54660" name="Picture 4" descr="1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292530"/>
            <a:ext cx="668337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5446988" y="6353455"/>
            <a:ext cx="296545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Systems: Design and Implementation</a:t>
            </a:r>
            <a:r>
              <a:rPr lang="en-US" sz="800">
                <a:solidFill>
                  <a:srgbClr val="969696"/>
                </a:solidFill>
              </a:rPr>
              <a:t> </a:t>
            </a:r>
          </a:p>
          <a:p>
            <a:r>
              <a:rPr lang="en-US" sz="800">
                <a:solidFill>
                  <a:srgbClr val="969696"/>
                </a:solidFill>
              </a:rPr>
              <a:t>Tanenbaum &amp; Woodhull </a:t>
            </a:r>
          </a:p>
          <a:p>
            <a:r>
              <a:rPr lang="en-US" sz="800">
                <a:solidFill>
                  <a:srgbClr val="969696"/>
                </a:solidFill>
              </a:rPr>
              <a:t>(c) 2006 Prentice-Hall, Inc. All rights reserved. 0-13-142938-8</a:t>
            </a:r>
          </a:p>
        </p:txBody>
      </p:sp>
      <p:sp>
        <p:nvSpPr>
          <p:cNvPr id="454662" name="Oval 6"/>
          <p:cNvSpPr>
            <a:spLocks noChangeArrowheads="1"/>
          </p:cNvSpPr>
          <p:nvPr/>
        </p:nvSpPr>
        <p:spPr bwMode="auto">
          <a:xfrm>
            <a:off x="2651125" y="3209980"/>
            <a:ext cx="1554163" cy="17367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63" name="Oval 7"/>
          <p:cNvSpPr>
            <a:spLocks noChangeArrowheads="1"/>
          </p:cNvSpPr>
          <p:nvPr/>
        </p:nvSpPr>
        <p:spPr bwMode="auto">
          <a:xfrm>
            <a:off x="6492875" y="3941817"/>
            <a:ext cx="1554163" cy="1554163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3548" y="5678833"/>
            <a:ext cx="3264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mounting, the files on </a:t>
            </a:r>
            <a:br>
              <a:rPr lang="en-US" dirty="0" smtClean="0"/>
            </a:br>
            <a:r>
              <a:rPr lang="en-US" dirty="0" smtClean="0"/>
              <a:t>the floppy disk are not accessible.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2916" y="5678833"/>
            <a:ext cx="26937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mounting, the files are </a:t>
            </a:r>
            <a:br>
              <a:rPr lang="en-US" dirty="0" smtClean="0"/>
            </a:br>
            <a:r>
              <a:rPr lang="en-US" dirty="0" smtClean="0"/>
              <a:t>part of the file hierarchy.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/>
      <p:bldP spid="454662" grpId="0" animBg="1"/>
      <p:bldP spid="4546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D30-39D7-0E4B-8CBE-67544C601D12}" type="slidenum">
              <a:rPr lang="en-US"/>
              <a:pPr/>
              <a:t>27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Concept: Pipes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2590795"/>
          </a:xfrm>
        </p:spPr>
        <p:txBody>
          <a:bodyPr/>
          <a:lstStyle/>
          <a:p>
            <a:r>
              <a:rPr lang="en-US" dirty="0"/>
              <a:t>Pipes are a mechanism for </a:t>
            </a:r>
            <a:br>
              <a:rPr lang="en-US" dirty="0"/>
            </a:br>
            <a:r>
              <a:rPr lang="en-US" dirty="0" err="1">
                <a:solidFill>
                  <a:srgbClr val="B23300"/>
                </a:solidFill>
              </a:rPr>
              <a:t>interprocess</a:t>
            </a:r>
            <a:r>
              <a:rPr lang="en-US" dirty="0">
                <a:solidFill>
                  <a:srgbClr val="B23300"/>
                </a:solidFill>
              </a:rPr>
              <a:t> communication </a:t>
            </a:r>
            <a:r>
              <a:rPr lang="en-US" dirty="0"/>
              <a:t>(IPC)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One process writes to one end of a pipe.</a:t>
            </a:r>
          </a:p>
          <a:p>
            <a:pPr lvl="1"/>
            <a:r>
              <a:rPr lang="en-US" dirty="0"/>
              <a:t>Another process reads from the other end.</a:t>
            </a:r>
          </a:p>
          <a:p>
            <a:pPr lvl="1"/>
            <a:r>
              <a:rPr lang="en-US" dirty="0"/>
              <a:t>Each process believes it is doing file I/O.</a:t>
            </a:r>
          </a:p>
        </p:txBody>
      </p:sp>
      <p:pic>
        <p:nvPicPr>
          <p:cNvPr id="453636" name="Picture 4" descr="1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4274797"/>
            <a:ext cx="3384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5668963" y="5715000"/>
            <a:ext cx="296545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Systems: Design and Implementation</a:t>
            </a:r>
            <a:r>
              <a:rPr lang="en-US" sz="800">
                <a:solidFill>
                  <a:srgbClr val="969696"/>
                </a:solidFill>
              </a:rPr>
              <a:t> </a:t>
            </a:r>
          </a:p>
          <a:p>
            <a:r>
              <a:rPr lang="en-US" sz="800">
                <a:solidFill>
                  <a:srgbClr val="969696"/>
                </a:solidFill>
              </a:rPr>
              <a:t>Tanenbaum &amp; Woodhull </a:t>
            </a:r>
          </a:p>
          <a:p>
            <a:r>
              <a:rPr lang="en-US" sz="800">
                <a:solidFill>
                  <a:srgbClr val="969696"/>
                </a:solidFill>
              </a:rPr>
              <a:t>(c)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C63-8892-124D-AF20-804BA57DF2CF}" type="slidenum">
              <a:rPr lang="en-US"/>
              <a:pPr/>
              <a:t>28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Concept: Shell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shell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is the </a:t>
            </a:r>
            <a:r>
              <a:rPr lang="en-US" dirty="0">
                <a:solidFill>
                  <a:srgbClr val="B23300"/>
                </a:solidFill>
              </a:rPr>
              <a:t>command-line interpreter </a:t>
            </a:r>
            <a:r>
              <a:rPr lang="en-US" dirty="0" smtClean="0">
                <a:solidFill>
                  <a:srgbClr val="B23300"/>
                </a:solidFill>
              </a:rPr>
              <a:t/>
            </a:r>
            <a:br>
              <a:rPr lang="en-US" dirty="0" smtClean="0">
                <a:solidFill>
                  <a:srgbClr val="B23300"/>
                </a:solidFill>
              </a:rPr>
            </a:br>
            <a:r>
              <a:rPr lang="en-US" dirty="0" smtClean="0"/>
              <a:t>that </a:t>
            </a:r>
            <a:r>
              <a:rPr lang="en-US" dirty="0"/>
              <a:t>allows you to type commands to the operating system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Run application programs and system utilities.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Redirect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 program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input and output.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Run multiple programs and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pipe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one </a:t>
            </a:r>
            <a:r>
              <a:rPr lang="en-US" dirty="0" smtClean="0"/>
              <a:t>program</a:t>
            </a:r>
            <a:r>
              <a:rPr lang="en-US" altLang="ja-JP" dirty="0" smtClean="0">
                <a:latin typeface="Arial"/>
              </a:rPr>
              <a:t>’s </a:t>
            </a:r>
            <a:r>
              <a:rPr lang="en-US" dirty="0" smtClean="0"/>
              <a:t>output to </a:t>
            </a:r>
            <a:r>
              <a:rPr lang="en-US" dirty="0"/>
              <a:t>another program as the </a:t>
            </a:r>
            <a:r>
              <a:rPr lang="en-US" dirty="0" smtClean="0"/>
              <a:t>latter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input.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Graphical user interfaces </a:t>
            </a:r>
            <a:r>
              <a:rPr lang="en-US" dirty="0"/>
              <a:t>(GUIs) also allow you </a:t>
            </a:r>
            <a:br>
              <a:rPr lang="en-US" dirty="0"/>
            </a:br>
            <a:r>
              <a:rPr lang="en-US" dirty="0"/>
              <a:t>to communicate with the operating system.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the GUI issues shell commands.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Windows, Mac OS, etc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0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595A-3C55-D048-B7F0-F70320176980}" type="slidenum">
              <a:rPr lang="en-US"/>
              <a:pPr/>
              <a:t>29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Shell: I/O Redirection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11275"/>
          </a:xfrm>
        </p:spPr>
        <p:txBody>
          <a:bodyPr/>
          <a:lstStyle/>
          <a:p>
            <a:r>
              <a:rPr lang="en-US" dirty="0"/>
              <a:t>For a program run on the command line: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Standard input </a:t>
            </a:r>
            <a:r>
              <a:rPr lang="en-US" dirty="0"/>
              <a:t>(</a:t>
            </a:r>
            <a:r>
              <a:rPr lang="en-US" dirty="0" err="1"/>
              <a:t>stdin</a:t>
            </a:r>
            <a:r>
              <a:rPr lang="en-US" dirty="0"/>
              <a:t>) is the keyboard.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Standard output 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) is the terminal.</a:t>
            </a: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1554163" y="2810481"/>
            <a:ext cx="5684837" cy="32702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charset="0"/>
              </a:rPr>
              <a:t>#include &lt;stdio.h&gt;</a:t>
            </a:r>
          </a:p>
          <a:p>
            <a:endParaRPr lang="en-US" b="1">
              <a:latin typeface="Courier New" charset="0"/>
            </a:endParaRPr>
          </a:p>
          <a:p>
            <a:r>
              <a:rPr lang="en-US" b="1">
                <a:latin typeface="Courier New" charset="0"/>
              </a:rPr>
              <a:t>#define MAX_LENGTH 256</a:t>
            </a:r>
          </a:p>
          <a:p>
            <a:endParaRPr lang="en-US" b="1">
              <a:latin typeface="Courier New" charset="0"/>
            </a:endParaRPr>
          </a:p>
          <a:p>
            <a:r>
              <a:rPr lang="en-US" b="1">
                <a:latin typeface="Courier New" charset="0"/>
              </a:rPr>
              <a:t>main(int argc, char *args[])</a:t>
            </a:r>
          </a:p>
          <a:p>
            <a:r>
              <a:rPr lang="en-US" b="1">
                <a:latin typeface="Courier New" charset="0"/>
              </a:rPr>
              <a:t>{</a:t>
            </a:r>
          </a:p>
          <a:p>
            <a:r>
              <a:rPr lang="en-US" b="1">
                <a:latin typeface="Courier New" charset="0"/>
              </a:rPr>
              <a:t>    char *progname = args[0];</a:t>
            </a:r>
          </a:p>
          <a:p>
            <a:r>
              <a:rPr lang="en-US" b="1">
                <a:latin typeface="Courier New" charset="0"/>
              </a:rPr>
              <a:t>    char line[MAX_LENGTH];</a:t>
            </a:r>
          </a:p>
          <a:p>
            <a:endParaRPr lang="en-US" b="1">
              <a:latin typeface="Courier New" charset="0"/>
            </a:endParaRPr>
          </a:p>
          <a:p>
            <a:r>
              <a:rPr lang="en-US" b="1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b="1">
                <a:solidFill>
                  <a:schemeClr val="folHlink"/>
                </a:solidFill>
                <a:latin typeface="Courier New" charset="0"/>
              </a:rPr>
              <a:t>while (gets(line) != NULL) {</a:t>
            </a:r>
          </a:p>
          <a:p>
            <a:r>
              <a:rPr lang="en-US" b="1">
                <a:solidFill>
                  <a:schemeClr val="folHlink"/>
                </a:solidFill>
                <a:latin typeface="Courier New" charset="0"/>
              </a:rPr>
              <a:t>        printf("%s: %s\n", progname+2, line);</a:t>
            </a:r>
          </a:p>
          <a:p>
            <a:r>
              <a:rPr lang="en-US" b="1">
                <a:solidFill>
                  <a:schemeClr val="folHlink"/>
                </a:solidFill>
                <a:latin typeface="Courier New" charset="0"/>
              </a:rPr>
              <a:t>    }</a:t>
            </a:r>
          </a:p>
          <a:p>
            <a:r>
              <a:rPr lang="en-US" b="1">
                <a:latin typeface="Courier New" charset="0"/>
              </a:rPr>
              <a:t>}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5394325" y="3531206"/>
            <a:ext cx="3394075" cy="1200150"/>
          </a:xfrm>
          <a:prstGeom prst="rect">
            <a:avLst/>
          </a:prstGeom>
          <a:solidFill>
            <a:srgbClr val="FFFF8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This program reads lines of text</a:t>
            </a:r>
          </a:p>
          <a:p>
            <a:r>
              <a:rPr lang="en-US" sz="1800">
                <a:solidFill>
                  <a:schemeClr val="folHlink"/>
                </a:solidFill>
              </a:rPr>
              <a:t>from stdin and echos them to</a:t>
            </a:r>
          </a:p>
          <a:p>
            <a:r>
              <a:rPr lang="en-US" sz="1800">
                <a:solidFill>
                  <a:schemeClr val="folHlink"/>
                </a:solidFill>
              </a:rPr>
              <a:t>stdout after prepending each</a:t>
            </a:r>
          </a:p>
          <a:p>
            <a:r>
              <a:rPr lang="en-US" sz="1800">
                <a:solidFill>
                  <a:schemeClr val="folHlink"/>
                </a:solidFill>
              </a:rPr>
              <a:t>line with the program name.</a:t>
            </a: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7223731" y="6172170"/>
            <a:ext cx="8032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Demo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6308725" y="2719993"/>
            <a:ext cx="782638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echo.c</a:t>
            </a:r>
          </a:p>
        </p:txBody>
      </p:sp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5029200" y="5583843"/>
            <a:ext cx="1344613" cy="3365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Why the </a:t>
            </a:r>
            <a:r>
              <a:rPr lang="en-US" b="1">
                <a:solidFill>
                  <a:schemeClr val="bg1"/>
                </a:solidFill>
                <a:latin typeface="Courier New" charset="0"/>
              </a:rPr>
              <a:t>+2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1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/>
      <p:bldP spid="471045" grpId="0" animBg="1"/>
      <p:bldP spid="471046" grpId="0" animBg="1"/>
      <p:bldP spid="4710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Each team member will receive the same score </a:t>
            </a:r>
            <a:r>
              <a:rPr lang="en-US" dirty="0" smtClean="0"/>
              <a:t>on each team assignment and team project.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Each team email to </a:t>
            </a:r>
            <a:r>
              <a:rPr lang="en-US" dirty="0" smtClean="0">
                <a:hlinkClick r:id="rId2"/>
              </a:rPr>
              <a:t>ron.mak@sjsu.edu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>
                <a:solidFill>
                  <a:srgbClr val="B23C00"/>
                </a:solidFill>
              </a:rPr>
              <a:t>as soon as possible</a:t>
            </a:r>
            <a:r>
              <a:rPr lang="en-US" dirty="0" smtClean="0"/>
              <a:t>: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 smtClean="0">
                <a:solidFill>
                  <a:srgbClr val="B23C00"/>
                </a:solidFill>
              </a:rPr>
              <a:t>team name</a:t>
            </a:r>
          </a:p>
          <a:p>
            <a:pPr lvl="1"/>
            <a:r>
              <a:rPr lang="en-US" dirty="0" smtClean="0"/>
              <a:t>A list of </a:t>
            </a:r>
            <a:r>
              <a:rPr lang="en-US" dirty="0" smtClean="0">
                <a:solidFill>
                  <a:srgbClr val="B23C00"/>
                </a:solidFill>
              </a:rPr>
              <a:t>team members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B23C00"/>
                </a:solidFill>
              </a:rPr>
              <a:t>email addresses</a:t>
            </a:r>
          </a:p>
          <a:p>
            <a:pPr lvl="6"/>
            <a:endParaRPr lang="en-US" dirty="0">
              <a:solidFill>
                <a:schemeClr val="folHlink"/>
              </a:solidFill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Subject:</a:t>
            </a:r>
            <a:r>
              <a:rPr lang="en-US" dirty="0" smtClean="0"/>
              <a:t> </a:t>
            </a:r>
            <a:r>
              <a:rPr lang="en-US" b="1" dirty="0" smtClean="0">
                <a:latin typeface="Courier New"/>
                <a:cs typeface="Courier New"/>
              </a:rPr>
              <a:t>CS 149-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Team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Team Name</a:t>
            </a:r>
            <a:endParaRPr lang="en-US" i="1" dirty="0">
              <a:latin typeface="Times New Roman"/>
              <a:cs typeface="Times New Roman"/>
            </a:endParaRPr>
          </a:p>
          <a:p>
            <a:pPr lvl="1"/>
            <a:r>
              <a:rPr lang="en-US" dirty="0" smtClean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is your section number (2, 3, or 8)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smtClean="0">
                <a:latin typeface="Courier New"/>
                <a:cs typeface="Courier New"/>
              </a:rPr>
              <a:t>CS 149-3 Team Super Coders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7586-51C1-E147-B66C-CC46701EDB50}" type="slidenum">
              <a:rPr lang="en-US"/>
              <a:pPr/>
              <a:t>4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VirtualBox (PC and Mac)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8502920" cy="4937731"/>
          </a:xfrm>
        </p:spPr>
        <p:txBody>
          <a:bodyPr/>
          <a:lstStyle/>
          <a:p>
            <a:r>
              <a:rPr lang="en-US" dirty="0"/>
              <a:t>Challenging to set up, but very powerful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Free software from Oracle: </a:t>
            </a:r>
            <a:r>
              <a:rPr lang="en-US" dirty="0">
                <a:hlinkClick r:id="rId2"/>
              </a:rPr>
              <a:t>https://www.virtualbox.org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Latest version is 4.3.20</a:t>
            </a:r>
          </a:p>
          <a:p>
            <a:pPr lvl="5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Download the </a:t>
            </a:r>
            <a:r>
              <a:rPr lang="en-US" dirty="0">
                <a:solidFill>
                  <a:srgbClr val="B23C00"/>
                </a:solidFill>
              </a:rPr>
              <a:t>Debian ISO file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Debian Linux </a:t>
            </a:r>
            <a:r>
              <a:rPr lang="en-US" dirty="0" err="1"/>
              <a:t>distro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http://www.debian.org/distrib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Latest version is 7.8.0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Download "small installation image" which is a .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</a:rPr>
              <a:t>iso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file.</a:t>
            </a:r>
            <a:endParaRPr lang="en-US" dirty="0" smtClean="0"/>
          </a:p>
          <a:p>
            <a:pPr lvl="1"/>
            <a:r>
              <a:rPr lang="en-US" dirty="0" smtClean="0"/>
              <a:t>ISO</a:t>
            </a:r>
            <a:r>
              <a:rPr lang="en-US" dirty="0"/>
              <a:t>: optical disk image: a </a:t>
            </a:r>
            <a:r>
              <a:rPr lang="en-US" dirty="0">
                <a:solidFill>
                  <a:srgbClr val="B23C00"/>
                </a:solidFill>
              </a:rPr>
              <a:t>.</a:t>
            </a:r>
            <a:r>
              <a:rPr lang="en-US" dirty="0" err="1">
                <a:solidFill>
                  <a:srgbClr val="B23C00"/>
                </a:solidFill>
              </a:rPr>
              <a:t>iso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4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7586-51C1-E147-B66C-CC46701EDB50}" type="slidenum">
              <a:rPr lang="en-US"/>
              <a:pPr/>
              <a:t>5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VirtualBox (PC and Mac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5903"/>
            <a:ext cx="8412162" cy="4846268"/>
          </a:xfrm>
        </p:spPr>
        <p:txBody>
          <a:bodyPr/>
          <a:lstStyle/>
          <a:p>
            <a:r>
              <a:rPr lang="en-US" dirty="0" smtClean="0"/>
              <a:t>Load the Debian </a:t>
            </a:r>
            <a:r>
              <a:rPr lang="en-US" dirty="0"/>
              <a:t>ISO </a:t>
            </a:r>
            <a:r>
              <a:rPr lang="en-US" dirty="0" smtClean="0"/>
              <a:t>file </a:t>
            </a:r>
            <a:r>
              <a:rPr lang="en-US" dirty="0"/>
              <a:t>into VirtualBox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smtClean="0"/>
              <a:t>create a Debian </a:t>
            </a:r>
            <a:r>
              <a:rPr lang="en-US" dirty="0">
                <a:solidFill>
                  <a:srgbClr val="B23C00"/>
                </a:solidFill>
              </a:rPr>
              <a:t>virtual </a:t>
            </a:r>
            <a:r>
              <a:rPr lang="en-US" dirty="0" smtClean="0">
                <a:solidFill>
                  <a:srgbClr val="B23C00"/>
                </a:solidFill>
              </a:rPr>
              <a:t>machine </a:t>
            </a:r>
            <a:r>
              <a:rPr lang="en-US" dirty="0"/>
              <a:t>(</a:t>
            </a:r>
            <a:r>
              <a:rPr lang="en-US" dirty="0" smtClean="0"/>
              <a:t>VM).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 can run multiple VMs </a:t>
            </a:r>
            <a:r>
              <a:rPr lang="en-US" dirty="0" smtClean="0"/>
              <a:t>simultaneously,</a:t>
            </a:r>
            <a:br>
              <a:rPr lang="en-US" dirty="0" smtClean="0"/>
            </a:br>
            <a:r>
              <a:rPr lang="en-US" dirty="0" smtClean="0"/>
              <a:t>each with a different operating system.</a:t>
            </a:r>
            <a:endParaRPr lang="en-US" dirty="0"/>
          </a:p>
          <a:p>
            <a:pPr lvl="1"/>
            <a:r>
              <a:rPr lang="en-US" dirty="0"/>
              <a:t>Subject to your disk and memory limitations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Also </a:t>
            </a:r>
            <a:r>
              <a:rPr lang="en-US" dirty="0"/>
              <a:t>install VirtualBox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guest additions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 smtClean="0">
              <a:latin typeface="Arial"/>
            </a:endParaRPr>
          </a:p>
          <a:p>
            <a:pPr lvl="4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Allows you to mount </a:t>
            </a:r>
            <a:r>
              <a:rPr lang="en-US" dirty="0"/>
              <a:t>a shared folder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is accessible </a:t>
            </a:r>
            <a:r>
              <a:rPr lang="en-US" dirty="0"/>
              <a:t>by both </a:t>
            </a:r>
            <a:br>
              <a:rPr lang="en-US" dirty="0"/>
            </a:br>
            <a:r>
              <a:rPr lang="en-US" dirty="0"/>
              <a:t>the VM and the host machine.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50075" y="6056313"/>
            <a:ext cx="803275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8406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VirtualBox “Guest Additions”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Debian 7.8.0 installation appears </a:t>
            </a:r>
            <a:br>
              <a:rPr lang="en-US" dirty="0" smtClean="0"/>
            </a:br>
            <a:r>
              <a:rPr lang="en-US" dirty="0" smtClean="0"/>
              <a:t>already to have the features of the </a:t>
            </a:r>
            <a:br>
              <a:rPr lang="en-US" dirty="0" smtClean="0"/>
            </a:br>
            <a:r>
              <a:rPr lang="en-US" dirty="0" smtClean="0"/>
              <a:t>VirtualBox guest additions.</a:t>
            </a:r>
          </a:p>
          <a:p>
            <a:pPr lvl="1"/>
            <a:r>
              <a:rPr lang="en-US" dirty="0" smtClean="0"/>
              <a:t>Therefore, you might not need to do this installation step.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Drop down the VirtualBox</a:t>
            </a:r>
            <a:r>
              <a:rPr lang="en-US" dirty="0"/>
              <a:t> </a:t>
            </a:r>
            <a:r>
              <a:rPr lang="en-US" dirty="0" smtClean="0"/>
              <a:t>“Devices” menu </a:t>
            </a:r>
            <a:br>
              <a:rPr lang="en-US" dirty="0" smtClean="0"/>
            </a:br>
            <a:r>
              <a:rPr lang="en-US" dirty="0" smtClean="0"/>
              <a:t>at the top of the virtual machine window.</a:t>
            </a:r>
          </a:p>
          <a:p>
            <a:pPr lvl="1"/>
            <a:r>
              <a:rPr lang="en-US" dirty="0" smtClean="0"/>
              <a:t>Select “Install Guest Additions CD image …”</a:t>
            </a:r>
          </a:p>
          <a:p>
            <a:pPr lvl="1"/>
            <a:r>
              <a:rPr lang="en-US" dirty="0" smtClean="0"/>
              <a:t>Read Chapter 4 Guest Additions of the </a:t>
            </a:r>
            <a:br>
              <a:rPr lang="en-US" dirty="0" smtClean="0"/>
            </a:br>
            <a:r>
              <a:rPr lang="en-US" dirty="0" smtClean="0"/>
              <a:t>VirtualBox User Manual.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4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Shared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Create a folder on your host OS (Windows or Mac OS X) to be the shared folder.</a:t>
            </a:r>
          </a:p>
          <a:p>
            <a:r>
              <a:rPr lang="en-US" dirty="0" smtClean="0"/>
              <a:t>In the VirtualBox control window, open Settings for your Debian VM.</a:t>
            </a:r>
          </a:p>
          <a:p>
            <a:r>
              <a:rPr lang="en-US" dirty="0" smtClean="0"/>
              <a:t>Select the Shared </a:t>
            </a:r>
            <a:br>
              <a:rPr lang="en-US" dirty="0" smtClean="0"/>
            </a:br>
            <a:r>
              <a:rPr lang="en-US" dirty="0" smtClean="0"/>
              <a:t>Folders tab and </a:t>
            </a:r>
            <a:br>
              <a:rPr lang="en-US" dirty="0" smtClean="0"/>
            </a:br>
            <a:r>
              <a:rPr lang="en-US" dirty="0" smtClean="0"/>
              <a:t>link your shared </a:t>
            </a:r>
            <a:br>
              <a:rPr lang="en-US" dirty="0" smtClean="0"/>
            </a:br>
            <a:r>
              <a:rPr lang="en-US" dirty="0" smtClean="0"/>
              <a:t>folder to the VM.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creen Shot 2015-01-27 at 12.0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2910635"/>
            <a:ext cx="4754878" cy="32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1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Shared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r>
              <a:rPr lang="en-US" dirty="0" smtClean="0"/>
              <a:t>In your Debian VM, you should be able to see your shared folder in 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/media</a:t>
            </a:r>
            <a:r>
              <a:rPr lang="en-US" dirty="0" smtClean="0"/>
              <a:t>, such as </a:t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/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media/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sf_Shared</a:t>
            </a:r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5"/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dirty="0"/>
              <a:t>However, you may not have access rights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its contents as a regular user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 smtClean="0"/>
              <a:t>Log in as super user and see what groups you’re currently in (my username is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rmak</a:t>
            </a:r>
            <a:r>
              <a:rPr lang="en-US" dirty="0" smtClean="0"/>
              <a:t>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651" y="5065068"/>
            <a:ext cx="861142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urier New"/>
                <a:cs typeface="Courier New"/>
              </a:rPr>
              <a:t>$ </a:t>
            </a:r>
            <a:r>
              <a:rPr lang="en-US" sz="1500" b="1" dirty="0" err="1" smtClean="0">
                <a:latin typeface="Courier New"/>
                <a:cs typeface="Courier New"/>
              </a:rPr>
              <a:t>su</a:t>
            </a:r>
            <a:endParaRPr lang="en-US" sz="1500" b="1" dirty="0" smtClean="0">
              <a:latin typeface="Courier New"/>
              <a:cs typeface="Courier New"/>
            </a:endParaRPr>
          </a:p>
          <a:p>
            <a:r>
              <a:rPr lang="en-US" sz="1500" b="1" dirty="0" smtClean="0">
                <a:latin typeface="Courier New"/>
                <a:cs typeface="Courier New"/>
              </a:rPr>
              <a:t>Password: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# groups </a:t>
            </a:r>
            <a:r>
              <a:rPr lang="en-US" sz="1500" b="1" dirty="0" err="1" smtClean="0">
                <a:latin typeface="Courier New"/>
                <a:cs typeface="Courier New"/>
              </a:rPr>
              <a:t>rmak</a:t>
            </a:r>
            <a:endParaRPr lang="en-US" sz="1500" b="1" dirty="0" smtClean="0">
              <a:latin typeface="Courier New"/>
              <a:cs typeface="Courier New"/>
            </a:endParaRPr>
          </a:p>
          <a:p>
            <a:r>
              <a:rPr lang="en-US" sz="1500" b="1" dirty="0" err="1" smtClean="0">
                <a:latin typeface="Courier New"/>
                <a:cs typeface="Courier New"/>
              </a:rPr>
              <a:t>rmak</a:t>
            </a:r>
            <a:r>
              <a:rPr lang="en-US" sz="1500" b="1" dirty="0" smtClean="0">
                <a:latin typeface="Courier New"/>
                <a:cs typeface="Courier New"/>
              </a:rPr>
              <a:t> : </a:t>
            </a:r>
            <a:r>
              <a:rPr lang="en-US" sz="1500" b="1" dirty="0" err="1" smtClean="0">
                <a:latin typeface="Courier New"/>
                <a:cs typeface="Courier New"/>
              </a:rPr>
              <a:t>rmak</a:t>
            </a:r>
            <a:r>
              <a:rPr lang="en-US" sz="1500" b="1" dirty="0" smtClean="0">
                <a:latin typeface="Courier New"/>
                <a:cs typeface="Courier New"/>
              </a:rPr>
              <a:t> </a:t>
            </a:r>
            <a:r>
              <a:rPr lang="en-US" sz="1500" b="1" dirty="0" err="1" smtClean="0">
                <a:latin typeface="Courier New"/>
                <a:cs typeface="Courier New"/>
              </a:rPr>
              <a:t>cdrom</a:t>
            </a:r>
            <a:r>
              <a:rPr lang="en-US" sz="1500" b="1" dirty="0" smtClean="0">
                <a:latin typeface="Courier New"/>
                <a:cs typeface="Courier New"/>
              </a:rPr>
              <a:t> floppy audio dip video </a:t>
            </a:r>
            <a:r>
              <a:rPr lang="en-US" sz="1500" b="1" dirty="0" err="1" smtClean="0">
                <a:latin typeface="Courier New"/>
                <a:cs typeface="Courier New"/>
              </a:rPr>
              <a:t>plugdev</a:t>
            </a:r>
            <a:r>
              <a:rPr lang="en-US" sz="1500" b="1" dirty="0" smtClean="0">
                <a:latin typeface="Courier New"/>
                <a:cs typeface="Courier New"/>
              </a:rPr>
              <a:t> scanner </a:t>
            </a:r>
            <a:r>
              <a:rPr lang="en-US" sz="1500" b="1" dirty="0" err="1" smtClean="0">
                <a:latin typeface="Courier New"/>
                <a:cs typeface="Courier New"/>
              </a:rPr>
              <a:t>bluetooth</a:t>
            </a:r>
            <a:r>
              <a:rPr lang="en-US" sz="1500" b="1" dirty="0" smtClean="0">
                <a:latin typeface="Courier New"/>
                <a:cs typeface="Courier New"/>
              </a:rPr>
              <a:t> </a:t>
            </a:r>
            <a:r>
              <a:rPr lang="en-US" sz="1500" b="1" dirty="0" err="1" smtClean="0">
                <a:latin typeface="Courier New"/>
                <a:cs typeface="Courier New"/>
              </a:rPr>
              <a:t>netdev</a:t>
            </a:r>
            <a:r>
              <a:rPr lang="en-US" sz="1500" b="1" dirty="0" smtClean="0">
                <a:latin typeface="Courier New"/>
                <a:cs typeface="Courier New"/>
              </a:rPr>
              <a:t> </a:t>
            </a:r>
            <a:endParaRPr lang="en-US" sz="15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805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Shared Folder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499356"/>
          </a:xfrm>
        </p:spPr>
        <p:txBody>
          <a:bodyPr/>
          <a:lstStyle/>
          <a:p>
            <a:r>
              <a:rPr lang="en-US" dirty="0" smtClean="0"/>
              <a:t>Add yourself to the VirtualBox group </a:t>
            </a:r>
            <a:r>
              <a:rPr lang="en-US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vboxsf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Restart Debian. Then as a regular user, you should be able to access the contents of the shared folder.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20" y="1874537"/>
            <a:ext cx="3941151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# </a:t>
            </a:r>
            <a:r>
              <a:rPr lang="en-US" sz="2000" b="1" dirty="0" err="1" smtClean="0">
                <a:latin typeface="Courier New"/>
                <a:cs typeface="Courier New"/>
              </a:rPr>
              <a:t>gpasswd</a:t>
            </a:r>
            <a:r>
              <a:rPr lang="en-US" sz="2000" b="1" dirty="0" smtClean="0">
                <a:latin typeface="Courier New"/>
                <a:cs typeface="Courier New"/>
              </a:rPr>
              <a:t> –a </a:t>
            </a:r>
            <a:r>
              <a:rPr lang="en-US" sz="2000" b="1" dirty="0" err="1" smtClean="0">
                <a:latin typeface="Courier New"/>
                <a:cs typeface="Courier New"/>
              </a:rPr>
              <a:t>rmak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vboxsf</a:t>
            </a:r>
            <a:endParaRPr lang="en-US" sz="20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shot from 2015-01-27 00:19: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11" y="3270510"/>
            <a:ext cx="5247322" cy="34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26789</TotalTime>
  <Words>1123</Words>
  <Application>Microsoft Macintosh PowerPoint</Application>
  <PresentationFormat>On-screen Show (4:3)</PresentationFormat>
  <Paragraphs>293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Quadrant</vt:lpstr>
      <vt:lpstr>CS 149: Operating Systems January 27 Class Meeting</vt:lpstr>
      <vt:lpstr>Project Teams</vt:lpstr>
      <vt:lpstr>Project Teams, cont’d</vt:lpstr>
      <vt:lpstr>VirtualBox (PC and Mac)</vt:lpstr>
      <vt:lpstr>VirtualBox (PC and Mac), cont’d</vt:lpstr>
      <vt:lpstr>VirtualBox “Guest Additions”</vt:lpstr>
      <vt:lpstr>Set Up a Shared Folder</vt:lpstr>
      <vt:lpstr>Access the Shared Folder</vt:lpstr>
      <vt:lpstr>Access the Shared Folder, cont’d</vt:lpstr>
      <vt:lpstr>VirtualBox Help</vt:lpstr>
      <vt:lpstr> </vt:lpstr>
      <vt:lpstr>Abstractions</vt:lpstr>
      <vt:lpstr>Abstractions, cont’d</vt:lpstr>
      <vt:lpstr>Abstraction: Processes</vt:lpstr>
      <vt:lpstr>Abstraction: Memory</vt:lpstr>
      <vt:lpstr>Abstraction: File Systems</vt:lpstr>
      <vt:lpstr>OS Concept: API</vt:lpstr>
      <vt:lpstr>Example System Call: fork()</vt:lpstr>
      <vt:lpstr>Example System Call: fork()</vt:lpstr>
      <vt:lpstr>Example System Call: fork()</vt:lpstr>
      <vt:lpstr>Assignment #1: Debian Up and Running</vt:lpstr>
      <vt:lpstr>Assignment #1, cont’d</vt:lpstr>
      <vt:lpstr>Assignment #1, cont’d</vt:lpstr>
      <vt:lpstr>Assignment #1, cont’d</vt:lpstr>
      <vt:lpstr>Assignment #1, cont’d</vt:lpstr>
      <vt:lpstr>OS Concept: Mounted File Systems</vt:lpstr>
      <vt:lpstr>OS Concept: Pipes</vt:lpstr>
      <vt:lpstr>OS Concept: Shell</vt:lpstr>
      <vt:lpstr>Shell: I/O Redirection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481</cp:revision>
  <dcterms:created xsi:type="dcterms:W3CDTF">2008-01-12T03:52:55Z</dcterms:created>
  <dcterms:modified xsi:type="dcterms:W3CDTF">2015-01-28T05:05:04Z</dcterms:modified>
</cp:coreProperties>
</file>