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94" r:id="rId15"/>
    <p:sldId id="296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297" r:id="rId26"/>
    <p:sldId id="277" r:id="rId27"/>
    <p:sldId id="285" r:id="rId28"/>
    <p:sldId id="278" r:id="rId29"/>
    <p:sldId id="286" r:id="rId30"/>
    <p:sldId id="287" r:id="rId31"/>
    <p:sldId id="288" r:id="rId32"/>
    <p:sldId id="289" r:id="rId33"/>
    <p:sldId id="290" r:id="rId34"/>
    <p:sldId id="279" r:id="rId35"/>
    <p:sldId id="280" r:id="rId36"/>
    <p:sldId id="292" r:id="rId37"/>
    <p:sldId id="291" r:id="rId38"/>
    <p:sldId id="281" r:id="rId39"/>
    <p:sldId id="282" r:id="rId40"/>
    <p:sldId id="283" r:id="rId41"/>
    <p:sldId id="284" r:id="rId42"/>
    <p:sldId id="293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96" d="100"/>
          <a:sy n="96" d="100"/>
        </p:scale>
        <p:origin x="-928" y="-11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40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July 29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FF9D53-D101-A548-BF94-61AC53A57D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July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algs4.cs.princeton.edu/lectures/53SubstringSearch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algs4.cs.princeton.edu/lectures/53SubstringSearch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hyperlink" Target="http://algs4.cs.princeton.edu/lectures/53SubstringSearch.pdf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Relationship Id="rId3" Type="http://schemas.openxmlformats.org/officeDocument/2006/relationships/hyperlink" Target="http://algs4.cs.princeton.edu/lectures/53SubstringSearch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July 28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D44F-7D26-9D48-9DE0-005FCC5C92EC}" type="slidenum">
              <a:rPr lang="en-US"/>
              <a:pPr/>
              <a:t>10</a:t>
            </a:fld>
            <a:endParaRPr lang="en-US"/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with a Linked List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125"/>
            <a:ext cx="8229600" cy="2336800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Unsorted list: </a:t>
            </a:r>
            <a:r>
              <a:rPr lang="en-US" dirty="0"/>
              <a:t>The number of comparisons and the timing should be similar to </a:t>
            </a:r>
            <a:r>
              <a:rPr lang="en-US" dirty="0" err="1"/>
              <a:t>mergesort</a:t>
            </a:r>
            <a:r>
              <a:rPr lang="en-US" dirty="0"/>
              <a:t> with an array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number of moves is significantly lower.</a:t>
            </a:r>
          </a:p>
        </p:txBody>
      </p:sp>
      <p:sp>
        <p:nvSpPr>
          <p:cNvPr id="969732" name="Text Box 4"/>
          <p:cNvSpPr txBox="1">
            <a:spLocks noChangeArrowheads="1"/>
          </p:cNvSpPr>
          <p:nvPr/>
        </p:nvSpPr>
        <p:spPr bwMode="auto">
          <a:xfrm>
            <a:off x="731838" y="1325563"/>
            <a:ext cx="7726419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N = 10,000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        ALGORITHM          MOVES       COMPARES   MILLISECONDS</a:t>
            </a:r>
          </a:p>
          <a:p>
            <a:r>
              <a:rPr lang="en-US" sz="1400" b="1" dirty="0">
                <a:latin typeface="Courier New" charset="0"/>
              </a:rPr>
              <a:t>           Insertion sort     25,133,596     25,133,592          3,656</a:t>
            </a:r>
          </a:p>
          <a:p>
            <a:r>
              <a:rPr lang="en-US" sz="1400" b="1" dirty="0">
                <a:latin typeface="Courier New" charset="0"/>
              </a:rPr>
              <a:t>     Shellsort suboptimal        208,811        265,559            140</a:t>
            </a:r>
          </a:p>
          <a:p>
            <a:r>
              <a:rPr lang="en-US" sz="1400" b="1" dirty="0">
                <a:latin typeface="Courier New" charset="0"/>
              </a:rPr>
              <a:t>          Shellsort Knuth        220,569        241,482            125</a:t>
            </a:r>
          </a:p>
          <a:p>
            <a:r>
              <a:rPr lang="en-US" sz="1400" b="1" dirty="0">
                <a:latin typeface="Courier New" charset="0"/>
              </a:rPr>
              <a:t>                Heap sort        148,167        292,365             94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Merge sort array        267,232        120,510            125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Merge sort linked list        150,466        120,469            172</a:t>
            </a:r>
          </a:p>
          <a:p>
            <a:r>
              <a:rPr lang="en-US" sz="1400" b="1" dirty="0">
                <a:latin typeface="Courier New" charset="0"/>
              </a:rPr>
              <a:t>                Quicksort         77,154        138,626             47</a:t>
            </a:r>
          </a:p>
        </p:txBody>
      </p:sp>
    </p:spTree>
    <p:extLst>
      <p:ext uri="{BB962C8B-B14F-4D97-AF65-F5344CB8AC3E}">
        <p14:creationId xmlns:p14="http://schemas.microsoft.com/office/powerpoint/2010/main" val="407307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45F8D-15B0-CA48-9886-5B70A0ECC18D}" type="slidenum">
              <a:rPr lang="en-US"/>
              <a:pPr/>
              <a:t>11</a:t>
            </a:fld>
            <a:endParaRPr lang="en-US"/>
          </a:p>
        </p:txBody>
      </p:sp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with a Linked List</a:t>
            </a:r>
          </a:p>
        </p:txBody>
      </p:sp>
      <p:sp>
        <p:nvSpPr>
          <p:cNvPr id="970756" name="Text Box 4"/>
          <p:cNvSpPr txBox="1">
            <a:spLocks noChangeArrowheads="1"/>
          </p:cNvSpPr>
          <p:nvPr/>
        </p:nvSpPr>
        <p:spPr bwMode="auto">
          <a:xfrm>
            <a:off x="1057275" y="1235075"/>
            <a:ext cx="7726419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N = 10,000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        ALGORITHM          MOVES       COMPARES   MILLISECONDS</a:t>
            </a:r>
          </a:p>
          <a:p>
            <a:r>
              <a:rPr lang="en-US" sz="1400" b="1" dirty="0">
                <a:latin typeface="Courier New" charset="0"/>
              </a:rPr>
              <a:t>           Insertion sort              0          9,999              0</a:t>
            </a:r>
          </a:p>
          <a:p>
            <a:r>
              <a:rPr lang="en-US" sz="1400" b="1" dirty="0">
                <a:latin typeface="Courier New" charset="0"/>
              </a:rPr>
              <a:t>     Shellsort suboptimal              0        120,005             15</a:t>
            </a:r>
          </a:p>
          <a:p>
            <a:r>
              <a:rPr lang="en-US" sz="1400" b="1" dirty="0">
                <a:latin typeface="Courier New" charset="0"/>
              </a:rPr>
              <a:t>          Shellsort Knuth              0         75,243             31</a:t>
            </a:r>
          </a:p>
          <a:p>
            <a:r>
              <a:rPr lang="en-US" sz="1400" b="1" dirty="0">
                <a:latin typeface="Courier New" charset="0"/>
              </a:rPr>
              <a:t>                Heap sort        156,953        304,386             63</a:t>
            </a:r>
          </a:p>
          <a:p>
            <a:r>
              <a:rPr lang="en-US" sz="1400" b="1" dirty="0">
                <a:latin typeface="Courier New" charset="0"/>
              </a:rPr>
              <a:t>     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Merge sort array        267,232         69,008             94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Merge sort linked list         94,605         64,608             78</a:t>
            </a:r>
          </a:p>
          <a:p>
            <a:r>
              <a:rPr lang="en-US" sz="1400" b="1" dirty="0">
                <a:latin typeface="Courier New" charset="0"/>
              </a:rPr>
              <a:t>                Quicksort         17,711        122,912             16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970757" name="Text Box 5"/>
          <p:cNvSpPr txBox="1">
            <a:spLocks noChangeArrowheads="1"/>
          </p:cNvSpPr>
          <p:nvPr/>
        </p:nvSpPr>
        <p:spPr bwMode="auto">
          <a:xfrm>
            <a:off x="1057275" y="3794125"/>
            <a:ext cx="7726419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N = 10,000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        ALGORITHM          MOVES       COMPARES   MILLISECONDS</a:t>
            </a:r>
          </a:p>
          <a:p>
            <a:r>
              <a:rPr lang="en-US" sz="1400" b="1" dirty="0">
                <a:latin typeface="Courier New" charset="0"/>
              </a:rPr>
              <a:t>           Insertion sort     50,004,999     49,995,000          6,359</a:t>
            </a:r>
          </a:p>
          <a:p>
            <a:r>
              <a:rPr lang="en-US" sz="1400" b="1" dirty="0">
                <a:latin typeface="Courier New" charset="0"/>
              </a:rPr>
              <a:t>     Shellsort suboptimal        124,592        172,578             63</a:t>
            </a:r>
          </a:p>
          <a:p>
            <a:r>
              <a:rPr lang="en-US" sz="1400" b="1" dirty="0">
                <a:latin typeface="Courier New" charset="0"/>
              </a:rPr>
              <a:t>          Shellsort Knuth         93,666        120,190             31</a:t>
            </a:r>
          </a:p>
          <a:p>
            <a:r>
              <a:rPr lang="en-US" sz="1400" b="1" dirty="0">
                <a:latin typeface="Courier New" charset="0"/>
              </a:rPr>
              <a:t>                Heap sort        136,693        277,845             47</a:t>
            </a:r>
          </a:p>
          <a:p>
            <a:r>
              <a:rPr lang="en-US" sz="1400" b="1" dirty="0">
                <a:latin typeface="Courier New" charset="0"/>
              </a:rPr>
              <a:t>     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Merge sort array        267,232         64,608             78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Merge sort linked list         99,005         69,008             78</a:t>
            </a:r>
          </a:p>
          <a:p>
            <a:r>
              <a:rPr lang="en-US" sz="1400" b="1" dirty="0">
                <a:latin typeface="Courier New" charset="0"/>
              </a:rPr>
              <a:t>                Quicksort         46,733        193,965             31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970758" name="Text Box 6"/>
          <p:cNvSpPr txBox="1">
            <a:spLocks noChangeArrowheads="1"/>
          </p:cNvSpPr>
          <p:nvPr/>
        </p:nvSpPr>
        <p:spPr bwMode="auto">
          <a:xfrm>
            <a:off x="360363" y="1692275"/>
            <a:ext cx="789198" cy="338554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Sorted</a:t>
            </a:r>
          </a:p>
        </p:txBody>
      </p:sp>
      <p:sp>
        <p:nvSpPr>
          <p:cNvPr id="970759" name="Text Box 7"/>
          <p:cNvSpPr txBox="1">
            <a:spLocks noChangeArrowheads="1"/>
          </p:cNvSpPr>
          <p:nvPr/>
        </p:nvSpPr>
        <p:spPr bwMode="auto">
          <a:xfrm>
            <a:off x="360363" y="4160838"/>
            <a:ext cx="1575972" cy="338554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B23C00"/>
                </a:solidFill>
              </a:rPr>
              <a:t>Reverse sorted</a:t>
            </a:r>
          </a:p>
        </p:txBody>
      </p:sp>
    </p:spTree>
    <p:extLst>
      <p:ext uri="{BB962C8B-B14F-4D97-AF65-F5344CB8AC3E}">
        <p14:creationId xmlns:p14="http://schemas.microsoft.com/office/powerpoint/2010/main" val="36234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7" grpId="0" animBg="1"/>
      <p:bldP spid="9707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2F3-BAC2-1945-BE62-48DDB7AA55F4}" type="slidenum">
              <a:rPr lang="en-US"/>
              <a:pPr/>
              <a:t>12</a:t>
            </a:fld>
            <a:endParaRPr lang="en-US"/>
          </a:p>
        </p:txBody>
      </p:sp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 with a Linked List</a:t>
            </a:r>
          </a:p>
        </p:txBody>
      </p:sp>
      <p:sp>
        <p:nvSpPr>
          <p:cNvPr id="971780" name="Text Box 4"/>
          <p:cNvSpPr txBox="1">
            <a:spLocks noChangeArrowheads="1"/>
          </p:cNvSpPr>
          <p:nvPr/>
        </p:nvSpPr>
        <p:spPr bwMode="auto">
          <a:xfrm>
            <a:off x="1057275" y="1362075"/>
            <a:ext cx="7726419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N = 10,000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            ALGORITHM          MOVES       COMPARES   MILLISECONDS</a:t>
            </a:r>
          </a:p>
          <a:p>
            <a:r>
              <a:rPr lang="en-US" sz="1400" b="1" dirty="0">
                <a:latin typeface="Courier New" charset="0"/>
              </a:rPr>
              <a:t>           Insertion sort              0          9,999              0</a:t>
            </a:r>
          </a:p>
          <a:p>
            <a:r>
              <a:rPr lang="en-US" sz="1400" b="1" dirty="0">
                <a:latin typeface="Courier New" charset="0"/>
              </a:rPr>
              <a:t>     Shellsort suboptimal              0        120,005             31</a:t>
            </a:r>
          </a:p>
          <a:p>
            <a:r>
              <a:rPr lang="en-US" sz="1400" b="1" dirty="0">
                <a:latin typeface="Courier New" charset="0"/>
              </a:rPr>
              <a:t>          Shellsort Knuth              0         75,243             16</a:t>
            </a:r>
          </a:p>
          <a:p>
            <a:r>
              <a:rPr lang="en-US" sz="1400" b="1" dirty="0">
                <a:latin typeface="Courier New" charset="0"/>
              </a:rPr>
              <a:t>                Heap sort         19,998         29,994             15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     Merge sort array        267,232         69,008             78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Merge sort linked list         94,605         64,608             79</a:t>
            </a:r>
          </a:p>
          <a:p>
            <a:r>
              <a:rPr lang="en-US" sz="1400" b="1" dirty="0">
                <a:latin typeface="Courier New" charset="0"/>
              </a:rPr>
              <a:t>                Quicksort        118,747        120,316             31</a:t>
            </a:r>
          </a:p>
          <a:p>
            <a:endParaRPr lang="en-US" sz="1400" b="1" dirty="0">
              <a:latin typeface="Courier New" charset="0"/>
            </a:endParaRPr>
          </a:p>
        </p:txBody>
      </p:sp>
      <p:sp>
        <p:nvSpPr>
          <p:cNvPr id="971781" name="Text Box 5"/>
          <p:cNvSpPr txBox="1">
            <a:spLocks noChangeArrowheads="1"/>
          </p:cNvSpPr>
          <p:nvPr/>
        </p:nvSpPr>
        <p:spPr bwMode="auto">
          <a:xfrm>
            <a:off x="360363" y="1782763"/>
            <a:ext cx="1196975" cy="37623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All zeroes</a:t>
            </a:r>
          </a:p>
        </p:txBody>
      </p:sp>
    </p:spTree>
    <p:extLst>
      <p:ext uri="{BB962C8B-B14F-4D97-AF65-F5344CB8AC3E}">
        <p14:creationId xmlns:p14="http://schemas.microsoft.com/office/powerpoint/2010/main" val="31458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Algorithms: Important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processing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Communications</a:t>
            </a:r>
          </a:p>
          <a:p>
            <a:pPr lvl="4"/>
            <a:endParaRPr lang="en-US" dirty="0" smtClean="0"/>
          </a:p>
          <a:p>
            <a:r>
              <a:rPr lang="en-US" dirty="0"/>
              <a:t>Word processors and editors</a:t>
            </a:r>
          </a:p>
          <a:p>
            <a:pPr lvl="4"/>
            <a:endParaRPr lang="en-US" dirty="0"/>
          </a:p>
          <a:p>
            <a:r>
              <a:rPr lang="en-US" dirty="0"/>
              <a:t>Programming </a:t>
            </a:r>
            <a:r>
              <a:rPr lang="en-US" dirty="0" smtClean="0"/>
              <a:t>systems</a:t>
            </a:r>
          </a:p>
          <a:p>
            <a:pPr lvl="5"/>
            <a:endParaRPr lang="en-US" dirty="0"/>
          </a:p>
          <a:p>
            <a:r>
              <a:rPr lang="en-US" dirty="0" smtClean="0"/>
              <a:t>Genomics</a:t>
            </a:r>
            <a:endParaRPr lang="en-US" dirty="0"/>
          </a:p>
          <a:p>
            <a:pPr lvl="1"/>
            <a:r>
              <a:rPr lang="en-US" dirty="0"/>
              <a:t>Computational biologists encode strands of DNA as strings over the characters A, C, G, and T (base molecules adenine, cytosine, guanine, and thymine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B23C00"/>
                </a:solidFill>
              </a:rPr>
              <a:t>longest common subsequence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B23C00"/>
                </a:solidFill>
              </a:rPr>
              <a:t>LCS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of two strings.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 genomics, the longer a common subsequence </a:t>
            </a:r>
            <a:br>
              <a:rPr lang="en-US" dirty="0" smtClean="0"/>
            </a:br>
            <a:r>
              <a:rPr lang="en-US" dirty="0" smtClean="0"/>
              <a:t>we can find between two stands of DNA, </a:t>
            </a:r>
            <a:br>
              <a:rPr lang="en-US" dirty="0" smtClean="0"/>
            </a:br>
            <a:r>
              <a:rPr lang="en-US" dirty="0" smtClean="0"/>
              <a:t>the more similar they 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 smtClean="0"/>
              <a:t>A subsequence </a:t>
            </a:r>
            <a:r>
              <a:rPr lang="en-US" i="1" dirty="0" smtClean="0"/>
              <a:t>Z</a:t>
            </a:r>
            <a:r>
              <a:rPr lang="en-US" dirty="0" smtClean="0"/>
              <a:t> of a string </a:t>
            </a:r>
            <a:r>
              <a:rPr lang="en-US" i="1" dirty="0" smtClean="0"/>
              <a:t>X</a:t>
            </a:r>
            <a:r>
              <a:rPr lang="en-US" dirty="0" smtClean="0"/>
              <a:t> is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possibly with some characters removed.</a:t>
            </a:r>
          </a:p>
          <a:p>
            <a:r>
              <a:rPr lang="en-US" dirty="0" smtClean="0"/>
              <a:t>Subsequences of the string “GAC”</a:t>
            </a:r>
          </a:p>
          <a:p>
            <a:pPr lvl="1"/>
            <a:r>
              <a:rPr lang="en-US" dirty="0" smtClean="0"/>
              <a:t>“GAC” (no characters removed)</a:t>
            </a:r>
          </a:p>
          <a:p>
            <a:pPr lvl="1"/>
            <a:r>
              <a:rPr lang="en-US" dirty="0" smtClean="0"/>
              <a:t>“GA” (C removed)</a:t>
            </a:r>
          </a:p>
          <a:p>
            <a:pPr lvl="1"/>
            <a:r>
              <a:rPr lang="en-US" dirty="0" smtClean="0"/>
              <a:t>“GC” (A removed)</a:t>
            </a:r>
          </a:p>
          <a:p>
            <a:pPr lvl="1"/>
            <a:r>
              <a:rPr lang="en-US" dirty="0" smtClean="0"/>
              <a:t>“AC” (G removed)</a:t>
            </a:r>
          </a:p>
          <a:p>
            <a:pPr lvl="1"/>
            <a:r>
              <a:rPr lang="en-US" dirty="0" smtClean="0"/>
              <a:t>“G” (A and C removed)</a:t>
            </a:r>
          </a:p>
          <a:p>
            <a:pPr lvl="1"/>
            <a:r>
              <a:rPr lang="en-US" dirty="0" smtClean="0"/>
              <a:t>“A” (G and C removed)</a:t>
            </a:r>
          </a:p>
          <a:p>
            <a:pPr lvl="1"/>
            <a:r>
              <a:rPr lang="en-US" dirty="0" smtClean="0"/>
              <a:t>“C” (G and A removed)</a:t>
            </a:r>
          </a:p>
          <a:p>
            <a:pPr lvl="1"/>
            <a:r>
              <a:rPr lang="en-US" dirty="0" smtClean="0"/>
              <a:t>empty string (all characters removed)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3512" y="3520439"/>
            <a:ext cx="250750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33CC"/>
                </a:solidFill>
              </a:rPr>
              <a:t>A string of length </a:t>
            </a:r>
            <a:r>
              <a:rPr lang="en-US" sz="1800" i="1" dirty="0" smtClean="0">
                <a:solidFill>
                  <a:srgbClr val="0033CC"/>
                </a:solidFill>
              </a:rPr>
              <a:t>n</a:t>
            </a:r>
          </a:p>
          <a:p>
            <a:r>
              <a:rPr lang="en-US" sz="1800" dirty="0" smtClean="0">
                <a:solidFill>
                  <a:srgbClr val="0033CC"/>
                </a:solidFill>
              </a:rPr>
              <a:t>has 2</a:t>
            </a:r>
            <a:r>
              <a:rPr lang="en-US" sz="1800" i="1" baseline="30000" dirty="0" smtClean="0">
                <a:solidFill>
                  <a:srgbClr val="0033CC"/>
                </a:solidFill>
              </a:rPr>
              <a:t>n</a:t>
            </a:r>
            <a:r>
              <a:rPr lang="en-US" sz="1800" dirty="0" smtClean="0">
                <a:solidFill>
                  <a:srgbClr val="0033CC"/>
                </a:solidFill>
              </a:rPr>
              <a:t> subsequences.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5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Common </a:t>
            </a:r>
            <a:r>
              <a:rPr lang="en-US" dirty="0" smtClean="0"/>
              <a:t>Subsequence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are strings, then </a:t>
            </a:r>
            <a:r>
              <a:rPr lang="en-US" i="1" dirty="0" smtClean="0"/>
              <a:t>Z</a:t>
            </a:r>
            <a:r>
              <a:rPr lang="en-US" dirty="0" smtClean="0"/>
              <a:t> is a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common subsequence </a:t>
            </a:r>
            <a:r>
              <a:rPr lang="en-US" dirty="0" smtClean="0"/>
              <a:t>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if it is a subsequence of both strings.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X</a:t>
            </a:r>
            <a:r>
              <a:rPr lang="en-US" dirty="0" smtClean="0"/>
              <a:t> = “CATCGA”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i="1" dirty="0" smtClean="0"/>
              <a:t>Y</a:t>
            </a:r>
            <a:r>
              <a:rPr lang="en-US" dirty="0" smtClean="0"/>
              <a:t> = “GTACCGTCA”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“CCA” is a common subsequence</a:t>
            </a:r>
          </a:p>
          <a:p>
            <a:pPr lvl="1"/>
            <a:r>
              <a:rPr lang="en-US" dirty="0" smtClean="0"/>
              <a:t>A longest common subsequence (LCS) is “CTCA”</a:t>
            </a:r>
          </a:p>
          <a:p>
            <a:pPr lvl="1"/>
            <a:r>
              <a:rPr lang="en-US" dirty="0" smtClean="0"/>
              <a:t>But it is not unique: “TCGA” is another LCS.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6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the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 smtClean="0"/>
              <a:t>A recursive algorithm to compute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>
                <a:solidFill>
                  <a:srgbClr val="B23C00"/>
                </a:solidFill>
              </a:rPr>
              <a:t>length of the LCS </a:t>
            </a:r>
            <a:r>
              <a:rPr lang="en-US" dirty="0" smtClean="0"/>
              <a:t>of two strings.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2414706"/>
            <a:ext cx="877303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private static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lcsLength</a:t>
            </a:r>
            <a:r>
              <a:rPr lang="en-US" sz="1800" b="1" dirty="0">
                <a:latin typeface="Courier New"/>
                <a:cs typeface="Courier New"/>
              </a:rPr>
              <a:t>(String X, String Y,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m, 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n)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((m == 0) || (n == 0)) {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    return 0;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else if (</a:t>
            </a:r>
            <a:r>
              <a:rPr lang="en-US" sz="1800" b="1" dirty="0" err="1">
                <a:latin typeface="Courier New"/>
                <a:cs typeface="Courier New"/>
              </a:rPr>
              <a:t>X.charAt</a:t>
            </a:r>
            <a:r>
              <a:rPr lang="en-US" sz="1800" b="1" dirty="0">
                <a:latin typeface="Courier New"/>
                <a:cs typeface="Courier New"/>
              </a:rPr>
              <a:t>(m-1) == </a:t>
            </a:r>
            <a:r>
              <a:rPr lang="en-US" sz="1800" b="1" dirty="0" err="1">
                <a:latin typeface="Courier New"/>
                <a:cs typeface="Courier New"/>
              </a:rPr>
              <a:t>Y.charAt</a:t>
            </a:r>
            <a:r>
              <a:rPr lang="en-US" sz="1800" b="1" dirty="0">
                <a:latin typeface="Courier New"/>
                <a:cs typeface="Courier New"/>
              </a:rPr>
              <a:t>(n-1)) {</a:t>
            </a:r>
          </a:p>
          <a:p>
            <a:r>
              <a:rPr lang="hu-HU" sz="1800" b="1" dirty="0">
                <a:latin typeface="Courier New"/>
                <a:cs typeface="Courier New"/>
              </a:rPr>
              <a:t>        return 1 + </a:t>
            </a:r>
            <a:r>
              <a:rPr lang="hu-HU" sz="1800" b="1" dirty="0">
                <a:solidFill>
                  <a:srgbClr val="B23C00"/>
                </a:solidFill>
                <a:latin typeface="Courier New"/>
                <a:cs typeface="Courier New"/>
              </a:rPr>
              <a:t>lcsLength</a:t>
            </a:r>
            <a:r>
              <a:rPr lang="hu-HU" sz="1800" b="1" dirty="0">
                <a:latin typeface="Courier New"/>
                <a:cs typeface="Courier New"/>
              </a:rPr>
              <a:t>(X, Y, m-1, n-1);</a:t>
            </a:r>
          </a:p>
          <a:p>
            <a:r>
              <a:rPr lang="hu-HU" sz="1800" b="1" dirty="0">
                <a:latin typeface="Courier New"/>
                <a:cs typeface="Courier New"/>
              </a:rPr>
              <a:t>    }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</a:t>
            </a:r>
            <a:r>
              <a:rPr lang="da-DK" sz="1800" b="1" dirty="0" err="1">
                <a:latin typeface="Courier New"/>
                <a:cs typeface="Courier New"/>
              </a:rPr>
              <a:t>else</a:t>
            </a:r>
            <a:r>
              <a:rPr lang="da-DK" sz="1800" b="1" dirty="0">
                <a:latin typeface="Courier New"/>
                <a:cs typeface="Courier New"/>
              </a:rPr>
              <a:t> {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    </a:t>
            </a:r>
            <a:r>
              <a:rPr lang="da-DK" sz="1800" b="1" dirty="0" err="1">
                <a:latin typeface="Courier New"/>
                <a:cs typeface="Courier New"/>
              </a:rPr>
              <a:t>return</a:t>
            </a:r>
            <a:r>
              <a:rPr lang="da-DK" sz="1800" b="1" dirty="0">
                <a:latin typeface="Courier New"/>
                <a:cs typeface="Courier New"/>
              </a:rPr>
              <a:t> </a:t>
            </a:r>
            <a:r>
              <a:rPr lang="da-DK" sz="1800" b="1" dirty="0" err="1">
                <a:latin typeface="Courier New"/>
                <a:cs typeface="Courier New"/>
              </a:rPr>
              <a:t>Math.max</a:t>
            </a:r>
            <a:r>
              <a:rPr lang="da-DK" sz="1800" b="1" dirty="0">
                <a:latin typeface="Courier New"/>
                <a:cs typeface="Courier New"/>
              </a:rPr>
              <a:t>(</a:t>
            </a:r>
            <a:r>
              <a:rPr lang="da-DK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lcsLength</a:t>
            </a:r>
            <a:r>
              <a:rPr lang="da-DK" sz="1800" b="1" dirty="0">
                <a:latin typeface="Courier New"/>
                <a:cs typeface="Courier New"/>
              </a:rPr>
              <a:t>(X, Y, m, n-1), </a:t>
            </a:r>
          </a:p>
          <a:p>
            <a:r>
              <a:rPr lang="hu-HU" sz="1800" b="1" dirty="0">
                <a:latin typeface="Courier New"/>
                <a:cs typeface="Courier New"/>
              </a:rPr>
              <a:t>                        </a:t>
            </a:r>
            <a:r>
              <a:rPr lang="hu-HU" sz="1800" b="1" dirty="0">
                <a:solidFill>
                  <a:srgbClr val="B23C00"/>
                </a:solidFill>
                <a:latin typeface="Courier New"/>
                <a:cs typeface="Courier New"/>
              </a:rPr>
              <a:t>lcsLength</a:t>
            </a:r>
            <a:r>
              <a:rPr lang="hu-HU" sz="1800" b="1" dirty="0">
                <a:latin typeface="Courier New"/>
                <a:cs typeface="Courier New"/>
              </a:rPr>
              <a:t>(X, Y, m-1, n));</a:t>
            </a:r>
          </a:p>
          <a:p>
            <a:r>
              <a:rPr lang="hu-HU" sz="1800" b="1" dirty="0">
                <a:latin typeface="Courier New"/>
                <a:cs typeface="Courier New"/>
              </a:rPr>
              <a:t>    }</a:t>
            </a:r>
          </a:p>
          <a:p>
            <a:r>
              <a:rPr lang="hu-HU" sz="1800" b="1" dirty="0" smtClean="0">
                <a:latin typeface="Courier New"/>
                <a:cs typeface="Courier New"/>
              </a:rPr>
              <a:t>}</a:t>
            </a:r>
            <a:endParaRPr lang="hu-HU" sz="1800" b="1" dirty="0">
              <a:latin typeface="Courier New"/>
              <a:cs typeface="Courier New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83658" y="6263609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8007" y="2788927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Initially:</a:t>
            </a: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 =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X.length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n =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Y.lengfth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975" y="5623536"/>
            <a:ext cx="19294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RecursiveLCS.java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1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the </a:t>
            </a:r>
            <a:r>
              <a:rPr lang="en-US" dirty="0" smtClean="0"/>
              <a:t>LCS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A recursive solution is not recommended!</a:t>
            </a:r>
          </a:p>
          <a:p>
            <a:pPr lvl="1"/>
            <a:r>
              <a:rPr lang="en-US" dirty="0" smtClean="0"/>
              <a:t>Worst case: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 alternative to recursion?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Use a table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 descr="Screen Shot 2015-07-29 at 9.57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1" y="2420612"/>
            <a:ext cx="88011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4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LCS with 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subproblem to finding the </a:t>
            </a:r>
            <a:br>
              <a:rPr lang="en-US" dirty="0" smtClean="0"/>
            </a:br>
            <a:r>
              <a:rPr lang="en-US" dirty="0" smtClean="0"/>
              <a:t>LCS of two strings X and Y?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-25000" dirty="0"/>
              <a:t>2</a:t>
            </a:r>
            <a:r>
              <a:rPr lang="en-US" i="1" dirty="0" smtClean="0"/>
              <a:t>x</a:t>
            </a:r>
            <a:r>
              <a:rPr lang="en-US" baseline="-25000" dirty="0"/>
              <a:t>3</a:t>
            </a:r>
            <a:r>
              <a:rPr lang="en-US" dirty="0" smtClean="0"/>
              <a:t>…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/>
              <a:t>1</a:t>
            </a:r>
            <a:r>
              <a:rPr lang="en-US" i="1" dirty="0" smtClean="0"/>
              <a:t>y</a:t>
            </a:r>
            <a:r>
              <a:rPr lang="en-US" baseline="-25000" dirty="0"/>
              <a:t>2</a:t>
            </a:r>
            <a:r>
              <a:rPr lang="en-US" i="1" dirty="0" smtClean="0"/>
              <a:t>y</a:t>
            </a:r>
            <a:r>
              <a:rPr lang="en-US" baseline="-25000" dirty="0"/>
              <a:t>3</a:t>
            </a:r>
            <a:r>
              <a:rPr lang="en-US" dirty="0" smtClean="0"/>
              <a:t>…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lvl="4"/>
            <a:endParaRPr lang="en-US" i="1" dirty="0"/>
          </a:p>
          <a:p>
            <a:r>
              <a:rPr lang="en-US" dirty="0"/>
              <a:t>Let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=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3</a:t>
            </a:r>
            <a:r>
              <a:rPr lang="en-US" dirty="0"/>
              <a:t>…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for </a:t>
            </a:r>
            <a:r>
              <a:rPr lang="en-US" i="1" dirty="0" err="1" smtClean="0"/>
              <a:t>i</a:t>
            </a:r>
            <a:r>
              <a:rPr lang="en-US" dirty="0" smtClean="0"/>
              <a:t> = 1…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be a </a:t>
            </a:r>
            <a:r>
              <a:rPr lang="en-US" dirty="0" smtClean="0">
                <a:solidFill>
                  <a:srgbClr val="B23C00"/>
                </a:solidFill>
              </a:rPr>
              <a:t>prefix</a:t>
            </a:r>
            <a:r>
              <a:rPr lang="en-US" dirty="0" smtClean="0"/>
              <a:t> of string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 notation for a prefix of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have an LCS </a:t>
            </a:r>
            <a:r>
              <a:rPr lang="en-US" i="1" dirty="0" smtClean="0"/>
              <a:t>Z </a:t>
            </a:r>
            <a:r>
              <a:rPr lang="en-US" dirty="0" smtClean="0"/>
              <a:t>= </a:t>
            </a:r>
            <a:r>
              <a:rPr lang="en-US" i="1" dirty="0" smtClean="0"/>
              <a:t>z</a:t>
            </a:r>
            <a:r>
              <a:rPr lang="en-US" baseline="-25000" dirty="0" smtClean="0"/>
              <a:t>1</a:t>
            </a:r>
            <a:r>
              <a:rPr lang="en-US" i="1" dirty="0" smtClean="0"/>
              <a:t>z</a:t>
            </a:r>
            <a:r>
              <a:rPr lang="en-US" baseline="-25000" dirty="0"/>
              <a:t>2</a:t>
            </a:r>
            <a:r>
              <a:rPr lang="en-US" i="1" dirty="0" smtClean="0"/>
              <a:t>z</a:t>
            </a:r>
            <a:r>
              <a:rPr lang="en-US" baseline="-25000" dirty="0"/>
              <a:t>3</a:t>
            </a:r>
            <a:r>
              <a:rPr lang="en-US" dirty="0" smtClean="0"/>
              <a:t>…</a:t>
            </a:r>
            <a:r>
              <a:rPr lang="en-US" i="1" dirty="0" err="1" smtClean="0"/>
              <a:t>z</a:t>
            </a:r>
            <a:r>
              <a:rPr lang="en-US" i="1" baseline="-25000" dirty="0" err="1" smtClean="0"/>
              <a:t>k</a:t>
            </a:r>
            <a:r>
              <a:rPr lang="en-US" baseline="-25000" dirty="0"/>
              <a:t> </a:t>
            </a: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some length </a:t>
            </a:r>
            <a:r>
              <a:rPr lang="en-US" i="1" dirty="0" smtClean="0"/>
              <a:t>k</a:t>
            </a:r>
            <a:r>
              <a:rPr lang="en-US" dirty="0" smtClean="0"/>
              <a:t> from 0 through the smaller of </a:t>
            </a:r>
            <a:r>
              <a:rPr lang="en-US" i="1" dirty="0" smtClean="0"/>
              <a:t>m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41E3-004A-9B47-B4C0-6ACF93C6DF9C}" type="slidenum">
              <a:rPr lang="en-US"/>
              <a:pPr/>
              <a:t>2</a:t>
            </a:fld>
            <a:endParaRPr lang="en-US"/>
          </a:p>
        </p:txBody>
      </p:sp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 to Assignment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Sort a linked list with </a:t>
            </a:r>
            <a:r>
              <a:rPr lang="en-US" sz="2800" dirty="0" err="1"/>
              <a:t>mergesort</a:t>
            </a:r>
            <a:r>
              <a:rPr lang="en-US" sz="2800" dirty="0" smtClean="0"/>
              <a:t>.</a:t>
            </a:r>
          </a:p>
          <a:p>
            <a:pPr lvl="5"/>
            <a:endParaRPr lang="en-US" dirty="0"/>
          </a:p>
          <a:p>
            <a:r>
              <a:rPr lang="en-US" sz="2800" dirty="0" err="1"/>
              <a:t>Mergesort</a:t>
            </a:r>
            <a:r>
              <a:rPr lang="en-US" sz="2800" dirty="0"/>
              <a:t> is ideal for sorting a linked list</a:t>
            </a:r>
            <a:r>
              <a:rPr lang="en-US" sz="2800" dirty="0" smtClean="0"/>
              <a:t>.</a:t>
            </a:r>
          </a:p>
          <a:p>
            <a:pPr lvl="5"/>
            <a:endParaRPr lang="en-US" dirty="0"/>
          </a:p>
          <a:p>
            <a:r>
              <a:rPr lang="en-US" sz="2800" dirty="0"/>
              <a:t>Does not require random, direct access to any list elements</a:t>
            </a:r>
            <a:r>
              <a:rPr lang="en-US" sz="2800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I used my own linked list class, </a:t>
            </a:r>
            <a:br>
              <a:rPr lang="en-US" sz="2800" dirty="0" smtClean="0"/>
            </a:br>
            <a:r>
              <a:rPr lang="en-US" sz="2800" dirty="0" smtClean="0"/>
              <a:t>not Java</a:t>
            </a:r>
            <a:r>
              <a:rPr lang="en-US" sz="2800" dirty="0"/>
              <a:t>’</a:t>
            </a:r>
            <a:r>
              <a:rPr lang="en-US" sz="2800" dirty="0" smtClean="0"/>
              <a:t>s built-in class.</a:t>
            </a:r>
          </a:p>
          <a:p>
            <a:pPr lvl="5"/>
            <a:endParaRPr lang="en-US" dirty="0" smtClean="0"/>
          </a:p>
          <a:p>
            <a:r>
              <a:rPr lang="en-US" sz="2800" dirty="0" smtClean="0"/>
              <a:t>No </a:t>
            </a:r>
            <a:r>
              <a:rPr lang="en-US" sz="2800" b="1" dirty="0" smtClean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sz="2800" dirty="0" smtClean="0"/>
              <a:t> calls.</a:t>
            </a:r>
          </a:p>
        </p:txBody>
      </p:sp>
    </p:spTree>
    <p:extLst>
      <p:ext uri="{BB962C8B-B14F-4D97-AF65-F5344CB8AC3E}">
        <p14:creationId xmlns:p14="http://schemas.microsoft.com/office/powerpoint/2010/main" val="246451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with Dynamic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3</a:t>
            </a:r>
            <a:r>
              <a:rPr lang="en-US" dirty="0"/>
              <a:t>…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i="1" dirty="0"/>
              <a:t>y</a:t>
            </a:r>
            <a:r>
              <a:rPr lang="en-US" baseline="-25000" dirty="0"/>
              <a:t>3</a:t>
            </a:r>
            <a:r>
              <a:rPr lang="en-US" dirty="0"/>
              <a:t>…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 smtClean="0"/>
              <a:t> ,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z</a:t>
            </a:r>
            <a:r>
              <a:rPr lang="en-US" baseline="-25000" dirty="0"/>
              <a:t>1</a:t>
            </a:r>
            <a:r>
              <a:rPr lang="en-US" i="1" dirty="0"/>
              <a:t>z</a:t>
            </a:r>
            <a:r>
              <a:rPr lang="en-US" baseline="-25000" dirty="0"/>
              <a:t>2</a:t>
            </a:r>
            <a:r>
              <a:rPr lang="en-US" i="1" dirty="0"/>
              <a:t>z</a:t>
            </a:r>
            <a:r>
              <a:rPr lang="en-US" baseline="-25000" dirty="0"/>
              <a:t>3</a:t>
            </a:r>
            <a:r>
              <a:rPr lang="en-US" dirty="0"/>
              <a:t>…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baseline="-25000" dirty="0"/>
              <a:t> </a:t>
            </a:r>
            <a:endParaRPr lang="en-US" dirty="0" smtClean="0"/>
          </a:p>
          <a:p>
            <a:r>
              <a:rPr lang="en-US" dirty="0" smtClean="0"/>
              <a:t>If the last characters of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 smtClean="0"/>
              <a:t> and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 smtClean="0"/>
              <a:t> are equal: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 smtClean="0"/>
              <a:t> must also be that character.</a:t>
            </a:r>
          </a:p>
          <a:p>
            <a:pPr lvl="1"/>
            <a:r>
              <a:rPr lang="en-US" dirty="0"/>
              <a:t>Prefix </a:t>
            </a:r>
            <a:r>
              <a:rPr lang="en-US" i="1" dirty="0" smtClean="0"/>
              <a:t>Z</a:t>
            </a:r>
            <a:r>
              <a:rPr lang="en-US" i="1" baseline="-25000" dirty="0" smtClean="0"/>
              <a:t>k</a:t>
            </a:r>
            <a:r>
              <a:rPr lang="en-US" baseline="-25000" dirty="0"/>
              <a:t>-1</a:t>
            </a:r>
            <a:r>
              <a:rPr lang="en-US" dirty="0" smtClean="0"/>
              <a:t> must be the LCS of prefixes </a:t>
            </a:r>
            <a:r>
              <a:rPr lang="en-US" i="1" dirty="0" smtClean="0"/>
              <a:t>X</a:t>
            </a:r>
            <a:r>
              <a:rPr lang="en-US" i="1" baseline="-25000" dirty="0"/>
              <a:t>m</a:t>
            </a:r>
            <a:r>
              <a:rPr lang="en-US" baseline="-25000" dirty="0"/>
              <a:t>-1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i="1" baseline="-25000" dirty="0"/>
              <a:t>n</a:t>
            </a:r>
            <a:r>
              <a:rPr lang="en-US" baseline="-25000" dirty="0"/>
              <a:t>-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Last characters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 and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 </a:t>
            </a:r>
            <a:r>
              <a:rPr lang="en-US" dirty="0" smtClean="0"/>
              <a:t>are not equal: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 smtClean="0"/>
              <a:t> might equal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 smtClean="0"/>
              <a:t> or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, but not both.</a:t>
            </a:r>
          </a:p>
          <a:p>
            <a:pPr lvl="1"/>
            <a:r>
              <a:rPr lang="en-US" dirty="0" smtClean="0"/>
              <a:t>Or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 smtClean="0"/>
              <a:t> might equal neither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 </a:t>
            </a:r>
            <a:r>
              <a:rPr lang="en-US" dirty="0" smtClean="0"/>
              <a:t>nor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dirty="0" smtClean="0"/>
              <a:t>doesn’t equal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m</a:t>
            </a:r>
            <a:r>
              <a:rPr lang="en-US" dirty="0" smtClean="0"/>
              <a:t>, ignore the last character of </a:t>
            </a:r>
            <a:r>
              <a:rPr lang="en-US" i="1" dirty="0" smtClean="0"/>
              <a:t>X</a:t>
            </a:r>
            <a:r>
              <a:rPr lang="en-US" dirty="0" smtClean="0"/>
              <a:t>, and </a:t>
            </a:r>
            <a:r>
              <a:rPr lang="en-US" i="1" dirty="0" smtClean="0"/>
              <a:t>Z</a:t>
            </a:r>
            <a:r>
              <a:rPr lang="en-US" dirty="0" smtClean="0"/>
              <a:t> must be an LCS of prefix </a:t>
            </a:r>
            <a:r>
              <a:rPr lang="en-US" i="1" dirty="0"/>
              <a:t>X</a:t>
            </a:r>
            <a:r>
              <a:rPr lang="en-US" i="1" baseline="-25000" dirty="0"/>
              <a:t>m</a:t>
            </a:r>
            <a:r>
              <a:rPr lang="en-US" baseline="-25000" dirty="0"/>
              <a:t>-1</a:t>
            </a:r>
            <a:r>
              <a:rPr lang="en-US" dirty="0" smtClean="0"/>
              <a:t> and string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z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dirty="0" smtClean="0"/>
              <a:t>doesn’t </a:t>
            </a:r>
            <a:r>
              <a:rPr lang="en-US" dirty="0"/>
              <a:t>equal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/>
              <a:t>ignore the last character of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Z</a:t>
            </a:r>
            <a:r>
              <a:rPr lang="en-US" dirty="0"/>
              <a:t> must be an LCS of </a:t>
            </a:r>
            <a:r>
              <a:rPr lang="en-US" dirty="0" smtClean="0"/>
              <a:t>string </a:t>
            </a:r>
            <a:r>
              <a:rPr lang="en-US" i="1" dirty="0" smtClean="0"/>
              <a:t>X</a:t>
            </a:r>
            <a:r>
              <a:rPr lang="en-US" dirty="0" smtClean="0"/>
              <a:t> and prefix </a:t>
            </a:r>
            <a:r>
              <a:rPr lang="en-US" i="1" dirty="0" smtClean="0"/>
              <a:t>Y</a:t>
            </a:r>
            <a:r>
              <a:rPr lang="en-US" i="1" baseline="-25000" dirty="0" smtClean="0"/>
              <a:t>n</a:t>
            </a:r>
            <a:r>
              <a:rPr lang="en-US" baseline="-25000" dirty="0"/>
              <a:t>-1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8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with Dynamic </a:t>
            </a:r>
            <a:r>
              <a:rPr lang="en-US" dirty="0" smtClean="0"/>
              <a:t>Programming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last characters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 and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 </a:t>
            </a:r>
            <a:r>
              <a:rPr lang="en-US" dirty="0" smtClean="0"/>
              <a:t>are equal:</a:t>
            </a:r>
          </a:p>
          <a:p>
            <a:pPr lvl="1"/>
            <a:r>
              <a:rPr lang="en-US" dirty="0" smtClean="0"/>
              <a:t>We have one subproblem to solve.</a:t>
            </a:r>
          </a:p>
          <a:p>
            <a:pPr lvl="1"/>
            <a:r>
              <a:rPr lang="en-US" dirty="0" smtClean="0"/>
              <a:t>Find the LCS of prefixes </a:t>
            </a:r>
            <a:r>
              <a:rPr lang="en-US" i="1" dirty="0" smtClean="0"/>
              <a:t>X</a:t>
            </a:r>
            <a:r>
              <a:rPr lang="en-US" i="1" baseline="-25000" dirty="0" smtClean="0"/>
              <a:t>m</a:t>
            </a:r>
            <a:r>
              <a:rPr lang="en-US" baseline="-25000" dirty="0"/>
              <a:t>-1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i="1" baseline="-25000" dirty="0"/>
              <a:t>n</a:t>
            </a:r>
            <a:r>
              <a:rPr lang="en-US" baseline="-25000" dirty="0"/>
              <a:t>-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Append the last character to the LCS.</a:t>
            </a:r>
          </a:p>
          <a:p>
            <a:pPr lvl="5"/>
            <a:endParaRPr lang="en-US" dirty="0" smtClean="0"/>
          </a:p>
          <a:p>
            <a:r>
              <a:rPr lang="en-US" dirty="0"/>
              <a:t>If the last characters </a:t>
            </a:r>
            <a:r>
              <a:rPr lang="en-US" i="1" dirty="0" err="1"/>
              <a:t>x</a:t>
            </a:r>
            <a:r>
              <a:rPr lang="en-US" i="1" baseline="-25000" dirty="0" err="1"/>
              <a:t>m</a:t>
            </a:r>
            <a:r>
              <a:rPr lang="en-US" dirty="0"/>
              <a:t> and </a:t>
            </a:r>
            <a:r>
              <a:rPr lang="en-US" i="1" dirty="0" err="1"/>
              <a:t>y</a:t>
            </a:r>
            <a:r>
              <a:rPr lang="en-US" i="1" baseline="-25000" dirty="0" err="1"/>
              <a:t>n</a:t>
            </a:r>
            <a:r>
              <a:rPr lang="en-US" dirty="0"/>
              <a:t> are </a:t>
            </a:r>
            <a:r>
              <a:rPr lang="en-US" dirty="0" smtClean="0"/>
              <a:t>unequal:</a:t>
            </a:r>
          </a:p>
          <a:p>
            <a:pPr lvl="1"/>
            <a:r>
              <a:rPr lang="en-US" dirty="0" smtClean="0"/>
              <a:t>We have two subproblems to solve.</a:t>
            </a:r>
          </a:p>
          <a:p>
            <a:pPr lvl="1"/>
            <a:r>
              <a:rPr lang="en-US" dirty="0" smtClean="0"/>
              <a:t>Find an LCS of </a:t>
            </a:r>
            <a:r>
              <a:rPr lang="en-US" i="1" dirty="0"/>
              <a:t>X</a:t>
            </a:r>
            <a:r>
              <a:rPr lang="en-US" i="1" baseline="-25000" dirty="0"/>
              <a:t>m</a:t>
            </a:r>
            <a:r>
              <a:rPr lang="en-US" baseline="-25000" dirty="0"/>
              <a:t>-1</a:t>
            </a:r>
            <a:r>
              <a:rPr lang="en-US" dirty="0"/>
              <a:t> and </a:t>
            </a:r>
            <a:r>
              <a:rPr lang="en-US" i="1" dirty="0" smtClean="0"/>
              <a:t>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Find an LCS of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Y</a:t>
            </a:r>
            <a:r>
              <a:rPr lang="en-US" i="1" baseline="-25000" dirty="0"/>
              <a:t>n</a:t>
            </a:r>
            <a:r>
              <a:rPr lang="en-US" baseline="-25000" dirty="0"/>
              <a:t>-</a:t>
            </a:r>
            <a:r>
              <a:rPr lang="en-US" baseline="-25000" dirty="0" smtClean="0"/>
              <a:t>1</a:t>
            </a:r>
            <a:r>
              <a:rPr lang="en-US" dirty="0"/>
              <a:t>.</a:t>
            </a:r>
            <a:endParaRPr lang="en-US" baseline="-25000" dirty="0" smtClean="0"/>
          </a:p>
          <a:p>
            <a:pPr lvl="1"/>
            <a:r>
              <a:rPr lang="en-US" dirty="0" smtClean="0"/>
              <a:t>Use the longer of the two common subsequences </a:t>
            </a:r>
            <a:br>
              <a:rPr lang="en-US" dirty="0" smtClean="0"/>
            </a:br>
            <a:r>
              <a:rPr lang="en-US" dirty="0" smtClean="0"/>
              <a:t>as an LCS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76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with Dynamic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 smtClean="0"/>
              <a:t>Generation of table </a:t>
            </a:r>
            <a:r>
              <a:rPr lang="en-US" i="1" dirty="0" smtClean="0"/>
              <a:t>L</a:t>
            </a:r>
            <a:r>
              <a:rPr lang="en-US" dirty="0" smtClean="0"/>
              <a:t>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Compute the lengths of the longest common subsequences of all prefixes 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L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j </a:t>
            </a:r>
            <a:r>
              <a:rPr lang="en-US" dirty="0" smtClean="0"/>
              <a:t>] = the length of the LCS of prefixes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/>
              <a:t>L</a:t>
            </a:r>
            <a:r>
              <a:rPr lang="en-US" dirty="0" smtClean="0"/>
              <a:t>[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n </a:t>
            </a:r>
            <a:r>
              <a:rPr lang="en-US" dirty="0"/>
              <a:t>] = the length of the LCS </a:t>
            </a:r>
            <a:r>
              <a:rPr lang="en-US" dirty="0" smtClean="0"/>
              <a:t>of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i="1" dirty="0"/>
              <a:t>X</a:t>
            </a:r>
            <a:r>
              <a:rPr lang="en-US" dirty="0"/>
              <a:t> = “CATCGA”</a:t>
            </a:r>
            <a:br>
              <a:rPr lang="en-US" dirty="0"/>
            </a:br>
            <a:r>
              <a:rPr lang="en-US" dirty="0" smtClean="0"/>
              <a:t>     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= “GTACCGTCA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i="1" dirty="0" smtClean="0"/>
              <a:t>Z</a:t>
            </a:r>
            <a:r>
              <a:rPr lang="en-US" dirty="0" smtClean="0"/>
              <a:t> = “</a:t>
            </a:r>
            <a:r>
              <a:rPr lang="en-US" dirty="0"/>
              <a:t>TCGA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Length of </a:t>
            </a:r>
            <a:r>
              <a:rPr lang="en-US" i="1" dirty="0" smtClean="0"/>
              <a:t>Z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B23C00"/>
                </a:solidFill>
              </a:rPr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17663" y="3703317"/>
            <a:ext cx="3311897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b="1" dirty="0">
                <a:latin typeface="Courier New"/>
                <a:cs typeface="Courier New"/>
              </a:rPr>
              <a:t> </a:t>
            </a:r>
            <a:r>
              <a:rPr lang="da-DK" b="1" dirty="0" smtClean="0">
                <a:latin typeface="Courier New"/>
                <a:cs typeface="Courier New"/>
              </a:rPr>
              <a:t>     0 </a:t>
            </a:r>
            <a:r>
              <a:rPr lang="da-DK" b="1" dirty="0">
                <a:latin typeface="Courier New"/>
                <a:cs typeface="Courier New"/>
              </a:rPr>
              <a:t>1 2 3 4 5 6 7 8 9</a:t>
            </a:r>
          </a:p>
          <a:p>
            <a:r>
              <a:rPr lang="da-DK" b="1" dirty="0">
                <a:latin typeface="Courier New"/>
                <a:cs typeface="Courier New"/>
              </a:rPr>
              <a:t>        G T A C C G T C A</a:t>
            </a:r>
          </a:p>
          <a:p>
            <a:r>
              <a:rPr lang="da-DK" b="1" dirty="0">
                <a:latin typeface="Courier New"/>
                <a:cs typeface="Courier New"/>
              </a:rPr>
              <a:t>    +--------------------</a:t>
            </a:r>
          </a:p>
          <a:p>
            <a:r>
              <a:rPr lang="da-DK" b="1" dirty="0">
                <a:latin typeface="Courier New"/>
                <a:cs typeface="Courier New"/>
              </a:rPr>
              <a:t>0   | 0 0 0 0 0 0 0 0 0 0</a:t>
            </a:r>
          </a:p>
          <a:p>
            <a:r>
              <a:rPr lang="da-DK" b="1" dirty="0">
                <a:latin typeface="Courier New"/>
                <a:cs typeface="Courier New"/>
              </a:rPr>
              <a:t>1 C | 0 0 0 0 1 1 1 1 1 1</a:t>
            </a:r>
          </a:p>
          <a:p>
            <a:r>
              <a:rPr lang="da-DK" b="1" dirty="0">
                <a:latin typeface="Courier New"/>
                <a:cs typeface="Courier New"/>
              </a:rPr>
              <a:t>2 A | 0 0 0 1 1 1 1 1 1 2</a:t>
            </a:r>
          </a:p>
          <a:p>
            <a:r>
              <a:rPr lang="da-DK" b="1" dirty="0">
                <a:latin typeface="Courier New"/>
                <a:cs typeface="Courier New"/>
              </a:rPr>
              <a:t>3 T | 0 0 1 1 1 1 1 2 2 2</a:t>
            </a:r>
          </a:p>
          <a:p>
            <a:r>
              <a:rPr lang="da-DK" b="1" dirty="0">
                <a:latin typeface="Courier New"/>
                <a:cs typeface="Courier New"/>
              </a:rPr>
              <a:t>4 C | 0 0 1 1 2 2 2 2 3 3</a:t>
            </a:r>
          </a:p>
          <a:p>
            <a:r>
              <a:rPr lang="da-DK" b="1" dirty="0">
                <a:latin typeface="Courier New"/>
                <a:cs typeface="Courier New"/>
              </a:rPr>
              <a:t>5 G | 0 1 1 1 2 2 3 3 3 3</a:t>
            </a:r>
          </a:p>
          <a:p>
            <a:r>
              <a:rPr lang="da-DK" b="1" dirty="0">
                <a:latin typeface="Courier New"/>
                <a:cs typeface="Courier New"/>
              </a:rPr>
              <a:t>6 A | 0 1 1 2 2 2 3 3 3 </a:t>
            </a:r>
            <a:r>
              <a:rPr lang="da-DK" b="1" dirty="0">
                <a:solidFill>
                  <a:srgbClr val="B23C00"/>
                </a:solidFill>
                <a:latin typeface="Courier New"/>
                <a:cs typeface="Courier New"/>
              </a:rPr>
              <a:t>4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6286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with Dynamic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2522" y="1234464"/>
            <a:ext cx="7238477" cy="55092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static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[][]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buildTable</a:t>
            </a:r>
            <a:r>
              <a:rPr lang="en-US" b="1" dirty="0">
                <a:latin typeface="Courier New"/>
                <a:cs typeface="Courier New"/>
              </a:rPr>
              <a:t>(String X, String Y)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m = </a:t>
            </a:r>
            <a:r>
              <a:rPr lang="en-US" b="1" dirty="0" err="1">
                <a:latin typeface="Courier New"/>
                <a:cs typeface="Courier New"/>
              </a:rPr>
              <a:t>X.length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n = </a:t>
            </a:r>
            <a:r>
              <a:rPr lang="en-US" b="1" dirty="0" err="1">
                <a:latin typeface="Courier New"/>
                <a:cs typeface="Courier New"/>
              </a:rPr>
              <a:t>Y.length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L[][] = new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[m + 1][n + 1];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da-DK" b="1" dirty="0">
                <a:latin typeface="Courier New"/>
                <a:cs typeface="Courier New"/>
              </a:rPr>
              <a:t>    for (</a:t>
            </a:r>
            <a:r>
              <a:rPr lang="da-DK" b="1" dirty="0" err="1">
                <a:latin typeface="Courier New"/>
                <a:cs typeface="Courier New"/>
              </a:rPr>
              <a:t>int</a:t>
            </a:r>
            <a:r>
              <a:rPr lang="da-DK" b="1" dirty="0">
                <a:latin typeface="Courier New"/>
                <a:cs typeface="Courier New"/>
              </a:rPr>
              <a:t> i = 0; i &lt;= m; i++) {</a:t>
            </a:r>
          </a:p>
          <a:p>
            <a:r>
              <a:rPr lang="en-US" b="1" dirty="0">
                <a:latin typeface="Courier New"/>
                <a:cs typeface="Courier New"/>
              </a:rPr>
              <a:t>        for 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j = 0; j &lt;= n; j++)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if 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== 0 || j == 0)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L[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][j] = 0;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    else if (</a:t>
            </a:r>
            <a:r>
              <a:rPr lang="en-US" b="1" dirty="0" err="1">
                <a:latin typeface="Courier New"/>
                <a:cs typeface="Courier New"/>
              </a:rPr>
              <a:t>X.charAt</a:t>
            </a:r>
            <a:r>
              <a:rPr lang="en-US" b="1" dirty="0">
                <a:latin typeface="Courier New"/>
                <a:cs typeface="Courier New"/>
              </a:rPr>
              <a:t>(i-1) == </a:t>
            </a:r>
            <a:r>
              <a:rPr lang="en-US" b="1" dirty="0" err="1">
                <a:latin typeface="Courier New"/>
                <a:cs typeface="Courier New"/>
              </a:rPr>
              <a:t>Y.charAt</a:t>
            </a:r>
            <a:r>
              <a:rPr lang="en-US" b="1" dirty="0">
                <a:latin typeface="Courier New"/>
                <a:cs typeface="Courier New"/>
              </a:rPr>
              <a:t>(j-1))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L[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][j] = L[i-1][j-1] + 1;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}</a:t>
            </a:r>
          </a:p>
          <a:p>
            <a:r>
              <a:rPr lang="da-DK" b="1" dirty="0">
                <a:latin typeface="Courier New"/>
                <a:cs typeface="Courier New"/>
              </a:rPr>
              <a:t>            </a:t>
            </a:r>
            <a:r>
              <a:rPr lang="da-DK" b="1" dirty="0" err="1">
                <a:latin typeface="Courier New"/>
                <a:cs typeface="Courier New"/>
              </a:rPr>
              <a:t>else</a:t>
            </a:r>
            <a:r>
              <a:rPr lang="da-DK" b="1" dirty="0">
                <a:latin typeface="Courier New"/>
                <a:cs typeface="Courier New"/>
              </a:rPr>
              <a:t>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L[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][j] = </a:t>
            </a:r>
            <a:r>
              <a:rPr lang="en-US" b="1" dirty="0" err="1">
                <a:latin typeface="Courier New"/>
                <a:cs typeface="Courier New"/>
              </a:rPr>
              <a:t>Math.max</a:t>
            </a:r>
            <a:r>
              <a:rPr lang="en-US" b="1" dirty="0">
                <a:latin typeface="Courier New"/>
                <a:cs typeface="Courier New"/>
              </a:rPr>
              <a:t>(L[i-1][j], L[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][j-1]);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is-IS" b="1" dirty="0">
                <a:latin typeface="Courier New"/>
                <a:cs typeface="Courier New"/>
              </a:rPr>
              <a:t>    return L;</a:t>
            </a:r>
          </a:p>
          <a:p>
            <a:r>
              <a:rPr lang="is-IS" b="1" dirty="0" smtClean="0">
                <a:latin typeface="Courier New"/>
                <a:cs typeface="Courier New"/>
              </a:rPr>
              <a:t>}</a:t>
            </a:r>
            <a:endParaRPr lang="is-I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34" y="6172170"/>
            <a:ext cx="30468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DynamicProgrammingLCS.java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8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 with Dynamic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8138" y="1234464"/>
            <a:ext cx="7079983" cy="5509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private static String </a:t>
            </a:r>
            <a:r>
              <a:rPr lang="en-US" b="1" dirty="0" err="1">
                <a:solidFill>
                  <a:srgbClr val="A12A03"/>
                </a:solidFill>
                <a:latin typeface="Courier New"/>
                <a:cs typeface="Courier New"/>
              </a:rPr>
              <a:t>lcs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L[][], String X, String Y)   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m = </a:t>
            </a:r>
            <a:r>
              <a:rPr lang="en-US" b="1" dirty="0" err="1">
                <a:latin typeface="Courier New"/>
                <a:cs typeface="Courier New"/>
              </a:rPr>
              <a:t>X.length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n = </a:t>
            </a:r>
            <a:r>
              <a:rPr lang="en-US" b="1" dirty="0" err="1">
                <a:latin typeface="Courier New"/>
                <a:cs typeface="Courier New"/>
              </a:rPr>
              <a:t>Y.length</a:t>
            </a:r>
            <a:r>
              <a:rPr lang="en-US" b="1" dirty="0">
                <a:latin typeface="Courier New"/>
                <a:cs typeface="Courier New"/>
              </a:rPr>
              <a:t>();</a:t>
            </a:r>
          </a:p>
          <a:p>
            <a:r>
              <a:rPr lang="en-US" b="1" dirty="0">
                <a:latin typeface="Courier New"/>
                <a:cs typeface="Courier New"/>
              </a:rPr>
              <a:t>    String </a:t>
            </a:r>
            <a:r>
              <a:rPr lang="en-US" b="1" dirty="0" err="1">
                <a:latin typeface="Courier New"/>
                <a:cs typeface="Courier New"/>
              </a:rPr>
              <a:t>lcs</a:t>
            </a:r>
            <a:r>
              <a:rPr lang="en-US" b="1" dirty="0">
                <a:latin typeface="Courier New"/>
                <a:cs typeface="Courier New"/>
              </a:rPr>
              <a:t> = new String();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da-DK" b="1" dirty="0" smtClean="0">
                <a:latin typeface="Courier New"/>
                <a:cs typeface="Courier New"/>
              </a:rPr>
              <a:t>    </a:t>
            </a:r>
            <a:r>
              <a:rPr lang="da-DK" b="1" dirty="0" err="1" smtClean="0">
                <a:latin typeface="Courier New"/>
                <a:cs typeface="Courier New"/>
              </a:rPr>
              <a:t>int</a:t>
            </a:r>
            <a:r>
              <a:rPr lang="da-DK" b="1" dirty="0" smtClean="0">
                <a:latin typeface="Courier New"/>
                <a:cs typeface="Courier New"/>
              </a:rPr>
              <a:t> </a:t>
            </a:r>
            <a:r>
              <a:rPr lang="da-DK" b="1" dirty="0">
                <a:latin typeface="Courier New"/>
                <a:cs typeface="Courier New"/>
              </a:rPr>
              <a:t>i = m;</a:t>
            </a:r>
          </a:p>
          <a:p>
            <a:r>
              <a:rPr lang="fr-FR" b="1" dirty="0">
                <a:latin typeface="Courier New"/>
                <a:cs typeface="Courier New"/>
              </a:rPr>
              <a:t>    </a:t>
            </a:r>
            <a:r>
              <a:rPr lang="fr-FR" b="1" dirty="0" err="1">
                <a:latin typeface="Courier New"/>
                <a:cs typeface="Courier New"/>
              </a:rPr>
              <a:t>int</a:t>
            </a:r>
            <a:r>
              <a:rPr lang="fr-FR" b="1" dirty="0">
                <a:latin typeface="Courier New"/>
                <a:cs typeface="Courier New"/>
              </a:rPr>
              <a:t> j = n</a:t>
            </a:r>
            <a:r>
              <a:rPr lang="fr-FR" b="1" dirty="0" smtClean="0">
                <a:latin typeface="Courier New"/>
                <a:cs typeface="Courier New"/>
              </a:rPr>
              <a:t>;</a:t>
            </a:r>
          </a:p>
          <a:p>
            <a:endParaRPr lang="fr-FR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while (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>
                <a:latin typeface="Courier New"/>
                <a:cs typeface="Courier New"/>
              </a:rPr>
              <a:t> &gt; 0 &amp;&amp; j &gt; 0)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if 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X.charAt</a:t>
            </a:r>
            <a:r>
              <a:rPr lang="en-US" b="1" dirty="0">
                <a:latin typeface="Courier New"/>
                <a:cs typeface="Courier New"/>
              </a:rPr>
              <a:t>(i-1) == </a:t>
            </a:r>
            <a:r>
              <a:rPr lang="en-US" b="1" dirty="0" err="1">
                <a:latin typeface="Courier New"/>
                <a:cs typeface="Courier New"/>
              </a:rPr>
              <a:t>Y.charAt</a:t>
            </a:r>
            <a:r>
              <a:rPr lang="en-US" b="1" dirty="0">
                <a:latin typeface="Courier New"/>
                <a:cs typeface="Courier New"/>
              </a:rPr>
              <a:t>(j-1)) {</a:t>
            </a:r>
          </a:p>
          <a:p>
            <a:r>
              <a:rPr lang="hu-HU" b="1" dirty="0">
                <a:latin typeface="Courier New"/>
                <a:cs typeface="Courier New"/>
              </a:rPr>
              <a:t>            lcs = X.charAt(i-1) + lcs;</a:t>
            </a:r>
          </a:p>
          <a:p>
            <a:r>
              <a:rPr lang="hu-HU" b="1" dirty="0">
                <a:latin typeface="Courier New"/>
                <a:cs typeface="Courier New"/>
              </a:rPr>
              <a:t>            i--;</a:t>
            </a:r>
          </a:p>
          <a:p>
            <a:r>
              <a:rPr lang="hu-HU" b="1" dirty="0">
                <a:latin typeface="Courier New"/>
                <a:cs typeface="Courier New"/>
              </a:rPr>
              <a:t>            j--;</a:t>
            </a:r>
          </a:p>
          <a:p>
            <a:r>
              <a:rPr lang="hu-HU" b="1" dirty="0">
                <a:latin typeface="Courier New"/>
                <a:cs typeface="Courier New"/>
              </a:rPr>
              <a:t>        }</a:t>
            </a:r>
          </a:p>
          <a:p>
            <a:endParaRPr lang="hu-HU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    else if (L[i-1][j] &gt; L[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][j-1])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--;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        </a:t>
            </a:r>
            <a:r>
              <a:rPr lang="da-DK" b="1" dirty="0" err="1">
                <a:latin typeface="Courier New"/>
                <a:cs typeface="Courier New"/>
              </a:rPr>
              <a:t>else</a:t>
            </a:r>
            <a:r>
              <a:rPr lang="da-DK" b="1" dirty="0">
                <a:latin typeface="Courier New"/>
                <a:cs typeface="Courier New"/>
              </a:rPr>
              <a:t>                            j--;</a:t>
            </a:r>
          </a:p>
          <a:p>
            <a:r>
              <a:rPr lang="da-DK" b="1" dirty="0">
                <a:latin typeface="Courier New"/>
                <a:cs typeface="Courier New"/>
              </a:rPr>
              <a:t>    }</a:t>
            </a:r>
          </a:p>
          <a:p>
            <a:endParaRPr lang="da-DK" b="1" dirty="0">
              <a:latin typeface="Courier New"/>
              <a:cs typeface="Courier New"/>
            </a:endParaRPr>
          </a:p>
          <a:p>
            <a:r>
              <a:rPr lang="da-DK" b="1" dirty="0">
                <a:latin typeface="Courier New"/>
                <a:cs typeface="Courier New"/>
              </a:rPr>
              <a:t>    </a:t>
            </a:r>
            <a:r>
              <a:rPr lang="da-DK" b="1" dirty="0" err="1">
                <a:latin typeface="Courier New"/>
                <a:cs typeface="Courier New"/>
              </a:rPr>
              <a:t>return</a:t>
            </a:r>
            <a:r>
              <a:rPr lang="da-DK" b="1" dirty="0">
                <a:latin typeface="Courier New"/>
                <a:cs typeface="Courier New"/>
              </a:rPr>
              <a:t> </a:t>
            </a:r>
            <a:r>
              <a:rPr lang="da-DK" b="1" dirty="0" err="1">
                <a:latin typeface="Courier New"/>
                <a:cs typeface="Courier New"/>
              </a:rPr>
              <a:t>lcs</a:t>
            </a:r>
            <a:r>
              <a:rPr lang="da-DK" b="1" dirty="0">
                <a:latin typeface="Courier New"/>
                <a:cs typeface="Courier New"/>
              </a:rPr>
              <a:t>;</a:t>
            </a:r>
          </a:p>
          <a:p>
            <a:r>
              <a:rPr lang="da-DK" b="1" dirty="0" smtClean="0">
                <a:latin typeface="Courier New"/>
                <a:cs typeface="Courier New"/>
              </a:rPr>
              <a:t>}</a:t>
            </a:r>
            <a:endParaRPr lang="da-DK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37" y="2697488"/>
            <a:ext cx="4746712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Start from the rightmost bottommost corner</a:t>
            </a:r>
          </a:p>
          <a:p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and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one by one store characters backwards in </a:t>
            </a:r>
            <a:r>
              <a:rPr lang="en-US" dirty="0" err="1">
                <a:solidFill>
                  <a:srgbClr val="A12A03"/>
                </a:solidFill>
                <a:latin typeface="+mn-lt"/>
                <a:cs typeface="Courier New"/>
              </a:rPr>
              <a:t>lcs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.</a:t>
            </a:r>
            <a:endParaRPr lang="en-US" dirty="0">
              <a:solidFill>
                <a:srgbClr val="A12A03"/>
              </a:solidFill>
              <a:latin typeface="+mn-lt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1854" y="4251951"/>
            <a:ext cx="4556656" cy="584776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The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current characters in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X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Y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are the 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same:</a:t>
            </a:r>
            <a:endParaRPr lang="en-US" dirty="0">
              <a:solidFill>
                <a:srgbClr val="A12A03"/>
              </a:solidFill>
              <a:latin typeface="+mn-lt"/>
              <a:cs typeface="Courier New"/>
            </a:endParaRPr>
          </a:p>
          <a:p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P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repend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that common character to the LCS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.</a:t>
            </a:r>
            <a:endParaRPr lang="en-US" dirty="0">
              <a:solidFill>
                <a:srgbClr val="A12A03"/>
              </a:solidFill>
              <a:latin typeface="+mn-lt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0231" y="5166341"/>
            <a:ext cx="2157963" cy="830997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Not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the 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same: </a:t>
            </a:r>
            <a:b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</a:b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Go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in the direction 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of</a:t>
            </a:r>
          </a:p>
          <a:p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the larger table </a:t>
            </a:r>
            <a:r>
              <a:rPr lang="en-US" dirty="0">
                <a:solidFill>
                  <a:srgbClr val="A12A03"/>
                </a:solidFill>
                <a:latin typeface="+mn-lt"/>
                <a:cs typeface="Courier New"/>
              </a:rPr>
              <a:t>value</a:t>
            </a:r>
            <a:r>
              <a:rPr lang="en-US" dirty="0" smtClean="0">
                <a:solidFill>
                  <a:srgbClr val="A12A03"/>
                </a:solidFill>
                <a:latin typeface="+mn-lt"/>
                <a:cs typeface="Courier New"/>
              </a:rPr>
              <a:t>.</a:t>
            </a:r>
            <a:endParaRPr lang="en-US" dirty="0">
              <a:solidFill>
                <a:srgbClr val="A12A03"/>
              </a:solidFill>
              <a:latin typeface="+mn-lt"/>
              <a:cs typeface="Courier New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57610" y="6263609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9195" y="6263609"/>
            <a:ext cx="30468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DynamicProgrammingLCS.java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2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C265-4680-B442-8108-449194A2276F}" type="slidenum">
              <a:rPr lang="en-US"/>
              <a:pPr/>
              <a:t>26</a:t>
            </a:fld>
            <a:endParaRPr lang="en-US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Pattern Matching Algorithms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Given a text string, find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index </a:t>
            </a:r>
            <a:r>
              <a:rPr lang="en-US" dirty="0">
                <a:solidFill>
                  <a:srgbClr val="B23C00"/>
                </a:solidFill>
              </a:rPr>
              <a:t>of the </a:t>
            </a:r>
            <a:r>
              <a:rPr lang="en-US" dirty="0" smtClean="0">
                <a:solidFill>
                  <a:srgbClr val="B23C00"/>
                </a:solidFill>
              </a:rPr>
              <a:t>first </a:t>
            </a:r>
            <a:r>
              <a:rPr lang="en-US" dirty="0">
                <a:solidFill>
                  <a:srgbClr val="B23C00"/>
                </a:solidFill>
              </a:rPr>
              <a:t>occurrence </a:t>
            </a:r>
            <a:r>
              <a:rPr lang="en-US" dirty="0"/>
              <a:t>of a pattern string within the text.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Text = </a:t>
            </a:r>
            <a:r>
              <a:rPr lang="ja-JP" altLang="en-US" dirty="0">
                <a:latin typeface="Arial"/>
              </a:rPr>
              <a:t>“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bacbabababacaca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/>
            <a:r>
              <a:rPr lang="en-US" dirty="0"/>
              <a:t>Pattern = </a:t>
            </a:r>
            <a:r>
              <a:rPr lang="ja-JP" altLang="en-US" dirty="0">
                <a:latin typeface="Arial"/>
              </a:rPr>
              <a:t>“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ababaca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/>
            <a:r>
              <a:rPr lang="en-US" dirty="0"/>
              <a:t>The pattern occurs in the text: </a:t>
            </a:r>
            <a:r>
              <a:rPr lang="ja-JP" altLang="en-US" dirty="0">
                <a:latin typeface="Arial"/>
              </a:rPr>
              <a:t>“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bacbab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ababac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aca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the index is 6.</a:t>
            </a:r>
          </a:p>
          <a:p>
            <a:pPr lvl="4"/>
            <a:endParaRPr lang="en-US" dirty="0"/>
          </a:p>
          <a:p>
            <a:r>
              <a:rPr lang="en-US" dirty="0"/>
              <a:t>How many character-by-character comparisons </a:t>
            </a:r>
            <a:br>
              <a:rPr lang="en-US" dirty="0"/>
            </a:br>
            <a:r>
              <a:rPr lang="en-US" dirty="0"/>
              <a:t>are required?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0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C265-4680-B442-8108-449194A2276F}" type="slidenum">
              <a:rPr lang="en-US"/>
              <a:pPr/>
              <a:t>27</a:t>
            </a:fld>
            <a:endParaRPr lang="en-US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Pattern Matching </a:t>
            </a:r>
            <a:r>
              <a:rPr lang="en-US" dirty="0" smtClean="0"/>
              <a:t>Algorithms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“Find” command of a text editor.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Look for one strand of DNA within another.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algorithms today:</a:t>
            </a:r>
          </a:p>
          <a:p>
            <a:pPr lvl="1"/>
            <a:r>
              <a:rPr lang="en-US" dirty="0"/>
              <a:t>Brute search</a:t>
            </a:r>
          </a:p>
          <a:p>
            <a:pPr lvl="1"/>
            <a:r>
              <a:rPr lang="en-US" dirty="0"/>
              <a:t>Knuth-Morris-Pratt</a:t>
            </a:r>
          </a:p>
        </p:txBody>
      </p:sp>
    </p:spTree>
    <p:extLst>
      <p:ext uri="{BB962C8B-B14F-4D97-AF65-F5344CB8AC3E}">
        <p14:creationId xmlns:p14="http://schemas.microsoft.com/office/powerpoint/2010/main" val="33521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FFF-4EA5-5A46-A6D6-BF67D4A60379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</a:t>
            </a:r>
            <a:r>
              <a:rPr lang="en-US" dirty="0" smtClean="0"/>
              <a:t>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Line up </a:t>
            </a:r>
            <a:r>
              <a:rPr lang="en-US" dirty="0" smtClean="0"/>
              <a:t>the start of the </a:t>
            </a:r>
            <a:r>
              <a:rPr lang="en-US" dirty="0">
                <a:solidFill>
                  <a:srgbClr val="B23C00"/>
                </a:solidFill>
              </a:rPr>
              <a:t>pattern</a:t>
            </a:r>
            <a:r>
              <a:rPr lang="en-US" dirty="0"/>
              <a:t> </a:t>
            </a:r>
            <a:r>
              <a:rPr lang="en-US" dirty="0" smtClean="0"/>
              <a:t>to find </a:t>
            </a:r>
            <a:br>
              <a:rPr lang="en-US" dirty="0" smtClean="0"/>
            </a:br>
            <a:r>
              <a:rPr lang="en-US" dirty="0" smtClean="0"/>
              <a:t>with the start of the </a:t>
            </a:r>
            <a:r>
              <a:rPr lang="en-US" dirty="0">
                <a:solidFill>
                  <a:srgbClr val="B23C00"/>
                </a:solidFill>
              </a:rPr>
              <a:t>text</a:t>
            </a:r>
            <a:r>
              <a:rPr lang="en-US" dirty="0"/>
              <a:t> </a:t>
            </a:r>
            <a:r>
              <a:rPr lang="en-US" dirty="0" smtClean="0"/>
              <a:t>to search.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Set text index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= 0 </a:t>
            </a:r>
            <a:r>
              <a:rPr lang="en-US" dirty="0" smtClean="0"/>
              <a:t>and pattern index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j = 0</a:t>
            </a:r>
            <a:r>
              <a:rPr lang="en-US" dirty="0" smtClean="0"/>
              <a:t>;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Compare character-by-character </a:t>
            </a:r>
            <a:br>
              <a:rPr lang="en-US" dirty="0"/>
            </a:br>
            <a:r>
              <a:rPr lang="en-US" dirty="0"/>
              <a:t>the pattern with the text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Increment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together.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soon as </a:t>
            </a:r>
            <a:r>
              <a:rPr lang="en-US" dirty="0" smtClean="0"/>
              <a:t>there’s </a:t>
            </a:r>
            <a:r>
              <a:rPr lang="en-US" dirty="0"/>
              <a:t>a mismatch, stop the </a:t>
            </a:r>
            <a:r>
              <a:rPr lang="en-US" dirty="0" smtClean="0"/>
              <a:t>comparisons </a:t>
            </a:r>
            <a:r>
              <a:rPr lang="en-US" dirty="0"/>
              <a:t>and shift the pattern over one character to the right.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Backtrack</a:t>
            </a:r>
            <a:r>
              <a:rPr lang="en-US" dirty="0"/>
              <a:t> the text after a </a:t>
            </a:r>
            <a:r>
              <a:rPr lang="ja-JP" altLang="en-US" dirty="0"/>
              <a:t>“</a:t>
            </a:r>
            <a:r>
              <a:rPr lang="en-US" dirty="0">
                <a:solidFill>
                  <a:srgbClr val="B23C00"/>
                </a:solidFill>
              </a:rPr>
              <a:t>false start</a:t>
            </a:r>
            <a:r>
              <a:rPr lang="ja-JP" altLang="en-US" dirty="0"/>
              <a:t>”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dirty="0" smtClean="0"/>
              <a:t> </a:t>
            </a:r>
            <a:r>
              <a:rPr lang="en-US" dirty="0"/>
              <a:t>back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j-1</a:t>
            </a:r>
            <a:r>
              <a:rPr lang="en-US" dirty="0"/>
              <a:t> characters </a:t>
            </a:r>
            <a:r>
              <a:rPr lang="en-US" dirty="0" smtClean="0"/>
              <a:t>and then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j</a:t>
            </a:r>
            <a:r>
              <a:rPr lang="en-US" dirty="0"/>
              <a:t> to 0.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4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6FFF-4EA5-5A46-A6D6-BF67D4A60379}" type="slidenum">
              <a:rPr lang="en-US"/>
              <a:pPr/>
              <a:t>29</a:t>
            </a:fld>
            <a:endParaRPr lang="en-US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</a:t>
            </a:r>
            <a:r>
              <a:rPr lang="en-US" dirty="0" smtClean="0"/>
              <a:t>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Start the character-by-character comparisons </a:t>
            </a:r>
            <a:r>
              <a:rPr lang="en-US" dirty="0" smtClean="0"/>
              <a:t>again at the backtracked text position.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Repeat </a:t>
            </a:r>
            <a:r>
              <a:rPr lang="en-US" dirty="0"/>
              <a:t>until a match is found, 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 smtClean="0"/>
              <a:t>you until </a:t>
            </a:r>
            <a:r>
              <a:rPr lang="en-US" dirty="0"/>
              <a:t>reach the end of the text.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Brute search makes </a:t>
            </a:r>
            <a:r>
              <a:rPr lang="en-US" i="1" dirty="0">
                <a:solidFill>
                  <a:schemeClr val="folHlink"/>
                </a:solidFill>
              </a:rPr>
              <a:t>O</a:t>
            </a:r>
            <a:r>
              <a:rPr lang="en-US" dirty="0">
                <a:solidFill>
                  <a:schemeClr val="folHlink"/>
                </a:solidFill>
              </a:rPr>
              <a:t>(</a:t>
            </a:r>
            <a:r>
              <a:rPr lang="en-US" i="1" dirty="0">
                <a:solidFill>
                  <a:schemeClr val="folHlink"/>
                </a:solidFill>
              </a:rPr>
              <a:t>MN</a:t>
            </a:r>
            <a:r>
              <a:rPr lang="en-US" dirty="0">
                <a:solidFill>
                  <a:schemeClr val="folHlink"/>
                </a:solidFill>
              </a:rPr>
              <a:t>)</a:t>
            </a:r>
            <a:r>
              <a:rPr lang="en-US" dirty="0"/>
              <a:t> character comparisons.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M</a:t>
            </a:r>
            <a:r>
              <a:rPr lang="en-US" dirty="0"/>
              <a:t> = pattern length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N</a:t>
            </a:r>
            <a:r>
              <a:rPr lang="en-US" dirty="0"/>
              <a:t> = text length</a:t>
            </a:r>
          </a:p>
        </p:txBody>
      </p:sp>
    </p:spTree>
    <p:extLst>
      <p:ext uri="{BB962C8B-B14F-4D97-AF65-F5344CB8AC3E}">
        <p14:creationId xmlns:p14="http://schemas.microsoft.com/office/powerpoint/2010/main" val="383566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41E3-004A-9B47-B4C0-6ACF93C6DF9C}" type="slidenum">
              <a:rPr lang="en-US"/>
              <a:pPr/>
              <a:t>3</a:t>
            </a:fld>
            <a:endParaRPr lang="en-US"/>
          </a:p>
        </p:txBody>
      </p:sp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 to Assignment </a:t>
            </a:r>
            <a:r>
              <a:rPr lang="en-US" dirty="0" smtClean="0"/>
              <a:t>#5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sz="2800" dirty="0" smtClean="0"/>
              <a:t>Take </a:t>
            </a:r>
            <a:r>
              <a:rPr lang="en-US" sz="2800" dirty="0"/>
              <a:t>advantage of the capabilities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of </a:t>
            </a:r>
            <a:r>
              <a:rPr lang="en-US" sz="2800" dirty="0"/>
              <a:t>a linked list</a:t>
            </a:r>
            <a:r>
              <a:rPr lang="en-US" sz="2800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sz="2400" dirty="0"/>
              <a:t>You can split apart a list into two sublists.</a:t>
            </a:r>
          </a:p>
          <a:p>
            <a:pPr lvl="1"/>
            <a:r>
              <a:rPr lang="en-US" sz="2400" dirty="0"/>
              <a:t>You can splice together (concatenate) two sublists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Count two moves.</a:t>
            </a:r>
          </a:p>
          <a:p>
            <a:pPr lvl="6"/>
            <a:endParaRPr lang="en-US" dirty="0"/>
          </a:p>
          <a:p>
            <a:r>
              <a:rPr lang="en-US" sz="2800" dirty="0"/>
              <a:t>Minimize the number of move operations</a:t>
            </a:r>
            <a:r>
              <a:rPr lang="en-US" sz="2800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sz="2400" dirty="0" smtClean="0"/>
              <a:t>Concatenate </a:t>
            </a:r>
            <a:r>
              <a:rPr lang="en-US" sz="2400" dirty="0"/>
              <a:t>two </a:t>
            </a:r>
            <a:r>
              <a:rPr lang="en-US" sz="2400" dirty="0" smtClean="0"/>
              <a:t>sublists</a:t>
            </a:r>
            <a:r>
              <a:rPr lang="en-US" sz="2400" dirty="0"/>
              <a:t> </a:t>
            </a:r>
            <a:r>
              <a:rPr lang="en-US" sz="2400" dirty="0" smtClean="0"/>
              <a:t>with only </a:t>
            </a:r>
            <a:r>
              <a:rPr lang="en-US" sz="2400" dirty="0"/>
              <a:t>one move.</a:t>
            </a:r>
          </a:p>
          <a:p>
            <a:pPr lvl="1"/>
            <a:r>
              <a:rPr lang="en-US" sz="2200" dirty="0"/>
              <a:t>The head of one sublist </a:t>
            </a:r>
            <a:r>
              <a:rPr lang="en-US" sz="2200" dirty="0" smtClean="0"/>
              <a:t>joins </a:t>
            </a:r>
            <a:r>
              <a:rPr lang="en-US" sz="2200" dirty="0"/>
              <a:t>up with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the </a:t>
            </a:r>
            <a:r>
              <a:rPr lang="en-US" sz="2200" dirty="0"/>
              <a:t>tail of the other sublist.</a:t>
            </a:r>
          </a:p>
          <a:p>
            <a:pPr lvl="1"/>
            <a:r>
              <a:rPr lang="en-US" sz="2200" dirty="0"/>
              <a:t>The other nodes of the two sublists </a:t>
            </a:r>
            <a:r>
              <a:rPr lang="en-US" sz="2200" dirty="0" smtClean="0"/>
              <a:t>don</a:t>
            </a:r>
            <a:r>
              <a:rPr lang="en-US" sz="2200" dirty="0" smtClean="0">
                <a:latin typeface="Arial"/>
              </a:rPr>
              <a:t>’</a:t>
            </a:r>
            <a:r>
              <a:rPr lang="en-US" sz="2200" dirty="0" smtClean="0"/>
              <a:t>t </a:t>
            </a:r>
            <a:r>
              <a:rPr lang="en-US" sz="2200" dirty="0"/>
              <a:t>move.</a:t>
            </a:r>
          </a:p>
        </p:txBody>
      </p:sp>
    </p:spTree>
    <p:extLst>
      <p:ext uri="{BB962C8B-B14F-4D97-AF65-F5344CB8AC3E}">
        <p14:creationId xmlns:p14="http://schemas.microsoft.com/office/powerpoint/2010/main" val="2050429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3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 descr="Screen Shot 2015-07-29 at 8.33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1" y="1234464"/>
            <a:ext cx="7257820" cy="49529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4983" y="6566022"/>
            <a:ext cx="3634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http://algs4.cs.princeton.edu/lectures/</a:t>
            </a:r>
            <a:r>
              <a:rPr lang="en-US" sz="1000" dirty="0" smtClean="0">
                <a:hlinkClick r:id="rId3"/>
              </a:rPr>
              <a:t>53SubstringSearch.pdf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4694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 descr="Screen Shot 2015-07-29 at 8.35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79" y="1234463"/>
            <a:ext cx="6400730" cy="5019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54983" y="6566022"/>
            <a:ext cx="3634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http://algs4.cs.princeton.edu/lectures/</a:t>
            </a:r>
            <a:r>
              <a:rPr lang="en-US" sz="1000" dirty="0" smtClean="0">
                <a:hlinkClick r:id="rId3"/>
              </a:rPr>
              <a:t>53SubstringSearch.pdf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2381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4" descr="Screen Shot 2015-07-29 at 8.3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28" y="1417342"/>
            <a:ext cx="8686755" cy="36718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54983" y="6566022"/>
            <a:ext cx="3634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http://algs4.cs.princeton.edu/lectures/</a:t>
            </a:r>
            <a:r>
              <a:rPr lang="en-US" sz="1000" dirty="0" smtClean="0">
                <a:hlinkClick r:id="rId3"/>
              </a:rPr>
              <a:t>53SubstringSearch.pdf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2667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Search Pattern Matching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179932"/>
            <a:ext cx="7226201" cy="5632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/>
                <a:cs typeface="Courier New"/>
              </a:rPr>
              <a:t>public </a:t>
            </a:r>
            <a:r>
              <a:rPr lang="en-US" sz="1500" b="1" dirty="0" err="1">
                <a:latin typeface="Courier New"/>
                <a:cs typeface="Courier New"/>
              </a:rPr>
              <a:t>int</a:t>
            </a:r>
            <a:r>
              <a:rPr lang="en-US" sz="1500" b="1" dirty="0">
                <a:latin typeface="Courier New"/>
                <a:cs typeface="Courier New"/>
              </a:rPr>
              <a:t> match()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if ((text == null) || (</a:t>
            </a:r>
            <a:r>
              <a:rPr lang="en-US" sz="1500" b="1" dirty="0" err="1">
                <a:latin typeface="Courier New"/>
                <a:cs typeface="Courier New"/>
              </a:rPr>
              <a:t>text.length</a:t>
            </a:r>
            <a:r>
              <a:rPr lang="en-US" sz="1500" b="1" dirty="0">
                <a:latin typeface="Courier New"/>
                <a:cs typeface="Courier New"/>
              </a:rPr>
              <a:t>() == 0)) return -1;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da-DK" sz="1500" b="1" dirty="0">
                <a:latin typeface="Courier New"/>
                <a:cs typeface="Courier New"/>
              </a:rPr>
              <a:t>    </a:t>
            </a:r>
            <a:r>
              <a:rPr lang="da-DK" sz="1500" b="1" dirty="0" err="1">
                <a:latin typeface="Courier New"/>
                <a:cs typeface="Courier New"/>
              </a:rPr>
              <a:t>int</a:t>
            </a:r>
            <a:r>
              <a:rPr lang="da-DK" sz="1500" b="1" dirty="0">
                <a:latin typeface="Courier New"/>
                <a:cs typeface="Courier New"/>
              </a:rPr>
              <a:t> i = 0;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</a:t>
            </a:r>
            <a:r>
              <a:rPr lang="fr-FR" sz="1500" b="1" dirty="0" err="1">
                <a:latin typeface="Courier New"/>
                <a:cs typeface="Courier New"/>
              </a:rPr>
              <a:t>int</a:t>
            </a:r>
            <a:r>
              <a:rPr lang="fr-FR" sz="1500" b="1" dirty="0">
                <a:latin typeface="Courier New"/>
                <a:cs typeface="Courier New"/>
              </a:rPr>
              <a:t> j = 0;</a:t>
            </a:r>
          </a:p>
          <a:p>
            <a:r>
              <a:rPr lang="fr-FR" sz="1500" b="1" dirty="0">
                <a:latin typeface="Courier New"/>
                <a:cs typeface="Courier New"/>
              </a:rPr>
              <a:t>    </a:t>
            </a:r>
          </a:p>
          <a:p>
            <a:r>
              <a:rPr lang="pt-BR" sz="1500" b="1" dirty="0" smtClean="0">
                <a:latin typeface="Courier New"/>
                <a:cs typeface="Courier New"/>
              </a:rPr>
              <a:t>    do </a:t>
            </a:r>
            <a:r>
              <a:rPr lang="pt-BR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        if 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pattern.charAt</a:t>
            </a:r>
            <a:r>
              <a:rPr lang="en-US" sz="1500" b="1" dirty="0">
                <a:latin typeface="Courier New"/>
                <a:cs typeface="Courier New"/>
              </a:rPr>
              <a:t>(j) == </a:t>
            </a:r>
            <a:r>
              <a:rPr lang="en-US" sz="1500" b="1" dirty="0" err="1">
                <a:latin typeface="Courier New"/>
                <a:cs typeface="Courier New"/>
              </a:rPr>
              <a:t>text.charAt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)) 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++;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j++;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da-DK" sz="1500" b="1" dirty="0" smtClean="0">
                <a:latin typeface="Courier New"/>
                <a:cs typeface="Courier New"/>
              </a:rPr>
              <a:t>        </a:t>
            </a:r>
            <a:r>
              <a:rPr lang="da-DK" sz="1500" b="1" dirty="0" err="1" smtClean="0">
                <a:latin typeface="Courier New"/>
                <a:cs typeface="Courier New"/>
              </a:rPr>
              <a:t>else</a:t>
            </a:r>
            <a:r>
              <a:rPr lang="da-DK" sz="1500" b="1" dirty="0" smtClean="0">
                <a:latin typeface="Courier New"/>
                <a:cs typeface="Courier New"/>
              </a:rPr>
              <a:t> </a:t>
            </a:r>
            <a:r>
              <a:rPr lang="da-DK" sz="1500" b="1" dirty="0">
                <a:latin typeface="Courier New"/>
                <a:cs typeface="Courier New"/>
              </a:rPr>
              <a:t>{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    i = i - j + 1;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    j = 0;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}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</a:t>
            </a:r>
          </a:p>
          <a:p>
            <a:r>
              <a:rPr lang="da-DK" sz="1500" b="1" dirty="0">
                <a:latin typeface="Courier New"/>
                <a:cs typeface="Courier New"/>
              </a:rPr>
              <a:t>        </a:t>
            </a:r>
            <a:r>
              <a:rPr lang="da-DK" sz="1500" b="1" dirty="0" err="1">
                <a:latin typeface="Courier New"/>
                <a:cs typeface="Courier New"/>
              </a:rPr>
              <a:t>compares</a:t>
            </a:r>
            <a:r>
              <a:rPr lang="da-DK" sz="1500" b="1" dirty="0">
                <a:latin typeface="Courier New"/>
                <a:cs typeface="Courier New"/>
              </a:rPr>
              <a:t>++;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} while ((j &lt; </a:t>
            </a:r>
            <a:r>
              <a:rPr lang="en-US" sz="1500" b="1" dirty="0" err="1">
                <a:latin typeface="Courier New"/>
                <a:cs typeface="Courier New"/>
              </a:rPr>
              <a:t>pattern.length</a:t>
            </a:r>
            <a:r>
              <a:rPr lang="en-US" sz="1500" b="1" dirty="0">
                <a:latin typeface="Courier New"/>
                <a:cs typeface="Courier New"/>
              </a:rPr>
              <a:t>()) &amp;&amp; (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&lt; </a:t>
            </a:r>
            <a:r>
              <a:rPr lang="en-US" sz="1500" b="1" dirty="0" err="1">
                <a:latin typeface="Courier New"/>
                <a:cs typeface="Courier New"/>
              </a:rPr>
              <a:t>text.length</a:t>
            </a:r>
            <a:r>
              <a:rPr lang="en-US" sz="1500" b="1" dirty="0">
                <a:latin typeface="Courier New"/>
                <a:cs typeface="Courier New"/>
              </a:rPr>
              <a:t>()));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    return </a:t>
            </a:r>
            <a:r>
              <a:rPr lang="en-US" sz="1500" b="1" dirty="0">
                <a:latin typeface="Courier New"/>
                <a:cs typeface="Courier New"/>
              </a:rPr>
              <a:t>j &gt;= </a:t>
            </a:r>
            <a:r>
              <a:rPr lang="en-US" sz="1500" b="1" dirty="0" err="1">
                <a:latin typeface="Courier New"/>
                <a:cs typeface="Courier New"/>
              </a:rPr>
              <a:t>pattern.length</a:t>
            </a:r>
            <a:r>
              <a:rPr lang="en-US" sz="1500" b="1" dirty="0">
                <a:latin typeface="Courier New"/>
                <a:cs typeface="Courier New"/>
              </a:rPr>
              <a:t>() ? </a:t>
            </a:r>
            <a:r>
              <a:rPr lang="en-US" sz="1500" b="1" dirty="0" err="1">
                <a:latin typeface="Courier New"/>
                <a:cs typeface="Courier New"/>
              </a:rPr>
              <a:t>i</a:t>
            </a:r>
            <a:r>
              <a:rPr lang="en-US" sz="1500" b="1" dirty="0">
                <a:latin typeface="Courier New"/>
                <a:cs typeface="Courier New"/>
              </a:rPr>
              <a:t> - </a:t>
            </a:r>
            <a:r>
              <a:rPr lang="en-US" sz="1500" b="1" dirty="0" err="1">
                <a:latin typeface="Courier New"/>
                <a:cs typeface="Courier New"/>
              </a:rPr>
              <a:t>pattern.length</a:t>
            </a:r>
            <a:r>
              <a:rPr lang="en-US" sz="1500" b="1" dirty="0">
                <a:latin typeface="Courier New"/>
                <a:cs typeface="Courier New"/>
              </a:rPr>
              <a:t>() : -1;</a:t>
            </a:r>
          </a:p>
          <a:p>
            <a:r>
              <a:rPr lang="en-US" sz="1500" b="1" dirty="0" smtClean="0">
                <a:latin typeface="Courier New"/>
                <a:cs typeface="Courier New"/>
              </a:rPr>
              <a:t>}</a:t>
            </a:r>
          </a:p>
          <a:p>
            <a:endParaRPr lang="en-US" sz="15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4063" y="3337561"/>
            <a:ext cx="181413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Matching so far.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0893" y="4251951"/>
            <a:ext cx="269406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Not a match.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Backtrack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sz="1800" dirty="0" smtClean="0">
                <a:solidFill>
                  <a:srgbClr val="B23C00"/>
                </a:solidFill>
              </a:rPr>
              <a:t> and reset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j</a:t>
            </a:r>
            <a:r>
              <a:rPr lang="en-US" sz="1800" dirty="0" smtClean="0">
                <a:solidFill>
                  <a:srgbClr val="B23C00"/>
                </a:solidFill>
              </a:rPr>
              <a:t>.</a:t>
            </a:r>
            <a:endParaRPr lang="en-US" sz="1800" dirty="0">
              <a:solidFill>
                <a:srgbClr val="B23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8270" y="6355048"/>
            <a:ext cx="5073061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Return the index of the match, or -1 if no match.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313663" y="5897853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64063" y="1234464"/>
            <a:ext cx="1758614" cy="338554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BruteSearch.java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0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2CBA8-5031-FE4C-95D8-8DB7A814AB8A}" type="slidenum">
              <a:rPr lang="en-US"/>
              <a:pPr/>
              <a:t>34</a:t>
            </a:fld>
            <a:endParaRPr lang="en-US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Knuth-Morris-Pratt Algorithm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Knuth-Morris-Pratt string pattern matching algorithm reduces the number of character comparisons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chemeClr val="folHlink"/>
                </a:solidFill>
              </a:rPr>
              <a:t>Eliminates backtracking the text.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When a character mismatch is detected,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false start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consists of characters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already know.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characters are in the pattern.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Can we take advantage of this knowledge</a:t>
            </a:r>
            <a:r>
              <a:rPr lang="en-US" dirty="0" smtClean="0">
                <a:solidFill>
                  <a:schemeClr val="folHlink"/>
                </a:solidFill>
              </a:rPr>
              <a:t>?</a:t>
            </a:r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3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7C74-1BD1-924B-BCDC-1E11559A9D3D}" type="slidenum">
              <a:rPr lang="en-US"/>
              <a:pPr/>
              <a:t>35</a:t>
            </a:fld>
            <a:endParaRPr lang="en-US"/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Knuth-Morris-Pratt Algorithm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 a </a:t>
            </a:r>
            <a:r>
              <a:rPr lang="en-US" dirty="0" err="1">
                <a:solidFill>
                  <a:srgbClr val="B23C00"/>
                </a:solidFill>
              </a:rPr>
              <a:t>precomputed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next[]</a:t>
            </a:r>
            <a:r>
              <a:rPr lang="en-US" dirty="0"/>
              <a:t> array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array stores knowledge about </a:t>
            </a:r>
            <a:br>
              <a:rPr lang="en-US" dirty="0"/>
            </a:br>
            <a:r>
              <a:rPr lang="en-US" dirty="0"/>
              <a:t>how the pattern matches against itself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Look for </a:t>
            </a:r>
            <a:r>
              <a:rPr lang="en-US" dirty="0">
                <a:solidFill>
                  <a:srgbClr val="B23C00"/>
                </a:solidFill>
              </a:rPr>
              <a:t>similar </a:t>
            </a:r>
            <a:r>
              <a:rPr lang="en-US" dirty="0" err="1">
                <a:solidFill>
                  <a:srgbClr val="B23C00"/>
                </a:solidFill>
              </a:rPr>
              <a:t>subpatterns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This knowledge allows us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avoid </a:t>
            </a:r>
            <a:r>
              <a:rPr lang="en-US" dirty="0">
                <a:solidFill>
                  <a:srgbClr val="B23C00"/>
                </a:solidFill>
              </a:rPr>
              <a:t>useless shifts </a:t>
            </a:r>
            <a:r>
              <a:rPr lang="en-US" dirty="0"/>
              <a:t>of the pattern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/>
              <a:t>we match it against the text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7C74-1BD1-924B-BCDC-1E11559A9D3D}" type="slidenum">
              <a:rPr lang="en-US"/>
              <a:pPr/>
              <a:t>36</a:t>
            </a:fld>
            <a:endParaRPr lang="en-US"/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Knuth-Morris-Pratt Algorithm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When a </a:t>
            </a:r>
            <a:r>
              <a:rPr lang="en-US" dirty="0" err="1"/>
              <a:t>subpattern</a:t>
            </a:r>
            <a:r>
              <a:rPr lang="en-US" dirty="0"/>
              <a:t> fails </a:t>
            </a:r>
            <a:r>
              <a:rPr lang="en-US" dirty="0" smtClean="0"/>
              <a:t>after a </a:t>
            </a:r>
            <a:r>
              <a:rPr lang="en-US" dirty="0" smtClean="0">
                <a:solidFill>
                  <a:srgbClr val="B23C00"/>
                </a:solidFill>
              </a:rPr>
              <a:t>partial match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/>
              <a:t>of the </a:t>
            </a:r>
            <a:r>
              <a:rPr lang="en-US" dirty="0" smtClean="0"/>
              <a:t>text: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there </a:t>
            </a:r>
            <a:r>
              <a:rPr lang="en-US" dirty="0"/>
              <a:t>is another similar </a:t>
            </a:r>
            <a:r>
              <a:rPr lang="en-US" dirty="0" err="1" smtClean="0"/>
              <a:t>subpattern</a:t>
            </a:r>
            <a:r>
              <a:rPr lang="en-US" dirty="0" smtClean="0"/>
              <a:t> …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>
                <a:solidFill>
                  <a:srgbClr val="B23C00"/>
                </a:solidFill>
              </a:rPr>
              <a:t>realign the pattern </a:t>
            </a:r>
            <a:r>
              <a:rPr lang="en-US" dirty="0" smtClean="0"/>
              <a:t>to the </a:t>
            </a:r>
            <a:r>
              <a:rPr lang="en-US" dirty="0"/>
              <a:t>other similar </a:t>
            </a:r>
            <a:r>
              <a:rPr lang="en-US" dirty="0" err="1"/>
              <a:t>subpattern</a:t>
            </a:r>
            <a:r>
              <a:rPr lang="en-US" dirty="0"/>
              <a:t> and try matching it against the text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next[]</a:t>
            </a:r>
            <a:r>
              <a:rPr lang="en-US" dirty="0" smtClean="0"/>
              <a:t> array enables us to </a:t>
            </a:r>
            <a:r>
              <a:rPr lang="en-US" dirty="0"/>
              <a:t>realign the pattern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B23C00"/>
                </a:solidFill>
              </a:rPr>
              <a:t>prevent </a:t>
            </a:r>
            <a:r>
              <a:rPr lang="en-US" dirty="0">
                <a:solidFill>
                  <a:srgbClr val="B23C00"/>
                </a:solidFill>
              </a:rPr>
              <a:t>backtracking the text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should remind us of the </a:t>
            </a:r>
            <a:r>
              <a:rPr lang="en-US" dirty="0" smtClean="0">
                <a:solidFill>
                  <a:srgbClr val="B23C00"/>
                </a:solidFill>
              </a:rPr>
              <a:t>state transition matrix </a:t>
            </a:r>
            <a:r>
              <a:rPr lang="en-US" dirty="0" smtClean="0"/>
              <a:t>that we used to search for names in Assignment #1.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9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57C74-1BD1-924B-BCDC-1E11559A9D3D}" type="slidenum">
              <a:rPr lang="en-US"/>
              <a:pPr/>
              <a:t>37</a:t>
            </a:fld>
            <a:endParaRPr lang="en-US"/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Knuth-Morris-Pratt Algorithm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KMT </a:t>
            </a:r>
            <a:r>
              <a:rPr lang="en-US" dirty="0">
                <a:solidFill>
                  <a:srgbClr val="B23C00"/>
                </a:solidFill>
              </a:rPr>
              <a:t>never </a:t>
            </a:r>
            <a:r>
              <a:rPr lang="en-US" dirty="0" smtClean="0">
                <a:solidFill>
                  <a:srgbClr val="B23C00"/>
                </a:solidFill>
              </a:rPr>
              <a:t>backtracks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Index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dirty="0" smtClean="0"/>
              <a:t> of the text never decrements.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KMT never makes more than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</a:t>
            </a:r>
            <a:r>
              <a:rPr lang="en-US" dirty="0"/>
              <a:t>+</a:t>
            </a:r>
            <a:r>
              <a:rPr lang="en-US" i="1" dirty="0"/>
              <a:t>N</a:t>
            </a:r>
            <a:r>
              <a:rPr lang="en-US" dirty="0"/>
              <a:t> comparisons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/>
              <a:t>M</a:t>
            </a:r>
            <a:r>
              <a:rPr lang="en-US" dirty="0"/>
              <a:t> = pattern length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N</a:t>
            </a:r>
            <a:r>
              <a:rPr lang="en-US" dirty="0"/>
              <a:t> = text </a:t>
            </a:r>
            <a:r>
              <a:rPr lang="en-US" dirty="0" smtClean="0"/>
              <a:t>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9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C80B-F89C-2D4E-9C02-413464C3165C}" type="slidenum">
              <a:rPr lang="en-US"/>
              <a:pPr/>
              <a:t>38</a:t>
            </a:fld>
            <a:endParaRPr lang="en-US"/>
          </a:p>
        </p:txBody>
      </p:sp>
      <p:sp>
        <p:nvSpPr>
          <p:cNvPr id="97796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KMP </a:t>
            </a:r>
            <a:r>
              <a:rPr lang="en-US" b="1">
                <a:latin typeface="Courier New" charset="0"/>
              </a:rPr>
              <a:t>next[]</a:t>
            </a:r>
            <a:r>
              <a:rPr lang="en-US"/>
              <a:t> </a:t>
            </a:r>
          </a:p>
        </p:txBody>
      </p:sp>
      <p:graphicFrame>
        <p:nvGraphicFramePr>
          <p:cNvPr id="978379" name="Group 4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349471"/>
              </p:ext>
            </p:extLst>
          </p:nvPr>
        </p:nvGraphicFramePr>
        <p:xfrm>
          <a:off x="5211763" y="1235075"/>
          <a:ext cx="3840162" cy="4876801"/>
        </p:xfrm>
        <a:graphic>
          <a:graphicData uri="http://schemas.openxmlformats.org/drawingml/2006/table">
            <a:tbl>
              <a:tblPr/>
              <a:tblGrid>
                <a:gridCol w="273050"/>
                <a:gridCol w="274637"/>
                <a:gridCol w="641350"/>
                <a:gridCol w="265112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177" name="Group 257"/>
          <p:cNvGraphicFramePr>
            <a:graphicFrameLocks noGrp="1"/>
          </p:cNvGraphicFramePr>
          <p:nvPr/>
        </p:nvGraphicFramePr>
        <p:xfrm>
          <a:off x="6491288" y="1722438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178" name="Group 258"/>
          <p:cNvGraphicFramePr>
            <a:graphicFrameLocks noGrp="1"/>
          </p:cNvGraphicFramePr>
          <p:nvPr/>
        </p:nvGraphicFramePr>
        <p:xfrm>
          <a:off x="6491288" y="2454275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216" name="Group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84063"/>
              </p:ext>
            </p:extLst>
          </p:nvPr>
        </p:nvGraphicFramePr>
        <p:xfrm>
          <a:off x="6491288" y="3186113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254" name="Group 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67225"/>
              </p:ext>
            </p:extLst>
          </p:nvPr>
        </p:nvGraphicFramePr>
        <p:xfrm>
          <a:off x="6491288" y="3917950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292" name="Group 3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694935"/>
              </p:ext>
            </p:extLst>
          </p:nvPr>
        </p:nvGraphicFramePr>
        <p:xfrm>
          <a:off x="6491288" y="4648200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8330" name="Group 4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887032"/>
              </p:ext>
            </p:extLst>
          </p:nvPr>
        </p:nvGraphicFramePr>
        <p:xfrm>
          <a:off x="6491288" y="5381625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8374" name="Text Box 454"/>
          <p:cNvSpPr txBox="1">
            <a:spLocks noChangeArrowheads="1"/>
          </p:cNvSpPr>
          <p:nvPr/>
        </p:nvSpPr>
        <p:spPr bwMode="auto">
          <a:xfrm>
            <a:off x="92075" y="1235075"/>
            <a:ext cx="5064125" cy="48387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private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[]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computeNext</a:t>
            </a:r>
            <a:r>
              <a:rPr lang="en-US" sz="1200" b="1" dirty="0">
                <a:latin typeface="Courier New" charset="0"/>
              </a:rPr>
              <a:t>() 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next[] = new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[</a:t>
            </a:r>
            <a:r>
              <a:rPr lang="en-US" sz="1200" b="1" dirty="0" err="1">
                <a:latin typeface="Courier New" charset="0"/>
              </a:rPr>
              <a:t>pattern.length</a:t>
            </a:r>
            <a:r>
              <a:rPr lang="en-US" sz="1200" b="1" dirty="0">
                <a:latin typeface="Courier New" charset="0"/>
              </a:rPr>
              <a:t>()];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= 1;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j = 0;</a:t>
            </a:r>
          </a:p>
          <a:p>
            <a:r>
              <a:rPr lang="en-US" sz="1200" b="1" dirty="0">
                <a:latin typeface="Courier New" charset="0"/>
              </a:rPr>
              <a:t>    next[0] = 0;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while 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&lt; </a:t>
            </a:r>
            <a:r>
              <a:rPr lang="en-US" sz="1200" b="1" dirty="0" err="1">
                <a:latin typeface="Courier New" charset="0"/>
              </a:rPr>
              <a:t>pattern.length</a:t>
            </a:r>
            <a:r>
              <a:rPr lang="en-US" sz="1200" b="1" dirty="0">
                <a:latin typeface="Courier New" charset="0"/>
              </a:rPr>
              <a:t>())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if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pattern.charAt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) ==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pattern.charAt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(j))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next[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] = j+1;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++;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j++;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else if (j &gt; 0) 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    j = next[j-1];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else {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    next[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] = 0;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++;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return next;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978383" name="Text Box 463"/>
          <p:cNvSpPr txBox="1">
            <a:spLocks noChangeArrowheads="1"/>
          </p:cNvSpPr>
          <p:nvPr/>
        </p:nvSpPr>
        <p:spPr bwMode="auto">
          <a:xfrm>
            <a:off x="2644075" y="3027102"/>
            <a:ext cx="2476559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Match the pattern to</a:t>
            </a:r>
            <a:endParaRPr lang="en-US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itself (similar </a:t>
            </a:r>
            <a:r>
              <a:rPr lang="en-US" dirty="0" err="1">
                <a:solidFill>
                  <a:srgbClr val="B23C00"/>
                </a:solidFill>
              </a:rPr>
              <a:t>subpattern</a:t>
            </a:r>
            <a:r>
              <a:rPr lang="en-US" dirty="0">
                <a:solidFill>
                  <a:srgbClr val="B23C00"/>
                </a:solidFill>
              </a:rPr>
              <a:t>).</a:t>
            </a:r>
          </a:p>
        </p:txBody>
      </p:sp>
      <p:sp>
        <p:nvSpPr>
          <p:cNvPr id="15" name="Text Box 463"/>
          <p:cNvSpPr txBox="1">
            <a:spLocks noChangeArrowheads="1"/>
          </p:cNvSpPr>
          <p:nvPr/>
        </p:nvSpPr>
        <p:spPr bwMode="auto">
          <a:xfrm>
            <a:off x="2644075" y="3794756"/>
            <a:ext cx="2043749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Size of the matching</a:t>
            </a:r>
          </a:p>
          <a:p>
            <a:r>
              <a:rPr lang="en-US" dirty="0" err="1" smtClean="0">
                <a:solidFill>
                  <a:srgbClr val="0033CC"/>
                </a:solidFill>
              </a:rPr>
              <a:t>subpattern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6" name="Text Box 463"/>
          <p:cNvSpPr txBox="1">
            <a:spLocks noChangeArrowheads="1"/>
          </p:cNvSpPr>
          <p:nvPr/>
        </p:nvSpPr>
        <p:spPr bwMode="auto">
          <a:xfrm>
            <a:off x="2644075" y="4617707"/>
            <a:ext cx="1336524" cy="584776"/>
          </a:xfrm>
          <a:prstGeom prst="rect">
            <a:avLst/>
          </a:prstGeom>
          <a:solidFill>
            <a:srgbClr val="FFFFC2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No matching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subpattern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6098" y="5559299"/>
            <a:ext cx="2157462" cy="338554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KnuthMorrisPratt.java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3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8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83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83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83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83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3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83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83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783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783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7837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37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7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7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7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7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383" grpId="0" animBg="1"/>
      <p:bldP spid="15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7975" y="6248400"/>
            <a:ext cx="1905000" cy="457200"/>
          </a:xfrm>
        </p:spPr>
        <p:txBody>
          <a:bodyPr/>
          <a:lstStyle/>
          <a:p>
            <a:fld id="{F98B0840-54DB-6249-AFC7-2000FC6B2D96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KMP Pattern Matching</a:t>
            </a:r>
          </a:p>
        </p:txBody>
      </p:sp>
      <p:sp>
        <p:nvSpPr>
          <p:cNvPr id="991236" name="Text Box 4"/>
          <p:cNvSpPr txBox="1">
            <a:spLocks noChangeArrowheads="1"/>
          </p:cNvSpPr>
          <p:nvPr/>
        </p:nvSpPr>
        <p:spPr bwMode="auto">
          <a:xfrm>
            <a:off x="1005879" y="1328738"/>
            <a:ext cx="5800725" cy="53863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public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match</a:t>
            </a:r>
            <a:r>
              <a:rPr lang="en-US" sz="1200" b="1" dirty="0">
                <a:latin typeface="Courier New" charset="0"/>
              </a:rPr>
              <a:t>() 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if ((text == null) || (</a:t>
            </a:r>
            <a:r>
              <a:rPr lang="en-US" sz="1200" b="1" dirty="0" err="1">
                <a:latin typeface="Courier New" charset="0"/>
              </a:rPr>
              <a:t>text.length</a:t>
            </a:r>
            <a:r>
              <a:rPr lang="en-US" sz="1200" b="1" dirty="0">
                <a:latin typeface="Courier New" charset="0"/>
              </a:rPr>
              <a:t>() == 0)) return -1;   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= 0;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int</a:t>
            </a:r>
            <a:r>
              <a:rPr lang="en-US" sz="1200" b="1" dirty="0">
                <a:latin typeface="Courier New" charset="0"/>
              </a:rPr>
              <a:t> j = 0;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while 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&lt; </a:t>
            </a:r>
            <a:r>
              <a:rPr lang="en-US" sz="1200" b="1" dirty="0" err="1">
                <a:latin typeface="Courier New" charset="0"/>
              </a:rPr>
              <a:t>text.length</a:t>
            </a:r>
            <a:r>
              <a:rPr lang="en-US" sz="1200" b="1" dirty="0">
                <a:latin typeface="Courier New" charset="0"/>
              </a:rPr>
              <a:t>())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if 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pattern.charAt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(j) ==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text.charAt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))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if (j ==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pattern.length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()-1) {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        return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- j;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    }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else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++;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    j++;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    }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else if (j &gt; 0) 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    j = next[j-1];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else {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++;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return -1;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991237" name="Text Box 5"/>
          <p:cNvSpPr txBox="1">
            <a:spLocks noChangeArrowheads="1"/>
          </p:cNvSpPr>
          <p:nvPr/>
        </p:nvSpPr>
        <p:spPr bwMode="auto">
          <a:xfrm>
            <a:off x="6644679" y="3246438"/>
            <a:ext cx="2390775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Pattern characters </a:t>
            </a:r>
          </a:p>
          <a:p>
            <a:r>
              <a:rPr lang="en-US" dirty="0">
                <a:solidFill>
                  <a:schemeClr val="folHlink"/>
                </a:solidFill>
              </a:rPr>
              <a:t>are matching the text.</a:t>
            </a:r>
          </a:p>
        </p:txBody>
      </p:sp>
      <p:sp>
        <p:nvSpPr>
          <p:cNvPr id="991238" name="Text Box 6"/>
          <p:cNvSpPr txBox="1">
            <a:spLocks noChangeArrowheads="1"/>
          </p:cNvSpPr>
          <p:nvPr/>
        </p:nvSpPr>
        <p:spPr bwMode="auto">
          <a:xfrm>
            <a:off x="3841154" y="3246438"/>
            <a:ext cx="2192338" cy="314325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6600"/>
                </a:solidFill>
              </a:rPr>
              <a:t>Found a complete match!</a:t>
            </a:r>
          </a:p>
        </p:txBody>
      </p:sp>
      <p:sp>
        <p:nvSpPr>
          <p:cNvPr id="991239" name="Text Box 7"/>
          <p:cNvSpPr txBox="1">
            <a:spLocks noChangeArrowheads="1"/>
          </p:cNvSpPr>
          <p:nvPr/>
        </p:nvSpPr>
        <p:spPr bwMode="auto">
          <a:xfrm>
            <a:off x="3566517" y="4699000"/>
            <a:ext cx="2457450" cy="376238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Reset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>
                <a:solidFill>
                  <a:srgbClr val="0033CC"/>
                </a:solidFill>
              </a:rPr>
              <a:t> from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next[]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991240" name="Text Box 8"/>
          <p:cNvSpPr txBox="1">
            <a:spLocks noChangeArrowheads="1"/>
          </p:cNvSpPr>
          <p:nvPr/>
        </p:nvSpPr>
        <p:spPr bwMode="auto">
          <a:xfrm>
            <a:off x="2744192" y="5440363"/>
            <a:ext cx="2187575" cy="376237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00"/>
                </a:solidFill>
              </a:rPr>
              <a:t>Shift pattern 1 right.</a:t>
            </a:r>
          </a:p>
        </p:txBody>
      </p:sp>
      <p:sp>
        <p:nvSpPr>
          <p:cNvPr id="991241" name="AutoShape 9"/>
          <p:cNvSpPr>
            <a:spLocks/>
          </p:cNvSpPr>
          <p:nvPr/>
        </p:nvSpPr>
        <p:spPr bwMode="auto">
          <a:xfrm>
            <a:off x="6309717" y="2789238"/>
            <a:ext cx="184150" cy="1646237"/>
          </a:xfrm>
          <a:prstGeom prst="rightBrace">
            <a:avLst>
              <a:gd name="adj1" fmla="val 74497"/>
              <a:gd name="adj2" fmla="val 50000"/>
            </a:avLst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6263609"/>
            <a:ext cx="2157462" cy="338554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KnuthMorrisPratt.java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93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1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91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1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1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12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12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912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123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9123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9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123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123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9123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9123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9123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9123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7" grpId="0" animBg="1"/>
      <p:bldP spid="991238" grpId="0" animBg="1"/>
      <p:bldP spid="991239" grpId="0" animBg="1"/>
      <p:bldP spid="991240" grpId="0" animBg="1"/>
      <p:bldP spid="9912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C6E5-9D37-D544-8362-8A7852CDF2BE}" type="slidenum">
              <a:rPr lang="en-US"/>
              <a:pPr/>
              <a:t>4</a:t>
            </a:fld>
            <a:endParaRPr lang="en-US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a Linked List into Two Sublists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873125"/>
          </a:xfrm>
        </p:spPr>
        <p:txBody>
          <a:bodyPr/>
          <a:lstStyle/>
          <a:p>
            <a:r>
              <a:rPr lang="en-US" sz="2400" dirty="0"/>
              <a:t>Chasing links to the midpoint is faster than creating two sublists from scratch with alternating elements.</a:t>
            </a:r>
          </a:p>
        </p:txBody>
      </p:sp>
      <p:sp>
        <p:nvSpPr>
          <p:cNvPr id="964612" name="Text Box 4"/>
          <p:cNvSpPr txBox="1">
            <a:spLocks noChangeArrowheads="1"/>
          </p:cNvSpPr>
          <p:nvPr/>
        </p:nvSpPr>
        <p:spPr bwMode="auto">
          <a:xfrm>
            <a:off x="539750" y="1216025"/>
            <a:ext cx="8157376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</a:t>
            </a:r>
            <a:r>
              <a:rPr lang="en-US" sz="1400" b="1" dirty="0" err="1">
                <a:latin typeface="Courier New" charset="0"/>
              </a:rPr>
              <a:t>MyLinkedList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AnyType</a:t>
            </a:r>
            <a:r>
              <a:rPr lang="en-US" sz="1400" b="1" dirty="0">
                <a:latin typeface="Courier New" charset="0"/>
              </a:rPr>
              <a:t>&gt;[]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split</a:t>
            </a:r>
            <a:r>
              <a:rPr lang="en-US" sz="1400" b="1" dirty="0">
                <a:latin typeface="Courier New" charset="0"/>
              </a:rPr>
              <a:t>()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halfLength1 = size/2;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halfLength2 = size%2 == 0 ? halfLength1 : halfLength1 + 1;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&gt;[] lists =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&gt;[]) new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[2];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// Get to the node at the midpoint.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MyNode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&gt; mid = head;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for (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= 1;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&lt; halfLength1;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++) mid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mid.next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MyNode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&gt;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midNext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mid.next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// Create the two sublists.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lists[0] = new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this.head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, mid, halfLength1);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lists[1] = new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midNext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this.tail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, halfLength2);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return lists;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66536" y="1325903"/>
            <a:ext cx="18155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MyLinkedList.java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7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4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4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4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4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4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4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46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46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46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461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9DBA-7431-1A47-BED4-5C2D8B1A8D30}" type="slidenum">
              <a:rPr lang="en-US"/>
              <a:pPr/>
              <a:t>40</a:t>
            </a:fld>
            <a:endParaRPr lang="en-US"/>
          </a:p>
        </p:txBody>
      </p:sp>
      <p:sp>
        <p:nvSpPr>
          <p:cNvPr id="984122" name="Rectangle 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KMP Pattern Matching</a:t>
            </a:r>
          </a:p>
        </p:txBody>
      </p:sp>
      <p:graphicFrame>
        <p:nvGraphicFramePr>
          <p:cNvPr id="984143" name="Group 79"/>
          <p:cNvGraphicFramePr>
            <a:graphicFrameLocks noGrp="1"/>
          </p:cNvGraphicFramePr>
          <p:nvPr>
            <p:ph idx="1"/>
          </p:nvPr>
        </p:nvGraphicFramePr>
        <p:xfrm>
          <a:off x="3382963" y="18732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144" name="Group 80"/>
          <p:cNvGraphicFramePr>
            <a:graphicFrameLocks noGrp="1"/>
          </p:cNvGraphicFramePr>
          <p:nvPr/>
        </p:nvGraphicFramePr>
        <p:xfrm>
          <a:off x="3382963" y="27876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197" name="Group 133"/>
          <p:cNvGraphicFramePr>
            <a:graphicFrameLocks noGrp="1"/>
          </p:cNvGraphicFramePr>
          <p:nvPr/>
        </p:nvGraphicFramePr>
        <p:xfrm>
          <a:off x="3382963" y="37020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250" name="Group 186"/>
          <p:cNvGraphicFramePr>
            <a:graphicFrameLocks noGrp="1"/>
          </p:cNvGraphicFramePr>
          <p:nvPr/>
        </p:nvGraphicFramePr>
        <p:xfrm>
          <a:off x="3382963" y="4649788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4356" name="Text Box 292"/>
          <p:cNvSpPr txBox="1">
            <a:spLocks noChangeArrowheads="1"/>
          </p:cNvSpPr>
          <p:nvPr/>
        </p:nvSpPr>
        <p:spPr bwMode="auto">
          <a:xfrm>
            <a:off x="731838" y="1965325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0, j=0, no match</a:t>
            </a:r>
            <a:br>
              <a:rPr lang="en-US"/>
            </a:br>
            <a:r>
              <a:rPr lang="en-US"/>
              <a:t>Shift pattern 1 right</a:t>
            </a:r>
          </a:p>
        </p:txBody>
      </p:sp>
      <p:sp>
        <p:nvSpPr>
          <p:cNvPr id="984357" name="Text Box 293"/>
          <p:cNvSpPr txBox="1">
            <a:spLocks noChangeArrowheads="1"/>
          </p:cNvSpPr>
          <p:nvPr/>
        </p:nvSpPr>
        <p:spPr bwMode="auto">
          <a:xfrm>
            <a:off x="731838" y="2879725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1, j=0, match</a:t>
            </a:r>
            <a:br>
              <a:rPr lang="en-US"/>
            </a:br>
            <a:endParaRPr lang="en-US"/>
          </a:p>
        </p:txBody>
      </p:sp>
      <p:sp>
        <p:nvSpPr>
          <p:cNvPr id="984358" name="Text Box 294"/>
          <p:cNvSpPr txBox="1">
            <a:spLocks noChangeArrowheads="1"/>
          </p:cNvSpPr>
          <p:nvPr/>
        </p:nvSpPr>
        <p:spPr bwMode="auto">
          <a:xfrm>
            <a:off x="731838" y="3794125"/>
            <a:ext cx="202100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2, j=1, </a:t>
            </a:r>
            <a:r>
              <a:rPr lang="en-US" dirty="0">
                <a:solidFill>
                  <a:srgbClr val="000000"/>
                </a:solidFill>
              </a:rPr>
              <a:t>no match</a:t>
            </a: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Reset j = next[0] = 0 </a:t>
            </a:r>
          </a:p>
        </p:txBody>
      </p:sp>
      <p:sp>
        <p:nvSpPr>
          <p:cNvPr id="984359" name="Text Box 295"/>
          <p:cNvSpPr txBox="1">
            <a:spLocks noChangeArrowheads="1"/>
          </p:cNvSpPr>
          <p:nvPr/>
        </p:nvSpPr>
        <p:spPr bwMode="auto">
          <a:xfrm>
            <a:off x="731838" y="4708525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2, j=0, no match</a:t>
            </a:r>
            <a:br>
              <a:rPr lang="en-US"/>
            </a:br>
            <a:r>
              <a:rPr lang="en-US"/>
              <a:t>Shift pattern 1 right </a:t>
            </a:r>
          </a:p>
        </p:txBody>
      </p:sp>
      <p:sp>
        <p:nvSpPr>
          <p:cNvPr id="984361" name="Text Box 297"/>
          <p:cNvSpPr txBox="1">
            <a:spLocks noChangeArrowheads="1"/>
          </p:cNvSpPr>
          <p:nvPr/>
        </p:nvSpPr>
        <p:spPr bwMode="auto">
          <a:xfrm>
            <a:off x="731838" y="1325563"/>
            <a:ext cx="2194260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next = [ </a:t>
            </a:r>
            <a:r>
              <a:rPr lang="en-US">
                <a:solidFill>
                  <a:srgbClr val="0033CC"/>
                </a:solidFill>
              </a:rPr>
              <a:t>0</a:t>
            </a:r>
            <a:r>
              <a:rPr lang="en-US"/>
              <a:t> 0 1 2 3 0 1 ]</a:t>
            </a:r>
          </a:p>
        </p:txBody>
      </p:sp>
    </p:spTree>
    <p:extLst>
      <p:ext uri="{BB962C8B-B14F-4D97-AF65-F5344CB8AC3E}">
        <p14:creationId xmlns:p14="http://schemas.microsoft.com/office/powerpoint/2010/main" val="202072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356" grpId="0"/>
      <p:bldP spid="984357" grpId="0"/>
      <p:bldP spid="984358" grpId="0"/>
      <p:bldP spid="98435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F227-B7A9-9B41-9FA5-2F26C20C91AF}" type="slidenum">
              <a:rPr lang="en-US"/>
              <a:pPr/>
              <a:t>41</a:t>
            </a:fld>
            <a:endParaRPr lang="en-US"/>
          </a:p>
        </p:txBody>
      </p:sp>
      <p:sp>
        <p:nvSpPr>
          <p:cNvPr id="986169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KMP Pattern Matching</a:t>
            </a:r>
          </a:p>
        </p:txBody>
      </p:sp>
      <p:graphicFrame>
        <p:nvGraphicFramePr>
          <p:cNvPr id="986571" name="Group 459"/>
          <p:cNvGraphicFramePr>
            <a:graphicFrameLocks noGrp="1"/>
          </p:cNvGraphicFramePr>
          <p:nvPr>
            <p:ph idx="1"/>
          </p:nvPr>
        </p:nvGraphicFramePr>
        <p:xfrm>
          <a:off x="3382963" y="3797300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6572" name="Group 460"/>
          <p:cNvGraphicFramePr>
            <a:graphicFrameLocks noGrp="1"/>
          </p:cNvGraphicFramePr>
          <p:nvPr/>
        </p:nvGraphicFramePr>
        <p:xfrm>
          <a:off x="3382963" y="4741863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233" name="Text Box 121"/>
          <p:cNvSpPr txBox="1">
            <a:spLocks noChangeArrowheads="1"/>
          </p:cNvSpPr>
          <p:nvPr/>
        </p:nvSpPr>
        <p:spPr bwMode="auto">
          <a:xfrm>
            <a:off x="606425" y="3919538"/>
            <a:ext cx="202100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9, j=5, no match</a:t>
            </a:r>
            <a:r>
              <a:rPr lang="en-US" dirty="0">
                <a:solidFill>
                  <a:srgbClr val="A12A03"/>
                </a:solidFill>
              </a:rPr>
              <a:t/>
            </a:r>
            <a:br>
              <a:rPr lang="en-US" dirty="0">
                <a:solidFill>
                  <a:srgbClr val="A12A03"/>
                </a:solidFill>
              </a:rPr>
            </a:br>
            <a:r>
              <a:rPr lang="en-US" dirty="0">
                <a:solidFill>
                  <a:srgbClr val="A12A03"/>
                </a:solidFill>
              </a:rPr>
              <a:t>Reset j = next[4] = 3</a:t>
            </a:r>
          </a:p>
        </p:txBody>
      </p:sp>
      <p:sp>
        <p:nvSpPr>
          <p:cNvPr id="986234" name="Text Box 122"/>
          <p:cNvSpPr txBox="1">
            <a:spLocks noChangeArrowheads="1"/>
          </p:cNvSpPr>
          <p:nvPr/>
        </p:nvSpPr>
        <p:spPr bwMode="auto">
          <a:xfrm>
            <a:off x="606425" y="4833938"/>
            <a:ext cx="268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9..12, j=3..6, matches</a:t>
            </a:r>
            <a:br>
              <a:rPr lang="en-US"/>
            </a:br>
            <a:r>
              <a:rPr lang="en-US"/>
              <a:t>Pattern found in text.</a:t>
            </a:r>
          </a:p>
        </p:txBody>
      </p:sp>
      <p:graphicFrame>
        <p:nvGraphicFramePr>
          <p:cNvPr id="986570" name="Group 458"/>
          <p:cNvGraphicFramePr>
            <a:graphicFrameLocks noGrp="1"/>
          </p:cNvGraphicFramePr>
          <p:nvPr/>
        </p:nvGraphicFramePr>
        <p:xfrm>
          <a:off x="3382963" y="2789238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400" name="Text Box 288"/>
          <p:cNvSpPr txBox="1">
            <a:spLocks noChangeArrowheads="1"/>
          </p:cNvSpPr>
          <p:nvPr/>
        </p:nvSpPr>
        <p:spPr bwMode="auto">
          <a:xfrm>
            <a:off x="606425" y="2879725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4..8, j=0..4, matches</a:t>
            </a:r>
            <a:br>
              <a:rPr lang="en-US" dirty="0"/>
            </a:br>
            <a:endParaRPr lang="en-US" dirty="0"/>
          </a:p>
        </p:txBody>
      </p:sp>
      <p:sp>
        <p:nvSpPr>
          <p:cNvPr id="986401" name="Text Box 289"/>
          <p:cNvSpPr txBox="1">
            <a:spLocks noChangeArrowheads="1"/>
          </p:cNvSpPr>
          <p:nvPr/>
        </p:nvSpPr>
        <p:spPr bwMode="auto">
          <a:xfrm>
            <a:off x="606425" y="1325563"/>
            <a:ext cx="222823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next = [ 0 0 1 2 </a:t>
            </a:r>
            <a:r>
              <a:rPr lang="en-US" dirty="0">
                <a:solidFill>
                  <a:srgbClr val="0033CC"/>
                </a:solidFill>
              </a:rPr>
              <a:t>3</a:t>
            </a:r>
            <a:r>
              <a:rPr lang="en-US" dirty="0"/>
              <a:t> 0 1 ]</a:t>
            </a:r>
          </a:p>
        </p:txBody>
      </p:sp>
      <p:graphicFrame>
        <p:nvGraphicFramePr>
          <p:cNvPr id="986569" name="Group 457"/>
          <p:cNvGraphicFramePr>
            <a:graphicFrameLocks noGrp="1"/>
          </p:cNvGraphicFramePr>
          <p:nvPr/>
        </p:nvGraphicFramePr>
        <p:xfrm>
          <a:off x="3382963" y="1874838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510" name="Text Box 398"/>
          <p:cNvSpPr txBox="1">
            <a:spLocks noChangeArrowheads="1"/>
          </p:cNvSpPr>
          <p:nvPr/>
        </p:nvSpPr>
        <p:spPr bwMode="auto">
          <a:xfrm>
            <a:off x="606425" y="1874838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3, j=0, no match</a:t>
            </a:r>
            <a:br>
              <a:rPr lang="en-US"/>
            </a:br>
            <a:r>
              <a:rPr lang="en-US"/>
              <a:t>Shift pattern 1 right</a:t>
            </a:r>
          </a:p>
        </p:txBody>
      </p:sp>
      <p:sp>
        <p:nvSpPr>
          <p:cNvPr id="986545" name="Text Box 433"/>
          <p:cNvSpPr txBox="1">
            <a:spLocks noChangeArrowheads="1"/>
          </p:cNvSpPr>
          <p:nvPr/>
        </p:nvSpPr>
        <p:spPr bwMode="auto">
          <a:xfrm>
            <a:off x="549275" y="5734050"/>
            <a:ext cx="7945438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Character matching in the text always moves forward. Text index 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B23C00"/>
                </a:solidFill>
              </a:rPr>
              <a:t> never decrements.</a:t>
            </a:r>
          </a:p>
        </p:txBody>
      </p:sp>
      <p:sp>
        <p:nvSpPr>
          <p:cNvPr id="986573" name="Text Box 461"/>
          <p:cNvSpPr txBox="1">
            <a:spLocks noChangeArrowheads="1"/>
          </p:cNvSpPr>
          <p:nvPr/>
        </p:nvSpPr>
        <p:spPr bwMode="auto">
          <a:xfrm>
            <a:off x="6126463" y="6263609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90452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6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6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8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233" grpId="0"/>
      <p:bldP spid="986234" grpId="0"/>
      <p:bldP spid="986400" grpId="0"/>
      <p:bldP spid="986510" grpId="0"/>
      <p:bldP spid="986545" grpId="0" animBg="1"/>
      <p:bldP spid="98657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KMT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D53-D101-A548-BF94-61AC53A57D93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7" name="Picture 6" descr="Screen Shot 2015-07-29 at 9.16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84" y="1234463"/>
            <a:ext cx="7158476" cy="53949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4983" y="6566022"/>
            <a:ext cx="3634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http://algs4.cs.princeton.edu/lectures/</a:t>
            </a:r>
            <a:r>
              <a:rPr lang="en-US" sz="1000" dirty="0" smtClean="0">
                <a:hlinkClick r:id="rId3"/>
              </a:rPr>
              <a:t>53SubstringSearch.pdf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9934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407C-F473-694E-930A-01D9F11FCD2E}" type="slidenum">
              <a:rPr lang="en-US"/>
              <a:pPr/>
              <a:t>5</a:t>
            </a:fld>
            <a:endParaRPr lang="en-US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Concatenate Two Sublists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83163"/>
            <a:ext cx="8229600" cy="1147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Join the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other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linked list to the end of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this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one.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Attach using </a:t>
            </a:r>
            <a:r>
              <a:rPr lang="en-US" sz="2000" dirty="0">
                <a:solidFill>
                  <a:schemeClr val="folHlink"/>
                </a:solidFill>
              </a:rPr>
              <a:t>any node</a:t>
            </a:r>
            <a:r>
              <a:rPr lang="en-US" sz="2000" dirty="0"/>
              <a:t> of the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other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list.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Need to chase links to update the size of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this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list.</a:t>
            </a:r>
          </a:p>
        </p:txBody>
      </p:sp>
      <p:sp>
        <p:nvSpPr>
          <p:cNvPr id="965636" name="Text Box 4"/>
          <p:cNvSpPr txBox="1">
            <a:spLocks noChangeArrowheads="1"/>
          </p:cNvSpPr>
          <p:nvPr/>
        </p:nvSpPr>
        <p:spPr bwMode="auto">
          <a:xfrm>
            <a:off x="1539875" y="1304925"/>
            <a:ext cx="6140450" cy="34956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void 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concatenate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MyNode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AnyType</a:t>
            </a:r>
            <a:r>
              <a:rPr lang="en-US" sz="1400" b="1" dirty="0">
                <a:latin typeface="Courier New" charset="0"/>
              </a:rPr>
              <a:t>&gt; </a:t>
            </a:r>
            <a:r>
              <a:rPr lang="en-US" sz="1400" b="1" dirty="0" err="1">
                <a:latin typeface="Courier New" charset="0"/>
              </a:rPr>
              <a:t>otherNode</a:t>
            </a:r>
            <a:r>
              <a:rPr lang="en-US" sz="1400" b="1" dirty="0">
                <a:latin typeface="Courier New" charset="0"/>
              </a:rPr>
              <a:t>, </a:t>
            </a:r>
          </a:p>
          <a:p>
            <a:r>
              <a:rPr lang="en-US" sz="1400" b="1" dirty="0">
                <a:latin typeface="Courier New" charset="0"/>
              </a:rPr>
              <a:t>                        </a:t>
            </a:r>
            <a:r>
              <a:rPr lang="en-US" sz="1400" b="1" dirty="0" err="1">
                <a:latin typeface="Courier New" charset="0"/>
              </a:rPr>
              <a:t>MyLinkedList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AnyType</a:t>
            </a:r>
            <a:r>
              <a:rPr lang="en-US" sz="1400" b="1" dirty="0">
                <a:latin typeface="Courier New" charset="0"/>
              </a:rPr>
              <a:t>&gt; </a:t>
            </a:r>
            <a:r>
              <a:rPr lang="en-US" sz="1400" b="1" dirty="0" err="1">
                <a:latin typeface="Courier New" charset="0"/>
              </a:rPr>
              <a:t>otherList</a:t>
            </a:r>
            <a:r>
              <a:rPr lang="en-US" sz="1400" b="1" dirty="0">
                <a:latin typeface="Courier New" charset="0"/>
              </a:rPr>
              <a:t>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// Splice the other list to the end of this list.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if (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otherNode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!= null) {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this.tail.next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otherNode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otherNode.prev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this.tail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this.tail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otherList.tail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// Update this list's size.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do {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size++;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otherNode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=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otherNode.next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} while (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otherNode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!= null);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07" y="4343390"/>
            <a:ext cx="18155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MyLinkedList.java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5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5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5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56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56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656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CDA9-F326-4044-B2BD-0D4199EC6E57}" type="slidenum">
              <a:rPr lang="en-US"/>
              <a:pPr/>
              <a:t>6</a:t>
            </a:fld>
            <a:endParaRPr lang="en-US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Mergesort</a:t>
            </a:r>
          </a:p>
        </p:txBody>
      </p:sp>
      <p:sp>
        <p:nvSpPr>
          <p:cNvPr id="966660" name="Text Box 4"/>
          <p:cNvSpPr txBox="1">
            <a:spLocks noChangeArrowheads="1"/>
          </p:cNvSpPr>
          <p:nvPr/>
        </p:nvSpPr>
        <p:spPr bwMode="auto">
          <a:xfrm>
            <a:off x="539750" y="1338263"/>
            <a:ext cx="8157376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private Stats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mergeSort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MyLinkedList</a:t>
            </a:r>
            <a:r>
              <a:rPr lang="en-US" sz="1400" b="1" dirty="0">
                <a:latin typeface="Courier New" charset="0"/>
              </a:rPr>
              <a:t>&lt;Integer&gt; list)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Stats stats1 = new Stats();</a:t>
            </a:r>
          </a:p>
          <a:p>
            <a:r>
              <a:rPr lang="en-US" sz="1400" b="1" dirty="0">
                <a:latin typeface="Courier New" charset="0"/>
              </a:rPr>
              <a:t>    Stats stats2 = new Stats();</a:t>
            </a:r>
          </a:p>
          <a:p>
            <a:r>
              <a:rPr lang="en-US" sz="1400" b="1" dirty="0">
                <a:latin typeface="Courier New" charset="0"/>
              </a:rPr>
              <a:t>    Stats stats3 = new Stats();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moves = 0;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if (</a:t>
            </a:r>
            <a:r>
              <a:rPr lang="en-US" sz="1400" b="1" dirty="0" err="1">
                <a:latin typeface="Courier New" charset="0"/>
              </a:rPr>
              <a:t>list.size</a:t>
            </a:r>
            <a:r>
              <a:rPr lang="en-US" sz="1400" b="1" dirty="0">
                <a:latin typeface="Courier New" charset="0"/>
              </a:rPr>
              <a:t>() &gt; 1) {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// Split the list roughly in half.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MyLinkedList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&lt;Integer&gt; lists[] =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list.split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moves += 2;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// Sort each sublist and merge.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stats1 =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mergeSort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(lists[0]);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stats2 =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mergeSort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(lists[1]);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    stats3 = merge(list, lists[0], lists[1]);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return new Stats(moves + stats1.moves + stats2.moves + stats3.moves,</a:t>
            </a:r>
          </a:p>
          <a:p>
            <a:r>
              <a:rPr lang="en-US" sz="1400" b="1" dirty="0">
                <a:latin typeface="Courier New" charset="0"/>
              </a:rPr>
              <a:t>                     stats1.compares + stats2.compares + stats3.compares);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966661" name="Text Box 5"/>
          <p:cNvSpPr txBox="1">
            <a:spLocks noChangeArrowheads="1"/>
          </p:cNvSpPr>
          <p:nvPr/>
        </p:nvSpPr>
        <p:spPr bwMode="auto">
          <a:xfrm>
            <a:off x="2925763" y="4819650"/>
            <a:ext cx="3897312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Pass the original list and the two sublists.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41" y="1234464"/>
            <a:ext cx="24999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MergeSortLinkedList.java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05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66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66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66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66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66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66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ECC05-8FEA-7946-B722-D314D70AE5F0}" type="slidenum">
              <a:rPr lang="en-US"/>
              <a:pPr/>
              <a:t>7</a:t>
            </a:fld>
            <a:endParaRPr lang="en-US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Linked Lists</a:t>
            </a:r>
            <a:endParaRPr lang="en-US" dirty="0"/>
          </a:p>
        </p:txBody>
      </p:sp>
      <p:sp>
        <p:nvSpPr>
          <p:cNvPr id="967684" name="Text Box 4"/>
          <p:cNvSpPr txBox="1">
            <a:spLocks noChangeArrowheads="1"/>
          </p:cNvSpPr>
          <p:nvPr/>
        </p:nvSpPr>
        <p:spPr bwMode="auto">
          <a:xfrm>
            <a:off x="1096963" y="1335088"/>
            <a:ext cx="6384806" cy="54476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private Stats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merge</a:t>
            </a:r>
            <a:r>
              <a:rPr lang="en-US" sz="1200" b="1" dirty="0">
                <a:latin typeface="Courier New" charset="0"/>
              </a:rPr>
              <a:t>(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list,</a:t>
            </a:r>
          </a:p>
          <a:p>
            <a:r>
              <a:rPr lang="en-US" sz="1200" b="1" dirty="0">
                <a:latin typeface="Courier New" charset="0"/>
              </a:rPr>
              <a:t>                    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list1, </a:t>
            </a:r>
          </a:p>
          <a:p>
            <a:r>
              <a:rPr lang="en-US" sz="1200" b="1" dirty="0">
                <a:latin typeface="Courier New" charset="0"/>
              </a:rPr>
              <a:t>                    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list2)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MyNode</a:t>
            </a:r>
            <a:r>
              <a:rPr lang="en-US" sz="1200" b="1" dirty="0">
                <a:latin typeface="Courier New" charset="0"/>
              </a:rPr>
              <a:t>&lt;Integer&gt; node1 = list1.head();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MyNode</a:t>
            </a:r>
            <a:r>
              <a:rPr lang="en-US" sz="1200" b="1" dirty="0">
                <a:latin typeface="Courier New" charset="0"/>
              </a:rPr>
              <a:t>&lt;Integer&gt; node2 = list2.head();</a:t>
            </a:r>
          </a:p>
          <a:p>
            <a:r>
              <a:rPr lang="en-US" sz="1200" b="1" dirty="0">
                <a:latin typeface="Courier New" charset="0"/>
              </a:rPr>
              <a:t>    long moves = 0;</a:t>
            </a:r>
          </a:p>
          <a:p>
            <a:r>
              <a:rPr lang="en-US" sz="1200" b="1" dirty="0">
                <a:latin typeface="Courier New" charset="0"/>
              </a:rPr>
              <a:t>    long compares = 0;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list.empty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();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// Choose which node from sublist to add to the merged sublist.</a:t>
            </a:r>
          </a:p>
          <a:p>
            <a:r>
              <a:rPr lang="en-US" sz="1200" b="1" dirty="0">
                <a:latin typeface="Courier New" charset="0"/>
              </a:rPr>
              <a:t>    while((node1 != null) &amp;&amp; (node2 != null)) {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if (node1.data.compareTo(node2.data) &lt;= 0) {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</a:rPr>
              <a:t>MyNode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&lt;Integer&gt;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</a:rPr>
              <a:t>nextNode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= node1.next;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</a:rPr>
              <a:t>list.add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(node1);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        node1 =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</a:rPr>
              <a:t>nextNode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;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else {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MyNode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&lt;Integer&gt;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nextNode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= node2.next;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  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list.add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(node2);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    node2 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nextNode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sz="1200" b="1" dirty="0">
                <a:latin typeface="Courier New" charset="0"/>
              </a:rPr>
              <a:t>        moves++;</a:t>
            </a:r>
          </a:p>
          <a:p>
            <a:r>
              <a:rPr lang="en-US" sz="1200" b="1" dirty="0">
                <a:latin typeface="Courier New" charset="0"/>
              </a:rPr>
              <a:t>        compares++;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...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7756" y="6355048"/>
            <a:ext cx="24999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MergeSortLinkedList.java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2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76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76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76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768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768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768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76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76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768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676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6768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768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6768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768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768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6768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332F-0401-2449-8C53-3AEED9DEF815}" type="slidenum">
              <a:rPr lang="en-US"/>
              <a:pPr/>
              <a:t>8</a:t>
            </a:fld>
            <a:endParaRPr lang="en-US"/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Linked Lists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968708" name="Text Box 4"/>
          <p:cNvSpPr txBox="1">
            <a:spLocks noChangeArrowheads="1"/>
          </p:cNvSpPr>
          <p:nvPr/>
        </p:nvSpPr>
        <p:spPr bwMode="auto">
          <a:xfrm>
            <a:off x="1419225" y="1333500"/>
            <a:ext cx="6384806" cy="470898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private Stats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merge</a:t>
            </a:r>
            <a:r>
              <a:rPr lang="en-US" sz="1200" b="1" dirty="0">
                <a:latin typeface="Courier New" charset="0"/>
              </a:rPr>
              <a:t>(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list,</a:t>
            </a:r>
          </a:p>
          <a:p>
            <a:r>
              <a:rPr lang="en-US" sz="1200" b="1" dirty="0">
                <a:latin typeface="Courier New" charset="0"/>
              </a:rPr>
              <a:t>                    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list1, </a:t>
            </a:r>
          </a:p>
          <a:p>
            <a:r>
              <a:rPr lang="en-US" sz="1200" b="1" dirty="0">
                <a:latin typeface="Courier New" charset="0"/>
              </a:rPr>
              <a:t>                    </a:t>
            </a:r>
            <a:r>
              <a:rPr lang="en-US" sz="1200" b="1" dirty="0" err="1">
                <a:latin typeface="Courier New" charset="0"/>
              </a:rPr>
              <a:t>MyLinkedList</a:t>
            </a:r>
            <a:r>
              <a:rPr lang="en-US" sz="1200" b="1" dirty="0">
                <a:latin typeface="Courier New" charset="0"/>
              </a:rPr>
              <a:t>&lt;Integer&gt; list2)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...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// Choose which node from sublist to add to the merged sublist.</a:t>
            </a:r>
          </a:p>
          <a:p>
            <a:r>
              <a:rPr lang="en-US" sz="1200" b="1" dirty="0">
                <a:latin typeface="Courier New" charset="0"/>
              </a:rPr>
              <a:t>    while((node1 != null) &amp;&amp; (node2 != null)) {</a:t>
            </a:r>
          </a:p>
          <a:p>
            <a:r>
              <a:rPr lang="en-US" sz="1200" b="1" dirty="0">
                <a:latin typeface="Courier New" charset="0"/>
              </a:rPr>
              <a:t>        ...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// Concatenate the rest of the first sublist to list.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if (node1 != null) {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    </a:t>
            </a:r>
            <a:r>
              <a:rPr lang="en-US" sz="1200" b="1" dirty="0" err="1">
                <a:solidFill>
                  <a:srgbClr val="B23C00"/>
                </a:solidFill>
                <a:latin typeface="Courier New" charset="0"/>
              </a:rPr>
              <a:t>list.concatenate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(node1, list1);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    moves++;</a:t>
            </a: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// Concatenate the rest of the second sublist to list.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if (node2 != null) {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</a:t>
            </a:r>
            <a:r>
              <a:rPr lang="en-US" sz="1200" b="1" dirty="0" err="1">
                <a:solidFill>
                  <a:srgbClr val="006600"/>
                </a:solidFill>
                <a:latin typeface="Courier New" charset="0"/>
              </a:rPr>
              <a:t>list.concatenate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(node2, list2);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    moves++;</a:t>
            </a:r>
          </a:p>
          <a:p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return new Stats(moves, compares);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24" y="1417342"/>
            <a:ext cx="24999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MergeSortLinkedList.java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8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8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8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8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8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8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8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8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870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870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F603-0907-FE43-99ED-BF0EEB439CFD}" type="slidenum">
              <a:rPr lang="en-US"/>
              <a:pPr/>
              <a:t>9</a:t>
            </a:fld>
            <a:endParaRPr lang="en-US"/>
          </a:p>
        </p:txBody>
      </p:sp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with a Linked </a:t>
            </a:r>
            <a:r>
              <a:rPr lang="en-US" dirty="0" smtClean="0"/>
              <a:t>List</a:t>
            </a:r>
            <a:r>
              <a:rPr lang="en-US" i="1" dirty="0" smtClean="0"/>
              <a:t>, cont’d</a:t>
            </a:r>
            <a:endParaRPr lang="en-US" dirty="0"/>
          </a:p>
        </p:txBody>
      </p:sp>
      <p:sp>
        <p:nvSpPr>
          <p:cNvPr id="972804" name="Text Box 4"/>
          <p:cNvSpPr txBox="1">
            <a:spLocks noChangeArrowheads="1"/>
          </p:cNvSpPr>
          <p:nvPr/>
        </p:nvSpPr>
        <p:spPr bwMode="auto">
          <a:xfrm>
            <a:off x="365806" y="1234464"/>
            <a:ext cx="8680681" cy="550920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private static boolean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checkSorted</a:t>
            </a:r>
            <a:r>
              <a:rPr lang="en-US" sz="1600" b="1" dirty="0">
                <a:latin typeface="Courier New" charset="0"/>
              </a:rPr>
              <a:t>(Integer a[])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for (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 = 1;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 &lt; </a:t>
            </a:r>
            <a:r>
              <a:rPr lang="en-US" sz="1600" b="1" dirty="0" err="1">
                <a:latin typeface="Courier New" charset="0"/>
              </a:rPr>
              <a:t>a.length</a:t>
            </a:r>
            <a:r>
              <a:rPr lang="en-US" sz="1600" b="1" dirty="0">
                <a:latin typeface="Courier New" charset="0"/>
              </a:rPr>
              <a:t>; 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++) {</a:t>
            </a:r>
          </a:p>
          <a:p>
            <a:r>
              <a:rPr lang="en-US" sz="1600" b="1" dirty="0">
                <a:latin typeface="Courier New" charset="0"/>
              </a:rPr>
              <a:t>        if (a[i-1] &gt; a[</a:t>
            </a:r>
            <a:r>
              <a:rPr lang="en-US" sz="1600" b="1" dirty="0" err="1"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]) return false;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</a:p>
          <a:p>
            <a:r>
              <a:rPr lang="en-US" sz="1600" b="1" dirty="0">
                <a:latin typeface="Courier New" charset="0"/>
              </a:rPr>
              <a:t>    return true;</a:t>
            </a:r>
          </a:p>
          <a:p>
            <a:r>
              <a:rPr lang="en-US" sz="1600" b="1" dirty="0">
                <a:latin typeface="Courier New" charset="0"/>
              </a:rPr>
              <a:t>}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private static void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printStats</a:t>
            </a:r>
            <a:r>
              <a:rPr lang="en-US" sz="1600" b="1" dirty="0">
                <a:latin typeface="Courier New" charset="0"/>
              </a:rPr>
              <a:t>(Integer a[], Stats stats)</a:t>
            </a:r>
          </a:p>
          <a:p>
            <a:r>
              <a:rPr lang="en-US" sz="1600" b="1" dirty="0"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if (!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checkSorted</a:t>
            </a:r>
            <a:r>
              <a:rPr lang="en-US" sz="1600" b="1" dirty="0">
                <a:latin typeface="Courier New" charset="0"/>
              </a:rPr>
              <a:t>(a)) {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System.out.println</a:t>
            </a:r>
            <a:r>
              <a:rPr lang="en-US" sz="1600" b="1" dirty="0">
                <a:latin typeface="Courier New" charset="0"/>
              </a:rPr>
              <a:t>("    *** SORT ERROR ***");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>
                <a:latin typeface="Courier New" charset="0"/>
              </a:rPr>
              <a:t>    else {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System.out.printf</a:t>
            </a:r>
            <a:r>
              <a:rPr lang="en-US" sz="1600" b="1" dirty="0">
                <a:latin typeface="Courier New" charset="0"/>
              </a:rPr>
              <a:t>("%15s%15s%15s\n",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NumberFormat.getIntegerInstance</a:t>
            </a:r>
            <a:r>
              <a:rPr lang="en-US" sz="1600" b="1" dirty="0">
                <a:latin typeface="Courier New" charset="0"/>
              </a:rPr>
              <a:t>().format(</a:t>
            </a:r>
            <a:r>
              <a:rPr lang="en-US" sz="1600" b="1" dirty="0" err="1">
                <a:latin typeface="Courier New" charset="0"/>
              </a:rPr>
              <a:t>stats.moves</a:t>
            </a:r>
            <a:r>
              <a:rPr lang="en-US" sz="1600" b="1" dirty="0">
                <a:latin typeface="Courier New" charset="0"/>
              </a:rPr>
              <a:t>), 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NumberFormat.getIntegerInstance</a:t>
            </a:r>
            <a:r>
              <a:rPr lang="en-US" sz="1600" b="1" dirty="0">
                <a:latin typeface="Courier New" charset="0"/>
              </a:rPr>
              <a:t>().format(</a:t>
            </a:r>
            <a:r>
              <a:rPr lang="en-US" sz="1600" b="1" dirty="0" err="1">
                <a:latin typeface="Courier New" charset="0"/>
              </a:rPr>
              <a:t>stats.compares</a:t>
            </a:r>
            <a:r>
              <a:rPr lang="en-US" sz="1600" b="1" dirty="0">
                <a:latin typeface="Courier New" charset="0"/>
              </a:rPr>
              <a:t>), </a:t>
            </a:r>
          </a:p>
          <a:p>
            <a:r>
              <a:rPr lang="en-US" sz="1600" b="1" dirty="0">
                <a:latin typeface="Courier New" charset="0"/>
              </a:rPr>
              <a:t>            </a:t>
            </a:r>
            <a:r>
              <a:rPr lang="en-US" sz="1600" b="1" dirty="0" err="1">
                <a:latin typeface="Courier New" charset="0"/>
              </a:rPr>
              <a:t>NumberFormat.getIntegerInstance</a:t>
            </a:r>
            <a:r>
              <a:rPr lang="en-US" sz="1600" b="1" dirty="0">
                <a:latin typeface="Courier New" charset="0"/>
              </a:rPr>
              <a:t>().format(</a:t>
            </a:r>
            <a:r>
              <a:rPr lang="en-US" sz="1600" b="1" dirty="0" err="1">
                <a:latin typeface="Courier New" charset="0"/>
              </a:rPr>
              <a:t>stats.time</a:t>
            </a:r>
            <a:r>
              <a:rPr lang="en-US" sz="1600" b="1" dirty="0">
                <a:latin typeface="Courier New" charset="0"/>
              </a:rPr>
              <a:t>));</a:t>
            </a:r>
          </a:p>
          <a:p>
            <a:r>
              <a:rPr lang="en-US" sz="1600" b="1" dirty="0">
                <a:latin typeface="Courier New" charset="0"/>
              </a:rPr>
              <a:t>    }</a:t>
            </a:r>
          </a:p>
          <a:p>
            <a:r>
              <a:rPr lang="en-US" sz="1600" b="1" dirty="0" smtClean="0">
                <a:latin typeface="Courier New" charset="0"/>
              </a:rPr>
              <a:t>}</a:t>
            </a:r>
          </a:p>
          <a:p>
            <a:endParaRPr lang="en-US" sz="1600" b="1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69702" y="1685401"/>
            <a:ext cx="246841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It doesn</a:t>
            </a:r>
            <a:r>
              <a:rPr lang="en-US" dirty="0" smtClean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33CC"/>
                </a:solidFill>
              </a:rPr>
              <a:t>t hurt to be a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paranoid programmer!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06609" y="6263609"/>
            <a:ext cx="154190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CountSort.java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8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2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28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2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2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72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2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7280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2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72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7280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52140</TotalTime>
  <Words>3770</Words>
  <Application>Microsoft Macintosh PowerPoint</Application>
  <PresentationFormat>On-screen Show (4:3)</PresentationFormat>
  <Paragraphs>961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Quadrant</vt:lpstr>
      <vt:lpstr>CS 146: Data Structures and Algorithms July 28 Class Meeting</vt:lpstr>
      <vt:lpstr>A Solution to Assignment #5</vt:lpstr>
      <vt:lpstr>A Solution to Assignment #5, cont’d</vt:lpstr>
      <vt:lpstr>Split a Linked List into Two Sublists</vt:lpstr>
      <vt:lpstr>Concatenate Two Sublists</vt:lpstr>
      <vt:lpstr>Mergesort</vt:lpstr>
      <vt:lpstr>Merge Linked Lists</vt:lpstr>
      <vt:lpstr>Merge Linked Lists, cont’d</vt:lpstr>
      <vt:lpstr>Mergesort with a Linked List, cont’d</vt:lpstr>
      <vt:lpstr>Mergesort with a Linked List</vt:lpstr>
      <vt:lpstr>Mergesort with a Linked List</vt:lpstr>
      <vt:lpstr>Mergesort with a Linked List</vt:lpstr>
      <vt:lpstr>String Algorithms: Important Applications</vt:lpstr>
      <vt:lpstr>Longest Common Subsequence</vt:lpstr>
      <vt:lpstr>String Subsequence</vt:lpstr>
      <vt:lpstr>Longest Common Subsequence, cont’d</vt:lpstr>
      <vt:lpstr>Length of the LCS</vt:lpstr>
      <vt:lpstr>Length of the LCS, cont’d</vt:lpstr>
      <vt:lpstr>LCS with Dynamic Programming</vt:lpstr>
      <vt:lpstr>LCS with Dynamic Programming, cont’d</vt:lpstr>
      <vt:lpstr>LCS with Dynamic Programming, cont’d</vt:lpstr>
      <vt:lpstr>LCS with Dynamic Programming, cont’d</vt:lpstr>
      <vt:lpstr>LCS with Dynamic Programming, cont’d</vt:lpstr>
      <vt:lpstr>LCS with Dynamic Programming, cont’d</vt:lpstr>
      <vt:lpstr>Break</vt:lpstr>
      <vt:lpstr>String Pattern Matching Algorithms</vt:lpstr>
      <vt:lpstr>String Pattern Matching Algorithms, cont’d</vt:lpstr>
      <vt:lpstr>Brute Search Pattern Matching, cont’d</vt:lpstr>
      <vt:lpstr>Brute Search Pattern Matching, cont’d</vt:lpstr>
      <vt:lpstr>Brute Search Pattern Matching, cont’d</vt:lpstr>
      <vt:lpstr>Brute Search Pattern Matching, cont’d</vt:lpstr>
      <vt:lpstr>Brute Search Pattern Matching, cont’d</vt:lpstr>
      <vt:lpstr>Brute Search Pattern Matching, cont’d</vt:lpstr>
      <vt:lpstr>Knuth-Morris-Pratt Algorithm</vt:lpstr>
      <vt:lpstr>Knuth-Morris-Pratt Algorithm</vt:lpstr>
      <vt:lpstr>Knuth-Morris-Pratt Algorithm</vt:lpstr>
      <vt:lpstr>Knuth-Morris-Pratt Algorithm</vt:lpstr>
      <vt:lpstr>Computing KMP next[] </vt:lpstr>
      <vt:lpstr>KMP Pattern Matching</vt:lpstr>
      <vt:lpstr>KMP Pattern Matching</vt:lpstr>
      <vt:lpstr>KMP Pattern Matching</vt:lpstr>
      <vt:lpstr>History of KMT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778</cp:revision>
  <cp:lastPrinted>2015-07-07T08:11:41Z</cp:lastPrinted>
  <dcterms:created xsi:type="dcterms:W3CDTF">2008-01-12T03:52:55Z</dcterms:created>
  <dcterms:modified xsi:type="dcterms:W3CDTF">2015-08-02T23:37:08Z</dcterms:modified>
  <cp:category/>
</cp:coreProperties>
</file>