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49"/>
  </p:notesMasterIdLst>
  <p:handoutMasterIdLst>
    <p:handoutMasterId r:id="rId50"/>
  </p:handoutMasterIdLst>
  <p:sldIdLst>
    <p:sldId id="256" r:id="rId2"/>
    <p:sldId id="484" r:id="rId3"/>
    <p:sldId id="485" r:id="rId4"/>
    <p:sldId id="478" r:id="rId5"/>
    <p:sldId id="479" r:id="rId6"/>
    <p:sldId id="480" r:id="rId7"/>
    <p:sldId id="481" r:id="rId8"/>
    <p:sldId id="482" r:id="rId9"/>
    <p:sldId id="483" r:id="rId10"/>
    <p:sldId id="486" r:id="rId11"/>
    <p:sldId id="487" r:id="rId12"/>
    <p:sldId id="488" r:id="rId13"/>
    <p:sldId id="489" r:id="rId14"/>
    <p:sldId id="490" r:id="rId15"/>
    <p:sldId id="491" r:id="rId16"/>
    <p:sldId id="492" r:id="rId17"/>
    <p:sldId id="493" r:id="rId18"/>
    <p:sldId id="494" r:id="rId19"/>
    <p:sldId id="495" r:id="rId20"/>
    <p:sldId id="496" r:id="rId21"/>
    <p:sldId id="497" r:id="rId22"/>
    <p:sldId id="523" r:id="rId23"/>
    <p:sldId id="498" r:id="rId24"/>
    <p:sldId id="499" r:id="rId25"/>
    <p:sldId id="500" r:id="rId26"/>
    <p:sldId id="501" r:id="rId27"/>
    <p:sldId id="502" r:id="rId28"/>
    <p:sldId id="503" r:id="rId29"/>
    <p:sldId id="504" r:id="rId30"/>
    <p:sldId id="505" r:id="rId31"/>
    <p:sldId id="506" r:id="rId32"/>
    <p:sldId id="507" r:id="rId33"/>
    <p:sldId id="508" r:id="rId34"/>
    <p:sldId id="509" r:id="rId35"/>
    <p:sldId id="510" r:id="rId36"/>
    <p:sldId id="511" r:id="rId37"/>
    <p:sldId id="512" r:id="rId38"/>
    <p:sldId id="513" r:id="rId39"/>
    <p:sldId id="514" r:id="rId40"/>
    <p:sldId id="515" r:id="rId41"/>
    <p:sldId id="516" r:id="rId42"/>
    <p:sldId id="521" r:id="rId43"/>
    <p:sldId id="522" r:id="rId44"/>
    <p:sldId id="517" r:id="rId45"/>
    <p:sldId id="518" r:id="rId46"/>
    <p:sldId id="520" r:id="rId47"/>
    <p:sldId id="519" r:id="rId4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F5FF"/>
    <a:srgbClr val="C6DEFF"/>
    <a:srgbClr val="A12A03"/>
    <a:srgbClr val="B23C00"/>
    <a:srgbClr val="66CCFF"/>
    <a:srgbClr val="A40000"/>
    <a:srgbClr val="0033CC"/>
    <a:srgbClr val="CC99FF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6122" autoAdjust="0"/>
    <p:restoredTop sz="98450" autoAdjust="0"/>
  </p:normalViewPr>
  <p:slideViewPr>
    <p:cSldViewPr>
      <p:cViewPr varScale="1">
        <p:scale>
          <a:sx n="122" d="100"/>
          <a:sy n="122" d="100"/>
        </p:scale>
        <p:origin x="-104" y="-192"/>
      </p:cViewPr>
      <p:guideLst>
        <p:guide orient="horz" pos="2160"/>
        <p:guide pos="282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handoutMaster" Target="handoutMasters/handoutMaster1.xml"/><Relationship Id="rId51" Type="http://schemas.openxmlformats.org/officeDocument/2006/relationships/printerSettings" Target="printerSettings/printerSettings1.bin"/><Relationship Id="rId52" Type="http://schemas.openxmlformats.org/officeDocument/2006/relationships/presProps" Target="presProps.xml"/><Relationship Id="rId53" Type="http://schemas.openxmlformats.org/officeDocument/2006/relationships/viewProps" Target="viewProps.xml"/><Relationship Id="rId54" Type="http://schemas.openxmlformats.org/officeDocument/2006/relationships/theme" Target="theme/theme1.xml"/><Relationship Id="rId55" Type="http://schemas.openxmlformats.org/officeDocument/2006/relationships/tableStyles" Target="tableStyles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172681-C581-F644-AAF5-C092E01AA013}" type="datetimeFigureOut">
              <a:rPr lang="en-US" smtClean="0"/>
              <a:t>6/11/15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A581D9-7090-374C-A542-C325CF1D3F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2006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164504C-A0F5-524D-82C6-1B8158989AE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76872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4F0376-0E54-9843-B673-E00D6670E8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534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1163"/>
            <a:ext cx="8229600" cy="6556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5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06475" y="6248400"/>
            <a:ext cx="21018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2963" y="6248400"/>
            <a:ext cx="329247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BD426FE-E46D-DC44-BF7D-8C3431A90D9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14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2BDC82CD-30B2-1348-96D0-860A277DEA53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 userDrawn="1"/>
        </p:nvSpPr>
        <p:spPr>
          <a:xfrm>
            <a:off x="1097318" y="6263609"/>
            <a:ext cx="15817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Computer</a:t>
            </a:r>
            <a:r>
              <a:rPr lang="en-US" sz="1000" baseline="0" dirty="0" smtClean="0"/>
              <a:t> Science Dept.</a:t>
            </a:r>
          </a:p>
          <a:p>
            <a:r>
              <a:rPr lang="en-US" sz="1000" baseline="0" dirty="0" smtClean="0"/>
              <a:t>Summer 2015: June 9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492427" y="6263609"/>
            <a:ext cx="24371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 smtClean="0"/>
              <a:t>CS 146: </a:t>
            </a:r>
            <a:r>
              <a:rPr lang="en-US" sz="1000" baseline="0" dirty="0" smtClean="0"/>
              <a:t>Data Structures and Algorithms</a:t>
            </a:r>
            <a:br>
              <a:rPr lang="en-US" sz="1000" baseline="0" dirty="0" smtClean="0"/>
            </a:br>
            <a:r>
              <a:rPr lang="en-US" sz="1000" baseline="0" dirty="0" smtClean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cs.sjsu.edu/~mak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wmf"/><Relationship Id="rId3" Type="http://schemas.openxmlformats.org/officeDocument/2006/relationships/image" Target="../media/image6.wmf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CS </a:t>
            </a:r>
            <a:r>
              <a:rPr lang="en-US" sz="3200" dirty="0" smtClean="0"/>
              <a:t>146: Data Structures and Algorithms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2400" dirty="0" smtClean="0"/>
              <a:t>June 9 Class </a:t>
            </a:r>
            <a:r>
              <a:rPr lang="en-US" sz="2400" dirty="0"/>
              <a:t>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Science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r>
              <a:rPr lang="en-US" sz="1200" dirty="0"/>
              <a:t/>
            </a:r>
            <a:br>
              <a:rPr lang="en-US" sz="1200" dirty="0"/>
            </a:br>
            <a:r>
              <a:rPr lang="en-US" dirty="0" smtClean="0"/>
              <a:t>Summer 2015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527550"/>
            <a:ext cx="1154113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78B55-BA3E-A94A-8FBD-DD6309C2FE4B}" type="slidenum">
              <a:rPr lang="en-US"/>
              <a:pPr/>
              <a:t>10</a:t>
            </a:fld>
            <a:endParaRPr lang="en-US"/>
          </a:p>
        </p:txBody>
      </p:sp>
      <p:sp>
        <p:nvSpPr>
          <p:cNvPr id="436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Scalability of Different Algorithms</a:t>
            </a:r>
          </a:p>
        </p:txBody>
      </p:sp>
      <p:sp>
        <p:nvSpPr>
          <p:cNvPr id="436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tabLst>
                <a:tab pos="5143500" algn="l"/>
              </a:tabLst>
            </a:pPr>
            <a:r>
              <a:rPr lang="en-US" dirty="0" err="1" smtClean="0"/>
              <a:t>LinearRuntimeGrowth</a:t>
            </a:r>
            <a:r>
              <a:rPr lang="en-US" dirty="0"/>
              <a:t>: 	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</a:p>
          <a:p>
            <a:pPr>
              <a:tabLst>
                <a:tab pos="5143500" algn="l"/>
              </a:tabLst>
            </a:pPr>
            <a:r>
              <a:rPr lang="en-US" dirty="0" err="1" smtClean="0"/>
              <a:t>LogarithmicRuntimeGrowth</a:t>
            </a:r>
            <a:r>
              <a:rPr lang="en-US" dirty="0" smtClean="0"/>
              <a:t>:	</a:t>
            </a:r>
            <a:r>
              <a:rPr lang="en-US" i="1" dirty="0" smtClean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 </a:t>
            </a:r>
            <a:r>
              <a:rPr lang="en-US" dirty="0">
                <a:latin typeface="Times New Roman" charset="0"/>
              </a:rPr>
              <a:t>log</a:t>
            </a:r>
            <a:r>
              <a:rPr lang="en-US" i="1" dirty="0">
                <a:latin typeface="Times New Roman" charset="0"/>
              </a:rPr>
              <a:t> N</a:t>
            </a:r>
            <a:r>
              <a:rPr lang="en-US" dirty="0">
                <a:latin typeface="Times New Roman" charset="0"/>
              </a:rPr>
              <a:t>)</a:t>
            </a:r>
          </a:p>
          <a:p>
            <a:pPr>
              <a:tabLst>
                <a:tab pos="5143500" algn="l"/>
              </a:tabLst>
            </a:pPr>
            <a:r>
              <a:rPr lang="en-US" dirty="0" err="1"/>
              <a:t>QuadraticRuntimeGrowth</a:t>
            </a:r>
            <a:r>
              <a:rPr lang="en-US" dirty="0"/>
              <a:t>: 	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30000" dirty="0">
                <a:latin typeface="Times New Roman" charset="0"/>
              </a:rPr>
              <a:t>2</a:t>
            </a:r>
            <a:r>
              <a:rPr lang="en-US" dirty="0">
                <a:latin typeface="Times New Roman" charset="0"/>
              </a:rPr>
              <a:t>)</a:t>
            </a:r>
          </a:p>
          <a:p>
            <a:pPr>
              <a:tabLst>
                <a:tab pos="5143500" algn="l"/>
              </a:tabLst>
            </a:pPr>
            <a:r>
              <a:rPr lang="en-US" dirty="0" err="1"/>
              <a:t>CubicRuntimeGrowth</a:t>
            </a:r>
            <a:r>
              <a:rPr lang="en-US" dirty="0"/>
              <a:t>: 	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30000" dirty="0">
                <a:latin typeface="Times New Roman" charset="0"/>
              </a:rPr>
              <a:t>3</a:t>
            </a:r>
            <a:r>
              <a:rPr lang="en-US" dirty="0">
                <a:latin typeface="Times New Roman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605352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4AAF91-15A2-0D4D-A48A-A647DB8CEF2F}" type="slidenum">
              <a:rPr lang="en-US"/>
              <a:pPr/>
              <a:t>11</a:t>
            </a:fld>
            <a:endParaRPr lang="en-US"/>
          </a:p>
        </p:txBody>
      </p:sp>
      <p:sp>
        <p:nvSpPr>
          <p:cNvPr id="442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How to Say </a:t>
            </a:r>
            <a:r>
              <a:rPr lang="ja-JP" altLang="en-US">
                <a:latin typeface="Arial"/>
              </a:rPr>
              <a:t>“</a:t>
            </a:r>
            <a:r>
              <a:rPr lang="en-US" i="1">
                <a:latin typeface="Times New Roman" charset="0"/>
              </a:rPr>
              <a:t>T</a:t>
            </a:r>
            <a:r>
              <a:rPr lang="en-US">
                <a:latin typeface="Times New Roman" charset="0"/>
              </a:rPr>
              <a:t>(</a:t>
            </a:r>
            <a:r>
              <a:rPr lang="en-US" i="1">
                <a:latin typeface="Times New Roman" charset="0"/>
              </a:rPr>
              <a:t>N</a:t>
            </a:r>
            <a:r>
              <a:rPr lang="en-US">
                <a:latin typeface="Times New Roman" charset="0"/>
              </a:rPr>
              <a:t>)</a:t>
            </a:r>
            <a:r>
              <a:rPr lang="en-US" i="1">
                <a:latin typeface="Times New Roman" charset="0"/>
              </a:rPr>
              <a:t> = O</a:t>
            </a:r>
            <a:r>
              <a:rPr lang="en-US">
                <a:latin typeface="Times New Roman" charset="0"/>
              </a:rPr>
              <a:t>(</a:t>
            </a:r>
            <a:r>
              <a:rPr lang="en-US" i="1">
                <a:latin typeface="Times New Roman" charset="0"/>
              </a:rPr>
              <a:t>f</a:t>
            </a:r>
            <a:r>
              <a:rPr lang="en-US">
                <a:latin typeface="Times New Roman" charset="0"/>
              </a:rPr>
              <a:t>(</a:t>
            </a:r>
            <a:r>
              <a:rPr lang="en-US" i="1">
                <a:latin typeface="Times New Roman" charset="0"/>
              </a:rPr>
              <a:t>N</a:t>
            </a:r>
            <a:r>
              <a:rPr lang="en-US">
                <a:latin typeface="Times New Roman" charset="0"/>
              </a:rPr>
              <a:t>))</a:t>
            </a:r>
            <a:r>
              <a:rPr lang="ja-JP" altLang="en-US">
                <a:latin typeface="Arial"/>
              </a:rPr>
              <a:t>”</a:t>
            </a:r>
            <a:endParaRPr lang="en-US"/>
          </a:p>
        </p:txBody>
      </p:sp>
      <p:sp>
        <p:nvSpPr>
          <p:cNvPr id="4423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295400"/>
            <a:ext cx="8229600" cy="4785331"/>
          </a:xfrm>
        </p:spPr>
        <p:txBody>
          <a:bodyPr/>
          <a:lstStyle/>
          <a:p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/>
              <a:t>is </a:t>
            </a:r>
            <a:r>
              <a:rPr lang="en-US" dirty="0">
                <a:solidFill>
                  <a:srgbClr val="B23C00"/>
                </a:solidFill>
              </a:rPr>
              <a:t>Big-Oh of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</a:p>
          <a:p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/>
              <a:t>is </a:t>
            </a:r>
            <a:r>
              <a:rPr lang="en-US" dirty="0">
                <a:solidFill>
                  <a:srgbClr val="B23C00"/>
                </a:solidFill>
              </a:rPr>
              <a:t>order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</a:p>
          <a:p>
            <a:pPr lvl="4"/>
            <a:endParaRPr lang="en-US" dirty="0">
              <a:latin typeface="Times New Roman" charset="0"/>
            </a:endParaRPr>
          </a:p>
          <a:p>
            <a:r>
              <a:rPr lang="en-US" dirty="0"/>
              <a:t>The = sign really </a:t>
            </a:r>
            <a:r>
              <a:rPr lang="en-US" dirty="0" smtClean="0"/>
              <a:t>doesn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t </a:t>
            </a:r>
            <a:r>
              <a:rPr lang="en-US" dirty="0"/>
              <a:t>mean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equals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since there may be more than one function 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that satisfies </a:t>
            </a:r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= 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</a:p>
          <a:p>
            <a:pPr lvl="1"/>
            <a:r>
              <a:rPr lang="en-US" dirty="0"/>
              <a:t>So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  <a:r>
              <a:rPr lang="en-US" dirty="0"/>
              <a:t> is actually a set of functions.</a:t>
            </a:r>
          </a:p>
          <a:p>
            <a:pPr lvl="4"/>
            <a:endParaRPr lang="en-US" dirty="0"/>
          </a:p>
          <a:p>
            <a:r>
              <a:rPr lang="en-US" i="1" dirty="0">
                <a:latin typeface="Times New Roman" charset="0"/>
              </a:rPr>
              <a:t>T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i="1" dirty="0">
                <a:latin typeface="Times New Roman" charset="0"/>
              </a:rPr>
              <a:t> </a:t>
            </a:r>
            <a:r>
              <a:rPr lang="en-US" dirty="0">
                <a:solidFill>
                  <a:srgbClr val="B23C00"/>
                </a:solidFill>
              </a:rPr>
              <a:t>is in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f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))</a:t>
            </a:r>
          </a:p>
        </p:txBody>
      </p:sp>
      <p:graphicFrame>
        <p:nvGraphicFramePr>
          <p:cNvPr id="44237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006475" y="5075238"/>
          <a:ext cx="2559050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3" name="Equation" r:id="rId3" imgW="1091880" imgH="203040" progId="Equation.3">
                  <p:embed/>
                </p:oleObj>
              </mc:Choice>
              <mc:Fallback>
                <p:oleObj name="Equation" r:id="rId3" imgW="1091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6475" y="5075238"/>
                        <a:ext cx="2559050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rgbClr val="808080">
                                  <a:alpha val="74998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938133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2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23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23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2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423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237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A484C-9186-284A-91AA-3E76EADD29EA}" type="slidenum">
              <a:rPr lang="en-US"/>
              <a:pPr/>
              <a:t>12</a:t>
            </a:fld>
            <a:endParaRPr lang="en-US"/>
          </a:p>
        </p:txBody>
      </p:sp>
      <p:sp>
        <p:nvSpPr>
          <p:cNvPr id="446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Logarithms in Algorithm Analysis</a:t>
            </a:r>
          </a:p>
        </p:txBody>
      </p:sp>
      <p:sp>
        <p:nvSpPr>
          <p:cNvPr id="446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 algorithm is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O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(log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 N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)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if it takes a constant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1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time to </a:t>
            </a:r>
            <a:r>
              <a:rPr lang="en-US" dirty="0">
                <a:solidFill>
                  <a:srgbClr val="B23C00"/>
                </a:solidFill>
              </a:rPr>
              <a:t>divide the problem</a:t>
            </a:r>
            <a:r>
              <a:rPr lang="en-US" dirty="0"/>
              <a:t>, such as in half.</a:t>
            </a:r>
          </a:p>
          <a:p>
            <a:pPr lvl="1"/>
            <a:r>
              <a:rPr lang="en-US" dirty="0"/>
              <a:t>Classic example: Binary search of a sorted array.</a:t>
            </a:r>
          </a:p>
          <a:p>
            <a:pPr lvl="4"/>
            <a:endParaRPr lang="en-US" dirty="0"/>
          </a:p>
          <a:p>
            <a:r>
              <a:rPr lang="en-US" dirty="0"/>
              <a:t>An algorithm is 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O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(</a:t>
            </a:r>
            <a:r>
              <a:rPr lang="en-US" i="1" dirty="0">
                <a:solidFill>
                  <a:srgbClr val="B23C00"/>
                </a:solidFill>
                <a:latin typeface="Times New Roman" charset="0"/>
              </a:rPr>
              <a:t>N</a:t>
            </a:r>
            <a:r>
              <a:rPr lang="en-US" dirty="0">
                <a:solidFill>
                  <a:srgbClr val="B23C00"/>
                </a:solidFill>
                <a:latin typeface="Times New Roman" charset="0"/>
              </a:rPr>
              <a:t>)</a:t>
            </a:r>
            <a:r>
              <a:rPr lang="en-US" dirty="0"/>
              <a:t> if it takes a constant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(1)</a:t>
            </a:r>
            <a:r>
              <a:rPr lang="en-US" dirty="0"/>
              <a:t> time to </a:t>
            </a:r>
            <a:r>
              <a:rPr lang="en-US" dirty="0">
                <a:solidFill>
                  <a:srgbClr val="B23C00"/>
                </a:solidFill>
              </a:rPr>
              <a:t>reduce the problem by a fixed amount</a:t>
            </a:r>
            <a:r>
              <a:rPr lang="en-US" dirty="0"/>
              <a:t>, such as by 1.</a:t>
            </a:r>
          </a:p>
          <a:p>
            <a:pPr lvl="1"/>
            <a:r>
              <a:rPr lang="en-US" dirty="0"/>
              <a:t>Classic example: Computing factorials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68661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6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6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46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6467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0BA58-5FAC-F046-88C0-3704001AA7B4}" type="slidenum">
              <a:rPr lang="en-US"/>
              <a:pPr/>
              <a:t>13</a:t>
            </a:fld>
            <a:endParaRPr lang="en-US"/>
          </a:p>
        </p:txBody>
      </p:sp>
      <p:sp>
        <p:nvSpPr>
          <p:cNvPr id="448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Binary Search</a:t>
            </a:r>
          </a:p>
        </p:txBody>
      </p:sp>
      <p:sp>
        <p:nvSpPr>
          <p:cNvPr id="448516" name="Text Box 4"/>
          <p:cNvSpPr txBox="1">
            <a:spLocks noChangeArrowheads="1"/>
          </p:cNvSpPr>
          <p:nvPr/>
        </p:nvSpPr>
        <p:spPr bwMode="auto">
          <a:xfrm>
            <a:off x="1071563" y="1235075"/>
            <a:ext cx="7187722" cy="547842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400" b="1" dirty="0">
                <a:latin typeface="Courier New" charset="0"/>
              </a:rPr>
              <a:t>public 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&lt;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AnyType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 extends Comparable&lt;? super 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AnyType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&gt;&gt;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</a:t>
            </a:r>
            <a:r>
              <a:rPr lang="en-US" sz="1400" b="1" dirty="0" err="1">
                <a:latin typeface="Courier New" charset="0"/>
              </a:rPr>
              <a:t>binarySearch</a:t>
            </a:r>
            <a:r>
              <a:rPr lang="en-US" sz="1400" b="1" dirty="0">
                <a:latin typeface="Courier New" charset="0"/>
              </a:rPr>
              <a:t>(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AnyType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sz="1400" b="1" dirty="0">
                <a:latin typeface="Courier New" charset="0"/>
              </a:rPr>
              <a:t>elements[], </a:t>
            </a:r>
            <a:r>
              <a:rPr lang="en-US" sz="1400" b="1" dirty="0" err="1">
                <a:solidFill>
                  <a:srgbClr val="008000"/>
                </a:solidFill>
                <a:latin typeface="Courier New" charset="0"/>
              </a:rPr>
              <a:t>AnyType</a:t>
            </a:r>
            <a:r>
              <a:rPr lang="en-US" sz="1400" b="1" dirty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sz="1400" b="1" dirty="0">
                <a:latin typeface="Courier New" charset="0"/>
              </a:rPr>
              <a:t>x, boolean flag)</a:t>
            </a:r>
          </a:p>
          <a:p>
            <a:r>
              <a:rPr lang="en-US" sz="1400" b="1" dirty="0">
                <a:latin typeface="Courier New" charset="0"/>
              </a:rPr>
              <a:t>{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low = 0;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high = </a:t>
            </a:r>
            <a:r>
              <a:rPr lang="en-US" sz="1400" b="1" dirty="0" err="1">
                <a:latin typeface="Courier New" charset="0"/>
              </a:rPr>
              <a:t>elements.length</a:t>
            </a:r>
            <a:r>
              <a:rPr lang="en-US" sz="1400" b="1" dirty="0">
                <a:latin typeface="Courier New" charset="0"/>
              </a:rPr>
              <a:t> - 1;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count = 0;</a:t>
            </a:r>
          </a:p>
          <a:p>
            <a:endParaRPr lang="en-US" sz="1400" b="1" dirty="0">
              <a:latin typeface="Courier New" charset="0"/>
            </a:endParaRPr>
          </a:p>
          <a:p>
            <a:r>
              <a:rPr lang="en-US" sz="1400" b="1" dirty="0">
                <a:latin typeface="Courier New" charset="0"/>
              </a:rPr>
              <a:t>    while (low &lt;= high) {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latin typeface="Courier New" charset="0"/>
              </a:rPr>
              <a:t>int</a:t>
            </a:r>
            <a:r>
              <a:rPr lang="en-US" sz="1400" b="1" dirty="0">
                <a:latin typeface="Courier New" charset="0"/>
              </a:rPr>
              <a:t> mid = (low + high)/2;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int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compare = </a:t>
            </a:r>
            <a:r>
              <a:rPr lang="en-US" sz="1400" b="1" dirty="0" err="1">
                <a:solidFill>
                  <a:srgbClr val="B23C00"/>
                </a:solidFill>
                <a:latin typeface="Courier New" charset="0"/>
              </a:rPr>
              <a:t>x.compareTo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(elements[mid]);</a:t>
            </a:r>
          </a:p>
          <a:p>
            <a:r>
              <a:rPr lang="en-US" sz="1400" b="1" dirty="0">
                <a:latin typeface="Courier New" charset="0"/>
              </a:rPr>
              <a:t>        ++count;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if (compare &lt; 0) {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    high = mid - 1;</a:t>
            </a:r>
          </a:p>
          <a:p>
            <a:r>
              <a:rPr lang="en-US" sz="1400" b="1" dirty="0">
                <a:solidFill>
                  <a:srgbClr val="0033CC"/>
                </a:solidFill>
                <a:latin typeface="Courier New" charset="0"/>
              </a:rPr>
              <a:t>        }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else if (compare &gt; 0) {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           low = mid + 1;</a:t>
            </a:r>
          </a:p>
          <a:p>
            <a:r>
              <a:rPr lang="en-US" sz="1400" b="1" dirty="0">
                <a:solidFill>
                  <a:srgbClr val="B23C00"/>
                </a:solidFill>
                <a:latin typeface="Courier New" charset="0"/>
              </a:rPr>
              <a:t>        }</a:t>
            </a:r>
          </a:p>
          <a:p>
            <a:r>
              <a:rPr lang="en-US" sz="1400" b="1" dirty="0">
                <a:latin typeface="Courier New" charset="0"/>
              </a:rPr>
              <a:t>        </a:t>
            </a:r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else {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           return flag ? mid : count; // found!</a:t>
            </a:r>
          </a:p>
          <a:p>
            <a:r>
              <a:rPr lang="en-US" sz="1400" b="1" dirty="0">
                <a:solidFill>
                  <a:srgbClr val="006600"/>
                </a:solidFill>
                <a:latin typeface="Courier New" charset="0"/>
              </a:rPr>
              <a:t>        }</a:t>
            </a:r>
          </a:p>
          <a:p>
            <a:r>
              <a:rPr lang="en-US" sz="1400" b="1" dirty="0">
                <a:latin typeface="Courier New" charset="0"/>
              </a:rPr>
              <a:t>    }</a:t>
            </a:r>
          </a:p>
          <a:p>
            <a:r>
              <a:rPr lang="en-US" sz="1400" b="1" dirty="0">
                <a:latin typeface="Courier New" charset="0"/>
              </a:rPr>
              <a:t>    </a:t>
            </a:r>
          </a:p>
          <a:p>
            <a:r>
              <a:rPr lang="en-US" sz="1400" b="1" dirty="0">
                <a:latin typeface="Courier New" charset="0"/>
              </a:rPr>
              <a:t>    return flag ? </a:t>
            </a:r>
            <a:r>
              <a:rPr lang="en-US" sz="1400" b="1" i="1" dirty="0">
                <a:latin typeface="Courier New" charset="0"/>
              </a:rPr>
              <a:t>NOT_FOUND</a:t>
            </a:r>
            <a:r>
              <a:rPr lang="en-US" sz="1400" b="1" dirty="0">
                <a:latin typeface="Courier New" charset="0"/>
              </a:rPr>
              <a:t> : count;</a:t>
            </a:r>
          </a:p>
          <a:p>
            <a:r>
              <a:rPr lang="en-US" sz="1400" b="1" dirty="0">
                <a:latin typeface="Courier New" charset="0"/>
              </a:rPr>
              <a:t>}</a:t>
            </a:r>
          </a:p>
        </p:txBody>
      </p:sp>
      <p:sp>
        <p:nvSpPr>
          <p:cNvPr id="448517" name="Text Box 5"/>
          <p:cNvSpPr txBox="1">
            <a:spLocks noChangeArrowheads="1"/>
          </p:cNvSpPr>
          <p:nvPr/>
        </p:nvSpPr>
        <p:spPr bwMode="auto">
          <a:xfrm>
            <a:off x="4664075" y="3875088"/>
            <a:ext cx="2136775" cy="376237"/>
          </a:xfrm>
          <a:prstGeom prst="rect">
            <a:avLst/>
          </a:prstGeom>
          <a:solidFill>
            <a:srgbClr val="FFFFC2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33CC"/>
                </a:solidFill>
              </a:rPr>
              <a:t>Search earlier part.</a:t>
            </a:r>
          </a:p>
        </p:txBody>
      </p:sp>
      <p:sp>
        <p:nvSpPr>
          <p:cNvPr id="448518" name="Text Box 6"/>
          <p:cNvSpPr txBox="1">
            <a:spLocks noChangeArrowheads="1"/>
          </p:cNvSpPr>
          <p:nvPr/>
        </p:nvSpPr>
        <p:spPr bwMode="auto">
          <a:xfrm>
            <a:off x="4664075" y="4516438"/>
            <a:ext cx="1946275" cy="376237"/>
          </a:xfrm>
          <a:prstGeom prst="rect">
            <a:avLst/>
          </a:prstGeom>
          <a:solidFill>
            <a:srgbClr val="FFFFC2"/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Search later part.</a:t>
            </a:r>
          </a:p>
        </p:txBody>
      </p:sp>
      <p:sp>
        <p:nvSpPr>
          <p:cNvPr id="448519" name="Text Box 7"/>
          <p:cNvSpPr txBox="1">
            <a:spLocks noChangeArrowheads="1"/>
          </p:cNvSpPr>
          <p:nvPr/>
        </p:nvSpPr>
        <p:spPr bwMode="auto">
          <a:xfrm>
            <a:off x="6309341" y="5166341"/>
            <a:ext cx="904875" cy="376237"/>
          </a:xfrm>
          <a:prstGeom prst="rect">
            <a:avLst/>
          </a:prstGeom>
          <a:solidFill>
            <a:srgbClr val="FFFFC2"/>
          </a:solidFill>
          <a:ln w="9525">
            <a:solidFill>
              <a:srgbClr val="0066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006600"/>
                </a:solidFill>
              </a:rPr>
              <a:t>Found!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86025" y="5623536"/>
            <a:ext cx="4282342" cy="58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Return either the target index or the count,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depending on the value of the boolean </a:t>
            </a:r>
            <a:r>
              <a:rPr lang="en-US" b="1" dirty="0" smtClean="0">
                <a:solidFill>
                  <a:srgbClr val="0033CC"/>
                </a:solidFill>
                <a:latin typeface="Courier New"/>
                <a:cs typeface="Courier New"/>
              </a:rPr>
              <a:t>flag</a:t>
            </a:r>
            <a:r>
              <a:rPr lang="en-US" dirty="0" smtClean="0">
                <a:solidFill>
                  <a:srgbClr val="B23C00"/>
                </a:solidFill>
              </a:rPr>
              <a:t>.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766536" y="1143025"/>
            <a:ext cx="184978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FFFF00"/>
                </a:solidFill>
              </a:rPr>
              <a:t>BinarySearch.java</a:t>
            </a:r>
            <a:endParaRPr lang="en-US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934846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85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48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485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8517" grpId="0" animBg="1"/>
      <p:bldP spid="448518" grpId="0" animBg="1"/>
      <p:bldP spid="448519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0AADA-B13C-9B4D-85AD-1AB111F046C0}" type="slidenum">
              <a:rPr lang="en-US"/>
              <a:pPr/>
              <a:t>14</a:t>
            </a:fld>
            <a:endParaRPr lang="en-US"/>
          </a:p>
        </p:txBody>
      </p:sp>
      <p:sp>
        <p:nvSpPr>
          <p:cNvPr id="449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</a:t>
            </a:r>
            <a:r>
              <a:rPr lang="en-US" dirty="0" smtClean="0"/>
              <a:t>Search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49540" name="Text Box 4"/>
          <p:cNvSpPr txBox="1">
            <a:spLocks noChangeArrowheads="1"/>
          </p:cNvSpPr>
          <p:nvPr/>
        </p:nvSpPr>
        <p:spPr bwMode="auto">
          <a:xfrm>
            <a:off x="182928" y="1496667"/>
            <a:ext cx="8374062" cy="44926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public static void main(String[] </a:t>
            </a:r>
            <a:r>
              <a:rPr lang="en-US" b="1" dirty="0" err="1">
                <a:latin typeface="Courier New" charset="0"/>
              </a:rPr>
              <a:t>args</a:t>
            </a:r>
            <a:r>
              <a:rPr lang="en-US" b="1" dirty="0">
                <a:latin typeface="Courier New" charset="0"/>
              </a:rPr>
              <a:t>)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n = 10;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BinarySearch</a:t>
            </a:r>
            <a:r>
              <a:rPr lang="en-US" b="1" dirty="0">
                <a:latin typeface="Courier New" charset="0"/>
              </a:rPr>
              <a:t> searcher = new </a:t>
            </a:r>
            <a:r>
              <a:rPr lang="en-US" b="1" dirty="0" err="1">
                <a:latin typeface="Courier New" charset="0"/>
              </a:rPr>
              <a:t>BinarySearch</a:t>
            </a:r>
            <a:r>
              <a:rPr lang="en-US" b="1" dirty="0">
                <a:latin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RandomGenerator</a:t>
            </a:r>
            <a:r>
              <a:rPr lang="en-US" b="1" dirty="0">
                <a:latin typeface="Courier New" charset="0"/>
              </a:rPr>
              <a:t> generator = new </a:t>
            </a:r>
            <a:r>
              <a:rPr lang="en-US" b="1" dirty="0" err="1">
                <a:latin typeface="Courier New" charset="0"/>
              </a:rPr>
              <a:t>RandomGenerator</a:t>
            </a:r>
            <a:r>
              <a:rPr lang="en-US" b="1" dirty="0">
                <a:latin typeface="Courier New" charset="0"/>
              </a:rPr>
              <a:t>(n);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Integer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intArray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[] =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generator.generateSortedArray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(n);</a:t>
            </a:r>
          </a:p>
          <a:p>
            <a:r>
              <a:rPr lang="en-US" b="1" dirty="0">
                <a:latin typeface="Courier New" charset="0"/>
              </a:rPr>
              <a:t>        </a:t>
            </a:r>
          </a:p>
          <a:p>
            <a:r>
              <a:rPr lang="en-US" b="1" dirty="0">
                <a:latin typeface="Courier New" charset="0"/>
              </a:rPr>
              <a:t>    for 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= 0;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&lt; n;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++) {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latin typeface="Courier New" charset="0"/>
              </a:rPr>
              <a:t>System.out.printf</a:t>
            </a:r>
            <a:r>
              <a:rPr lang="en-US" b="1" dirty="0">
                <a:latin typeface="Courier New" charset="0"/>
              </a:rPr>
              <a:t>("%2d:%2d\n",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, </a:t>
            </a:r>
            <a:r>
              <a:rPr lang="en-US" b="1" dirty="0" err="1">
                <a:latin typeface="Courier New" charset="0"/>
              </a:rPr>
              <a:t>intArray</a:t>
            </a:r>
            <a:r>
              <a:rPr lang="en-US" b="1" dirty="0">
                <a:latin typeface="Courier New" charset="0"/>
              </a:rPr>
              <a:t>[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]);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for 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= 0;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 &lt;= 10; </a:t>
            </a:r>
            <a:r>
              <a:rPr lang="en-US" b="1" dirty="0" err="1">
                <a:latin typeface="Courier New" charset="0"/>
              </a:rPr>
              <a:t>i</a:t>
            </a:r>
            <a:r>
              <a:rPr lang="en-US" b="1" dirty="0">
                <a:latin typeface="Courier New" charset="0"/>
              </a:rPr>
              <a:t>++) {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target =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generator.generateInt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();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int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 index  = 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searcher.binarySearch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(</a:t>
            </a:r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intArray</a:t>
            </a:r>
            <a:r>
              <a:rPr lang="en-US" b="1" dirty="0">
                <a:solidFill>
                  <a:srgbClr val="B23C00"/>
                </a:solidFill>
                <a:latin typeface="Courier New" charset="0"/>
              </a:rPr>
              <a:t>, target, true);</a:t>
            </a:r>
          </a:p>
          <a:p>
            <a:r>
              <a:rPr lang="en-US" b="1" dirty="0">
                <a:latin typeface="Courier New" charset="0"/>
              </a:rPr>
              <a:t>        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latin typeface="Courier New" charset="0"/>
              </a:rPr>
              <a:t>System.out.printf</a:t>
            </a:r>
            <a:r>
              <a:rPr lang="en-US" b="1" dirty="0">
                <a:latin typeface="Courier New" charset="0"/>
              </a:rPr>
              <a:t>("Search: %2d:%2d\n", index, target);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449541" name="Text Box 5"/>
          <p:cNvSpPr txBox="1">
            <a:spLocks noChangeArrowheads="1"/>
          </p:cNvSpPr>
          <p:nvPr/>
        </p:nvSpPr>
        <p:spPr bwMode="auto">
          <a:xfrm>
            <a:off x="7132638" y="6161088"/>
            <a:ext cx="803275" cy="376237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309341" y="1683613"/>
            <a:ext cx="1997863" cy="830997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Fill the array with 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random values from 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0 through 9.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572000" y="4069073"/>
            <a:ext cx="4324722" cy="338554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Search for a random value from 0 through 9.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315170" y="1234464"/>
            <a:ext cx="13823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Search1.java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1742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495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495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954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CB8DBB-77E5-4244-8FBA-057314ABB4E4}" type="slidenum">
              <a:rPr lang="en-US"/>
              <a:pPr/>
              <a:t>15</a:t>
            </a:fld>
            <a:endParaRPr lang="en-US"/>
          </a:p>
        </p:txBody>
      </p:sp>
      <p:sp>
        <p:nvSpPr>
          <p:cNvPr id="450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50564" name="Text Box 4"/>
          <p:cNvSpPr txBox="1">
            <a:spLocks noChangeArrowheads="1"/>
          </p:cNvSpPr>
          <p:nvPr/>
        </p:nvSpPr>
        <p:spPr bwMode="auto">
          <a:xfrm>
            <a:off x="365125" y="1417342"/>
            <a:ext cx="8374063" cy="449262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private static final double LOG2 = </a:t>
            </a:r>
            <a:r>
              <a:rPr lang="en-US" b="1" dirty="0" err="1">
                <a:latin typeface="Courier New" charset="0"/>
              </a:rPr>
              <a:t>Math.log</a:t>
            </a:r>
            <a:r>
              <a:rPr lang="en-US" b="1" dirty="0">
                <a:latin typeface="Courier New" charset="0"/>
              </a:rPr>
              <a:t>(2);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public static void main(String[] </a:t>
            </a:r>
            <a:r>
              <a:rPr lang="en-US" b="1" dirty="0" err="1">
                <a:latin typeface="Courier New" charset="0"/>
              </a:rPr>
              <a:t>args</a:t>
            </a:r>
            <a:r>
              <a:rPr lang="en-US" b="1" dirty="0">
                <a:latin typeface="Courier New" charset="0"/>
              </a:rPr>
              <a:t>) 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System.out.printf</a:t>
            </a:r>
            <a:r>
              <a:rPr lang="en-US" b="1" dirty="0">
                <a:latin typeface="Courier New" charset="0"/>
              </a:rPr>
              <a:t>("%8s%8s%15s\n", "n", "count", "log2(n)");</a:t>
            </a:r>
          </a:p>
          <a:p>
            <a:r>
              <a:rPr lang="en-US" b="1" dirty="0">
                <a:latin typeface="Courier New" charset="0"/>
              </a:rPr>
              <a:t>    </a:t>
            </a:r>
          </a:p>
          <a:p>
            <a:r>
              <a:rPr lang="en-US" b="1" dirty="0">
                <a:latin typeface="Courier New" charset="0"/>
              </a:rPr>
              <a:t>    for 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n = 10; n &lt;= 100000; n*=10) {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latin typeface="Courier New" charset="0"/>
              </a:rPr>
              <a:t>BinarySearch</a:t>
            </a:r>
            <a:r>
              <a:rPr lang="en-US" b="1" dirty="0">
                <a:latin typeface="Courier New" charset="0"/>
              </a:rPr>
              <a:t> searcher = new </a:t>
            </a:r>
            <a:r>
              <a:rPr lang="en-US" b="1" dirty="0" err="1">
                <a:latin typeface="Courier New" charset="0"/>
              </a:rPr>
              <a:t>BinarySearch</a:t>
            </a:r>
            <a:r>
              <a:rPr lang="en-US" b="1" dirty="0">
                <a:latin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latin typeface="Courier New" charset="0"/>
              </a:rPr>
              <a:t>RandomGenerator</a:t>
            </a:r>
            <a:r>
              <a:rPr lang="en-US" b="1" dirty="0">
                <a:latin typeface="Courier New" charset="0"/>
              </a:rPr>
              <a:t> generator = new </a:t>
            </a:r>
            <a:r>
              <a:rPr lang="en-US" b="1" dirty="0" err="1">
                <a:latin typeface="Courier New" charset="0"/>
              </a:rPr>
              <a:t>RandomGenerator</a:t>
            </a:r>
            <a:r>
              <a:rPr lang="en-US" b="1" dirty="0">
                <a:latin typeface="Courier New" charset="0"/>
              </a:rPr>
              <a:t>(100*n);</a:t>
            </a:r>
          </a:p>
          <a:p>
            <a:r>
              <a:rPr lang="en-US" b="1" dirty="0">
                <a:latin typeface="Courier New" charset="0"/>
              </a:rPr>
              <a:t>        Integer </a:t>
            </a:r>
            <a:r>
              <a:rPr lang="en-US" b="1" dirty="0" err="1">
                <a:latin typeface="Courier New" charset="0"/>
              </a:rPr>
              <a:t>intArray</a:t>
            </a:r>
            <a:r>
              <a:rPr lang="en-US" b="1" dirty="0">
                <a:latin typeface="Courier New" charset="0"/>
              </a:rPr>
              <a:t>[] = </a:t>
            </a:r>
            <a:r>
              <a:rPr lang="en-US" b="1" dirty="0" err="1">
                <a:latin typeface="Courier New" charset="0"/>
              </a:rPr>
              <a:t>generator.generateSortedArray</a:t>
            </a:r>
            <a:r>
              <a:rPr lang="en-US" b="1" dirty="0">
                <a:latin typeface="Courier New" charset="0"/>
              </a:rPr>
              <a:t>(n);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int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target =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generator.generateInt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();</a:t>
            </a:r>
          </a:p>
          <a:p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   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int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 count =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searcher.binarySearch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intArray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, target, false);</a:t>
            </a:r>
          </a:p>
          <a:p>
            <a:r>
              <a:rPr lang="en-US" b="1" dirty="0">
                <a:latin typeface="Courier New" charset="0"/>
              </a:rPr>
              <a:t>        </a:t>
            </a:r>
          </a:p>
          <a:p>
            <a:r>
              <a:rPr lang="en-US" b="1" dirty="0">
                <a:latin typeface="Courier New" charset="0"/>
              </a:rPr>
              <a:t>        double log = </a:t>
            </a:r>
            <a:r>
              <a:rPr lang="en-US" b="1" dirty="0" err="1">
                <a:latin typeface="Courier New" charset="0"/>
              </a:rPr>
              <a:t>Math.log</a:t>
            </a:r>
            <a:r>
              <a:rPr lang="en-US" b="1" dirty="0">
                <a:latin typeface="Courier New" charset="0"/>
              </a:rPr>
              <a:t>(n)/LOG2;</a:t>
            </a:r>
          </a:p>
          <a:p>
            <a:r>
              <a:rPr lang="en-US" b="1" dirty="0">
                <a:latin typeface="Courier New" charset="0"/>
              </a:rPr>
              <a:t>        </a:t>
            </a:r>
            <a:r>
              <a:rPr lang="en-US" b="1" dirty="0" err="1">
                <a:latin typeface="Courier New" charset="0"/>
              </a:rPr>
              <a:t>System.out.printf</a:t>
            </a:r>
            <a:r>
              <a:rPr lang="en-US" b="1" dirty="0">
                <a:latin typeface="Courier New" charset="0"/>
              </a:rPr>
              <a:t>("%8d%8d%15f\n", n, count, log);</a:t>
            </a:r>
          </a:p>
          <a:p>
            <a:r>
              <a:rPr lang="en-US" b="1" dirty="0">
                <a:latin typeface="Courier New" charset="0"/>
              </a:rPr>
              <a:t>    }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450565" name="Text Box 5"/>
          <p:cNvSpPr txBox="1">
            <a:spLocks noChangeArrowheads="1"/>
          </p:cNvSpPr>
          <p:nvPr/>
        </p:nvSpPr>
        <p:spPr bwMode="auto">
          <a:xfrm>
            <a:off x="7132638" y="6161088"/>
            <a:ext cx="803275" cy="376237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487323" y="1234464"/>
            <a:ext cx="13823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Search2.java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61200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6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0C818F-F844-0144-81FD-0F7555FB404C}" type="slidenum">
              <a:rPr lang="en-US"/>
              <a:pPr/>
              <a:t>16</a:t>
            </a:fld>
            <a:endParaRPr lang="en-US"/>
          </a:p>
        </p:txBody>
      </p:sp>
      <p:sp>
        <p:nvSpPr>
          <p:cNvPr id="447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Search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47492" name="Text Box 4"/>
          <p:cNvSpPr txBox="1">
            <a:spLocks noChangeArrowheads="1"/>
          </p:cNvSpPr>
          <p:nvPr/>
        </p:nvSpPr>
        <p:spPr bwMode="auto">
          <a:xfrm>
            <a:off x="2132013" y="1508125"/>
            <a:ext cx="5018545" cy="224676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       n   count        log2(n)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10       4       3.321928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100       7       6.643856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1000      10       9.965784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10000      14      13.287712</a:t>
            </a:r>
          </a:p>
          <a:p>
            <a:r>
              <a:rPr lang="en-US" sz="2000" b="1" dirty="0">
                <a:latin typeface="Courier New"/>
                <a:cs typeface="Courier New"/>
              </a:rPr>
              <a:t>  100000      17      </a:t>
            </a:r>
            <a:r>
              <a:rPr lang="en-US" sz="2000" b="1" dirty="0" smtClean="0">
                <a:latin typeface="Courier New"/>
                <a:cs typeface="Courier New"/>
              </a:rPr>
              <a:t>16.609640</a:t>
            </a:r>
          </a:p>
          <a:p>
            <a:r>
              <a:rPr lang="en-US" sz="2000" b="1" dirty="0">
                <a:latin typeface="Courier New"/>
                <a:cs typeface="Courier New"/>
              </a:rPr>
              <a:t> 1000000      20      </a:t>
            </a:r>
            <a:r>
              <a:rPr lang="en-US" sz="2000" b="1" dirty="0" smtClean="0">
                <a:latin typeface="Courier New"/>
                <a:cs typeface="Courier New"/>
              </a:rPr>
              <a:t>19.931569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44749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977634"/>
            <a:ext cx="8229600" cy="641350"/>
          </a:xfrm>
          <a:noFill/>
          <a:ln/>
        </p:spPr>
        <p:txBody>
          <a:bodyPr/>
          <a:lstStyle/>
          <a:p>
            <a:r>
              <a:rPr lang="en-US" dirty="0"/>
              <a:t>Therefore, for the binary search </a:t>
            </a:r>
            <a:r>
              <a:rPr lang="en-US" dirty="0" smtClean="0"/>
              <a:t>algorithm,</a:t>
            </a:r>
            <a:br>
              <a:rPr lang="en-US" dirty="0" smtClean="0"/>
            </a:br>
            <a:r>
              <a:rPr lang="en-US" dirty="0" smtClean="0"/>
              <a:t>what can we conclude about </a:t>
            </a:r>
            <a:r>
              <a:rPr lang="en-US" i="1" dirty="0" smtClean="0">
                <a:latin typeface="Times New Roman"/>
                <a:cs typeface="Times New Roman"/>
              </a:rPr>
              <a:t>T</a:t>
            </a:r>
            <a:r>
              <a:rPr lang="en-US" dirty="0" smtClean="0"/>
              <a:t>(</a:t>
            </a:r>
            <a:r>
              <a:rPr lang="en-US" i="1" dirty="0" smtClean="0">
                <a:latin typeface="Times New Roman"/>
                <a:cs typeface="Times New Roman"/>
              </a:rPr>
              <a:t>n</a:t>
            </a:r>
            <a:r>
              <a:rPr lang="en-US" dirty="0" smtClean="0"/>
              <a:t>)?</a:t>
            </a:r>
            <a:endParaRPr lang="en-US" dirty="0"/>
          </a:p>
        </p:txBody>
      </p:sp>
      <p:sp>
        <p:nvSpPr>
          <p:cNvPr id="447494" name="Text Box 6"/>
          <p:cNvSpPr txBox="1">
            <a:spLocks noChangeArrowheads="1"/>
          </p:cNvSpPr>
          <p:nvPr/>
        </p:nvSpPr>
        <p:spPr bwMode="auto">
          <a:xfrm>
            <a:off x="3339133" y="5012984"/>
            <a:ext cx="2513013" cy="519113"/>
          </a:xfrm>
          <a:prstGeom prst="rect">
            <a:avLst/>
          </a:prstGeom>
          <a:solidFill>
            <a:srgbClr val="FFFF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800" i="1" dirty="0">
                <a:latin typeface="Times New Roman" charset="0"/>
              </a:rPr>
              <a:t>T</a:t>
            </a:r>
            <a:r>
              <a:rPr lang="en-US" sz="2800" dirty="0">
                <a:latin typeface="Times New Roman" charset="0"/>
              </a:rPr>
              <a:t>(</a:t>
            </a:r>
            <a:r>
              <a:rPr lang="en-US" sz="2800" i="1" dirty="0">
                <a:latin typeface="Times New Roman" charset="0"/>
              </a:rPr>
              <a:t>n</a:t>
            </a:r>
            <a:r>
              <a:rPr lang="en-US" sz="2800" dirty="0">
                <a:latin typeface="Times New Roman" charset="0"/>
              </a:rPr>
              <a:t>) = </a:t>
            </a:r>
            <a:r>
              <a:rPr lang="el-GR" sz="2800" i="1" dirty="0">
                <a:latin typeface="Times New Roman" charset="0"/>
              </a:rPr>
              <a:t>Θ</a:t>
            </a:r>
            <a:r>
              <a:rPr lang="en-US" sz="2800" dirty="0">
                <a:latin typeface="Times New Roman" charset="0"/>
              </a:rPr>
              <a:t>(log</a:t>
            </a:r>
            <a:r>
              <a:rPr lang="en-US" sz="2800" baseline="-25000" dirty="0">
                <a:latin typeface="Times New Roman" charset="0"/>
              </a:rPr>
              <a:t>2</a:t>
            </a:r>
            <a:r>
              <a:rPr lang="en-US" sz="2800" dirty="0">
                <a:latin typeface="Times New Roman" charset="0"/>
              </a:rPr>
              <a:t> </a:t>
            </a:r>
            <a:r>
              <a:rPr lang="en-US" sz="2800" i="1" dirty="0">
                <a:latin typeface="Times New Roman" charset="0"/>
              </a:rPr>
              <a:t>n</a:t>
            </a:r>
            <a:r>
              <a:rPr lang="en-US" sz="2800" dirty="0">
                <a:latin typeface="Times New Roman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897374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474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74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474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7493" grpId="0" build="p"/>
      <p:bldP spid="44749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DECF7-5BFB-5447-A07C-26AE993D8A6E}" type="slidenum">
              <a:rPr lang="en-US"/>
              <a:pPr/>
              <a:t>17</a:t>
            </a:fld>
            <a:endParaRPr lang="en-US"/>
          </a:p>
        </p:txBody>
      </p:sp>
      <p:sp>
        <p:nvSpPr>
          <p:cNvPr id="451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 Data Type (ADT)</a:t>
            </a:r>
          </a:p>
        </p:txBody>
      </p:sp>
      <p:sp>
        <p:nvSpPr>
          <p:cNvPr id="451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 </a:t>
            </a:r>
            <a:r>
              <a:rPr lang="en-US" dirty="0">
                <a:solidFill>
                  <a:srgbClr val="B23C00"/>
                </a:solidFill>
              </a:rPr>
              <a:t>data type </a:t>
            </a:r>
            <a:r>
              <a:rPr lang="en-US" dirty="0"/>
              <a:t>specifies:</a:t>
            </a:r>
          </a:p>
          <a:p>
            <a:pPr lvl="1"/>
            <a:r>
              <a:rPr lang="en-US" dirty="0"/>
              <a:t>What kinds of </a:t>
            </a:r>
            <a:r>
              <a:rPr lang="en-US" dirty="0">
                <a:solidFill>
                  <a:srgbClr val="B23C00"/>
                </a:solidFill>
              </a:rPr>
              <a:t>data values </a:t>
            </a:r>
            <a:r>
              <a:rPr lang="en-US" dirty="0"/>
              <a:t>belong in the type.</a:t>
            </a:r>
          </a:p>
          <a:p>
            <a:pPr lvl="1"/>
            <a:r>
              <a:rPr lang="en-US" dirty="0"/>
              <a:t>What </a:t>
            </a:r>
            <a:r>
              <a:rPr lang="en-US" dirty="0">
                <a:solidFill>
                  <a:srgbClr val="B23C00"/>
                </a:solidFill>
              </a:rPr>
              <a:t>operations </a:t>
            </a:r>
            <a:r>
              <a:rPr lang="en-US" dirty="0"/>
              <a:t>are permitted on those values.</a:t>
            </a:r>
          </a:p>
          <a:p>
            <a:pPr lvl="4"/>
            <a:endParaRPr lang="en-US" dirty="0"/>
          </a:p>
          <a:p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abstract data type </a:t>
            </a:r>
            <a:r>
              <a:rPr lang="en-US" dirty="0"/>
              <a:t>specifies:</a:t>
            </a:r>
          </a:p>
          <a:p>
            <a:pPr lvl="1"/>
            <a:r>
              <a:rPr lang="en-US" dirty="0"/>
              <a:t>What kinds of </a:t>
            </a:r>
            <a:r>
              <a:rPr lang="en-US" dirty="0">
                <a:solidFill>
                  <a:srgbClr val="B23C00"/>
                </a:solidFill>
              </a:rPr>
              <a:t>data values </a:t>
            </a:r>
            <a:r>
              <a:rPr lang="en-US" dirty="0"/>
              <a:t>belong in the type.</a:t>
            </a:r>
          </a:p>
          <a:p>
            <a:pPr lvl="1"/>
            <a:r>
              <a:rPr lang="en-US" dirty="0"/>
              <a:t>What </a:t>
            </a:r>
            <a:r>
              <a:rPr lang="en-US" dirty="0">
                <a:solidFill>
                  <a:srgbClr val="B23C00"/>
                </a:solidFill>
              </a:rPr>
              <a:t>operations</a:t>
            </a:r>
            <a:r>
              <a:rPr lang="en-US" dirty="0"/>
              <a:t> are permitted on those values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The implementations of the </a:t>
            </a:r>
            <a:r>
              <a:rPr lang="en-US" dirty="0" smtClean="0">
                <a:solidFill>
                  <a:srgbClr val="B23C00"/>
                </a:solidFill>
              </a:rPr>
              <a:t>operations </a:t>
            </a:r>
            <a:br>
              <a:rPr lang="en-US" dirty="0" smtClean="0">
                <a:solidFill>
                  <a:srgbClr val="B23C00"/>
                </a:solidFill>
              </a:rPr>
            </a:br>
            <a:r>
              <a:rPr lang="en-US" dirty="0" smtClean="0">
                <a:solidFill>
                  <a:srgbClr val="B23C00"/>
                </a:solidFill>
              </a:rPr>
              <a:t>of an abstract data type </a:t>
            </a:r>
            <a:r>
              <a:rPr lang="en-US" dirty="0">
                <a:solidFill>
                  <a:srgbClr val="B23C00"/>
                </a:solidFill>
              </a:rPr>
              <a:t>are hidden.</a:t>
            </a:r>
          </a:p>
          <a:p>
            <a:pPr lvl="1"/>
            <a:r>
              <a:rPr lang="en-US" dirty="0"/>
              <a:t>The </a:t>
            </a:r>
            <a:r>
              <a:rPr lang="en-US" dirty="0" smtClean="0"/>
              <a:t>implementations </a:t>
            </a:r>
            <a:r>
              <a:rPr lang="en-US" dirty="0"/>
              <a:t>depend on </a:t>
            </a:r>
            <a:r>
              <a:rPr lang="en-US" dirty="0" smtClean="0"/>
              <a:t>the </a:t>
            </a:r>
            <a:r>
              <a:rPr lang="en-US" dirty="0"/>
              <a:t>specific type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45159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1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15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1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15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15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515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515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1587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11F454-C576-5C46-AF0C-6C84691A74F9}" type="slidenum">
              <a:rPr lang="en-US"/>
              <a:pPr/>
              <a:t>18</a:t>
            </a:fld>
            <a:endParaRPr lang="en-US"/>
          </a:p>
        </p:txBody>
      </p:sp>
      <p:sp>
        <p:nvSpPr>
          <p:cNvPr id="452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ADT: </a:t>
            </a:r>
            <a:r>
              <a:rPr lang="en-US" b="1">
                <a:latin typeface="Courier New" charset="0"/>
              </a:rPr>
              <a:t>List</a:t>
            </a:r>
          </a:p>
        </p:txBody>
      </p:sp>
      <p:sp>
        <p:nvSpPr>
          <p:cNvPr id="452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059363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What kinds of data values?</a:t>
            </a:r>
          </a:p>
          <a:p>
            <a:pPr lvl="1"/>
            <a:r>
              <a:rPr lang="en-US" dirty="0"/>
              <a:t>Determined by the implementing class.</a:t>
            </a:r>
          </a:p>
          <a:p>
            <a:pPr lvl="4"/>
            <a:endParaRPr lang="en-US" dirty="0"/>
          </a:p>
          <a:p>
            <a:r>
              <a:rPr lang="en-US" dirty="0">
                <a:solidFill>
                  <a:srgbClr val="B23C00"/>
                </a:solidFill>
              </a:rPr>
              <a:t>What operations?</a:t>
            </a:r>
          </a:p>
          <a:p>
            <a:pPr lvl="1"/>
            <a:r>
              <a:rPr lang="en-US" dirty="0"/>
              <a:t>Implemented by the implementing </a:t>
            </a:r>
            <a:r>
              <a:rPr lang="en-US" dirty="0" smtClean="0"/>
              <a:t>class</a:t>
            </a:r>
            <a:r>
              <a:rPr lang="en-US" dirty="0"/>
              <a:t>:</a:t>
            </a:r>
          </a:p>
          <a:p>
            <a:pPr lvl="2"/>
            <a:r>
              <a:rPr lang="en-US" dirty="0"/>
              <a:t>Return the size of the list.</a:t>
            </a:r>
          </a:p>
          <a:p>
            <a:pPr lvl="2"/>
            <a:r>
              <a:rPr lang="en-US" dirty="0"/>
              <a:t>Get the value at a given position of the list.</a:t>
            </a:r>
          </a:p>
          <a:p>
            <a:pPr lvl="2"/>
            <a:r>
              <a:rPr lang="en-US" dirty="0"/>
              <a:t>Set the value at a given position of the list.</a:t>
            </a:r>
          </a:p>
          <a:p>
            <a:pPr lvl="2"/>
            <a:r>
              <a:rPr lang="en-US" dirty="0"/>
              <a:t>Add a value to the end of the list (append).</a:t>
            </a:r>
          </a:p>
          <a:p>
            <a:pPr lvl="2"/>
            <a:r>
              <a:rPr lang="en-US" dirty="0"/>
              <a:t>Add a value at a given position of the list (insert).</a:t>
            </a:r>
          </a:p>
          <a:p>
            <a:pPr lvl="2"/>
            <a:r>
              <a:rPr lang="en-US" dirty="0"/>
              <a:t>Remove a value at a given position of the list. </a:t>
            </a:r>
          </a:p>
          <a:p>
            <a:pPr lvl="2"/>
            <a:r>
              <a:rPr lang="en-US" dirty="0"/>
              <a:t>Iterate over the values in the list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961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26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26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526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26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526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526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26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526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526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2611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A30C0-0EEF-C741-A8AA-A649215884BE}" type="slidenum">
              <a:rPr lang="en-US"/>
              <a:pPr/>
              <a:t>19</a:t>
            </a:fld>
            <a:endParaRPr lang="en-US"/>
          </a:p>
        </p:txBody>
      </p:sp>
      <p:sp>
        <p:nvSpPr>
          <p:cNvPr id="453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ADT: </a:t>
            </a:r>
            <a:r>
              <a:rPr lang="en-US" b="1" dirty="0" smtClean="0">
                <a:latin typeface="Courier New" charset="0"/>
              </a:rPr>
              <a:t>List</a:t>
            </a:r>
            <a:r>
              <a:rPr lang="en-US" i="1" dirty="0"/>
              <a:t>, cont’d</a:t>
            </a:r>
            <a:endParaRPr lang="en-US" b="1" i="1" dirty="0">
              <a:latin typeface="Courier New" charset="0"/>
            </a:endParaRPr>
          </a:p>
        </p:txBody>
      </p:sp>
      <p:sp>
        <p:nvSpPr>
          <p:cNvPr id="453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3"/>
            <a:ext cx="8229600" cy="2194876"/>
          </a:xfrm>
        </p:spPr>
        <p:txBody>
          <a:bodyPr/>
          <a:lstStyle/>
          <a:p>
            <a:r>
              <a:rPr lang="en-US" dirty="0"/>
              <a:t>The ADT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List</a:t>
            </a:r>
            <a:r>
              <a:rPr lang="en-US" dirty="0"/>
              <a:t> can be implemented as:</a:t>
            </a:r>
          </a:p>
          <a:p>
            <a:pPr lvl="1"/>
            <a:r>
              <a:rPr lang="en-US" dirty="0"/>
              <a:t>an array</a:t>
            </a:r>
          </a:p>
          <a:p>
            <a:pPr lvl="1"/>
            <a:r>
              <a:rPr lang="en-US" dirty="0"/>
              <a:t>a linked </a:t>
            </a:r>
            <a:r>
              <a:rPr lang="en-US" dirty="0" smtClean="0"/>
              <a:t>list</a:t>
            </a:r>
          </a:p>
          <a:p>
            <a:pPr lvl="6"/>
            <a:endParaRPr lang="en-US" dirty="0"/>
          </a:p>
          <a:p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List</a:t>
            </a:r>
            <a:r>
              <a:rPr lang="en-US" dirty="0"/>
              <a:t> is an interface:</a:t>
            </a:r>
          </a:p>
        </p:txBody>
      </p:sp>
      <p:sp>
        <p:nvSpPr>
          <p:cNvPr id="453636" name="Text Box 4"/>
          <p:cNvSpPr txBox="1">
            <a:spLocks noChangeArrowheads="1"/>
          </p:cNvSpPr>
          <p:nvPr/>
        </p:nvSpPr>
        <p:spPr bwMode="auto">
          <a:xfrm>
            <a:off x="955675" y="3543906"/>
            <a:ext cx="7273925" cy="253682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public interface List&lt;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&gt; 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extends Collection&lt;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AnyType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&gt;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boolean add(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 element);</a:t>
            </a:r>
          </a:p>
          <a:p>
            <a:r>
              <a:rPr lang="en-US" b="1" dirty="0">
                <a:latin typeface="Courier New" charset="0"/>
              </a:rPr>
              <a:t>    void add(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index, 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 element);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 get(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position);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 set(</a:t>
            </a:r>
            <a:r>
              <a:rPr lang="en-US" b="1" dirty="0" err="1">
                <a:latin typeface="Courier New" charset="0"/>
              </a:rPr>
              <a:t>int</a:t>
            </a:r>
            <a:r>
              <a:rPr lang="en-US" b="1" dirty="0">
                <a:latin typeface="Courier New" charset="0"/>
              </a:rPr>
              <a:t> index, 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 element);</a:t>
            </a:r>
          </a:p>
          <a:p>
            <a:endParaRPr lang="en-US" b="1" dirty="0">
              <a:latin typeface="Courier New" charset="0"/>
            </a:endParaRP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ListIterator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&lt;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AnyType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&gt; </a:t>
            </a:r>
            <a:r>
              <a:rPr lang="en-US" b="1" dirty="0" err="1">
                <a:solidFill>
                  <a:schemeClr val="folHlink"/>
                </a:solidFill>
                <a:latin typeface="Courier New" charset="0"/>
              </a:rPr>
              <a:t>listIterator</a:t>
            </a:r>
            <a:r>
              <a:rPr lang="en-US" b="1" dirty="0">
                <a:solidFill>
                  <a:schemeClr val="folHlink"/>
                </a:solidFill>
                <a:latin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</a:rPr>
              <a:t>    ...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  <p:sp>
        <p:nvSpPr>
          <p:cNvPr id="453637" name="Text Box 5"/>
          <p:cNvSpPr txBox="1">
            <a:spLocks noChangeArrowheads="1"/>
          </p:cNvSpPr>
          <p:nvPr/>
        </p:nvSpPr>
        <p:spPr bwMode="auto">
          <a:xfrm>
            <a:off x="6003890" y="3886195"/>
            <a:ext cx="1768475" cy="376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chemeClr val="folHlink"/>
                </a:solidFill>
              </a:rPr>
              <a:t>Explained later.</a:t>
            </a:r>
          </a:p>
        </p:txBody>
      </p:sp>
      <p:sp>
        <p:nvSpPr>
          <p:cNvPr id="453638" name="Text Box 6"/>
          <p:cNvSpPr txBox="1">
            <a:spLocks noChangeArrowheads="1"/>
          </p:cNvSpPr>
          <p:nvPr/>
        </p:nvSpPr>
        <p:spPr bwMode="auto">
          <a:xfrm>
            <a:off x="6126163" y="5257795"/>
            <a:ext cx="1768475" cy="3762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Explained later.</a:t>
            </a:r>
          </a:p>
        </p:txBody>
      </p:sp>
    </p:spTree>
    <p:extLst>
      <p:ext uri="{BB962C8B-B14F-4D97-AF65-F5344CB8AC3E}">
        <p14:creationId xmlns:p14="http://schemas.microsoft.com/office/powerpoint/2010/main" val="2327527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3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3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53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53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53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53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3635" grpId="0" uiExpand="1" build="p"/>
      <p:bldP spid="453636" grpId="0" animBg="1"/>
      <p:bldP spid="453637" grpId="0" animBg="1"/>
      <p:bldP spid="45363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14830-BEF8-7944-BDE5-542DD40E585C}" type="slidenum">
              <a:rPr lang="en-US"/>
              <a:pPr/>
              <a:t>2</a:t>
            </a:fld>
            <a:endParaRPr lang="en-US"/>
          </a:p>
        </p:txBody>
      </p:sp>
      <p:sp>
        <p:nvSpPr>
          <p:cNvPr id="365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Primitive Types and Reference Types</a:t>
            </a:r>
          </a:p>
        </p:txBody>
      </p:sp>
      <p:sp>
        <p:nvSpPr>
          <p:cNvPr id="365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dirty="0"/>
              <a:t>Java has </a:t>
            </a:r>
            <a:r>
              <a:rPr lang="en-US" dirty="0">
                <a:solidFill>
                  <a:srgbClr val="B23C00"/>
                </a:solidFill>
              </a:rPr>
              <a:t>primitive types </a:t>
            </a:r>
            <a:r>
              <a:rPr lang="en-US" dirty="0"/>
              <a:t>and </a:t>
            </a:r>
            <a:r>
              <a:rPr lang="en-US" dirty="0">
                <a:solidFill>
                  <a:srgbClr val="B23C00"/>
                </a:solidFill>
              </a:rPr>
              <a:t>reference types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Primitive types are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short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long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byte</a:t>
            </a:r>
            <a:r>
              <a:rPr lang="en-US" dirty="0"/>
              <a:t> ,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float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double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char</a:t>
            </a:r>
            <a:r>
              <a:rPr lang="en-US" dirty="0"/>
              <a:t>,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boolean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284805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7668CB-BF87-6E41-B7E1-06BFAC67970C}" type="slidenum">
              <a:rPr lang="en-US"/>
              <a:pPr/>
              <a:t>20</a:t>
            </a:fld>
            <a:endParaRPr lang="en-US"/>
          </a:p>
        </p:txBody>
      </p:sp>
      <p:sp>
        <p:nvSpPr>
          <p:cNvPr id="454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ADT </a:t>
            </a:r>
            <a:r>
              <a:rPr lang="en-US" b="1">
                <a:latin typeface="Courier New" charset="0"/>
              </a:rPr>
              <a:t>List</a:t>
            </a:r>
            <a:r>
              <a:rPr lang="en-US"/>
              <a:t> as an </a:t>
            </a:r>
            <a:r>
              <a:rPr lang="en-US" b="1">
                <a:latin typeface="Courier New" charset="0"/>
              </a:rPr>
              <a:t>ArrayList</a:t>
            </a:r>
          </a:p>
        </p:txBody>
      </p:sp>
      <p:sp>
        <p:nvSpPr>
          <p:cNvPr id="454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Advantages: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Calls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get()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set()</a:t>
            </a:r>
            <a:r>
              <a:rPr lang="en-US" dirty="0"/>
              <a:t> a value </a:t>
            </a:r>
            <a:br>
              <a:rPr lang="en-US" dirty="0"/>
            </a:br>
            <a:r>
              <a:rPr lang="en-US" dirty="0"/>
              <a:t>at a given position in the array are very fast (constant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(1)</a:t>
            </a:r>
            <a:r>
              <a:rPr lang="en-US" dirty="0"/>
              <a:t> time).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Disadvantages: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Calls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add()</a:t>
            </a:r>
            <a:r>
              <a:rPr lang="en-US" dirty="0"/>
              <a:t> a value (insert) or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remove()</a:t>
            </a:r>
            <a:r>
              <a:rPr lang="en-US" dirty="0"/>
              <a:t> a value at a given position are expensive (</a:t>
            </a:r>
            <a:r>
              <a:rPr lang="en-US" i="1" dirty="0">
                <a:latin typeface="Times New Roman" charset="0"/>
              </a:rPr>
              <a:t>O(N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time), especially near the beginning of the array.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Data values need to be shifted to make room </a:t>
            </a:r>
            <a:br>
              <a:rPr lang="en-US" dirty="0"/>
            </a:br>
            <a:r>
              <a:rPr lang="en-US" dirty="0"/>
              <a:t>for the new value (add) or to fill in the hole (remove).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If the array capacity is reached, a </a:t>
            </a:r>
            <a:r>
              <a:rPr lang="en-US" dirty="0">
                <a:solidFill>
                  <a:srgbClr val="B23C00"/>
                </a:solidFill>
              </a:rPr>
              <a:t>stop-and-copy </a:t>
            </a:r>
            <a:r>
              <a:rPr lang="en-US" dirty="0"/>
              <a:t>operation is required to increase the capacity.</a:t>
            </a:r>
          </a:p>
        </p:txBody>
      </p:sp>
    </p:spTree>
    <p:extLst>
      <p:ext uri="{BB962C8B-B14F-4D97-AF65-F5344CB8AC3E}">
        <p14:creationId xmlns:p14="http://schemas.microsoft.com/office/powerpoint/2010/main" val="15803516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46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46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46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46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465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0716A-C30D-3540-9AE5-9E258F636907}" type="slidenum">
              <a:rPr lang="en-US"/>
              <a:pPr/>
              <a:t>21</a:t>
            </a:fld>
            <a:endParaRPr lang="en-US"/>
          </a:p>
        </p:txBody>
      </p:sp>
      <p:sp>
        <p:nvSpPr>
          <p:cNvPr id="455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ADT </a:t>
            </a:r>
            <a:r>
              <a:rPr lang="en-US" b="1">
                <a:latin typeface="Courier New" charset="0"/>
              </a:rPr>
              <a:t>List</a:t>
            </a:r>
            <a:r>
              <a:rPr lang="en-US"/>
              <a:t> as a </a:t>
            </a:r>
            <a:r>
              <a:rPr lang="en-US" b="1">
                <a:latin typeface="Courier New" charset="0"/>
              </a:rPr>
              <a:t>LinkedList</a:t>
            </a:r>
          </a:p>
        </p:txBody>
      </p:sp>
      <p:sp>
        <p:nvSpPr>
          <p:cNvPr id="455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770"/>
          </a:xfrm>
        </p:spPr>
        <p:txBody>
          <a:bodyPr/>
          <a:lstStyle/>
          <a:p>
            <a:r>
              <a:rPr lang="en-US" dirty="0"/>
              <a:t>Advantages:</a:t>
            </a:r>
          </a:p>
          <a:p>
            <a:pPr lvl="1"/>
            <a:r>
              <a:rPr lang="en-US" dirty="0"/>
              <a:t>Calls to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add()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remove()</a:t>
            </a:r>
            <a:r>
              <a:rPr lang="en-US" dirty="0"/>
              <a:t> at </a:t>
            </a:r>
            <a:r>
              <a:rPr lang="en-US" dirty="0" smtClean="0"/>
              <a:t>any given </a:t>
            </a:r>
            <a:r>
              <a:rPr lang="en-US" dirty="0"/>
              <a:t>position </a:t>
            </a:r>
            <a:br>
              <a:rPr lang="en-US" dirty="0"/>
            </a:br>
            <a:r>
              <a:rPr lang="en-US" dirty="0"/>
              <a:t>in the list are very fast (constant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(1)</a:t>
            </a:r>
            <a:r>
              <a:rPr lang="en-US" dirty="0"/>
              <a:t> time).</a:t>
            </a:r>
          </a:p>
          <a:p>
            <a:pPr lvl="1"/>
            <a:r>
              <a:rPr lang="en-US" dirty="0"/>
              <a:t>The list capacity can grow (and shrink) </a:t>
            </a:r>
            <a:br>
              <a:rPr lang="en-US" dirty="0"/>
            </a:br>
            <a:r>
              <a:rPr lang="en-US" dirty="0"/>
              <a:t>at a constant 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(1)</a:t>
            </a:r>
            <a:r>
              <a:rPr lang="en-US" dirty="0"/>
              <a:t> time.</a:t>
            </a:r>
          </a:p>
          <a:p>
            <a:pPr lvl="4"/>
            <a:endParaRPr lang="en-US" dirty="0"/>
          </a:p>
          <a:p>
            <a:r>
              <a:rPr lang="en-US" dirty="0"/>
              <a:t>Disadvantages:</a:t>
            </a:r>
          </a:p>
          <a:p>
            <a:pPr lvl="1"/>
            <a:r>
              <a:rPr lang="en-US" dirty="0"/>
              <a:t>Accessing a value with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get()</a:t>
            </a:r>
            <a:r>
              <a:rPr lang="en-US" dirty="0"/>
              <a:t> or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set()</a:t>
            </a:r>
            <a:r>
              <a:rPr lang="en-US" dirty="0"/>
              <a:t> at a given position in the list is expensive (</a:t>
            </a:r>
            <a:r>
              <a:rPr lang="en-US" i="1" dirty="0">
                <a:latin typeface="Times New Roman" charset="0"/>
              </a:rPr>
              <a:t>O</a:t>
            </a:r>
            <a:r>
              <a:rPr lang="en-US" dirty="0">
                <a:latin typeface="Times New Roman" charset="0"/>
              </a:rPr>
              <a:t>(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dirty="0">
                <a:latin typeface="Times New Roman" charset="0"/>
              </a:rPr>
              <a:t>)</a:t>
            </a:r>
            <a:r>
              <a:rPr lang="en-US" dirty="0"/>
              <a:t> time), especially near the middle of the list.</a:t>
            </a:r>
          </a:p>
          <a:p>
            <a:pPr lvl="2"/>
            <a:r>
              <a:rPr lang="en-US" dirty="0"/>
              <a:t>Need to start at one end of the list and follow links </a:t>
            </a:r>
            <a:br>
              <a:rPr lang="en-US" dirty="0"/>
            </a:br>
            <a:r>
              <a:rPr lang="en-US" dirty="0"/>
              <a:t>to reach the desired node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99856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56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56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56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568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33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8210F-FF1E-AF40-9C8D-EB5235C34E7C}" type="slidenum">
              <a:rPr lang="en-US"/>
              <a:pPr/>
              <a:t>23</a:t>
            </a:fld>
            <a:endParaRPr lang="en-US"/>
          </a:p>
        </p:txBody>
      </p:sp>
      <p:sp>
        <p:nvSpPr>
          <p:cNvPr id="456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Singly Linked List</a:t>
            </a:r>
          </a:p>
        </p:txBody>
      </p:sp>
      <p:sp>
        <p:nvSpPr>
          <p:cNvPr id="456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Each node of the list contains a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next</a:t>
            </a:r>
            <a:r>
              <a:rPr lang="en-US" dirty="0"/>
              <a:t> pointer that points to the next node in the list.</a:t>
            </a:r>
          </a:p>
          <a:p>
            <a:pPr lvl="4"/>
            <a:endParaRPr lang="en-US" dirty="0"/>
          </a:p>
          <a:p>
            <a:r>
              <a:rPr lang="en-US" dirty="0"/>
              <a:t>Accessing the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30000" dirty="0">
                <a:latin typeface="Times New Roman" charset="0"/>
              </a:rPr>
              <a:t>th</a:t>
            </a:r>
            <a:r>
              <a:rPr lang="en-US" dirty="0"/>
              <a:t> value in the list means </a:t>
            </a:r>
            <a:br>
              <a:rPr lang="en-US" dirty="0"/>
            </a:br>
            <a:r>
              <a:rPr lang="en-US" dirty="0"/>
              <a:t>starting at the head node and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chasing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links </a:t>
            </a:r>
            <a:br>
              <a:rPr lang="en-US" dirty="0"/>
            </a:br>
            <a:r>
              <a:rPr lang="en-US" dirty="0"/>
              <a:t>to the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30000" dirty="0">
                <a:latin typeface="Times New Roman" charset="0"/>
              </a:rPr>
              <a:t>th</a:t>
            </a:r>
            <a:r>
              <a:rPr lang="en-US" dirty="0"/>
              <a:t> node.</a:t>
            </a:r>
          </a:p>
          <a:p>
            <a:pPr lvl="4"/>
            <a:endParaRPr lang="en-US" dirty="0"/>
          </a:p>
          <a:p>
            <a:r>
              <a:rPr lang="en-US" dirty="0"/>
              <a:t>Adding or removing </a:t>
            </a:r>
            <a:r>
              <a:rPr lang="en-US" dirty="0" smtClean="0"/>
              <a:t>a given </a:t>
            </a:r>
            <a:r>
              <a:rPr lang="en-US" dirty="0"/>
              <a:t>node is fast.</a:t>
            </a:r>
          </a:p>
          <a:p>
            <a:pPr lvl="1"/>
            <a:r>
              <a:rPr lang="en-US" dirty="0"/>
              <a:t>Need to have access to the preceding node </a:t>
            </a:r>
            <a:br>
              <a:rPr lang="en-US" dirty="0"/>
            </a:br>
            <a:r>
              <a:rPr lang="en-US" dirty="0"/>
              <a:t>in order to modify the preceding </a:t>
            </a:r>
            <a:r>
              <a:rPr lang="en-US" dirty="0" smtClean="0"/>
              <a:t>node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next</a:t>
            </a:r>
            <a:r>
              <a:rPr lang="en-US" dirty="0"/>
              <a:t> pointer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3687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6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6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6707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6256EE-A71B-A94F-9C88-F1FA41BAE4E8}" type="slidenum">
              <a:rPr lang="en-US"/>
              <a:pPr/>
              <a:t>24</a:t>
            </a:fld>
            <a:endParaRPr lang="en-US"/>
          </a:p>
        </p:txBody>
      </p:sp>
      <p:pic>
        <p:nvPicPr>
          <p:cNvPr id="458760" name="Picture 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4708525"/>
            <a:ext cx="7708900" cy="1376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45875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088" y="1793875"/>
            <a:ext cx="7234237" cy="209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458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Singly Linked </a:t>
            </a:r>
            <a:r>
              <a:rPr lang="en-US" dirty="0" smtClean="0"/>
              <a:t>List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58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563"/>
            <a:ext cx="8229600" cy="34750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Insert a new node:</a:t>
            </a:r>
          </a:p>
          <a:p>
            <a:pPr>
              <a:lnSpc>
                <a:spcPct val="90000"/>
              </a:lnSpc>
            </a:pPr>
            <a:endParaRPr lang="en-US">
              <a:solidFill>
                <a:schemeClr val="folHlink"/>
              </a:solidFill>
            </a:endParaRPr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endParaRPr lang="en-US"/>
          </a:p>
          <a:p>
            <a:pPr>
              <a:lnSpc>
                <a:spcPct val="90000"/>
              </a:lnSpc>
            </a:pPr>
            <a:r>
              <a:rPr lang="en-US">
                <a:solidFill>
                  <a:schemeClr val="folHlink"/>
                </a:solidFill>
              </a:rPr>
              <a:t>Delete a node:</a:t>
            </a:r>
          </a:p>
        </p:txBody>
      </p:sp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872893" y="6044589"/>
            <a:ext cx="2448106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75000"/>
                  </a:schemeClr>
                </a:solidFill>
              </a:rPr>
              <a:t>Java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, 3</a:t>
            </a:r>
            <a:r>
              <a:rPr lang="en-US" sz="800" baseline="30000" dirty="0" smtClean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 ed. 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Pearson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Education, Inc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., 2012</a:t>
            </a:r>
          </a:p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ISBN 978-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0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-13-257627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-7</a:t>
            </a:r>
            <a:endParaRPr lang="en-US" sz="800" b="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35500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8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58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8755" grpId="0" uiExpand="1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91BA3F-6BCF-6548-BEB9-AC416C91C698}" type="slidenum">
              <a:rPr lang="en-US"/>
              <a:pPr/>
              <a:t>25</a:t>
            </a:fld>
            <a:endParaRPr lang="en-US"/>
          </a:p>
        </p:txBody>
      </p:sp>
      <p:sp>
        <p:nvSpPr>
          <p:cNvPr id="459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Doubly Linked List</a:t>
            </a:r>
          </a:p>
        </p:txBody>
      </p:sp>
      <p:sp>
        <p:nvSpPr>
          <p:cNvPr id="459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321675" cy="4835525"/>
          </a:xfrm>
        </p:spPr>
        <p:txBody>
          <a:bodyPr/>
          <a:lstStyle/>
          <a:p>
            <a:r>
              <a:rPr lang="en-US" dirty="0"/>
              <a:t>Each node of the list contains a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next</a:t>
            </a:r>
            <a:r>
              <a:rPr lang="en-US" dirty="0"/>
              <a:t> pointer that points to the next node in the list and a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prev</a:t>
            </a:r>
            <a:r>
              <a:rPr lang="en-US" dirty="0"/>
              <a:t> pointer that points to the previous node.</a:t>
            </a:r>
          </a:p>
          <a:p>
            <a:pPr lvl="4"/>
            <a:endParaRPr lang="en-US" dirty="0"/>
          </a:p>
          <a:p>
            <a:r>
              <a:rPr lang="en-US" dirty="0"/>
              <a:t>Accessing the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30000" dirty="0">
                <a:latin typeface="Times New Roman" charset="0"/>
              </a:rPr>
              <a:t>th</a:t>
            </a:r>
            <a:r>
              <a:rPr lang="en-US" dirty="0"/>
              <a:t> value in the list means </a:t>
            </a:r>
            <a:br>
              <a:rPr lang="en-US" dirty="0"/>
            </a:br>
            <a:r>
              <a:rPr lang="en-US" dirty="0"/>
              <a:t>starting at the either the head node or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tail </a:t>
            </a:r>
            <a:r>
              <a:rPr lang="en-US" dirty="0"/>
              <a:t>node, whichever is closer, and following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next</a:t>
            </a:r>
            <a:r>
              <a:rPr lang="en-US" dirty="0"/>
              <a:t> or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prev</a:t>
            </a:r>
            <a:r>
              <a:rPr lang="en-US" dirty="0"/>
              <a:t> links, respectively, to the </a:t>
            </a:r>
            <a:r>
              <a:rPr lang="en-US" i="1" dirty="0">
                <a:latin typeface="Times New Roman" charset="0"/>
              </a:rPr>
              <a:t>n</a:t>
            </a:r>
            <a:r>
              <a:rPr lang="en-US" baseline="30000" dirty="0">
                <a:latin typeface="Times New Roman" charset="0"/>
              </a:rPr>
              <a:t>th</a:t>
            </a:r>
            <a:r>
              <a:rPr lang="en-US" dirty="0"/>
              <a:t> node.</a:t>
            </a:r>
          </a:p>
          <a:p>
            <a:pPr lvl="4"/>
            <a:endParaRPr lang="en-US" dirty="0"/>
          </a:p>
          <a:p>
            <a:r>
              <a:rPr lang="en-US" dirty="0"/>
              <a:t>Adding or removing a node is fast.</a:t>
            </a:r>
          </a:p>
        </p:txBody>
      </p:sp>
    </p:spTree>
    <p:extLst>
      <p:ext uri="{BB962C8B-B14F-4D97-AF65-F5344CB8AC3E}">
        <p14:creationId xmlns:p14="http://schemas.microsoft.com/office/powerpoint/2010/main" val="4140220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9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9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977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F03BE4-EC4F-AA45-BB70-6E159D33D693}" type="slidenum">
              <a:rPr lang="en-US"/>
              <a:pPr/>
              <a:t>26</a:t>
            </a:fld>
            <a:endParaRPr lang="en-US"/>
          </a:p>
        </p:txBody>
      </p:sp>
      <p:sp>
        <p:nvSpPr>
          <p:cNvPr id="462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</a:t>
            </a:r>
            <a:r>
              <a:rPr lang="en-US" dirty="0" smtClean="0"/>
              <a:t>List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628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493838"/>
          </a:xfrm>
        </p:spPr>
        <p:txBody>
          <a:bodyPr/>
          <a:lstStyle/>
          <a:p>
            <a:r>
              <a:rPr lang="en-US" dirty="0"/>
              <a:t>Use special </a:t>
            </a:r>
            <a:r>
              <a:rPr lang="en-US" dirty="0">
                <a:solidFill>
                  <a:srgbClr val="B23C00"/>
                </a:solidFill>
              </a:rPr>
              <a:t>head </a:t>
            </a:r>
            <a:r>
              <a:rPr lang="en-US" dirty="0"/>
              <a:t>and </a:t>
            </a:r>
            <a:r>
              <a:rPr lang="en-US" dirty="0">
                <a:solidFill>
                  <a:srgbClr val="B23C00"/>
                </a:solidFill>
              </a:rPr>
              <a:t>tail </a:t>
            </a:r>
            <a:r>
              <a:rPr lang="en-US" dirty="0"/>
              <a:t>nodes.</a:t>
            </a:r>
          </a:p>
          <a:p>
            <a:pPr lvl="1"/>
            <a:r>
              <a:rPr lang="en-US" dirty="0"/>
              <a:t>Eliminate special cases in the code when inserting or deleting at the head or tail of the list.</a:t>
            </a:r>
          </a:p>
        </p:txBody>
      </p:sp>
      <p:pic>
        <p:nvPicPr>
          <p:cNvPr id="4628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832100"/>
            <a:ext cx="7164388" cy="251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0" name="Rectangle 5"/>
          <p:cNvSpPr>
            <a:spLocks noChangeArrowheads="1"/>
          </p:cNvSpPr>
          <p:nvPr/>
        </p:nvSpPr>
        <p:spPr bwMode="auto">
          <a:xfrm>
            <a:off x="5872893" y="6044589"/>
            <a:ext cx="2448106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75000"/>
                  </a:schemeClr>
                </a:solidFill>
              </a:rPr>
              <a:t>Java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, 3</a:t>
            </a:r>
            <a:r>
              <a:rPr lang="en-US" sz="800" baseline="30000" dirty="0" smtClean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 ed. 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Pearson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Education, Inc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., 2012</a:t>
            </a:r>
          </a:p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ISBN 978-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0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-13-257627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-7</a:t>
            </a:r>
            <a:endParaRPr lang="en-US" sz="800" b="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67872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64FB2-3039-3146-B316-52123580C8C9}" type="slidenum">
              <a:rPr lang="en-US"/>
              <a:pPr/>
              <a:t>27</a:t>
            </a:fld>
            <a:endParaRPr lang="en-US"/>
          </a:p>
        </p:txBody>
      </p:sp>
      <p:sp>
        <p:nvSpPr>
          <p:cNvPr id="457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Doubly Linked </a:t>
            </a:r>
            <a:r>
              <a:rPr lang="en-US" dirty="0" smtClean="0"/>
              <a:t>List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577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127125"/>
          </a:xfrm>
          <a:noFill/>
          <a:ln/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Insert a new node.</a:t>
            </a:r>
          </a:p>
          <a:p>
            <a:pPr lvl="1"/>
            <a:r>
              <a:rPr lang="en-US" dirty="0"/>
              <a:t>Modify the pointers in the indicated order.</a:t>
            </a:r>
          </a:p>
        </p:txBody>
      </p:sp>
      <p:pic>
        <p:nvPicPr>
          <p:cNvPr id="45773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90800"/>
            <a:ext cx="8121650" cy="2484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872893" y="6044589"/>
            <a:ext cx="2448106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75000"/>
                  </a:schemeClr>
                </a:solidFill>
              </a:rPr>
              <a:t>Java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, 3</a:t>
            </a:r>
            <a:r>
              <a:rPr lang="en-US" sz="800" baseline="30000" dirty="0" smtClean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 ed. 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Pearson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Education, Inc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., 2012</a:t>
            </a:r>
          </a:p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ISBN 978-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0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-13-257627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-7</a:t>
            </a:r>
            <a:endParaRPr lang="en-US" sz="800" b="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7462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A50B8C-E6B4-D84E-AA2F-35F40CFFC7F9}" type="slidenum">
              <a:rPr lang="en-US"/>
              <a:pPr/>
              <a:t>28</a:t>
            </a:fld>
            <a:endParaRPr lang="en-US"/>
          </a:p>
        </p:txBody>
      </p:sp>
      <p:sp>
        <p:nvSpPr>
          <p:cNvPr id="463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Doubly Linked List</a:t>
            </a:r>
          </a:p>
        </p:txBody>
      </p:sp>
      <p:sp>
        <p:nvSpPr>
          <p:cNvPr id="4638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219200"/>
          </a:xfrm>
        </p:spPr>
        <p:txBody>
          <a:bodyPr/>
          <a:lstStyle/>
          <a:p>
            <a:r>
              <a:rPr lang="en-US" dirty="0">
                <a:solidFill>
                  <a:srgbClr val="B23C00"/>
                </a:solidFill>
              </a:rPr>
              <a:t>Delete a node.</a:t>
            </a:r>
          </a:p>
          <a:p>
            <a:pPr lvl="1"/>
            <a:r>
              <a:rPr lang="en-US" dirty="0"/>
              <a:t>Modify the pointers in the indicated order.</a:t>
            </a:r>
          </a:p>
        </p:txBody>
      </p:sp>
      <p:pic>
        <p:nvPicPr>
          <p:cNvPr id="4638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5863" y="2609850"/>
            <a:ext cx="6769100" cy="2373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5872893" y="6044589"/>
            <a:ext cx="2448106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75000"/>
                  </a:schemeClr>
                </a:solidFill>
              </a:rPr>
              <a:t>Java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, 3</a:t>
            </a:r>
            <a:r>
              <a:rPr lang="en-US" sz="800" baseline="30000" dirty="0" smtClean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 ed. 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Pearson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Education, Inc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., 2012</a:t>
            </a:r>
          </a:p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ISBN 978-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0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-13-257627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-7</a:t>
            </a:r>
            <a:endParaRPr lang="en-US" sz="800" b="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9792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7922F-348D-7D45-9F8C-D04D88A46938}" type="slidenum">
              <a:rPr lang="en-US"/>
              <a:pPr/>
              <a:t>29</a:t>
            </a:fld>
            <a:endParaRPr lang="en-US"/>
          </a:p>
        </p:txBody>
      </p:sp>
      <p:sp>
        <p:nvSpPr>
          <p:cNvPr id="467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/>
              <a:t>Node Access Time: </a:t>
            </a:r>
            <a:r>
              <a:rPr lang="en-US" sz="2800" b="1">
                <a:latin typeface="Courier New" charset="0"/>
              </a:rPr>
              <a:t>ArrayList</a:t>
            </a:r>
            <a:r>
              <a:rPr lang="en-US" sz="2800"/>
              <a:t> vs. </a:t>
            </a:r>
            <a:r>
              <a:rPr lang="en-US" sz="2800" b="1">
                <a:latin typeface="Courier New" charset="0"/>
              </a:rPr>
              <a:t>LinkedList</a:t>
            </a:r>
          </a:p>
        </p:txBody>
      </p:sp>
      <p:sp>
        <p:nvSpPr>
          <p:cNvPr id="467972" name="Text Box 4"/>
          <p:cNvSpPr txBox="1">
            <a:spLocks noChangeArrowheads="1"/>
          </p:cNvSpPr>
          <p:nvPr/>
        </p:nvSpPr>
        <p:spPr bwMode="auto">
          <a:xfrm>
            <a:off x="823001" y="1530108"/>
            <a:ext cx="7264679" cy="4093428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>
                <a:latin typeface="Courier New" charset="0"/>
              </a:rPr>
              <a:t>private static ArrayList&lt;Integer&gt; testArray;</a:t>
            </a:r>
          </a:p>
          <a:p>
            <a:r>
              <a:rPr lang="en-US" sz="2000" b="1">
                <a:latin typeface="Courier New" charset="0"/>
              </a:rPr>
              <a:t>private static LinkedList&lt;Integer&gt; testLinked;</a:t>
            </a:r>
          </a:p>
          <a:p>
            <a:endParaRPr lang="en-US" sz="2000" b="1">
              <a:latin typeface="Courier New" charset="0"/>
            </a:endParaRPr>
          </a:p>
          <a:p>
            <a:r>
              <a:rPr lang="en-US" sz="2000" b="1">
                <a:latin typeface="Courier New" charset="0"/>
              </a:rPr>
              <a:t>private static void initLists(int n)</a:t>
            </a:r>
          </a:p>
          <a:p>
            <a:r>
              <a:rPr lang="en-US" sz="2000" b="1">
                <a:latin typeface="Courier New" charset="0"/>
              </a:rPr>
              <a:t>{</a:t>
            </a:r>
          </a:p>
          <a:p>
            <a:r>
              <a:rPr lang="en-US" sz="2000" b="1">
                <a:latin typeface="Courier New" charset="0"/>
              </a:rPr>
              <a:t>    testArray = new ArrayList&lt;&gt;(n);</a:t>
            </a:r>
          </a:p>
          <a:p>
            <a:r>
              <a:rPr lang="en-US" sz="2000" b="1">
                <a:latin typeface="Courier New" charset="0"/>
              </a:rPr>
              <a:t>    </a:t>
            </a:r>
          </a:p>
          <a:p>
            <a:r>
              <a:rPr lang="en-US" sz="2000" b="1">
                <a:latin typeface="Courier New" charset="0"/>
              </a:rPr>
              <a:t>    for (int i = 0; i &lt; n; i++) {</a:t>
            </a:r>
          </a:p>
          <a:p>
            <a:r>
              <a:rPr lang="en-US" sz="2000" b="1">
                <a:latin typeface="Courier New" charset="0"/>
              </a:rPr>
              <a:t>        testArray.add(0);</a:t>
            </a:r>
          </a:p>
          <a:p>
            <a:r>
              <a:rPr lang="en-US" sz="2000" b="1">
                <a:latin typeface="Courier New" charset="0"/>
              </a:rPr>
              <a:t>    }</a:t>
            </a:r>
          </a:p>
          <a:p>
            <a:r>
              <a:rPr lang="en-US" sz="2000" b="1">
                <a:latin typeface="Courier New" charset="0"/>
              </a:rPr>
              <a:t>    </a:t>
            </a:r>
          </a:p>
          <a:p>
            <a:r>
              <a:rPr lang="en-US" sz="2000" b="1">
                <a:latin typeface="Courier New" charset="0"/>
              </a:rPr>
              <a:t>    testLinked = new LinkedList&lt;&gt;(testArray);</a:t>
            </a:r>
          </a:p>
          <a:p>
            <a:r>
              <a:rPr lang="en-US" sz="2000" b="1">
                <a:latin typeface="Courier New" charset="0"/>
              </a:rPr>
              <a:t>}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57975" y="1234464"/>
            <a:ext cx="139353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Access1.java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217902" y="3512393"/>
            <a:ext cx="2591475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Create an array list and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a linked </a:t>
            </a:r>
            <a:r>
              <a:rPr lang="en-US" dirty="0" err="1" smtClean="0">
                <a:solidFill>
                  <a:srgbClr val="B23C00"/>
                </a:solidFill>
              </a:rPr>
              <a:t>listboth</a:t>
            </a:r>
            <a:r>
              <a:rPr lang="en-US" dirty="0" smtClean="0">
                <a:solidFill>
                  <a:srgbClr val="B23C00"/>
                </a:solidFill>
              </a:rPr>
              <a:t> containing </a:t>
            </a:r>
          </a:p>
          <a:p>
            <a:r>
              <a:rPr lang="en-US" dirty="0" smtClean="0">
                <a:solidFill>
                  <a:srgbClr val="B23C00"/>
                </a:solidFill>
              </a:rPr>
              <a:t>elements with value 0.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2888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E3B48-DDD0-6046-A380-E1A23A9FE9CB}" type="slidenum">
              <a:rPr lang="en-US"/>
              <a:pPr/>
              <a:t>3</a:t>
            </a:fld>
            <a:endParaRPr lang="en-US"/>
          </a:p>
        </p:txBody>
      </p:sp>
      <p:sp>
        <p:nvSpPr>
          <p:cNvPr id="402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65806" y="411163"/>
            <a:ext cx="8503872" cy="655637"/>
          </a:xfrm>
        </p:spPr>
        <p:txBody>
          <a:bodyPr/>
          <a:lstStyle/>
          <a:p>
            <a:r>
              <a:rPr lang="en-US" dirty="0"/>
              <a:t>Primitive Types and Reference </a:t>
            </a:r>
            <a:r>
              <a:rPr lang="en-US" dirty="0" smtClean="0"/>
              <a:t>Types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25903"/>
            <a:ext cx="8229600" cy="4754828"/>
          </a:xfrm>
        </p:spPr>
        <p:txBody>
          <a:bodyPr/>
          <a:lstStyle/>
          <a:p>
            <a:r>
              <a:rPr lang="en-US" dirty="0"/>
              <a:t>Reference types (AKA object types) are for objects that are created with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new</a:t>
            </a:r>
            <a:r>
              <a:rPr lang="en-US" dirty="0"/>
              <a:t> operator</a:t>
            </a:r>
            <a:r>
              <a:rPr lang="en-US" dirty="0" smtClean="0"/>
              <a:t>.</a:t>
            </a:r>
            <a:endParaRPr lang="en-US" dirty="0"/>
          </a:p>
          <a:p>
            <a:pPr lvl="1"/>
            <a:r>
              <a:rPr lang="en-US" dirty="0">
                <a:solidFill>
                  <a:srgbClr val="B23C00"/>
                </a:solidFill>
              </a:rPr>
              <a:t>Java objects are always referred to by pointers</a:t>
            </a:r>
            <a:r>
              <a:rPr lang="en-US" dirty="0" smtClean="0">
                <a:solidFill>
                  <a:srgbClr val="B23C00"/>
                </a:solidFill>
              </a:rPr>
              <a:t>.</a:t>
            </a:r>
          </a:p>
          <a:p>
            <a:pPr lvl="6"/>
            <a:endParaRPr lang="en-US" dirty="0">
              <a:solidFill>
                <a:srgbClr val="B23C00"/>
              </a:solidFill>
            </a:endParaRPr>
          </a:p>
          <a:p>
            <a:r>
              <a:rPr lang="en-US" sz="3200" b="1" dirty="0">
                <a:solidFill>
                  <a:srgbClr val="0033CC"/>
                </a:solidFill>
                <a:latin typeface="Courier New" charset="0"/>
              </a:rPr>
              <a:t>Object </a:t>
            </a:r>
            <a:r>
              <a:rPr lang="en-US" dirty="0"/>
              <a:t>is the root of all reference types </a:t>
            </a:r>
            <a:br>
              <a:rPr lang="en-US" dirty="0"/>
            </a:br>
            <a:r>
              <a:rPr lang="en-US" dirty="0"/>
              <a:t>in the Java type hierarchy.</a:t>
            </a:r>
          </a:p>
          <a:p>
            <a:pPr lvl="1"/>
            <a:r>
              <a:rPr lang="en-US" dirty="0" smtClean="0"/>
              <a:t>Built-in reference types include </a:t>
            </a:r>
            <a:r>
              <a:rPr lang="en-US" b="1" dirty="0" smtClean="0">
                <a:solidFill>
                  <a:srgbClr val="0033CC"/>
                </a:solidFill>
                <a:latin typeface="Courier New" charset="0"/>
              </a:rPr>
              <a:t>Object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33CC"/>
                </a:solidFill>
                <a:latin typeface="Courier New" charset="0"/>
              </a:rPr>
              <a:t>Integer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33CC"/>
                </a:solidFill>
                <a:latin typeface="Courier New" charset="0"/>
              </a:rPr>
              <a:t>Float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33CC"/>
                </a:solidFill>
                <a:latin typeface="Courier New" charset="0"/>
              </a:rPr>
              <a:t>Date</a:t>
            </a:r>
            <a:r>
              <a:rPr lang="en-US" dirty="0" smtClean="0"/>
              <a:t>, </a:t>
            </a:r>
            <a:r>
              <a:rPr lang="en-US" b="1" dirty="0" smtClean="0">
                <a:solidFill>
                  <a:srgbClr val="0033CC"/>
                </a:solidFill>
                <a:latin typeface="Courier New" charset="0"/>
              </a:rPr>
              <a:t>System</a:t>
            </a:r>
            <a:r>
              <a:rPr lang="en-US" dirty="0" smtClean="0"/>
              <a:t>,</a:t>
            </a:r>
            <a:r>
              <a:rPr lang="en-US" b="1" dirty="0" smtClean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  <a:latin typeface="Courier New" charset="0"/>
              </a:rPr>
              <a:t>ArrayList</a:t>
            </a:r>
            <a:r>
              <a:rPr lang="en-US" dirty="0" smtClean="0"/>
              <a:t>,</a:t>
            </a:r>
            <a:r>
              <a:rPr lang="en-US" b="1" dirty="0" smtClean="0">
                <a:solidFill>
                  <a:srgbClr val="0033CC"/>
                </a:solidFill>
                <a:latin typeface="Courier New" charset="0"/>
              </a:rPr>
              <a:t> </a:t>
            </a:r>
            <a:r>
              <a:rPr lang="en-US" b="1" dirty="0" err="1" smtClean="0">
                <a:solidFill>
                  <a:srgbClr val="0033CC"/>
                </a:solidFill>
                <a:latin typeface="Courier New" charset="0"/>
              </a:rPr>
              <a:t>Hashtable</a:t>
            </a:r>
            <a:endParaRPr lang="en-US" b="1" dirty="0" smtClean="0">
              <a:solidFill>
                <a:srgbClr val="0033CC"/>
              </a:solidFill>
              <a:latin typeface="Courier New" charset="0"/>
            </a:endParaRPr>
          </a:p>
          <a:p>
            <a:pPr lvl="1"/>
            <a:r>
              <a:rPr lang="en-US" dirty="0" smtClean="0"/>
              <a:t>An array is a reference type.</a:t>
            </a:r>
          </a:p>
          <a:p>
            <a:pPr lvl="6"/>
            <a:endParaRPr lang="en-US" dirty="0" smtClean="0"/>
          </a:p>
          <a:p>
            <a:r>
              <a:rPr lang="en-US" dirty="0" smtClean="0"/>
              <a:t>You can define </a:t>
            </a:r>
            <a:r>
              <a:rPr lang="en-US" dirty="0" smtClean="0">
                <a:solidFill>
                  <a:srgbClr val="B23C00"/>
                </a:solidFill>
              </a:rPr>
              <a:t>custom reference types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243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2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02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02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2435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3DF192-250E-334F-8394-367C5C7B61BD}" type="slidenum">
              <a:rPr lang="en-US"/>
              <a:pPr/>
              <a:t>30</a:t>
            </a:fld>
            <a:endParaRPr lang="en-US"/>
          </a:p>
        </p:txBody>
      </p:sp>
      <p:sp>
        <p:nvSpPr>
          <p:cNvPr id="468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Node Access Time with </a:t>
            </a:r>
            <a:r>
              <a:rPr lang="en-US" b="1" dirty="0" err="1" smtClean="0">
                <a:latin typeface="Courier New"/>
                <a:cs typeface="Courier New"/>
              </a:rPr>
              <a:t>List.get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68996" name="Text Box 4"/>
          <p:cNvSpPr txBox="1">
            <a:spLocks noChangeArrowheads="1"/>
          </p:cNvSpPr>
          <p:nvPr/>
        </p:nvSpPr>
        <p:spPr bwMode="auto">
          <a:xfrm>
            <a:off x="182928" y="1630486"/>
            <a:ext cx="8803812" cy="3170099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charset="0"/>
              </a:rPr>
              <a:t>private static long </a:t>
            </a:r>
            <a:r>
              <a:rPr lang="en-US" sz="2000" b="1" dirty="0" err="1">
                <a:latin typeface="Courier New" charset="0"/>
              </a:rPr>
              <a:t>timeElementAccess</a:t>
            </a:r>
            <a:r>
              <a:rPr lang="en-US" sz="2000" b="1" dirty="0">
                <a:latin typeface="Courier New" charset="0"/>
              </a:rPr>
              <a:t>(List&lt;Integer&gt; </a:t>
            </a:r>
            <a:r>
              <a:rPr lang="en-US" sz="2000" b="1" dirty="0" err="1">
                <a:latin typeface="Courier New" charset="0"/>
              </a:rPr>
              <a:t>lst</a:t>
            </a:r>
            <a:r>
              <a:rPr lang="en-US" sz="2000" b="1" dirty="0">
                <a:latin typeface="Courier New" charset="0"/>
              </a:rPr>
              <a:t>)</a:t>
            </a:r>
          </a:p>
          <a:p>
            <a:r>
              <a:rPr lang="en-US" sz="2000" b="1" dirty="0">
                <a:latin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</a:rPr>
              <a:t>    long start = </a:t>
            </a:r>
            <a:r>
              <a:rPr lang="en-US" sz="2000" b="1" dirty="0" err="1">
                <a:latin typeface="Courier New" charset="0"/>
              </a:rPr>
              <a:t>System.currentTimeMillis</a:t>
            </a:r>
            <a:r>
              <a:rPr lang="en-US" sz="2000" b="1" dirty="0">
                <a:latin typeface="Courier New" charset="0"/>
              </a:rPr>
              <a:t>();</a:t>
            </a:r>
          </a:p>
          <a:p>
            <a:r>
              <a:rPr lang="en-US" sz="2000" b="1" dirty="0">
                <a:latin typeface="Courier New" charset="0"/>
              </a:rPr>
              <a:t>    </a:t>
            </a:r>
          </a:p>
          <a:p>
            <a:r>
              <a:rPr lang="en-US" sz="2000" b="1" dirty="0">
                <a:latin typeface="Courier New" charset="0"/>
              </a:rPr>
              <a:t>    for (</a:t>
            </a:r>
            <a:r>
              <a:rPr lang="en-US" sz="2000" b="1" dirty="0" err="1">
                <a:latin typeface="Courier New" charset="0"/>
              </a:rPr>
              <a:t>int</a:t>
            </a:r>
            <a:r>
              <a:rPr lang="en-US" sz="2000" b="1" dirty="0">
                <a:latin typeface="Courier New" charset="0"/>
              </a:rPr>
              <a:t> </a:t>
            </a:r>
            <a:r>
              <a:rPr lang="en-US" sz="2000" b="1" dirty="0" err="1">
                <a:latin typeface="Courier New" charset="0"/>
              </a:rPr>
              <a:t>i</a:t>
            </a:r>
            <a:r>
              <a:rPr lang="en-US" sz="2000" b="1" dirty="0">
                <a:latin typeface="Courier New" charset="0"/>
              </a:rPr>
              <a:t> = 0; </a:t>
            </a:r>
            <a:r>
              <a:rPr lang="en-US" sz="2000" b="1" dirty="0" err="1">
                <a:latin typeface="Courier New" charset="0"/>
              </a:rPr>
              <a:t>i</a:t>
            </a:r>
            <a:r>
              <a:rPr lang="en-US" sz="2000" b="1" dirty="0">
                <a:latin typeface="Courier New" charset="0"/>
              </a:rPr>
              <a:t> &lt; </a:t>
            </a:r>
            <a:r>
              <a:rPr lang="en-US" sz="2000" b="1" dirty="0" err="1">
                <a:latin typeface="Courier New" charset="0"/>
              </a:rPr>
              <a:t>lst.size</a:t>
            </a:r>
            <a:r>
              <a:rPr lang="en-US" sz="2000" b="1" dirty="0">
                <a:latin typeface="Courier New" charset="0"/>
              </a:rPr>
              <a:t>(); </a:t>
            </a:r>
            <a:r>
              <a:rPr lang="en-US" sz="2000" b="1" dirty="0" err="1">
                <a:latin typeface="Courier New" charset="0"/>
              </a:rPr>
              <a:t>i</a:t>
            </a:r>
            <a:r>
              <a:rPr lang="en-US" sz="2000" b="1" dirty="0">
                <a:latin typeface="Courier New" charset="0"/>
              </a:rPr>
              <a:t>++) {</a:t>
            </a:r>
          </a:p>
          <a:p>
            <a:r>
              <a:rPr lang="en-US" sz="2000" b="1" dirty="0">
                <a:latin typeface="Courier New" charset="0"/>
              </a:rPr>
              <a:t>        Integer </a:t>
            </a:r>
            <a:r>
              <a:rPr lang="en-US" sz="2000" b="1" dirty="0" err="1">
                <a:latin typeface="Courier New" charset="0"/>
              </a:rPr>
              <a:t>elmt</a:t>
            </a:r>
            <a:r>
              <a:rPr lang="en-US" sz="2000" b="1" dirty="0">
                <a:latin typeface="Courier New" charset="0"/>
              </a:rPr>
              <a:t> = </a:t>
            </a:r>
            <a:r>
              <a:rPr lang="en-US" sz="2000" b="1" dirty="0" err="1">
                <a:solidFill>
                  <a:srgbClr val="B23C00"/>
                </a:solidFill>
                <a:latin typeface="Courier New" charset="0"/>
              </a:rPr>
              <a:t>lst.get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(</a:t>
            </a:r>
            <a:r>
              <a:rPr lang="en-US" sz="2000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)</a:t>
            </a:r>
            <a:r>
              <a:rPr lang="en-US" sz="2000" b="1" dirty="0">
                <a:latin typeface="Courier New" charset="0"/>
              </a:rPr>
              <a:t>;</a:t>
            </a:r>
          </a:p>
          <a:p>
            <a:r>
              <a:rPr lang="en-US" sz="2000" b="1" dirty="0">
                <a:latin typeface="Courier New" charset="0"/>
              </a:rPr>
              <a:t>    }</a:t>
            </a:r>
          </a:p>
          <a:p>
            <a:r>
              <a:rPr lang="en-US" sz="2000" b="1" dirty="0">
                <a:latin typeface="Courier New" charset="0"/>
              </a:rPr>
              <a:t>    </a:t>
            </a:r>
          </a:p>
          <a:p>
            <a:r>
              <a:rPr lang="en-US" sz="2000" b="1" dirty="0">
                <a:latin typeface="Courier New" charset="0"/>
              </a:rPr>
              <a:t>    return </a:t>
            </a:r>
            <a:r>
              <a:rPr lang="en-US" sz="2000" b="1" dirty="0" err="1">
                <a:latin typeface="Courier New" charset="0"/>
              </a:rPr>
              <a:t>System.currentTimeMillis</a:t>
            </a:r>
            <a:r>
              <a:rPr lang="en-US" sz="2000" b="1" dirty="0">
                <a:latin typeface="Courier New" charset="0"/>
              </a:rPr>
              <a:t>() - start;</a:t>
            </a:r>
          </a:p>
          <a:p>
            <a:r>
              <a:rPr lang="en-US" sz="2000" b="1" dirty="0">
                <a:latin typeface="Courier New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93224" y="1356169"/>
            <a:ext cx="139353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Access1.java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486390" y="3246122"/>
            <a:ext cx="3385362" cy="338554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B23C00"/>
                </a:solidFill>
              </a:rPr>
              <a:t>Access each element successively.</a:t>
            </a:r>
            <a:endParaRPr lang="en-US" dirty="0">
              <a:solidFill>
                <a:srgbClr val="B23C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6986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5921D-D8E6-1E48-9C15-50908C5977A4}" type="slidenum">
              <a:rPr lang="en-US"/>
              <a:pPr/>
              <a:t>31</a:t>
            </a:fld>
            <a:endParaRPr lang="en-US"/>
          </a:p>
        </p:txBody>
      </p:sp>
      <p:sp>
        <p:nvSpPr>
          <p:cNvPr id="470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Node Access Time with </a:t>
            </a:r>
            <a:r>
              <a:rPr lang="en-US" sz="2800" b="1" dirty="0" err="1" smtClean="0">
                <a:latin typeface="Courier New"/>
                <a:cs typeface="Courier New"/>
              </a:rPr>
              <a:t>List.get</a:t>
            </a:r>
            <a:r>
              <a:rPr lang="en-US" sz="2800" b="1" dirty="0" smtClean="0">
                <a:latin typeface="Courier New"/>
                <a:cs typeface="Courier New"/>
              </a:rPr>
              <a:t>(</a:t>
            </a:r>
            <a:r>
              <a:rPr lang="en-US" sz="2800" b="1" dirty="0">
                <a:latin typeface="Courier New"/>
                <a:cs typeface="Courier New"/>
              </a:rPr>
              <a:t>)</a:t>
            </a:r>
            <a:r>
              <a:rPr lang="en-US" sz="2800" i="1" dirty="0" smtClean="0"/>
              <a:t>, </a:t>
            </a:r>
            <a:r>
              <a:rPr lang="en-US" sz="2800" i="1" dirty="0"/>
              <a:t>cont’d</a:t>
            </a:r>
            <a:endParaRPr lang="en-US" sz="2800" b="1" dirty="0">
              <a:latin typeface="Courier New" charset="0"/>
            </a:endParaRPr>
          </a:p>
        </p:txBody>
      </p:sp>
      <p:sp>
        <p:nvSpPr>
          <p:cNvPr id="470020" name="Text Box 4"/>
          <p:cNvSpPr txBox="1">
            <a:spLocks noChangeArrowheads="1"/>
          </p:cNvSpPr>
          <p:nvPr/>
        </p:nvSpPr>
        <p:spPr bwMode="auto">
          <a:xfrm>
            <a:off x="274367" y="1496648"/>
            <a:ext cx="8649899" cy="4401205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public static void main(String </a:t>
            </a:r>
            <a:r>
              <a:rPr lang="en-US" sz="2000" b="1" dirty="0" err="1">
                <a:latin typeface="Courier New"/>
                <a:cs typeface="Courier New"/>
              </a:rPr>
              <a:t>args</a:t>
            </a:r>
            <a:r>
              <a:rPr lang="en-US" sz="2000" b="1" dirty="0">
                <a:latin typeface="Courier New"/>
                <a:cs typeface="Courier New"/>
              </a:rPr>
              <a:t>[])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System.out.printf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smtClean="0">
                <a:latin typeface="Courier New"/>
                <a:cs typeface="Courier New"/>
              </a:rPr>
              <a:t>"</a:t>
            </a:r>
            <a:r>
              <a:rPr lang="en-US" sz="2000" b="1" dirty="0">
                <a:latin typeface="Courier New"/>
                <a:cs typeface="Courier New"/>
              </a:rPr>
              <a:t>%8s%15s%15s\n</a:t>
            </a:r>
            <a:r>
              <a:rPr lang="en-US" sz="2000" b="1" dirty="0" smtClean="0">
                <a:latin typeface="Courier New"/>
                <a:cs typeface="Courier New"/>
              </a:rPr>
              <a:t>"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                "</a:t>
            </a:r>
            <a:r>
              <a:rPr lang="en-US" sz="2000" b="1" dirty="0">
                <a:latin typeface="Courier New"/>
                <a:cs typeface="Courier New"/>
              </a:rPr>
              <a:t>n", "</a:t>
            </a:r>
            <a:r>
              <a:rPr lang="en-US" sz="2000" b="1" dirty="0" err="1">
                <a:latin typeface="Courier New"/>
                <a:cs typeface="Courier New"/>
              </a:rPr>
              <a:t>ArrayList</a:t>
            </a:r>
            <a:r>
              <a:rPr lang="en-US" sz="2000" b="1" dirty="0">
                <a:latin typeface="Courier New"/>
                <a:cs typeface="Courier New"/>
              </a:rPr>
              <a:t>", "</a:t>
            </a:r>
            <a:r>
              <a:rPr lang="en-US" sz="2000" b="1" dirty="0" err="1">
                <a:latin typeface="Courier New"/>
                <a:cs typeface="Courier New"/>
              </a:rPr>
              <a:t>LinkedList</a:t>
            </a:r>
            <a:r>
              <a:rPr lang="en-US" sz="2000" b="1" dirty="0">
                <a:latin typeface="Courier New"/>
                <a:cs typeface="Courier New"/>
              </a:rPr>
              <a:t>");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for (</a:t>
            </a:r>
            <a:r>
              <a:rPr lang="en-US" sz="2000" b="1" dirty="0" err="1">
                <a:latin typeface="Courier New"/>
                <a:cs typeface="Courier New"/>
              </a:rPr>
              <a:t>int</a:t>
            </a:r>
            <a:r>
              <a:rPr lang="en-US" sz="2000" b="1" dirty="0">
                <a:latin typeface="Courier New"/>
                <a:cs typeface="Courier New"/>
              </a:rPr>
              <a:t> n = 100; n &lt;= 1000000; n*=10)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</a:t>
            </a:r>
            <a:r>
              <a:rPr lang="en-US" sz="2000" b="1" dirty="0" err="1">
                <a:latin typeface="Courier New"/>
                <a:cs typeface="Courier New"/>
              </a:rPr>
              <a:t>initLists</a:t>
            </a:r>
            <a:r>
              <a:rPr lang="en-US" sz="2000" b="1" dirty="0">
                <a:latin typeface="Courier New"/>
                <a:cs typeface="Courier New"/>
              </a:rPr>
              <a:t>(n);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long </a:t>
            </a:r>
            <a:r>
              <a:rPr lang="en-US" sz="2000" b="1" dirty="0" err="1">
                <a:latin typeface="Courier New"/>
                <a:cs typeface="Courier New"/>
              </a:rPr>
              <a:t>timeArray</a:t>
            </a:r>
            <a:r>
              <a:rPr lang="en-US" sz="2000" b="1" dirty="0">
                <a:latin typeface="Courier New"/>
                <a:cs typeface="Courier New"/>
              </a:rPr>
              <a:t> = </a:t>
            </a:r>
            <a:r>
              <a:rPr lang="en-US" sz="2000" b="1" dirty="0" err="1">
                <a:latin typeface="Courier New"/>
                <a:cs typeface="Courier New"/>
              </a:rPr>
              <a:t>timeElementAccess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testArray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long </a:t>
            </a:r>
            <a:r>
              <a:rPr lang="en-US" sz="2000" b="1" dirty="0" err="1">
                <a:latin typeface="Courier New"/>
                <a:cs typeface="Courier New"/>
              </a:rPr>
              <a:t>timeList</a:t>
            </a:r>
            <a:r>
              <a:rPr lang="en-US" sz="2000" b="1" dirty="0">
                <a:latin typeface="Courier New"/>
                <a:cs typeface="Courier New"/>
              </a:rPr>
              <a:t>  = </a:t>
            </a:r>
            <a:r>
              <a:rPr lang="en-US" sz="2000" b="1" dirty="0" err="1">
                <a:latin typeface="Courier New"/>
                <a:cs typeface="Courier New"/>
              </a:rPr>
              <a:t>timeElementAccess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testLinked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</a:t>
            </a:r>
            <a:r>
              <a:rPr lang="en-US" sz="2000" b="1" dirty="0" err="1">
                <a:latin typeface="Courier New"/>
                <a:cs typeface="Courier New"/>
              </a:rPr>
              <a:t>System.out.printf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smtClean="0">
                <a:latin typeface="Courier New"/>
                <a:cs typeface="Courier New"/>
              </a:rPr>
              <a:t>"</a:t>
            </a:r>
            <a:r>
              <a:rPr lang="en-US" sz="2000" b="1" dirty="0">
                <a:latin typeface="Courier New"/>
                <a:cs typeface="Courier New"/>
              </a:rPr>
              <a:t>%8d%12d ms%12d </a:t>
            </a:r>
            <a:r>
              <a:rPr lang="en-US" sz="2000" b="1" dirty="0" err="1">
                <a:latin typeface="Courier New"/>
                <a:cs typeface="Courier New"/>
              </a:rPr>
              <a:t>ms</a:t>
            </a:r>
            <a:r>
              <a:rPr lang="en-US" sz="2000" b="1" dirty="0">
                <a:latin typeface="Courier New"/>
                <a:cs typeface="Courier New"/>
              </a:rPr>
              <a:t>\n</a:t>
            </a:r>
            <a:r>
              <a:rPr lang="en-US" sz="2000" b="1" dirty="0" smtClean="0">
                <a:latin typeface="Courier New"/>
                <a:cs typeface="Courier New"/>
              </a:rPr>
              <a:t>"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endParaRPr lang="en-US" sz="2000" b="1" dirty="0" smtClean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                    n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err="1">
                <a:latin typeface="Courier New"/>
                <a:cs typeface="Courier New"/>
              </a:rPr>
              <a:t>timeArray</a:t>
            </a:r>
            <a:r>
              <a:rPr lang="en-US" sz="2000" b="1" dirty="0">
                <a:latin typeface="Courier New"/>
                <a:cs typeface="Courier New"/>
              </a:rPr>
              <a:t>, </a:t>
            </a:r>
            <a:r>
              <a:rPr lang="en-US" sz="2000" b="1" dirty="0" err="1">
                <a:latin typeface="Courier New"/>
                <a:cs typeface="Courier New"/>
              </a:rPr>
              <a:t>timeList</a:t>
            </a:r>
            <a:r>
              <a:rPr lang="en-US" sz="2000" b="1" dirty="0">
                <a:latin typeface="Courier New"/>
                <a:cs typeface="Courier New"/>
              </a:rPr>
              <a:t>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470021" name="Text Box 5"/>
          <p:cNvSpPr txBox="1">
            <a:spLocks noChangeArrowheads="1"/>
          </p:cNvSpPr>
          <p:nvPr/>
        </p:nvSpPr>
        <p:spPr bwMode="auto">
          <a:xfrm>
            <a:off x="6492219" y="6172170"/>
            <a:ext cx="803275" cy="376238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293224" y="1234464"/>
            <a:ext cx="139353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Access1.java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77701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0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00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00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0021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79FF7-D7FD-514B-930A-4BF59DC03D3B}" type="slidenum">
              <a:rPr lang="en-US"/>
              <a:pPr/>
              <a:t>32</a:t>
            </a:fld>
            <a:endParaRPr lang="en-US"/>
          </a:p>
        </p:txBody>
      </p:sp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Node Access Time with </a:t>
            </a:r>
            <a:r>
              <a:rPr lang="en-US" sz="2800" b="1" dirty="0" err="1" smtClean="0">
                <a:latin typeface="Courier New"/>
                <a:cs typeface="Courier New"/>
              </a:rPr>
              <a:t>List.get</a:t>
            </a:r>
            <a:r>
              <a:rPr lang="en-US" sz="2800" b="1" dirty="0" smtClean="0">
                <a:latin typeface="Courier New"/>
                <a:cs typeface="Courier New"/>
              </a:rPr>
              <a:t>()</a:t>
            </a:r>
            <a:r>
              <a:rPr lang="en-US" sz="2800" i="1" dirty="0" smtClean="0"/>
              <a:t>, </a:t>
            </a:r>
            <a:r>
              <a:rPr lang="en-US" sz="2800" i="1" dirty="0"/>
              <a:t>cont’d</a:t>
            </a:r>
            <a:endParaRPr lang="en-US" sz="2800" b="1" dirty="0">
              <a:latin typeface="Courier New" charset="0"/>
            </a:endParaRPr>
          </a:p>
        </p:txBody>
      </p:sp>
      <p:sp>
        <p:nvSpPr>
          <p:cNvPr id="47514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246438"/>
            <a:ext cx="8229600" cy="2884487"/>
          </a:xfrm>
          <a:noFill/>
          <a:ln/>
        </p:spPr>
        <p:txBody>
          <a:bodyPr/>
          <a:lstStyle/>
          <a:p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ArrayList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1"/>
            <a:r>
              <a:rPr lang="en-US" dirty="0"/>
              <a:t>Access to each element is </a:t>
            </a:r>
            <a:r>
              <a:rPr lang="en-US" dirty="0">
                <a:solidFill>
                  <a:srgbClr val="B23C00"/>
                </a:solidFill>
              </a:rPr>
              <a:t>fast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LinkedList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1"/>
            <a:r>
              <a:rPr lang="en-US" dirty="0"/>
              <a:t>Access to each element is </a:t>
            </a:r>
            <a:r>
              <a:rPr lang="en-US" dirty="0">
                <a:solidFill>
                  <a:srgbClr val="B23C00"/>
                </a:solidFill>
              </a:rPr>
              <a:t>slow </a:t>
            </a:r>
            <a:r>
              <a:rPr lang="en-US" dirty="0"/>
              <a:t>due to the need to chase links from either end of the list in order to reach the desired element.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56115" y="1307130"/>
            <a:ext cx="6033372" cy="193899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 n      </a:t>
            </a:r>
            <a:r>
              <a:rPr lang="en-US" sz="2000" b="1" dirty="0" err="1">
                <a:latin typeface="Courier New"/>
                <a:cs typeface="Courier New"/>
              </a:rPr>
              <a:t>ArrayList</a:t>
            </a:r>
            <a:r>
              <a:rPr lang="en-US" sz="2000" b="1" dirty="0">
                <a:latin typeface="Courier New"/>
                <a:cs typeface="Courier New"/>
              </a:rPr>
              <a:t>     </a:t>
            </a:r>
            <a:r>
              <a:rPr lang="en-US" sz="2000" b="1" dirty="0" err="1">
                <a:latin typeface="Courier New"/>
                <a:cs typeface="Courier New"/>
              </a:rPr>
              <a:t>LinkedList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   100           0 </a:t>
            </a:r>
            <a:r>
              <a:rPr lang="en-US" sz="2000" b="1" dirty="0" err="1">
                <a:latin typeface="Courier New"/>
                <a:cs typeface="Courier New"/>
              </a:rPr>
              <a:t>ms</a:t>
            </a:r>
            <a:r>
              <a:rPr lang="en-US" sz="2000" b="1" dirty="0">
                <a:latin typeface="Courier New"/>
                <a:cs typeface="Courier New"/>
              </a:rPr>
              <a:t>           0 </a:t>
            </a:r>
            <a:r>
              <a:rPr lang="en-US" sz="2000" b="1" dirty="0" err="1">
                <a:latin typeface="Courier New"/>
                <a:cs typeface="Courier New"/>
              </a:rPr>
              <a:t>ms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  1000           0 </a:t>
            </a:r>
            <a:r>
              <a:rPr lang="en-US" sz="2000" b="1" dirty="0" err="1">
                <a:latin typeface="Courier New"/>
                <a:cs typeface="Courier New"/>
              </a:rPr>
              <a:t>ms</a:t>
            </a:r>
            <a:r>
              <a:rPr lang="en-US" sz="2000" b="1" dirty="0">
                <a:latin typeface="Courier New"/>
                <a:cs typeface="Courier New"/>
              </a:rPr>
              <a:t>           5 </a:t>
            </a:r>
            <a:r>
              <a:rPr lang="en-US" sz="2000" b="1" dirty="0" err="1">
                <a:latin typeface="Courier New"/>
                <a:cs typeface="Courier New"/>
              </a:rPr>
              <a:t>ms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 10000           3 </a:t>
            </a:r>
            <a:r>
              <a:rPr lang="en-US" sz="2000" b="1" dirty="0" err="1">
                <a:latin typeface="Courier New"/>
                <a:cs typeface="Courier New"/>
              </a:rPr>
              <a:t>ms</a:t>
            </a:r>
            <a:r>
              <a:rPr lang="en-US" sz="2000" b="1" dirty="0">
                <a:latin typeface="Courier New"/>
                <a:cs typeface="Courier New"/>
              </a:rPr>
              <a:t>          43 </a:t>
            </a:r>
            <a:r>
              <a:rPr lang="en-US" sz="2000" b="1" dirty="0" err="1">
                <a:latin typeface="Courier New"/>
                <a:cs typeface="Courier New"/>
              </a:rPr>
              <a:t>ms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100000           0 </a:t>
            </a:r>
            <a:r>
              <a:rPr lang="en-US" sz="2000" b="1" dirty="0" err="1">
                <a:latin typeface="Courier New"/>
                <a:cs typeface="Courier New"/>
              </a:rPr>
              <a:t>ms</a:t>
            </a:r>
            <a:r>
              <a:rPr lang="en-US" sz="2000" b="1" dirty="0">
                <a:latin typeface="Courier New"/>
                <a:cs typeface="Courier New"/>
              </a:rPr>
              <a:t>        4208 </a:t>
            </a:r>
            <a:r>
              <a:rPr lang="en-US" sz="2000" b="1" dirty="0" err="1">
                <a:latin typeface="Courier New"/>
                <a:cs typeface="Courier New"/>
              </a:rPr>
              <a:t>ms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1000000           1 </a:t>
            </a:r>
            <a:r>
              <a:rPr lang="en-US" sz="2000" b="1" dirty="0" err="1">
                <a:latin typeface="Courier New"/>
                <a:cs typeface="Courier New"/>
              </a:rPr>
              <a:t>ms</a:t>
            </a:r>
            <a:r>
              <a:rPr lang="en-US" sz="2000" b="1" dirty="0">
                <a:latin typeface="Courier New"/>
                <a:cs typeface="Courier New"/>
              </a:rPr>
              <a:t>      821905 </a:t>
            </a:r>
            <a:r>
              <a:rPr lang="en-US" sz="2000" b="1" dirty="0" err="1">
                <a:latin typeface="Courier New"/>
                <a:cs typeface="Courier New"/>
              </a:rPr>
              <a:t>ms</a:t>
            </a:r>
            <a:endParaRPr lang="en-US" sz="20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943677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514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514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514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5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751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5141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BA2613-B6B9-CD4B-BF59-30B5B0E80B5A}" type="slidenum">
              <a:rPr lang="en-US"/>
              <a:pPr/>
              <a:t>33</a:t>
            </a:fld>
            <a:endParaRPr lang="en-US"/>
          </a:p>
        </p:txBody>
      </p:sp>
      <p:sp>
        <p:nvSpPr>
          <p:cNvPr id="464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Java Collections Framework (JCF)</a:t>
            </a:r>
          </a:p>
        </p:txBody>
      </p:sp>
      <p:sp>
        <p:nvSpPr>
          <p:cNvPr id="464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968875"/>
          </a:xfrm>
        </p:spPr>
        <p:txBody>
          <a:bodyPr/>
          <a:lstStyle/>
          <a:p>
            <a:r>
              <a:rPr lang="en-US" dirty="0"/>
              <a:t>A built-in collection of common data structures.</a:t>
            </a:r>
          </a:p>
          <a:p>
            <a:pPr lvl="1"/>
            <a:r>
              <a:rPr lang="en-US" dirty="0"/>
              <a:t>Abstracted by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Collection</a:t>
            </a:r>
            <a:r>
              <a:rPr lang="en-US" dirty="0"/>
              <a:t> interface: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4"/>
            <a:endParaRPr lang="en-US" dirty="0"/>
          </a:p>
          <a:p>
            <a:pPr lvl="4"/>
            <a:endParaRPr lang="en-US" dirty="0"/>
          </a:p>
          <a:p>
            <a:pPr lvl="1"/>
            <a:r>
              <a:rPr lang="en-US" dirty="0"/>
              <a:t>Extended by interface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List</a:t>
            </a:r>
            <a:r>
              <a:rPr lang="en-US" dirty="0"/>
              <a:t>.</a:t>
            </a:r>
          </a:p>
        </p:txBody>
      </p:sp>
      <p:sp>
        <p:nvSpPr>
          <p:cNvPr id="464900" name="Text Box 4"/>
          <p:cNvSpPr txBox="1">
            <a:spLocks noChangeArrowheads="1"/>
          </p:cNvSpPr>
          <p:nvPr/>
        </p:nvSpPr>
        <p:spPr bwMode="auto">
          <a:xfrm>
            <a:off x="274638" y="2327275"/>
            <a:ext cx="8776762" cy="34163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public interface Collection&lt;</a:t>
            </a:r>
            <a:r>
              <a:rPr lang="en-US" sz="1800" b="1" dirty="0" err="1">
                <a:latin typeface="Courier New" charset="0"/>
              </a:rPr>
              <a:t>AnyType</a:t>
            </a:r>
            <a:r>
              <a:rPr lang="en-US" sz="1800" b="1" dirty="0">
                <a:latin typeface="Courier New" charset="0"/>
              </a:rPr>
              <a:t>&gt; extends </a:t>
            </a:r>
            <a:r>
              <a:rPr lang="en-US" sz="1800" b="1" dirty="0" err="1">
                <a:latin typeface="Courier New" charset="0"/>
              </a:rPr>
              <a:t>Iterable</a:t>
            </a:r>
            <a:r>
              <a:rPr lang="en-US" sz="1800" b="1" dirty="0">
                <a:latin typeface="Courier New" charset="0"/>
              </a:rPr>
              <a:t>&lt;</a:t>
            </a:r>
            <a:r>
              <a:rPr lang="en-US" sz="1800" b="1" dirty="0" err="1">
                <a:latin typeface="Courier New" charset="0"/>
              </a:rPr>
              <a:t>AnyType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boolean add(</a:t>
            </a:r>
            <a:r>
              <a:rPr lang="en-US" sz="1800" b="1" dirty="0" err="1">
                <a:latin typeface="Courier New" charset="0"/>
              </a:rPr>
              <a:t>AnyType</a:t>
            </a:r>
            <a:r>
              <a:rPr lang="en-US" sz="1800" b="1" dirty="0">
                <a:latin typeface="Courier New" charset="0"/>
              </a:rPr>
              <a:t> element);</a:t>
            </a:r>
          </a:p>
          <a:p>
            <a:r>
              <a:rPr lang="en-US" sz="1800" b="1" dirty="0">
                <a:latin typeface="Courier New" charset="0"/>
              </a:rPr>
              <a:t>    void clear();</a:t>
            </a:r>
          </a:p>
          <a:p>
            <a:r>
              <a:rPr lang="en-US" sz="1800" b="1" dirty="0">
                <a:latin typeface="Courier New" charset="0"/>
              </a:rPr>
              <a:t>    boolean contains(</a:t>
            </a:r>
            <a:r>
              <a:rPr lang="en-US" sz="1800" b="1" dirty="0" err="1">
                <a:latin typeface="Courier New" charset="0"/>
              </a:rPr>
              <a:t>AnyType</a:t>
            </a:r>
            <a:r>
              <a:rPr lang="en-US" sz="1800" b="1" dirty="0">
                <a:latin typeface="Courier New" charset="0"/>
              </a:rPr>
              <a:t> element);</a:t>
            </a:r>
          </a:p>
          <a:p>
            <a:r>
              <a:rPr lang="en-US" sz="1800" b="1" dirty="0">
                <a:latin typeface="Courier New" charset="0"/>
              </a:rPr>
              <a:t>    boolean equals(</a:t>
            </a:r>
            <a:r>
              <a:rPr lang="en-US" sz="1800" b="1" dirty="0" err="1">
                <a:latin typeface="Courier New" charset="0"/>
              </a:rPr>
              <a:t>AnyType</a:t>
            </a:r>
            <a:r>
              <a:rPr lang="en-US" sz="1800" b="1" dirty="0">
                <a:latin typeface="Courier New" charset="0"/>
              </a:rPr>
              <a:t> element);</a:t>
            </a:r>
          </a:p>
          <a:p>
            <a:r>
              <a:rPr lang="en-US" sz="1800" b="1" dirty="0">
                <a:latin typeface="Courier New" charset="0"/>
              </a:rPr>
              <a:t>    boolean </a:t>
            </a:r>
            <a:r>
              <a:rPr lang="en-US" sz="1800" b="1" dirty="0" err="1">
                <a:latin typeface="Courier New" charset="0"/>
              </a:rPr>
              <a:t>isEmpty</a:t>
            </a:r>
            <a:r>
              <a:rPr lang="en-US" sz="1800" b="1" dirty="0">
                <a:latin typeface="Courier New" charset="0"/>
              </a:rPr>
              <a:t>();</a:t>
            </a:r>
          </a:p>
          <a:p>
            <a:r>
              <a:rPr lang="en-US" sz="1800" b="1" dirty="0">
                <a:latin typeface="Courier New" charset="0"/>
              </a:rPr>
              <a:t>    boolean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remove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 err="1">
                <a:latin typeface="Courier New" charset="0"/>
              </a:rPr>
              <a:t>AnyType</a:t>
            </a:r>
            <a:r>
              <a:rPr lang="en-US" sz="1800" b="1" dirty="0">
                <a:latin typeface="Courier New" charset="0"/>
              </a:rPr>
              <a:t> element);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Iterator&lt;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AnyType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&gt; iterator();</a:t>
            </a:r>
          </a:p>
          <a:p>
            <a:r>
              <a:rPr lang="en-US" sz="1800" b="1" dirty="0" smtClean="0">
                <a:latin typeface="Courier New" charset="0"/>
              </a:rPr>
              <a:t>    .</a:t>
            </a:r>
            <a:r>
              <a:rPr lang="en-US" sz="1800" b="1" dirty="0">
                <a:latin typeface="Courier New" charset="0"/>
              </a:rPr>
              <a:t>..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975462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4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489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4899" grpId="0" uiExpand="1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BE2C-52D8-D44F-B05D-51109F2C49E4}" type="slidenum">
              <a:rPr lang="en-US"/>
              <a:pPr/>
              <a:t>34</a:t>
            </a:fld>
            <a:endParaRPr lang="en-US"/>
          </a:p>
        </p:txBody>
      </p:sp>
      <p:sp>
        <p:nvSpPr>
          <p:cNvPr id="465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charset="0"/>
              </a:rPr>
              <a:t>Iterable</a:t>
            </a:r>
            <a:r>
              <a:rPr lang="en-US"/>
              <a:t> Interface</a:t>
            </a:r>
          </a:p>
        </p:txBody>
      </p:sp>
      <p:sp>
        <p:nvSpPr>
          <p:cNvPr id="465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1"/>
            <a:ext cx="8229600" cy="3047990"/>
          </a:xfrm>
        </p:spPr>
        <p:txBody>
          <a:bodyPr/>
          <a:lstStyle/>
          <a:p>
            <a:r>
              <a:rPr lang="en-US" dirty="0"/>
              <a:t>Allows you to use the special form of the 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for</a:t>
            </a:r>
            <a:r>
              <a:rPr lang="en-US" dirty="0"/>
              <a:t> loop to iterate over the collection elements.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 </a:t>
            </a:r>
            <a:r>
              <a:rPr lang="en-US" dirty="0">
                <a:solidFill>
                  <a:srgbClr val="B23C00"/>
                </a:solidFill>
              </a:rPr>
              <a:t>iterator </a:t>
            </a:r>
            <a:r>
              <a:rPr lang="en-US" dirty="0"/>
              <a:t>keeps track of the </a:t>
            </a:r>
            <a:r>
              <a:rPr lang="en-US" dirty="0">
                <a:solidFill>
                  <a:srgbClr val="B23C00"/>
                </a:solidFill>
              </a:rPr>
              <a:t>current element</a:t>
            </a:r>
            <a:r>
              <a:rPr lang="en-US" dirty="0"/>
              <a:t>.</a:t>
            </a:r>
          </a:p>
        </p:txBody>
      </p:sp>
      <p:sp>
        <p:nvSpPr>
          <p:cNvPr id="465924" name="Text Box 4"/>
          <p:cNvSpPr txBox="1">
            <a:spLocks noChangeArrowheads="1"/>
          </p:cNvSpPr>
          <p:nvPr/>
        </p:nvSpPr>
        <p:spPr bwMode="auto">
          <a:xfrm>
            <a:off x="2193925" y="4417843"/>
            <a:ext cx="4894414" cy="175432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public interface Iterator&lt;</a:t>
            </a:r>
            <a:r>
              <a:rPr lang="en-US" sz="1800" b="1" dirty="0" err="1">
                <a:latin typeface="Courier New" charset="0"/>
              </a:rPr>
              <a:t>AnyType</a:t>
            </a:r>
            <a:r>
              <a:rPr lang="en-US" sz="1800" b="1" dirty="0">
                <a:latin typeface="Courier New" charset="0"/>
              </a:rPr>
              <a:t>&gt;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boolean </a:t>
            </a:r>
            <a:r>
              <a:rPr lang="en-US" sz="1800" b="1" dirty="0" err="1">
                <a:latin typeface="Courier New" charset="0"/>
              </a:rPr>
              <a:t>hasNext</a:t>
            </a:r>
            <a:r>
              <a:rPr lang="en-US" sz="1800" b="1" dirty="0">
                <a:latin typeface="Courier New" charset="0"/>
              </a:rPr>
              <a:t>();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AnyType</a:t>
            </a:r>
            <a:r>
              <a:rPr lang="en-US" sz="1800" b="1" dirty="0">
                <a:latin typeface="Courier New" charset="0"/>
              </a:rPr>
              <a:t> next();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void remove();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  <p:sp>
        <p:nvSpPr>
          <p:cNvPr id="465925" name="Text Box 5"/>
          <p:cNvSpPr txBox="1">
            <a:spLocks noChangeArrowheads="1"/>
          </p:cNvSpPr>
          <p:nvPr/>
        </p:nvSpPr>
        <p:spPr bwMode="auto">
          <a:xfrm>
            <a:off x="2260600" y="2332038"/>
            <a:ext cx="4755892" cy="92333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for (</a:t>
            </a:r>
            <a:r>
              <a:rPr lang="en-US" sz="1800" b="1" dirty="0" err="1">
                <a:latin typeface="Courier New" charset="0"/>
              </a:rPr>
              <a:t>AnyType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elmt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</a:t>
            </a:r>
            <a:r>
              <a:rPr lang="en-US" sz="1800" b="1" dirty="0">
                <a:latin typeface="Courier New" charset="0"/>
              </a:rPr>
              <a:t>: </a:t>
            </a:r>
            <a:r>
              <a:rPr lang="en-US" sz="1800" b="1" dirty="0" err="1">
                <a:latin typeface="Courier New" charset="0"/>
              </a:rPr>
              <a:t>myElements</a:t>
            </a:r>
            <a:r>
              <a:rPr lang="en-US" sz="1800" b="1" dirty="0">
                <a:latin typeface="Courier New" charset="0"/>
              </a:rPr>
              <a:t>) {</a:t>
            </a:r>
          </a:p>
          <a:p>
            <a:r>
              <a:rPr lang="en-US" sz="1800" b="1" dirty="0">
                <a:latin typeface="Courier New" charset="0"/>
              </a:rPr>
              <a:t>    ...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  <p:sp>
        <p:nvSpPr>
          <p:cNvPr id="465926" name="Text Box 6"/>
          <p:cNvSpPr txBox="1">
            <a:spLocks noChangeArrowheads="1"/>
          </p:cNvSpPr>
          <p:nvPr/>
        </p:nvSpPr>
        <p:spPr bwMode="auto">
          <a:xfrm>
            <a:off x="4297363" y="2879725"/>
            <a:ext cx="4283075" cy="6508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</a:rPr>
              <a:t>No indexing or calls to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get()</a:t>
            </a:r>
            <a:r>
              <a:rPr lang="en-US" sz="1800" dirty="0">
                <a:solidFill>
                  <a:srgbClr val="B23C00"/>
                </a:solidFill>
              </a:rPr>
              <a:t> required!</a:t>
            </a:r>
          </a:p>
          <a:p>
            <a:r>
              <a:rPr lang="en-US" sz="1800" dirty="0">
                <a:solidFill>
                  <a:srgbClr val="B23C00"/>
                </a:solidFill>
              </a:rPr>
              <a:t>Do something with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elmt</a:t>
            </a:r>
            <a:r>
              <a:rPr lang="en-US" sz="1800" b="1" dirty="0">
                <a:solidFill>
                  <a:srgbClr val="0033CC"/>
                </a:solidFill>
              </a:rPr>
              <a:t> </a:t>
            </a:r>
            <a:r>
              <a:rPr lang="en-US" sz="1800" dirty="0">
                <a:solidFill>
                  <a:srgbClr val="B23C00"/>
                </a:solidFill>
              </a:rPr>
              <a:t>inside the loop.</a:t>
            </a:r>
          </a:p>
        </p:txBody>
      </p:sp>
    </p:spTree>
    <p:extLst>
      <p:ext uri="{BB962C8B-B14F-4D97-AF65-F5344CB8AC3E}">
        <p14:creationId xmlns:p14="http://schemas.microsoft.com/office/powerpoint/2010/main" val="2866440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659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59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659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5923" grpId="0" uiExpand="1" build="p"/>
      <p:bldP spid="465924" grpId="0" animBg="1"/>
      <p:bldP spid="465926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3A5E8E-BEBA-6349-97D8-2C44B6443E8D}" type="slidenum">
              <a:rPr lang="en-US"/>
              <a:pPr/>
              <a:t>35</a:t>
            </a:fld>
            <a:endParaRPr lang="en-US"/>
          </a:p>
        </p:txBody>
      </p:sp>
      <p:sp>
        <p:nvSpPr>
          <p:cNvPr id="476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Node Access </a:t>
            </a:r>
            <a:r>
              <a:rPr lang="en-US" sz="2800" dirty="0" smtClean="0"/>
              <a:t>Time with Iterator</a:t>
            </a:r>
            <a:endParaRPr lang="en-US" sz="2800" b="1" dirty="0">
              <a:latin typeface="Courier New" charset="0"/>
            </a:endParaRPr>
          </a:p>
        </p:txBody>
      </p:sp>
      <p:sp>
        <p:nvSpPr>
          <p:cNvPr id="476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493838"/>
          </a:xfrm>
        </p:spPr>
        <p:txBody>
          <a:bodyPr/>
          <a:lstStyle/>
          <a:p>
            <a:r>
              <a:rPr lang="en-US" dirty="0"/>
              <a:t>This time, we use the special form of the </a:t>
            </a:r>
            <a:br>
              <a:rPr lang="en-US" dirty="0"/>
            </a:b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for</a:t>
            </a:r>
            <a:r>
              <a:rPr lang="en-US" dirty="0"/>
              <a:t> loop to access the list elements sequentially.</a:t>
            </a:r>
          </a:p>
        </p:txBody>
      </p:sp>
      <p:sp>
        <p:nvSpPr>
          <p:cNvPr id="476164" name="Text Box 4"/>
          <p:cNvSpPr txBox="1">
            <a:spLocks noChangeArrowheads="1"/>
          </p:cNvSpPr>
          <p:nvPr/>
        </p:nvSpPr>
        <p:spPr bwMode="auto">
          <a:xfrm>
            <a:off x="674688" y="3059403"/>
            <a:ext cx="7941898" cy="2862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private static long </a:t>
            </a:r>
            <a:r>
              <a:rPr lang="en-US" sz="1800" b="1" dirty="0" err="1">
                <a:latin typeface="Courier New" charset="0"/>
              </a:rPr>
              <a:t>timeElementAccess</a:t>
            </a:r>
            <a:r>
              <a:rPr lang="en-US" sz="1800" b="1" dirty="0">
                <a:latin typeface="Courier New" charset="0"/>
              </a:rPr>
              <a:t>(List&lt;Integer&gt; </a:t>
            </a:r>
            <a:r>
              <a:rPr lang="en-US" sz="1800" b="1" dirty="0" err="1">
                <a:latin typeface="Courier New" charset="0"/>
              </a:rPr>
              <a:t>lst</a:t>
            </a:r>
            <a:r>
              <a:rPr lang="en-US" sz="1800" b="1" dirty="0">
                <a:latin typeface="Courier New" charset="0"/>
              </a:rPr>
              <a:t>)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long start = </a:t>
            </a:r>
            <a:r>
              <a:rPr lang="en-US" sz="1800" b="1" dirty="0" err="1">
                <a:latin typeface="Courier New" charset="0"/>
              </a:rPr>
              <a:t>System.currentTimeMillis</a:t>
            </a:r>
            <a:r>
              <a:rPr lang="en-US" sz="1800" b="1" dirty="0">
                <a:latin typeface="Courier New" charset="0"/>
              </a:rPr>
              <a:t>();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    for (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Integer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elmt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: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lst</a:t>
            </a:r>
            <a:r>
              <a:rPr lang="en-US" sz="1800" b="1" dirty="0">
                <a:latin typeface="Courier New" charset="0"/>
              </a:rPr>
              <a:t>) {</a:t>
            </a:r>
          </a:p>
          <a:p>
            <a:r>
              <a:rPr lang="en-US" sz="1800" b="1" dirty="0">
                <a:latin typeface="Courier New" charset="0"/>
              </a:rPr>
              <a:t>        Integer elmt2 = </a:t>
            </a:r>
            <a:r>
              <a:rPr lang="en-US" sz="1800" b="1" dirty="0" err="1">
                <a:latin typeface="Courier New" charset="0"/>
              </a:rPr>
              <a:t>elmt</a:t>
            </a:r>
            <a:r>
              <a:rPr lang="en-US" sz="1800" b="1" dirty="0">
                <a:latin typeface="Courier New" charset="0"/>
              </a:rPr>
              <a:t>;</a:t>
            </a: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    return </a:t>
            </a:r>
            <a:r>
              <a:rPr lang="en-US" sz="1800" b="1" dirty="0" err="1">
                <a:latin typeface="Courier New" charset="0"/>
              </a:rPr>
              <a:t>System.currentTimeMillis</a:t>
            </a:r>
            <a:r>
              <a:rPr lang="en-US" sz="1800" b="1" dirty="0">
                <a:latin typeface="Courier New" charset="0"/>
              </a:rPr>
              <a:t>() - start;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  <p:sp>
        <p:nvSpPr>
          <p:cNvPr id="476165" name="Text Box 5"/>
          <p:cNvSpPr txBox="1">
            <a:spLocks noChangeArrowheads="1"/>
          </p:cNvSpPr>
          <p:nvPr/>
        </p:nvSpPr>
        <p:spPr bwMode="auto">
          <a:xfrm>
            <a:off x="7040853" y="2785406"/>
            <a:ext cx="1557463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  <a:latin typeface="+mn-lt"/>
              </a:rPr>
              <a:t>Access2.java</a:t>
            </a:r>
          </a:p>
        </p:txBody>
      </p:sp>
      <p:sp>
        <p:nvSpPr>
          <p:cNvPr id="476166" name="Text Box 6"/>
          <p:cNvSpPr txBox="1">
            <a:spLocks noChangeArrowheads="1"/>
          </p:cNvSpPr>
          <p:nvPr/>
        </p:nvSpPr>
        <p:spPr bwMode="auto">
          <a:xfrm>
            <a:off x="7132638" y="6161088"/>
            <a:ext cx="803275" cy="376237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4166934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6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6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6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761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761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6164" grpId="0" animBg="1"/>
      <p:bldP spid="476165" grpId="0" animBg="1"/>
      <p:bldP spid="476166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8C9942-D1AE-7F48-8C61-514760712DAA}" type="slidenum">
              <a:rPr lang="en-US"/>
              <a:pPr/>
              <a:t>36</a:t>
            </a:fld>
            <a:endParaRPr lang="en-US"/>
          </a:p>
        </p:txBody>
      </p:sp>
      <p:sp>
        <p:nvSpPr>
          <p:cNvPr id="478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Node Access </a:t>
            </a:r>
            <a:r>
              <a:rPr lang="en-US" sz="2800" dirty="0" smtClean="0"/>
              <a:t>Time with Iterator</a:t>
            </a:r>
            <a:r>
              <a:rPr lang="en-US" sz="2800" i="1" dirty="0" smtClean="0"/>
              <a:t>, </a:t>
            </a:r>
            <a:r>
              <a:rPr lang="en-US" sz="2800" i="1" dirty="0"/>
              <a:t>cont’d</a:t>
            </a:r>
            <a:endParaRPr lang="en-US" sz="2800" b="1" dirty="0">
              <a:latin typeface="Courier New" charset="0"/>
            </a:endParaRPr>
          </a:p>
        </p:txBody>
      </p:sp>
      <p:sp>
        <p:nvSpPr>
          <p:cNvPr id="478212" name="Text Box 4"/>
          <p:cNvSpPr txBox="1">
            <a:spLocks noChangeArrowheads="1"/>
          </p:cNvSpPr>
          <p:nvPr/>
        </p:nvSpPr>
        <p:spPr bwMode="auto">
          <a:xfrm>
            <a:off x="2011708" y="1417342"/>
            <a:ext cx="5109893" cy="1938992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smtClean="0">
                <a:latin typeface="Courier New"/>
                <a:cs typeface="Courier New"/>
              </a:rPr>
              <a:t>      n   </a:t>
            </a:r>
            <a:r>
              <a:rPr lang="en-US" sz="2000" b="1" dirty="0" err="1">
                <a:latin typeface="Courier New"/>
                <a:cs typeface="Courier New"/>
              </a:rPr>
              <a:t>ArrayList</a:t>
            </a:r>
            <a:r>
              <a:rPr lang="en-US" sz="2000" b="1" dirty="0">
                <a:latin typeface="Courier New"/>
                <a:cs typeface="Courier New"/>
              </a:rPr>
              <a:t>  </a:t>
            </a:r>
            <a:r>
              <a:rPr lang="en-US" sz="2000" b="1" dirty="0" err="1">
                <a:latin typeface="Courier New"/>
                <a:cs typeface="Courier New"/>
              </a:rPr>
              <a:t>LinkedList</a:t>
            </a:r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     100           1           0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1000           1           0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10000           5           3</a:t>
            </a:r>
          </a:p>
          <a:p>
            <a:r>
              <a:rPr lang="en-US" sz="2000" b="1" dirty="0">
                <a:latin typeface="Courier New"/>
                <a:cs typeface="Courier New"/>
              </a:rPr>
              <a:t>  100000           8           0</a:t>
            </a:r>
          </a:p>
          <a:p>
            <a:r>
              <a:rPr lang="en-US" sz="2000" b="1" dirty="0">
                <a:latin typeface="Courier New"/>
                <a:cs typeface="Courier New"/>
              </a:rPr>
              <a:t> 1000000           1           4</a:t>
            </a:r>
          </a:p>
        </p:txBody>
      </p:sp>
      <p:sp>
        <p:nvSpPr>
          <p:cNvPr id="47821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429000"/>
            <a:ext cx="8229600" cy="2701925"/>
          </a:xfrm>
          <a:noFill/>
          <a:ln/>
        </p:spPr>
        <p:txBody>
          <a:bodyPr/>
          <a:lstStyle/>
          <a:p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ArrayList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1"/>
            <a:r>
              <a:rPr lang="en-US" dirty="0"/>
              <a:t>Access to each element is </a:t>
            </a:r>
            <a:r>
              <a:rPr lang="en-US" dirty="0">
                <a:solidFill>
                  <a:srgbClr val="B23C00"/>
                </a:solidFill>
              </a:rPr>
              <a:t>fast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LinkedList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1"/>
            <a:r>
              <a:rPr lang="en-US" dirty="0"/>
              <a:t>Access to each element is </a:t>
            </a:r>
            <a:r>
              <a:rPr lang="en-US" dirty="0">
                <a:solidFill>
                  <a:srgbClr val="B23C00"/>
                </a:solidFill>
              </a:rPr>
              <a:t>fast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12216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82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782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782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782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042AF-A625-8745-B1A2-E0F856DCF48A}" type="slidenum">
              <a:rPr lang="en-US"/>
              <a:pPr/>
              <a:t>37</a:t>
            </a:fld>
            <a:endParaRPr lang="en-US"/>
          </a:p>
        </p:txBody>
      </p:sp>
      <p:sp>
        <p:nvSpPr>
          <p:cNvPr id="473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Node Delete Time: </a:t>
            </a:r>
            <a:r>
              <a:rPr lang="en-US" sz="2800" b="1" dirty="0" err="1" smtClean="0">
                <a:latin typeface="Courier New" charset="0"/>
              </a:rPr>
              <a:t>ArrayList</a:t>
            </a:r>
            <a:r>
              <a:rPr lang="en-US" sz="2800" dirty="0" smtClean="0"/>
              <a:t> vs. </a:t>
            </a:r>
            <a:r>
              <a:rPr lang="en-US" sz="2800" b="1" dirty="0" err="1" smtClean="0">
                <a:latin typeface="Courier New" charset="0"/>
              </a:rPr>
              <a:t>LinkedList</a:t>
            </a:r>
            <a:endParaRPr lang="en-US" sz="2800" b="1" dirty="0">
              <a:latin typeface="Courier New" charset="0"/>
            </a:endParaRPr>
          </a:p>
        </p:txBody>
      </p:sp>
      <p:sp>
        <p:nvSpPr>
          <p:cNvPr id="473092" name="Text Box 4"/>
          <p:cNvSpPr txBox="1">
            <a:spLocks noChangeArrowheads="1"/>
          </p:cNvSpPr>
          <p:nvPr/>
        </p:nvSpPr>
        <p:spPr bwMode="auto">
          <a:xfrm>
            <a:off x="674688" y="1594486"/>
            <a:ext cx="7941898" cy="452431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private static long </a:t>
            </a:r>
            <a:r>
              <a:rPr lang="en-US" sz="1800" b="1" dirty="0" err="1">
                <a:latin typeface="Courier New" charset="0"/>
              </a:rPr>
              <a:t>timeElementRemove</a:t>
            </a:r>
            <a:r>
              <a:rPr lang="en-US" sz="1800" b="1" dirty="0">
                <a:latin typeface="Courier New" charset="0"/>
              </a:rPr>
              <a:t>(List&lt;Integer&gt; </a:t>
            </a:r>
            <a:r>
              <a:rPr lang="en-US" sz="1800" b="1" dirty="0" err="1">
                <a:latin typeface="Courier New" charset="0"/>
              </a:rPr>
              <a:t>lst</a:t>
            </a:r>
            <a:r>
              <a:rPr lang="en-US" sz="1800" b="1" dirty="0">
                <a:latin typeface="Courier New" charset="0"/>
              </a:rPr>
              <a:t>)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long start = </a:t>
            </a:r>
            <a:r>
              <a:rPr lang="en-US" sz="1800" b="1" dirty="0" err="1">
                <a:latin typeface="Courier New" charset="0"/>
              </a:rPr>
              <a:t>System.currentTimeMillis</a:t>
            </a:r>
            <a:r>
              <a:rPr lang="en-US" sz="1800" b="1" dirty="0">
                <a:latin typeface="Courier New" charset="0"/>
              </a:rPr>
              <a:t>();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 = 0;</a:t>
            </a:r>
          </a:p>
          <a:p>
            <a:r>
              <a:rPr lang="en-US" sz="1800" b="1" dirty="0">
                <a:latin typeface="Courier New" charset="0"/>
              </a:rPr>
              <a:t>    while (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 &lt; </a:t>
            </a:r>
            <a:r>
              <a:rPr lang="en-US" sz="1800" b="1" dirty="0" err="1">
                <a:latin typeface="Courier New" charset="0"/>
              </a:rPr>
              <a:t>lst.size</a:t>
            </a:r>
            <a:r>
              <a:rPr lang="en-US" sz="1800" b="1" dirty="0">
                <a:latin typeface="Courier New" charset="0"/>
              </a:rPr>
              <a:t>()) {</a:t>
            </a:r>
          </a:p>
          <a:p>
            <a:r>
              <a:rPr lang="en-US" sz="1800" b="1" dirty="0">
                <a:latin typeface="Courier New" charset="0"/>
              </a:rPr>
              <a:t>        if (</a:t>
            </a:r>
            <a:r>
              <a:rPr lang="en-US" sz="1800" b="1" dirty="0" err="1">
                <a:latin typeface="Courier New" charset="0"/>
              </a:rPr>
              <a:t>lst.get</a:t>
            </a:r>
            <a:r>
              <a:rPr lang="en-US" sz="1800" b="1" dirty="0">
                <a:latin typeface="Courier New" charset="0"/>
              </a:rPr>
              <a:t>(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)%2 == 0) {</a:t>
            </a:r>
          </a:p>
          <a:p>
            <a:r>
              <a:rPr lang="en-US" sz="1800" b="1" dirty="0">
                <a:latin typeface="Courier New" charset="0"/>
              </a:rPr>
              <a:t>           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lst.remove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(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i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);</a:t>
            </a:r>
          </a:p>
          <a:p>
            <a:r>
              <a:rPr lang="en-US" sz="1800" b="1" dirty="0">
                <a:latin typeface="Courier New" charset="0"/>
              </a:rPr>
              <a:t>        }</a:t>
            </a:r>
          </a:p>
          <a:p>
            <a:r>
              <a:rPr lang="en-US" sz="1800" b="1" dirty="0">
                <a:latin typeface="Courier New" charset="0"/>
              </a:rPr>
              <a:t>        else {</a:t>
            </a:r>
          </a:p>
          <a:p>
            <a:r>
              <a:rPr lang="en-US" sz="1800" b="1" dirty="0">
                <a:latin typeface="Courier New" charset="0"/>
              </a:rPr>
              <a:t>            </a:t>
            </a:r>
            <a:r>
              <a:rPr lang="en-US" sz="1800" b="1" dirty="0" err="1">
                <a:latin typeface="Courier New" charset="0"/>
              </a:rPr>
              <a:t>i</a:t>
            </a:r>
            <a:r>
              <a:rPr lang="en-US" sz="1800" b="1" dirty="0">
                <a:latin typeface="Courier New" charset="0"/>
              </a:rPr>
              <a:t>++;</a:t>
            </a:r>
          </a:p>
          <a:p>
            <a:r>
              <a:rPr lang="en-US" sz="1800" b="1" dirty="0">
                <a:latin typeface="Courier New" charset="0"/>
              </a:rPr>
              <a:t>        }</a:t>
            </a: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    return </a:t>
            </a:r>
            <a:r>
              <a:rPr lang="en-US" sz="1800" b="1" dirty="0" err="1">
                <a:latin typeface="Courier New" charset="0"/>
              </a:rPr>
              <a:t>System.currentTimeMillis</a:t>
            </a:r>
            <a:r>
              <a:rPr lang="en-US" sz="1800" b="1" dirty="0">
                <a:latin typeface="Courier New" charset="0"/>
              </a:rPr>
              <a:t>() - start;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  <p:sp>
        <p:nvSpPr>
          <p:cNvPr id="473093" name="Text Box 5"/>
          <p:cNvSpPr txBox="1">
            <a:spLocks noChangeArrowheads="1"/>
          </p:cNvSpPr>
          <p:nvPr/>
        </p:nvSpPr>
        <p:spPr bwMode="auto">
          <a:xfrm>
            <a:off x="6949414" y="1325903"/>
            <a:ext cx="1724526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FFFF00"/>
                </a:solidFill>
                <a:latin typeface="+mn-lt"/>
              </a:rPr>
              <a:t>Remove1.java</a:t>
            </a:r>
          </a:p>
        </p:txBody>
      </p:sp>
      <p:sp>
        <p:nvSpPr>
          <p:cNvPr id="473095" name="Text Box 7"/>
          <p:cNvSpPr txBox="1">
            <a:spLocks noChangeArrowheads="1"/>
          </p:cNvSpPr>
          <p:nvPr/>
        </p:nvSpPr>
        <p:spPr bwMode="auto">
          <a:xfrm>
            <a:off x="4479925" y="3719513"/>
            <a:ext cx="3708400" cy="37623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</a:rPr>
              <a:t>Use the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List.remove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sz="1800" dirty="0">
                <a:solidFill>
                  <a:schemeClr val="folHlink"/>
                </a:solidFill>
              </a:rPr>
              <a:t> </a:t>
            </a:r>
            <a:r>
              <a:rPr lang="en-US" sz="1800" dirty="0">
                <a:solidFill>
                  <a:srgbClr val="B23C00"/>
                </a:solidFill>
              </a:rPr>
              <a:t>method</a:t>
            </a:r>
            <a:r>
              <a:rPr lang="en-US" sz="1800" dirty="0">
                <a:solidFill>
                  <a:schemeClr val="folHlink"/>
                </a:solidFill>
              </a:rPr>
              <a:t>.</a:t>
            </a:r>
          </a:p>
        </p:txBody>
      </p:sp>
      <p:sp>
        <p:nvSpPr>
          <p:cNvPr id="473096" name="Text Box 8"/>
          <p:cNvSpPr txBox="1">
            <a:spLocks noChangeArrowheads="1"/>
          </p:cNvSpPr>
          <p:nvPr/>
        </p:nvSpPr>
        <p:spPr bwMode="auto">
          <a:xfrm>
            <a:off x="7132638" y="6253163"/>
            <a:ext cx="803275" cy="376237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414411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30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30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730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730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3095" grpId="0" animBg="1"/>
      <p:bldP spid="473096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B101F4-8FFE-1942-98E9-FC4EE6FC9D15}" type="slidenum">
              <a:rPr lang="en-US"/>
              <a:pPr/>
              <a:t>38</a:t>
            </a:fld>
            <a:endParaRPr lang="en-US"/>
          </a:p>
        </p:txBody>
      </p:sp>
      <p:sp>
        <p:nvSpPr>
          <p:cNvPr id="480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Node </a:t>
            </a:r>
            <a:r>
              <a:rPr lang="en-US" sz="2800" dirty="0" smtClean="0"/>
              <a:t>Delete Time with </a:t>
            </a:r>
            <a:r>
              <a:rPr lang="en-US" sz="2800" b="1" dirty="0" err="1" smtClean="0">
                <a:latin typeface="Courier New"/>
                <a:cs typeface="Courier New"/>
              </a:rPr>
              <a:t>List.remove</a:t>
            </a:r>
            <a:r>
              <a:rPr lang="en-US" sz="2800" b="1" dirty="0" smtClean="0">
                <a:latin typeface="Courier New"/>
                <a:cs typeface="Courier New"/>
              </a:rPr>
              <a:t>()</a:t>
            </a:r>
            <a:r>
              <a:rPr lang="en-US" sz="2800" i="1" dirty="0" smtClean="0"/>
              <a:t>, </a:t>
            </a:r>
            <a:r>
              <a:rPr lang="en-US" sz="2800" i="1" dirty="0"/>
              <a:t>cont’d</a:t>
            </a:r>
            <a:endParaRPr lang="en-US" sz="2800" b="1" dirty="0">
              <a:latin typeface="Courier New" charset="0"/>
            </a:endParaRPr>
          </a:p>
        </p:txBody>
      </p:sp>
      <p:sp>
        <p:nvSpPr>
          <p:cNvPr id="480260" name="Text Box 4"/>
          <p:cNvSpPr txBox="1">
            <a:spLocks noChangeArrowheads="1"/>
          </p:cNvSpPr>
          <p:nvPr/>
        </p:nvSpPr>
        <p:spPr bwMode="auto">
          <a:xfrm>
            <a:off x="2305050" y="1325903"/>
            <a:ext cx="4671775" cy="175432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   n   </a:t>
            </a:r>
            <a:r>
              <a:rPr lang="en-US" sz="1800" b="1" dirty="0" err="1">
                <a:latin typeface="Courier New"/>
                <a:cs typeface="Courier New"/>
              </a:rPr>
              <a:t>ArrayList</a:t>
            </a:r>
            <a:r>
              <a:rPr lang="en-US" sz="1800" b="1" dirty="0">
                <a:latin typeface="Courier New"/>
                <a:cs typeface="Courier New"/>
              </a:rPr>
              <a:t>  </a:t>
            </a:r>
            <a:r>
              <a:rPr lang="en-US" sz="1800" b="1" dirty="0" err="1">
                <a:latin typeface="Courier New"/>
                <a:cs typeface="Courier New"/>
              </a:rPr>
              <a:t>LinkedList</a:t>
            </a:r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 100           0           0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1000           0           6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10000          11          66</a:t>
            </a:r>
          </a:p>
          <a:p>
            <a:r>
              <a:rPr lang="en-US" sz="1800" b="1" dirty="0">
                <a:latin typeface="Courier New"/>
                <a:cs typeface="Courier New"/>
              </a:rPr>
              <a:t>  100000         401        6700</a:t>
            </a:r>
          </a:p>
          <a:p>
            <a:r>
              <a:rPr lang="en-US" sz="1800" b="1" dirty="0">
                <a:latin typeface="Courier New"/>
                <a:cs typeface="Courier New"/>
              </a:rPr>
              <a:t> 1000000       52605     1740173</a:t>
            </a:r>
          </a:p>
        </p:txBody>
      </p:sp>
      <p:sp>
        <p:nvSpPr>
          <p:cNvPr id="480261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154683"/>
            <a:ext cx="8229600" cy="3108926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ArrayList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Access to each element is </a:t>
            </a:r>
            <a:r>
              <a:rPr lang="en-US" dirty="0">
                <a:solidFill>
                  <a:srgbClr val="B23C00"/>
                </a:solidFill>
              </a:rPr>
              <a:t>fast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deletion is </a:t>
            </a:r>
            <a:r>
              <a:rPr lang="en-US" dirty="0">
                <a:solidFill>
                  <a:srgbClr val="B23C00"/>
                </a:solidFill>
              </a:rPr>
              <a:t>slow </a:t>
            </a:r>
            <a:r>
              <a:rPr lang="en-US" dirty="0"/>
              <a:t>due to the requirement to shift the remaining elements to fill the hole</a:t>
            </a:r>
            <a:r>
              <a:rPr lang="en-US" dirty="0" smtClean="0"/>
              <a:t>.</a:t>
            </a:r>
          </a:p>
          <a:p>
            <a:pPr lvl="6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LinkedList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Access to each element is </a:t>
            </a:r>
            <a:r>
              <a:rPr lang="en-US" dirty="0">
                <a:solidFill>
                  <a:srgbClr val="B23C00"/>
                </a:solidFill>
              </a:rPr>
              <a:t>slow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deletion is </a:t>
            </a:r>
            <a:r>
              <a:rPr lang="en-US" dirty="0">
                <a:solidFill>
                  <a:srgbClr val="B23C00"/>
                </a:solidFill>
              </a:rPr>
              <a:t>fast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482441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02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02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02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026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026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02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026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026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FA6C9F-BD7B-3240-A364-0B7EE61E91D8}" type="slidenum">
              <a:rPr lang="en-US"/>
              <a:pPr/>
              <a:t>39</a:t>
            </a:fld>
            <a:endParaRPr lang="en-US"/>
          </a:p>
        </p:txBody>
      </p:sp>
      <p:sp>
        <p:nvSpPr>
          <p:cNvPr id="466946" name="Rectangle 2"/>
          <p:cNvSpPr>
            <a:spLocks noGrp="1" noChangeArrowheads="1"/>
          </p:cNvSpPr>
          <p:nvPr>
            <p:ph type="title"/>
          </p:nvPr>
        </p:nvSpPr>
        <p:spPr>
          <a:xfrm>
            <a:off x="182928" y="411163"/>
            <a:ext cx="8778144" cy="655637"/>
          </a:xfrm>
        </p:spPr>
        <p:txBody>
          <a:bodyPr/>
          <a:lstStyle/>
          <a:p>
            <a:r>
              <a:rPr lang="en-US" sz="2800" b="1" dirty="0" err="1">
                <a:latin typeface="Courier New"/>
                <a:cs typeface="Courier New"/>
              </a:rPr>
              <a:t>Collection</a:t>
            </a:r>
            <a:r>
              <a:rPr lang="en-US" sz="2800" b="1" dirty="0" err="1" smtClean="0">
                <a:latin typeface="Courier New"/>
                <a:cs typeface="Courier New"/>
              </a:rPr>
              <a:t>.remove</a:t>
            </a:r>
            <a:r>
              <a:rPr lang="en-US" sz="2800" b="1" dirty="0">
                <a:latin typeface="Courier New"/>
                <a:cs typeface="Courier New"/>
              </a:rPr>
              <a:t>(</a:t>
            </a:r>
            <a:r>
              <a:rPr lang="en-US" sz="2800" b="1" dirty="0" smtClean="0">
                <a:latin typeface="Courier New"/>
                <a:cs typeface="Courier New"/>
              </a:rPr>
              <a:t>)</a:t>
            </a:r>
            <a:r>
              <a:rPr lang="en-US" sz="2800" i="1" dirty="0" smtClean="0"/>
              <a:t> </a:t>
            </a:r>
            <a:r>
              <a:rPr lang="en-US" sz="2800" dirty="0"/>
              <a:t>vs</a:t>
            </a:r>
            <a:r>
              <a:rPr lang="en-US" sz="2800" i="1" dirty="0" smtClean="0"/>
              <a:t>. </a:t>
            </a:r>
            <a:r>
              <a:rPr lang="en-US" sz="2800" b="1" dirty="0" err="1" smtClean="0">
                <a:latin typeface="Courier New"/>
                <a:cs typeface="Courier New"/>
              </a:rPr>
              <a:t>Iterator.remove</a:t>
            </a:r>
            <a:r>
              <a:rPr lang="en-US" sz="2800" b="1" dirty="0" smtClean="0">
                <a:latin typeface="Courier New"/>
                <a:cs typeface="Courier New"/>
              </a:rPr>
              <a:t>()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669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45" y="1295400"/>
            <a:ext cx="8229510" cy="487677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Collection</a:t>
            </a:r>
            <a:r>
              <a:rPr lang="en-US" dirty="0"/>
              <a:t> interface and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Iterator</a:t>
            </a:r>
            <a:r>
              <a:rPr lang="en-US" dirty="0"/>
              <a:t> interface </a:t>
            </a:r>
            <a:r>
              <a:rPr lang="en-US" dirty="0" smtClean="0"/>
              <a:t>each has a </a:t>
            </a:r>
            <a:r>
              <a:rPr lang="en-US" b="1" dirty="0" smtClean="0">
                <a:solidFill>
                  <a:srgbClr val="0033CC"/>
                </a:solidFill>
                <a:latin typeface="Courier New" charset="0"/>
              </a:rPr>
              <a:t>remove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dirty="0"/>
              <a:t> </a:t>
            </a:r>
            <a:r>
              <a:rPr lang="en-US" dirty="0" smtClean="0"/>
              <a:t>method.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Collection.remove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dirty="0"/>
              <a:t> must first access the item.</a:t>
            </a:r>
          </a:p>
          <a:p>
            <a:pPr lvl="1">
              <a:lnSpc>
                <a:spcPct val="90000"/>
              </a:lnSpc>
            </a:pP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Iterator.remove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dirty="0"/>
              <a:t> deletes its current item.</a:t>
            </a:r>
          </a:p>
          <a:p>
            <a:pPr lvl="2">
              <a:lnSpc>
                <a:spcPct val="90000"/>
              </a:lnSpc>
            </a:pPr>
            <a:r>
              <a:rPr lang="en-US" dirty="0"/>
              <a:t>You must call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next()</a:t>
            </a:r>
            <a:r>
              <a:rPr lang="en-US" dirty="0"/>
              <a:t> before calling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remove()</a:t>
            </a:r>
            <a:r>
              <a:rPr lang="en-US" dirty="0"/>
              <a:t> again.</a:t>
            </a:r>
          </a:p>
          <a:p>
            <a:pPr lvl="4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If you change the structure of a collection </a:t>
            </a:r>
            <a:br>
              <a:rPr lang="en-US" dirty="0"/>
            </a:br>
            <a:r>
              <a:rPr lang="en-US" dirty="0"/>
              <a:t>(e.g., by adding or removing items), </a:t>
            </a:r>
            <a:br>
              <a:rPr lang="en-US" dirty="0"/>
            </a:br>
            <a:r>
              <a:rPr lang="en-US" dirty="0"/>
              <a:t>the iterator becomes invalid.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The iterator will throw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ConcurrentModificationException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if you try to use the iterator after changing </a:t>
            </a:r>
            <a:br>
              <a:rPr lang="en-US" dirty="0"/>
            </a:br>
            <a:r>
              <a:rPr lang="en-US" dirty="0"/>
              <a:t>the </a:t>
            </a:r>
            <a:r>
              <a:rPr lang="en-US" dirty="0" smtClean="0"/>
              <a:t>collection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r>
              <a:rPr lang="en-US" dirty="0"/>
              <a:t>structure.</a:t>
            </a:r>
          </a:p>
        </p:txBody>
      </p:sp>
    </p:spTree>
    <p:extLst>
      <p:ext uri="{BB962C8B-B14F-4D97-AF65-F5344CB8AC3E}">
        <p14:creationId xmlns:p14="http://schemas.microsoft.com/office/powerpoint/2010/main" val="11043944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669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669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669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669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6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69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694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A2904-406E-774C-98A7-B661144FF7CD}" type="slidenum">
              <a:rPr lang="en-US"/>
              <a:pPr/>
              <a:t>4</a:t>
            </a:fld>
            <a:endParaRPr lang="en-US"/>
          </a:p>
        </p:txBody>
      </p:sp>
      <p:sp>
        <p:nvSpPr>
          <p:cNvPr id="416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More on Generic Types: Type Erasure</a:t>
            </a:r>
            <a:endParaRPr lang="en-US" b="1">
              <a:latin typeface="Courier New" charset="0"/>
            </a:endParaRPr>
          </a:p>
        </p:txBody>
      </p:sp>
      <p:sp>
        <p:nvSpPr>
          <p:cNvPr id="416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412163" cy="4937706"/>
          </a:xfrm>
        </p:spPr>
        <p:txBody>
          <a:bodyPr/>
          <a:lstStyle/>
          <a:p>
            <a:r>
              <a:rPr lang="en-US" dirty="0"/>
              <a:t>Generic types like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ArrayList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&lt;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SimpleShape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&gt;</a:t>
            </a:r>
            <a:r>
              <a:rPr lang="en-US" dirty="0"/>
              <a:t> are constructs of the Java language itself.</a:t>
            </a:r>
          </a:p>
          <a:p>
            <a:pPr lvl="1"/>
            <a:r>
              <a:rPr lang="en-US" dirty="0"/>
              <a:t>The Java virtual machine does not know </a:t>
            </a:r>
            <a:br>
              <a:rPr lang="en-US" dirty="0"/>
            </a:br>
            <a:r>
              <a:rPr lang="en-US" dirty="0"/>
              <a:t>about generic types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The Java compiler does </a:t>
            </a:r>
            <a:r>
              <a:rPr lang="en-US" dirty="0">
                <a:solidFill>
                  <a:srgbClr val="B23C00"/>
                </a:solidFill>
              </a:rPr>
              <a:t>type erasure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Convert generic types back to their raw types.</a:t>
            </a:r>
          </a:p>
          <a:p>
            <a:pPr lvl="1"/>
            <a:r>
              <a:rPr lang="en-US" dirty="0"/>
              <a:t>Replace type parameters by their bounds.</a:t>
            </a:r>
          </a:p>
          <a:p>
            <a:pPr lvl="1"/>
            <a:r>
              <a:rPr lang="en-US" dirty="0"/>
              <a:t>Add type casting as necessary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There are restrictions on using generic types.</a:t>
            </a:r>
          </a:p>
          <a:p>
            <a:pPr lvl="1"/>
            <a:r>
              <a:rPr lang="en-US" dirty="0"/>
              <a:t>Read about them in the text book, pp. 23-24.</a:t>
            </a:r>
          </a:p>
        </p:txBody>
      </p:sp>
    </p:spTree>
    <p:extLst>
      <p:ext uri="{BB962C8B-B14F-4D97-AF65-F5344CB8AC3E}">
        <p14:creationId xmlns:p14="http://schemas.microsoft.com/office/powerpoint/2010/main" val="4026632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6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6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6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16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16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16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6771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3E539-261B-7D4F-8FAB-2B37B61BD7FF}" type="slidenum">
              <a:rPr lang="en-US"/>
              <a:pPr/>
              <a:t>40</a:t>
            </a:fld>
            <a:endParaRPr lang="en-US"/>
          </a:p>
        </p:txBody>
      </p:sp>
      <p:sp>
        <p:nvSpPr>
          <p:cNvPr id="481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Node Delete </a:t>
            </a:r>
            <a:r>
              <a:rPr lang="en-US" sz="2800" dirty="0" smtClean="0"/>
              <a:t>Time</a:t>
            </a:r>
            <a:r>
              <a:rPr lang="en-US" sz="2800" i="1" dirty="0" smtClean="0"/>
              <a:t> </a:t>
            </a:r>
            <a:r>
              <a:rPr lang="en-US" sz="2800" dirty="0" smtClean="0"/>
              <a:t>with </a:t>
            </a:r>
            <a:r>
              <a:rPr lang="en-US" sz="2800" b="1" dirty="0" err="1" smtClean="0">
                <a:latin typeface="Courier New"/>
                <a:cs typeface="Courier New"/>
              </a:rPr>
              <a:t>Iterator.remove</a:t>
            </a:r>
            <a:r>
              <a:rPr lang="en-US" sz="2800" b="1" dirty="0" smtClean="0">
                <a:latin typeface="Courier New"/>
                <a:cs typeface="Courier New"/>
              </a:rPr>
              <a:t>()</a:t>
            </a:r>
            <a:endParaRPr lang="en-US" sz="2800" b="1" dirty="0">
              <a:latin typeface="Courier New"/>
              <a:cs typeface="Courier New"/>
            </a:endParaRPr>
          </a:p>
        </p:txBody>
      </p:sp>
      <p:sp>
        <p:nvSpPr>
          <p:cNvPr id="481284" name="Text Box 4"/>
          <p:cNvSpPr txBox="1">
            <a:spLocks noChangeArrowheads="1"/>
          </p:cNvSpPr>
          <p:nvPr/>
        </p:nvSpPr>
        <p:spPr bwMode="auto">
          <a:xfrm>
            <a:off x="674688" y="1600220"/>
            <a:ext cx="7941898" cy="369331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private static long </a:t>
            </a:r>
            <a:r>
              <a:rPr lang="en-US" sz="1800" b="1" dirty="0" err="1">
                <a:latin typeface="Courier New" charset="0"/>
              </a:rPr>
              <a:t>timeElementRemove</a:t>
            </a:r>
            <a:r>
              <a:rPr lang="en-US" sz="1800" b="1" dirty="0">
                <a:latin typeface="Courier New" charset="0"/>
              </a:rPr>
              <a:t>(List&lt;Integer&gt; </a:t>
            </a:r>
            <a:r>
              <a:rPr lang="en-US" sz="1800" b="1" dirty="0" err="1">
                <a:latin typeface="Courier New" charset="0"/>
              </a:rPr>
              <a:t>lst</a:t>
            </a:r>
            <a:r>
              <a:rPr lang="en-US" sz="1800" b="1" dirty="0">
                <a:latin typeface="Courier New" charset="0"/>
              </a:rPr>
              <a:t>)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long start = </a:t>
            </a:r>
            <a:r>
              <a:rPr lang="en-US" sz="1800" b="1" dirty="0" err="1">
                <a:latin typeface="Courier New" charset="0"/>
              </a:rPr>
              <a:t>System.currentTimeMillis</a:t>
            </a:r>
            <a:r>
              <a:rPr lang="en-US" sz="1800" b="1" dirty="0">
                <a:latin typeface="Courier New" charset="0"/>
              </a:rPr>
              <a:t>();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Iterator&lt;Integer&gt;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iter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=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lst.iterator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();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    while (</a:t>
            </a:r>
            <a:r>
              <a:rPr lang="en-US" sz="1800" b="1" dirty="0" err="1">
                <a:latin typeface="Courier New" charset="0"/>
              </a:rPr>
              <a:t>iter.hasNext</a:t>
            </a:r>
            <a:r>
              <a:rPr lang="en-US" sz="1800" b="1" dirty="0">
                <a:latin typeface="Courier New" charset="0"/>
              </a:rPr>
              <a:t>()) {</a:t>
            </a:r>
          </a:p>
          <a:p>
            <a:r>
              <a:rPr lang="en-US" sz="1800" b="1" dirty="0">
                <a:latin typeface="Courier New" charset="0"/>
              </a:rPr>
              <a:t>        if (</a:t>
            </a:r>
            <a:r>
              <a:rPr lang="en-US" sz="1800" b="1" dirty="0" err="1">
                <a:latin typeface="Courier New" charset="0"/>
              </a:rPr>
              <a:t>iter.next</a:t>
            </a:r>
            <a:r>
              <a:rPr lang="en-US" sz="1800" b="1" dirty="0">
                <a:latin typeface="Courier New" charset="0"/>
              </a:rPr>
              <a:t>()%2 == 0) {</a:t>
            </a:r>
          </a:p>
          <a:p>
            <a:r>
              <a:rPr lang="en-US" sz="1800" b="1" dirty="0">
                <a:latin typeface="Courier New" charset="0"/>
              </a:rPr>
              <a:t>           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iter.remove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();</a:t>
            </a:r>
          </a:p>
          <a:p>
            <a:r>
              <a:rPr lang="en-US" sz="1800" b="1" dirty="0">
                <a:latin typeface="Courier New" charset="0"/>
              </a:rPr>
              <a:t>        }</a:t>
            </a: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r>
              <a:rPr lang="en-US" sz="1800" b="1" dirty="0">
                <a:latin typeface="Courier New" charset="0"/>
              </a:rPr>
              <a:t>    </a:t>
            </a:r>
          </a:p>
          <a:p>
            <a:r>
              <a:rPr lang="en-US" sz="1800" b="1" dirty="0">
                <a:latin typeface="Courier New" charset="0"/>
              </a:rPr>
              <a:t>    return </a:t>
            </a:r>
            <a:r>
              <a:rPr lang="en-US" sz="1800" b="1" dirty="0" err="1">
                <a:latin typeface="Courier New" charset="0"/>
              </a:rPr>
              <a:t>System.currentTimeMillis</a:t>
            </a:r>
            <a:r>
              <a:rPr lang="en-US" sz="1800" b="1" dirty="0">
                <a:latin typeface="Courier New" charset="0"/>
              </a:rPr>
              <a:t>() - start;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  <p:sp>
        <p:nvSpPr>
          <p:cNvPr id="481285" name="Text Box 5"/>
          <p:cNvSpPr txBox="1">
            <a:spLocks noChangeArrowheads="1"/>
          </p:cNvSpPr>
          <p:nvPr/>
        </p:nvSpPr>
        <p:spPr bwMode="auto">
          <a:xfrm>
            <a:off x="6857975" y="1325903"/>
            <a:ext cx="1724526" cy="369332"/>
          </a:xfrm>
          <a:prstGeom prst="rect">
            <a:avLst/>
          </a:prstGeom>
          <a:solidFill>
            <a:srgbClr val="0033CC"/>
          </a:solidFill>
          <a:ln w="9525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FFFF00"/>
                </a:solidFill>
                <a:latin typeface="+mn-lt"/>
              </a:rPr>
              <a:t>Remove2.java</a:t>
            </a:r>
          </a:p>
        </p:txBody>
      </p:sp>
      <p:sp>
        <p:nvSpPr>
          <p:cNvPr id="481286" name="Text Box 6"/>
          <p:cNvSpPr txBox="1">
            <a:spLocks noChangeArrowheads="1"/>
          </p:cNvSpPr>
          <p:nvPr/>
        </p:nvSpPr>
        <p:spPr bwMode="auto">
          <a:xfrm>
            <a:off x="4389122" y="3611878"/>
            <a:ext cx="4297383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chemeClr val="folHlink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</a:rPr>
              <a:t>Use the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Iterator.remove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sz="1800" dirty="0">
                <a:solidFill>
                  <a:schemeClr val="folHlink"/>
                </a:solidFill>
              </a:rPr>
              <a:t> </a:t>
            </a:r>
            <a:r>
              <a:rPr lang="en-US" sz="1800" dirty="0">
                <a:solidFill>
                  <a:srgbClr val="B23C00"/>
                </a:solidFill>
              </a:rPr>
              <a:t>method.</a:t>
            </a:r>
          </a:p>
        </p:txBody>
      </p:sp>
      <p:sp>
        <p:nvSpPr>
          <p:cNvPr id="481287" name="Text Box 7"/>
          <p:cNvSpPr txBox="1">
            <a:spLocks noChangeArrowheads="1"/>
          </p:cNvSpPr>
          <p:nvPr/>
        </p:nvSpPr>
        <p:spPr bwMode="auto">
          <a:xfrm>
            <a:off x="7132638" y="5989638"/>
            <a:ext cx="803275" cy="376237"/>
          </a:xfrm>
          <a:prstGeom prst="rect">
            <a:avLst/>
          </a:prstGeom>
          <a:noFill/>
          <a:ln w="9525">
            <a:solidFill>
              <a:schemeClr val="folHlink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chemeClr val="folHlink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9748394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8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8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81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81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86" grpId="0" animBg="1"/>
      <p:bldP spid="481287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BCE87B-5D82-FD4F-A1C6-4943AD7570BD}" type="slidenum">
              <a:rPr lang="en-US"/>
              <a:pPr/>
              <a:t>41</a:t>
            </a:fld>
            <a:endParaRPr lang="en-US"/>
          </a:p>
        </p:txBody>
      </p:sp>
      <p:sp>
        <p:nvSpPr>
          <p:cNvPr id="482306" name="Rectangle 2"/>
          <p:cNvSpPr>
            <a:spLocks noGrp="1" noChangeArrowheads="1"/>
          </p:cNvSpPr>
          <p:nvPr>
            <p:ph type="title"/>
          </p:nvPr>
        </p:nvSpPr>
        <p:spPr>
          <a:xfrm>
            <a:off x="91489" y="411163"/>
            <a:ext cx="8961022" cy="655637"/>
          </a:xfrm>
        </p:spPr>
        <p:txBody>
          <a:bodyPr/>
          <a:lstStyle/>
          <a:p>
            <a:r>
              <a:rPr lang="en-US" sz="2800" dirty="0"/>
              <a:t>Node Delete Time</a:t>
            </a:r>
            <a:r>
              <a:rPr lang="en-US" sz="2800" i="1" dirty="0"/>
              <a:t> </a:t>
            </a:r>
            <a:r>
              <a:rPr lang="en-US" sz="2800" dirty="0"/>
              <a:t>with </a:t>
            </a:r>
            <a:r>
              <a:rPr lang="en-US" sz="2800" b="1" dirty="0" err="1">
                <a:latin typeface="Courier New"/>
                <a:cs typeface="Courier New"/>
              </a:rPr>
              <a:t>Iterator.remove</a:t>
            </a:r>
            <a:r>
              <a:rPr lang="en-US" sz="2800" b="1" dirty="0">
                <a:latin typeface="Courier New"/>
                <a:cs typeface="Courier New"/>
              </a:rPr>
              <a:t>()</a:t>
            </a:r>
            <a:r>
              <a:rPr lang="en-US" sz="2800" i="1" dirty="0" smtClean="0"/>
              <a:t>, </a:t>
            </a:r>
            <a:r>
              <a:rPr lang="en-US" sz="2800" i="1" dirty="0"/>
              <a:t>cont’d</a:t>
            </a:r>
            <a:endParaRPr lang="en-US" sz="2800" b="1" dirty="0">
              <a:latin typeface="Courier New" charset="0"/>
            </a:endParaRPr>
          </a:p>
        </p:txBody>
      </p:sp>
      <p:sp>
        <p:nvSpPr>
          <p:cNvPr id="482308" name="Text Box 4"/>
          <p:cNvSpPr txBox="1">
            <a:spLocks noChangeArrowheads="1"/>
          </p:cNvSpPr>
          <p:nvPr/>
        </p:nvSpPr>
        <p:spPr bwMode="auto">
          <a:xfrm>
            <a:off x="2305050" y="1323344"/>
            <a:ext cx="4671775" cy="175432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 </a:t>
            </a:r>
            <a:r>
              <a:rPr lang="en-US" sz="1800" b="1" dirty="0" smtClean="0">
                <a:latin typeface="Courier New"/>
                <a:cs typeface="Courier New"/>
              </a:rPr>
              <a:t>      n   </a:t>
            </a:r>
            <a:r>
              <a:rPr lang="en-US" sz="1800" b="1" dirty="0" err="1">
                <a:latin typeface="Courier New"/>
                <a:cs typeface="Courier New"/>
              </a:rPr>
              <a:t>ArrayList</a:t>
            </a:r>
            <a:r>
              <a:rPr lang="en-US" sz="1800" b="1" dirty="0">
                <a:latin typeface="Courier New"/>
                <a:cs typeface="Courier New"/>
              </a:rPr>
              <a:t>  </a:t>
            </a:r>
            <a:r>
              <a:rPr lang="en-US" sz="1800" b="1" dirty="0" err="1">
                <a:latin typeface="Courier New"/>
                <a:cs typeface="Courier New"/>
              </a:rPr>
              <a:t>LinkedList</a:t>
            </a:r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 100           1           0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1000           1           0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10000          13           6</a:t>
            </a:r>
          </a:p>
          <a:p>
            <a:r>
              <a:rPr lang="en-US" sz="1800" b="1" dirty="0">
                <a:latin typeface="Courier New"/>
                <a:cs typeface="Courier New"/>
              </a:rPr>
              <a:t>  100000         416           3</a:t>
            </a:r>
          </a:p>
          <a:p>
            <a:r>
              <a:rPr lang="en-US" sz="1800" b="1" dirty="0">
                <a:latin typeface="Courier New"/>
                <a:cs typeface="Courier New"/>
              </a:rPr>
              <a:t> 1000000       54656          17</a:t>
            </a:r>
          </a:p>
        </p:txBody>
      </p:sp>
      <p:sp>
        <p:nvSpPr>
          <p:cNvPr id="482309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457200" y="3063244"/>
            <a:ext cx="8229600" cy="3067681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ArrayList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Access to each element is </a:t>
            </a:r>
            <a:r>
              <a:rPr lang="en-US" dirty="0">
                <a:solidFill>
                  <a:srgbClr val="B23C00"/>
                </a:solidFill>
              </a:rPr>
              <a:t>fast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deletion is </a:t>
            </a:r>
            <a:r>
              <a:rPr lang="en-US" dirty="0">
                <a:solidFill>
                  <a:srgbClr val="B23C00"/>
                </a:solidFill>
              </a:rPr>
              <a:t>slow </a:t>
            </a:r>
            <a:r>
              <a:rPr lang="en-US" dirty="0"/>
              <a:t>due to the requirement to </a:t>
            </a:r>
            <a:br>
              <a:rPr lang="en-US" dirty="0"/>
            </a:br>
            <a:r>
              <a:rPr lang="en-US" dirty="0"/>
              <a:t>shift the remaining elements to fill the hole</a:t>
            </a:r>
            <a:r>
              <a:rPr lang="en-US" dirty="0" smtClean="0"/>
              <a:t>.</a:t>
            </a:r>
          </a:p>
          <a:p>
            <a:pPr lvl="5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LinkedList</a:t>
            </a:r>
            <a:endParaRPr lang="en-US" b="1" dirty="0">
              <a:solidFill>
                <a:srgbClr val="0033CC"/>
              </a:solidFill>
              <a:latin typeface="Courier New" charset="0"/>
            </a:endParaRPr>
          </a:p>
          <a:p>
            <a:pPr lvl="1">
              <a:lnSpc>
                <a:spcPct val="90000"/>
              </a:lnSpc>
            </a:pPr>
            <a:r>
              <a:rPr lang="en-US" dirty="0"/>
              <a:t>Access to each element is </a:t>
            </a:r>
            <a:r>
              <a:rPr lang="en-US" dirty="0">
                <a:solidFill>
                  <a:srgbClr val="B23C00"/>
                </a:solidFill>
              </a:rPr>
              <a:t>fast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Each deletion is </a:t>
            </a:r>
            <a:r>
              <a:rPr lang="en-US" dirty="0">
                <a:solidFill>
                  <a:srgbClr val="B23C00"/>
                </a:solidFill>
              </a:rPr>
              <a:t>fast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578958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230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230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230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230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8230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230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09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603A9A-414C-5643-B10D-6C82A531ADC2}" type="slidenum">
              <a:rPr lang="en-US"/>
              <a:pPr/>
              <a:t>42</a:t>
            </a:fld>
            <a:endParaRPr lang="en-US"/>
          </a:p>
        </p:txBody>
      </p:sp>
      <p:sp>
        <p:nvSpPr>
          <p:cNvPr id="486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 Now We Know That ...</a:t>
            </a:r>
          </a:p>
        </p:txBody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ArrayList</a:t>
            </a:r>
            <a:endParaRPr lang="en-US" b="1" dirty="0">
              <a:solidFill>
                <a:srgbClr val="B23C00"/>
              </a:solidFill>
              <a:latin typeface="Courier New" charset="0"/>
            </a:endParaRPr>
          </a:p>
          <a:p>
            <a:pPr lvl="1"/>
            <a:r>
              <a:rPr lang="en-US" dirty="0"/>
              <a:t>Access to a node at an arbitrary position is </a:t>
            </a:r>
            <a:r>
              <a:rPr lang="en-US" dirty="0">
                <a:solidFill>
                  <a:srgbClr val="B23C00"/>
                </a:solidFill>
              </a:rPr>
              <a:t>fast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Insertions and deletions are </a:t>
            </a:r>
            <a:r>
              <a:rPr lang="en-US" dirty="0">
                <a:solidFill>
                  <a:srgbClr val="B23C00"/>
                </a:solidFill>
              </a:rPr>
              <a:t>slow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b="1" dirty="0" err="1">
                <a:solidFill>
                  <a:srgbClr val="B23C00"/>
                </a:solidFill>
                <a:latin typeface="Courier New" charset="0"/>
              </a:rPr>
              <a:t>LinkedList</a:t>
            </a:r>
            <a:endParaRPr lang="en-US" b="1" dirty="0">
              <a:solidFill>
                <a:srgbClr val="B23C00"/>
              </a:solidFill>
              <a:latin typeface="Courier New" charset="0"/>
            </a:endParaRPr>
          </a:p>
          <a:p>
            <a:pPr lvl="1"/>
            <a:r>
              <a:rPr lang="en-US" dirty="0"/>
              <a:t>Access to a node at an arbitrary position is </a:t>
            </a:r>
            <a:r>
              <a:rPr lang="en-US" dirty="0">
                <a:solidFill>
                  <a:srgbClr val="B23C00"/>
                </a:solidFill>
              </a:rPr>
              <a:t>slow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Sequential node access using an iterator is </a:t>
            </a:r>
            <a:r>
              <a:rPr lang="en-US" dirty="0">
                <a:solidFill>
                  <a:srgbClr val="B23C00"/>
                </a:solidFill>
              </a:rPr>
              <a:t>fast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Insertions and deletions are </a:t>
            </a:r>
            <a:r>
              <a:rPr lang="en-US" dirty="0">
                <a:solidFill>
                  <a:srgbClr val="B23C00"/>
                </a:solidFill>
              </a:rPr>
              <a:t>fast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5819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6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6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86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6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6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640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AAFD3E-4265-1B40-A040-B9A8DBB719D9}" type="slidenum">
              <a:rPr lang="en-US"/>
              <a:pPr/>
              <a:t>43</a:t>
            </a:fld>
            <a:endParaRPr lang="en-US"/>
          </a:p>
        </p:txBody>
      </p:sp>
      <p:sp>
        <p:nvSpPr>
          <p:cNvPr id="487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Two Ways to Use an Iterator</a:t>
            </a:r>
          </a:p>
        </p:txBody>
      </p:sp>
      <p:sp>
        <p:nvSpPr>
          <p:cNvPr id="487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2590800"/>
          </a:xfrm>
        </p:spPr>
        <p:txBody>
          <a:bodyPr/>
          <a:lstStyle/>
          <a:p>
            <a:r>
              <a:rPr lang="en-US" dirty="0"/>
              <a:t>Via the special form of the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for</a:t>
            </a:r>
            <a:r>
              <a:rPr lang="en-US" dirty="0"/>
              <a:t> loop: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An iterator object:</a:t>
            </a:r>
          </a:p>
          <a:p>
            <a:endParaRPr lang="en-US" dirty="0"/>
          </a:p>
        </p:txBody>
      </p:sp>
      <p:sp>
        <p:nvSpPr>
          <p:cNvPr id="487428" name="Text Box 4"/>
          <p:cNvSpPr txBox="1">
            <a:spLocks noChangeArrowheads="1"/>
          </p:cNvSpPr>
          <p:nvPr/>
        </p:nvSpPr>
        <p:spPr bwMode="auto">
          <a:xfrm>
            <a:off x="2532063" y="1963738"/>
            <a:ext cx="4143375" cy="9159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for (Integer </a:t>
            </a:r>
            <a:r>
              <a:rPr lang="en-US" sz="1800" b="1" dirty="0" err="1">
                <a:latin typeface="Courier New" charset="0"/>
              </a:rPr>
              <a:t>elmt</a:t>
            </a:r>
            <a:r>
              <a:rPr lang="en-US" sz="1800" b="1" dirty="0">
                <a:latin typeface="Courier New" charset="0"/>
              </a:rPr>
              <a:t> : list) {</a:t>
            </a:r>
          </a:p>
          <a:p>
            <a:r>
              <a:rPr lang="en-US" sz="1800" b="1" dirty="0">
                <a:latin typeface="Courier New" charset="0"/>
              </a:rPr>
              <a:t>    // do something with </a:t>
            </a:r>
            <a:r>
              <a:rPr lang="en-US" sz="1800" b="1" dirty="0" err="1">
                <a:latin typeface="Courier New" charset="0"/>
              </a:rPr>
              <a:t>elmt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  <p:sp>
        <p:nvSpPr>
          <p:cNvPr id="487429" name="Text Box 5"/>
          <p:cNvSpPr txBox="1">
            <a:spLocks noChangeArrowheads="1"/>
          </p:cNvSpPr>
          <p:nvPr/>
        </p:nvSpPr>
        <p:spPr bwMode="auto">
          <a:xfrm>
            <a:off x="1646238" y="3978275"/>
            <a:ext cx="5781675" cy="173990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>
                <a:latin typeface="Courier New" charset="0"/>
              </a:rPr>
              <a:t>Iterator&lt;Integer&gt; iter = list.iterator();</a:t>
            </a:r>
          </a:p>
          <a:p>
            <a:endParaRPr lang="en-US" sz="1800" b="1">
              <a:latin typeface="Courier New" charset="0"/>
            </a:endParaRPr>
          </a:p>
          <a:p>
            <a:r>
              <a:rPr lang="en-US" sz="1800" b="1">
                <a:latin typeface="Courier New" charset="0"/>
              </a:rPr>
              <a:t>while (iter.hasNext()) {</a:t>
            </a:r>
          </a:p>
          <a:p>
            <a:r>
              <a:rPr lang="en-US" sz="1800" b="1">
                <a:latin typeface="Courier New" charset="0"/>
              </a:rPr>
              <a:t>    Integer elmt = iter.next();</a:t>
            </a:r>
          </a:p>
          <a:p>
            <a:r>
              <a:rPr lang="en-US" sz="1800" b="1">
                <a:latin typeface="Courier New" charset="0"/>
              </a:rPr>
              <a:t>    // do something with elmt</a:t>
            </a:r>
          </a:p>
          <a:p>
            <a:r>
              <a:rPr lang="en-US" sz="1800" b="1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108743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87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7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7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7427" grpId="0" uiExpand="1" build="p"/>
      <p:bldP spid="487429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4062D8-DF79-5041-86ED-C9A32CC570EA}" type="slidenum">
              <a:rPr lang="en-US"/>
              <a:pPr/>
              <a:t>44</a:t>
            </a:fld>
            <a:endParaRPr lang="en-US"/>
          </a:p>
        </p:txBody>
      </p:sp>
      <p:sp>
        <p:nvSpPr>
          <p:cNvPr id="471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</a:t>
            </a:r>
            <a:r>
              <a:rPr lang="en-US" b="1">
                <a:latin typeface="Courier New" charset="0"/>
              </a:rPr>
              <a:t>ListIterator</a:t>
            </a:r>
            <a:r>
              <a:rPr lang="en-US"/>
              <a:t> Interface</a:t>
            </a:r>
          </a:p>
        </p:txBody>
      </p:sp>
      <p:sp>
        <p:nvSpPr>
          <p:cNvPr id="471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160838"/>
            <a:ext cx="8229600" cy="219392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Created and returned by a list.</a:t>
            </a:r>
          </a:p>
          <a:p>
            <a:pPr>
              <a:lnSpc>
                <a:spcPct val="90000"/>
              </a:lnSpc>
            </a:pPr>
            <a:r>
              <a:rPr lang="en-US" dirty="0"/>
              <a:t>The </a:t>
            </a:r>
            <a:r>
              <a:rPr lang="ja-JP" altLang="en-US" dirty="0">
                <a:latin typeface="Arial"/>
              </a:rPr>
              <a:t>“</a:t>
            </a:r>
            <a:r>
              <a:rPr lang="en-US" dirty="0"/>
              <a:t>cursor</a:t>
            </a:r>
            <a:r>
              <a:rPr lang="ja-JP" altLang="en-US" dirty="0">
                <a:latin typeface="Arial"/>
              </a:rPr>
              <a:t>”</a:t>
            </a:r>
            <a:r>
              <a:rPr lang="en-US" dirty="0"/>
              <a:t> </a:t>
            </a:r>
            <a:r>
              <a:rPr lang="en-US" dirty="0" smtClean="0"/>
              <a:t>marks </a:t>
            </a:r>
            <a:r>
              <a:rPr lang="en-US" dirty="0"/>
              <a:t>the current position </a:t>
            </a:r>
            <a:br>
              <a:rPr lang="en-US" dirty="0"/>
            </a:br>
            <a:r>
              <a:rPr lang="en-US" dirty="0" smtClean="0">
                <a:solidFill>
                  <a:srgbClr val="B23C00"/>
                </a:solidFill>
              </a:rPr>
              <a:t>between </a:t>
            </a:r>
            <a:r>
              <a:rPr lang="en-US" dirty="0">
                <a:solidFill>
                  <a:srgbClr val="B23C00"/>
                </a:solidFill>
              </a:rPr>
              <a:t>nodes</a:t>
            </a:r>
            <a:r>
              <a:rPr lang="en-US" dirty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Methods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remove()</a:t>
            </a:r>
            <a:r>
              <a:rPr lang="en-US" dirty="0"/>
              <a:t> and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set()</a:t>
            </a:r>
            <a:r>
              <a:rPr lang="en-US" dirty="0"/>
              <a:t> operate on </a:t>
            </a:r>
            <a:br>
              <a:rPr lang="en-US" dirty="0"/>
            </a:br>
            <a:r>
              <a:rPr lang="en-US" dirty="0"/>
              <a:t>the last node returned by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next()</a:t>
            </a:r>
            <a:r>
              <a:rPr lang="en-US" dirty="0"/>
              <a:t> or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previous()</a:t>
            </a:r>
            <a:r>
              <a:rPr lang="en-US" dirty="0"/>
              <a:t>.</a:t>
            </a:r>
          </a:p>
        </p:txBody>
      </p:sp>
      <p:sp>
        <p:nvSpPr>
          <p:cNvPr id="471044" name="Text Box 4"/>
          <p:cNvSpPr txBox="1">
            <a:spLocks noChangeArrowheads="1"/>
          </p:cNvSpPr>
          <p:nvPr/>
        </p:nvSpPr>
        <p:spPr bwMode="auto">
          <a:xfrm>
            <a:off x="587375" y="1325563"/>
            <a:ext cx="8007350" cy="278130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b="1" dirty="0">
                <a:latin typeface="Courier New" charset="0"/>
              </a:rPr>
              <a:t>public Interface </a:t>
            </a:r>
            <a:r>
              <a:rPr lang="en-US" b="1" dirty="0" err="1">
                <a:latin typeface="Courier New" charset="0"/>
              </a:rPr>
              <a:t>ListIterator</a:t>
            </a:r>
            <a:r>
              <a:rPr lang="en-US" b="1" dirty="0">
                <a:latin typeface="Courier New" charset="0"/>
              </a:rPr>
              <a:t>&lt;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&gt; extends Iterator&lt;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&gt;</a:t>
            </a:r>
          </a:p>
          <a:p>
            <a:r>
              <a:rPr lang="en-US" b="1" dirty="0">
                <a:latin typeface="Courier New" charset="0"/>
              </a:rPr>
              <a:t>{</a:t>
            </a:r>
          </a:p>
          <a:p>
            <a:r>
              <a:rPr lang="en-US" b="1" dirty="0">
                <a:latin typeface="Courier New" charset="0"/>
              </a:rPr>
              <a:t>    void add(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 element);</a:t>
            </a:r>
          </a:p>
          <a:p>
            <a:r>
              <a:rPr lang="en-US" b="1" dirty="0">
                <a:latin typeface="Courier New" charset="0"/>
              </a:rPr>
              <a:t>    boolean </a:t>
            </a:r>
            <a:r>
              <a:rPr lang="en-US" b="1" dirty="0" err="1">
                <a:latin typeface="Courier New" charset="0"/>
              </a:rPr>
              <a:t>hasNext</a:t>
            </a:r>
            <a:r>
              <a:rPr lang="en-US" b="1" dirty="0">
                <a:latin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</a:rPr>
              <a:t>    boolean </a:t>
            </a:r>
            <a:r>
              <a:rPr lang="en-US" b="1" dirty="0" err="1">
                <a:latin typeface="Courier New" charset="0"/>
              </a:rPr>
              <a:t>hasPrevious</a:t>
            </a:r>
            <a:r>
              <a:rPr lang="en-US" b="1" dirty="0">
                <a:latin typeface="Courier New" charset="0"/>
              </a:rPr>
              <a:t>();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 next();</a:t>
            </a:r>
          </a:p>
          <a:p>
            <a:r>
              <a:rPr lang="en-US" b="1" dirty="0">
                <a:latin typeface="Courier New" charset="0"/>
              </a:rPr>
              <a:t>    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 previous();</a:t>
            </a:r>
          </a:p>
          <a:p>
            <a:r>
              <a:rPr lang="en-US" b="1" dirty="0">
                <a:latin typeface="Courier New" charset="0"/>
              </a:rPr>
              <a:t>    void remove();</a:t>
            </a:r>
          </a:p>
          <a:p>
            <a:r>
              <a:rPr lang="en-US" b="1" dirty="0">
                <a:latin typeface="Courier New" charset="0"/>
              </a:rPr>
              <a:t>    void set(</a:t>
            </a:r>
            <a:r>
              <a:rPr lang="en-US" b="1" dirty="0" err="1">
                <a:latin typeface="Courier New" charset="0"/>
              </a:rPr>
              <a:t>AnyType</a:t>
            </a:r>
            <a:r>
              <a:rPr lang="en-US" b="1" dirty="0">
                <a:latin typeface="Courier New" charset="0"/>
              </a:rPr>
              <a:t> element);</a:t>
            </a:r>
          </a:p>
          <a:p>
            <a:r>
              <a:rPr lang="en-US" b="1" dirty="0">
                <a:latin typeface="Courier New" charset="0"/>
              </a:rPr>
              <a:t>    ...</a:t>
            </a:r>
          </a:p>
          <a:p>
            <a:r>
              <a:rPr lang="en-US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7551293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1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1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71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4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7F083-D3C6-2B4F-BC12-518AE1844F03}" type="slidenum">
              <a:rPr lang="en-US"/>
              <a:pPr/>
              <a:t>45</a:t>
            </a:fld>
            <a:endParaRPr lang="en-US"/>
          </a:p>
        </p:txBody>
      </p:sp>
      <p:sp>
        <p:nvSpPr>
          <p:cNvPr id="472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 err="1">
                <a:latin typeface="Courier New" charset="0"/>
              </a:rPr>
              <a:t>ListIterator</a:t>
            </a:r>
            <a:r>
              <a:rPr lang="en-US" dirty="0"/>
              <a:t> </a:t>
            </a:r>
            <a:r>
              <a:rPr lang="en-US" dirty="0" smtClean="0"/>
              <a:t>Interface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pic>
        <p:nvPicPr>
          <p:cNvPr id="47206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63" y="1655763"/>
            <a:ext cx="7834312" cy="241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5872893" y="6044589"/>
            <a:ext cx="2448106" cy="58477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txBody>
          <a:bodyPr wrap="none">
            <a:spAutoFit/>
          </a:bodyPr>
          <a:lstStyle/>
          <a:p>
            <a:r>
              <a:rPr lang="en-US" sz="800" b="1" dirty="0">
                <a:solidFill>
                  <a:schemeClr val="bg1">
                    <a:lumMod val="75000"/>
                  </a:schemeClr>
                </a:solidFill>
              </a:rPr>
              <a:t>Data Structures and Algorithms in </a:t>
            </a:r>
            <a:r>
              <a:rPr lang="en-US" sz="800" b="1" dirty="0" smtClean="0">
                <a:solidFill>
                  <a:schemeClr val="bg1">
                    <a:lumMod val="75000"/>
                  </a:schemeClr>
                </a:solidFill>
              </a:rPr>
              <a:t>Java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, 3</a:t>
            </a:r>
            <a:r>
              <a:rPr lang="en-US" sz="800" baseline="30000" dirty="0" smtClean="0">
                <a:solidFill>
                  <a:schemeClr val="bg1">
                    <a:lumMod val="75000"/>
                  </a:schemeClr>
                </a:solidFill>
              </a:rPr>
              <a:t>rd</a:t>
            </a:r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 ed. </a:t>
            </a:r>
            <a:endParaRPr lang="en-US" sz="800" dirty="0">
              <a:solidFill>
                <a:schemeClr val="bg1">
                  <a:lumMod val="75000"/>
                </a:schemeClr>
              </a:solidFill>
            </a:endParaRP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by Mark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Allen Weiss </a:t>
            </a:r>
          </a:p>
          <a:p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Pearson 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Education, Inc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., 2012</a:t>
            </a:r>
          </a:p>
          <a:p>
            <a:r>
              <a:rPr lang="en-US" sz="800" dirty="0" smtClean="0">
                <a:solidFill>
                  <a:schemeClr val="bg1">
                    <a:lumMod val="75000"/>
                  </a:schemeClr>
                </a:solidFill>
              </a:rPr>
              <a:t>ISBN 978-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0</a:t>
            </a:r>
            <a:r>
              <a:rPr lang="en-US" sz="800" b="0" dirty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-13-257627</a:t>
            </a:r>
            <a:r>
              <a:rPr lang="en-US" sz="800" b="0" dirty="0" smtClean="0">
                <a:solidFill>
                  <a:schemeClr val="bg1">
                    <a:lumMod val="75000"/>
                  </a:schemeClr>
                </a:solidFill>
                <a:latin typeface="Arial" charset="0"/>
              </a:rPr>
              <a:t>-7</a:t>
            </a:r>
            <a:endParaRPr lang="en-US" sz="800" b="0" dirty="0">
              <a:solidFill>
                <a:schemeClr val="bg1">
                  <a:lumMod val="75000"/>
                </a:schemeClr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6863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9DCFCB-49CE-9E45-A600-8921BC4CFB49}" type="slidenum">
              <a:rPr lang="en-US"/>
              <a:pPr/>
              <a:t>46</a:t>
            </a:fld>
            <a:endParaRPr lang="en-US"/>
          </a:p>
        </p:txBody>
      </p:sp>
      <p:sp>
        <p:nvSpPr>
          <p:cNvPr id="477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Example </a:t>
            </a:r>
            <a:r>
              <a:rPr lang="en-US" b="1">
                <a:latin typeface="Courier New" charset="0"/>
              </a:rPr>
              <a:t>List</a:t>
            </a:r>
            <a:r>
              <a:rPr lang="en-US"/>
              <a:t> Implementations</a:t>
            </a:r>
          </a:p>
        </p:txBody>
      </p:sp>
      <p:sp>
        <p:nvSpPr>
          <p:cNvPr id="477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Be sure to understand the example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MyArrayList</a:t>
            </a:r>
            <a:r>
              <a:rPr lang="en-US"/>
              <a:t> and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MyLinkList</a:t>
            </a:r>
            <a:r>
              <a:rPr lang="en-US"/>
              <a:t> implementations in the textbook.</a:t>
            </a:r>
          </a:p>
          <a:p>
            <a:pPr lvl="4"/>
            <a:endParaRPr lang="en-US"/>
          </a:p>
          <a:p>
            <a:pPr lvl="1"/>
            <a:r>
              <a:rPr lang="en-US" sz="2800" b="1">
                <a:solidFill>
                  <a:srgbClr val="0033CC"/>
                </a:solidFill>
                <a:latin typeface="Courier New" charset="0"/>
              </a:rPr>
              <a:t>MyArrayList&lt;AnyType&gt;</a:t>
            </a:r>
            <a:br>
              <a:rPr lang="en-US" sz="2800" b="1">
                <a:solidFill>
                  <a:srgbClr val="0033CC"/>
                </a:solidFill>
                <a:latin typeface="Courier New" charset="0"/>
              </a:rPr>
            </a:br>
            <a:r>
              <a:rPr lang="en-US" sz="2800" b="1">
                <a:solidFill>
                  <a:srgbClr val="0033CC"/>
                </a:solidFill>
                <a:latin typeface="Courier New" charset="0"/>
              </a:rPr>
              <a:t>    implements Iterable&lt;AnyType&gt;</a:t>
            </a:r>
          </a:p>
          <a:p>
            <a:pPr lvl="4"/>
            <a:endParaRPr lang="en-US" sz="1400" b="1">
              <a:solidFill>
                <a:srgbClr val="0033CC"/>
              </a:solidFill>
              <a:latin typeface="Courier New" charset="0"/>
            </a:endParaRPr>
          </a:p>
          <a:p>
            <a:pPr lvl="1"/>
            <a:r>
              <a:rPr lang="en-US" sz="2800" b="1">
                <a:solidFill>
                  <a:srgbClr val="0033CC"/>
                </a:solidFill>
                <a:latin typeface="Courier New" charset="0"/>
              </a:rPr>
              <a:t>MyLinkedList&lt;AnyType&gt;</a:t>
            </a:r>
            <a:br>
              <a:rPr lang="en-US" sz="2800" b="1">
                <a:solidFill>
                  <a:srgbClr val="0033CC"/>
                </a:solidFill>
                <a:latin typeface="Courier New" charset="0"/>
              </a:rPr>
            </a:br>
            <a:r>
              <a:rPr lang="en-US" sz="2800" b="1">
                <a:solidFill>
                  <a:srgbClr val="0033CC"/>
                </a:solidFill>
                <a:latin typeface="Courier New" charset="0"/>
              </a:rPr>
              <a:t>    implements Iterable&lt;AnyType&gt;</a:t>
            </a:r>
          </a:p>
        </p:txBody>
      </p:sp>
    </p:spTree>
    <p:extLst>
      <p:ext uri="{BB962C8B-B14F-4D97-AF65-F5344CB8AC3E}">
        <p14:creationId xmlns:p14="http://schemas.microsoft.com/office/powerpoint/2010/main" val="39360522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67A83-1D02-924C-8C3D-7451CCE3870C}" type="slidenum">
              <a:rPr lang="en-US"/>
              <a:pPr/>
              <a:t>47</a:t>
            </a:fld>
            <a:endParaRPr lang="en-US"/>
          </a:p>
        </p:txBody>
      </p:sp>
      <p:sp>
        <p:nvSpPr>
          <p:cNvPr id="474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Java Nested Classes</a:t>
            </a:r>
          </a:p>
        </p:txBody>
      </p:sp>
      <p:sp>
        <p:nvSpPr>
          <p:cNvPr id="4741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76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Define a </a:t>
            </a:r>
            <a:r>
              <a:rPr lang="en-US" dirty="0">
                <a:solidFill>
                  <a:srgbClr val="B23C00"/>
                </a:solidFill>
              </a:rPr>
              <a:t>nested class </a:t>
            </a:r>
            <a:r>
              <a:rPr lang="en-US" dirty="0"/>
              <a:t>inside its parent class: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 lvl="2"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 nested class has access to all members of its parent class, even private members.</a:t>
            </a:r>
          </a:p>
          <a:p>
            <a:pPr lvl="1">
              <a:lnSpc>
                <a:spcPct val="90000"/>
              </a:lnSpc>
            </a:pPr>
            <a:r>
              <a:rPr lang="en-US" dirty="0">
                <a:solidFill>
                  <a:srgbClr val="B23C00"/>
                </a:solidFill>
              </a:rPr>
              <a:t>A nested class is like a top-level (non-nested) class.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It is nested in a top-level class for better packaging.</a:t>
            </a:r>
          </a:p>
        </p:txBody>
      </p:sp>
      <p:sp>
        <p:nvSpPr>
          <p:cNvPr id="474116" name="Text Box 4"/>
          <p:cNvSpPr txBox="1">
            <a:spLocks noChangeArrowheads="1"/>
          </p:cNvSpPr>
          <p:nvPr/>
        </p:nvSpPr>
        <p:spPr bwMode="auto">
          <a:xfrm>
            <a:off x="2033588" y="1871663"/>
            <a:ext cx="5171458" cy="25853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public class </a:t>
            </a:r>
            <a:r>
              <a:rPr lang="en-US" sz="1800" b="1" dirty="0" err="1">
                <a:latin typeface="Courier New" charset="0"/>
              </a:rPr>
              <a:t>ParentClass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...</a:t>
            </a:r>
          </a:p>
          <a:p>
            <a:r>
              <a:rPr lang="en-US" sz="1800" b="1" dirty="0">
                <a:latin typeface="Courier New" charset="0"/>
              </a:rPr>
              <a:t>    private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static </a:t>
            </a:r>
            <a:r>
              <a:rPr lang="en-US" sz="1800" b="1" dirty="0">
                <a:latin typeface="Courier New" charset="0"/>
              </a:rPr>
              <a:t>class </a:t>
            </a:r>
            <a:r>
              <a:rPr lang="en-US" sz="1800" b="1" dirty="0" err="1">
                <a:latin typeface="Courier New" charset="0"/>
              </a:rPr>
              <a:t>NestedClass</a:t>
            </a:r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{</a:t>
            </a:r>
          </a:p>
          <a:p>
            <a:r>
              <a:rPr lang="en-US" sz="1800" b="1" dirty="0">
                <a:latin typeface="Courier New" charset="0"/>
              </a:rPr>
              <a:t>        ...</a:t>
            </a: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r>
              <a:rPr lang="en-US" sz="1800" b="1" dirty="0">
                <a:latin typeface="Courier New" charset="0"/>
              </a:rPr>
              <a:t>    ...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4260301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741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741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4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741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411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4BECB-A3B6-AC4B-9E45-B51C3D3DDD35}" type="slidenum">
              <a:rPr lang="en-US"/>
              <a:pPr/>
              <a:t>5</a:t>
            </a:fld>
            <a:endParaRPr lang="en-US"/>
          </a:p>
        </p:txBody>
      </p:sp>
      <p:sp>
        <p:nvSpPr>
          <p:cNvPr id="417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Function Objects</a:t>
            </a:r>
          </a:p>
        </p:txBody>
      </p:sp>
      <p:sp>
        <p:nvSpPr>
          <p:cNvPr id="417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34464"/>
            <a:ext cx="8229600" cy="4896461"/>
          </a:xfrm>
        </p:spPr>
        <p:txBody>
          <a:bodyPr/>
          <a:lstStyle/>
          <a:p>
            <a:r>
              <a:rPr lang="en-US" dirty="0"/>
              <a:t>We saw how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SimpleShape</a:t>
            </a:r>
            <a:r>
              <a:rPr lang="en-US" dirty="0"/>
              <a:t> implements interface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Comparable&lt;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SimpleShape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&gt;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Its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compareTo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()</a:t>
            </a:r>
            <a:r>
              <a:rPr lang="en-US" dirty="0"/>
              <a:t> method compared areas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Suppose we want to write code </a:t>
            </a:r>
            <a:r>
              <a:rPr lang="en-US" dirty="0" smtClean="0"/>
              <a:t>that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s </a:t>
            </a:r>
            <a:br>
              <a:rPr lang="en-US" dirty="0" smtClean="0"/>
            </a:br>
            <a:r>
              <a:rPr lang="en-US" dirty="0" smtClean="0"/>
              <a:t>even </a:t>
            </a:r>
            <a:r>
              <a:rPr lang="en-US" dirty="0"/>
              <a:t>more generic.</a:t>
            </a:r>
          </a:p>
          <a:p>
            <a:pPr lvl="1"/>
            <a:r>
              <a:rPr lang="en-US" dirty="0"/>
              <a:t>We may want to use a variety of ways </a:t>
            </a:r>
            <a:br>
              <a:rPr lang="en-US" dirty="0"/>
            </a:br>
            <a:r>
              <a:rPr lang="en-US" dirty="0"/>
              <a:t>to compare shapes.</a:t>
            </a:r>
          </a:p>
          <a:p>
            <a:pPr lvl="1"/>
            <a:r>
              <a:rPr lang="en-US" dirty="0"/>
              <a:t>Example: We want to compare </a:t>
            </a:r>
            <a:r>
              <a:rPr lang="en-US" dirty="0" smtClean="0"/>
              <a:t>rectangles</a:t>
            </a:r>
            <a:r>
              <a:rPr lang="en-US" dirty="0" smtClean="0">
                <a:latin typeface="Arial"/>
              </a:rPr>
              <a:t>’</a:t>
            </a:r>
            <a:r>
              <a:rPr lang="en-US" dirty="0" smtClean="0"/>
              <a:t> </a:t>
            </a:r>
            <a:r>
              <a:rPr lang="en-US" dirty="0"/>
              <a:t>heights</a:t>
            </a:r>
            <a:r>
              <a:rPr lang="en-US" dirty="0" smtClean="0"/>
              <a:t>.</a:t>
            </a:r>
          </a:p>
          <a:p>
            <a:pPr lvl="6"/>
            <a:endParaRPr lang="en-US" dirty="0"/>
          </a:p>
          <a:p>
            <a:r>
              <a:rPr lang="en-US" dirty="0"/>
              <a:t>We can write define </a:t>
            </a:r>
            <a:r>
              <a:rPr lang="en-US" dirty="0">
                <a:solidFill>
                  <a:srgbClr val="B23C00"/>
                </a:solidFill>
              </a:rPr>
              <a:t>function objects </a:t>
            </a:r>
            <a:r>
              <a:rPr lang="en-US" dirty="0"/>
              <a:t>that wrap each of the comparison methods.</a:t>
            </a:r>
          </a:p>
        </p:txBody>
      </p:sp>
    </p:spTree>
    <p:extLst>
      <p:ext uri="{BB962C8B-B14F-4D97-AF65-F5344CB8AC3E}">
        <p14:creationId xmlns:p14="http://schemas.microsoft.com/office/powerpoint/2010/main" val="1311558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17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7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7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779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1EF493-8734-5943-81C9-7E9914AF3F9C}" type="slidenum">
              <a:rPr lang="en-US"/>
              <a:pPr/>
              <a:t>6</a:t>
            </a:fld>
            <a:endParaRPr lang="en-US"/>
          </a:p>
        </p:txBody>
      </p:sp>
      <p:sp>
        <p:nvSpPr>
          <p:cNvPr id="418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</a:t>
            </a:r>
            <a:r>
              <a:rPr lang="en-US" dirty="0" smtClean="0"/>
              <a:t>Objects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18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Java interface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Comparator</a:t>
            </a:r>
            <a:r>
              <a:rPr lang="en-US" dirty="0"/>
              <a:t> in the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java.util</a:t>
            </a:r>
            <a:r>
              <a:rPr lang="en-US" dirty="0"/>
              <a:t> package declares a single method </a:t>
            </a:r>
            <a:r>
              <a:rPr lang="en-US" b="1" dirty="0">
                <a:solidFill>
                  <a:srgbClr val="0033CC"/>
                </a:solidFill>
                <a:latin typeface="Courier New" charset="0"/>
              </a:rPr>
              <a:t>compare()</a:t>
            </a:r>
            <a:r>
              <a:rPr lang="en-US" dirty="0"/>
              <a:t> that compares two objects passed in as parameters</a:t>
            </a:r>
            <a:r>
              <a:rPr lang="en-US" dirty="0" smtClean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The method returns a negative, zero, or positive </a:t>
            </a:r>
            <a:r>
              <a:rPr lang="en-US" b="1" dirty="0" err="1">
                <a:solidFill>
                  <a:srgbClr val="0033CC"/>
                </a:solidFill>
                <a:latin typeface="Courier New" charset="0"/>
              </a:rPr>
              <a:t>int</a:t>
            </a:r>
            <a:r>
              <a:rPr lang="en-US" dirty="0"/>
              <a:t> value depending on whether the first object is </a:t>
            </a:r>
            <a:r>
              <a:rPr lang="en-US" dirty="0" smtClean="0"/>
              <a:t>less </a:t>
            </a:r>
            <a:r>
              <a:rPr lang="en-US" dirty="0"/>
              <a:t>than, equal to, or greater than the second object, respectively.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98697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8F0006-887D-6D4E-A75B-87CB7545B9CC}" type="slidenum">
              <a:rPr lang="en-US"/>
              <a:pPr/>
              <a:t>7</a:t>
            </a:fld>
            <a:endParaRPr lang="en-US"/>
          </a:p>
        </p:txBody>
      </p:sp>
      <p:sp>
        <p:nvSpPr>
          <p:cNvPr id="419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 Objects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19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1127125"/>
          </a:xfrm>
        </p:spPr>
        <p:txBody>
          <a:bodyPr/>
          <a:lstStyle/>
          <a:p>
            <a:r>
              <a:rPr lang="en-US"/>
              <a:t>Example function object that implements the </a:t>
            </a:r>
            <a:r>
              <a:rPr lang="en-US" b="1">
                <a:solidFill>
                  <a:srgbClr val="0033CC"/>
                </a:solidFill>
                <a:latin typeface="Courier New" charset="0"/>
              </a:rPr>
              <a:t>Comparator</a:t>
            </a:r>
            <a:r>
              <a:rPr lang="en-US"/>
              <a:t> interface:</a:t>
            </a:r>
          </a:p>
        </p:txBody>
      </p:sp>
      <p:sp>
        <p:nvSpPr>
          <p:cNvPr id="419844" name="Text Box 4"/>
          <p:cNvSpPr txBox="1">
            <a:spLocks noChangeArrowheads="1"/>
          </p:cNvSpPr>
          <p:nvPr/>
        </p:nvSpPr>
        <p:spPr bwMode="auto">
          <a:xfrm>
            <a:off x="220663" y="2448551"/>
            <a:ext cx="8634508" cy="230832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private static class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HeightComparator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</a:t>
            </a:r>
            <a:endParaRPr lang="en-US" sz="1800" b="1" dirty="0" smtClean="0">
              <a:solidFill>
                <a:srgbClr val="B23C00"/>
              </a:solidFill>
              <a:latin typeface="Courier New" charset="0"/>
            </a:endParaRPr>
          </a:p>
          <a:p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 </a:t>
            </a:r>
            <a:r>
              <a:rPr lang="en-US" sz="1800" b="1" dirty="0" smtClean="0">
                <a:solidFill>
                  <a:srgbClr val="B23C00"/>
                </a:solidFill>
                <a:latin typeface="Courier New" charset="0"/>
              </a:rPr>
              <a:t>   </a:t>
            </a:r>
            <a:r>
              <a:rPr lang="en-US" sz="1800" b="1" dirty="0" smtClean="0">
                <a:latin typeface="Courier New" charset="0"/>
              </a:rPr>
              <a:t>implements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Comparator&lt;Rectangle&gt;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public 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compare</a:t>
            </a:r>
            <a:r>
              <a:rPr lang="en-US" sz="1800" b="1" dirty="0">
                <a:latin typeface="Courier New" charset="0"/>
              </a:rPr>
              <a:t>(Rectangle rect1, Rectangle rect2)</a:t>
            </a:r>
          </a:p>
          <a:p>
            <a:r>
              <a:rPr lang="en-US" sz="1800" b="1" dirty="0">
                <a:latin typeface="Courier New" charset="0"/>
              </a:rPr>
              <a:t>    {</a:t>
            </a:r>
          </a:p>
          <a:p>
            <a:r>
              <a:rPr lang="en-US" sz="1800" b="1" dirty="0">
                <a:latin typeface="Courier New" charset="0"/>
              </a:rPr>
              <a:t>        return (</a:t>
            </a:r>
            <a:r>
              <a:rPr lang="en-US" sz="1800" b="1" dirty="0" err="1">
                <a:latin typeface="Courier New" charset="0"/>
              </a:rPr>
              <a:t>int</a:t>
            </a:r>
            <a:r>
              <a:rPr lang="en-US" sz="1800" b="1" dirty="0">
                <a:latin typeface="Courier New" charset="0"/>
              </a:rPr>
              <a:t>) (rect1.getHeight() - rect2.getHeight());</a:t>
            </a:r>
          </a:p>
          <a:p>
            <a:r>
              <a:rPr lang="en-US" sz="1800" b="1" dirty="0">
                <a:latin typeface="Courier New" charset="0"/>
              </a:rPr>
              <a:t>    }</a:t>
            </a:r>
          </a:p>
          <a:p>
            <a:r>
              <a:rPr lang="en-US" sz="1800" b="1" dirty="0">
                <a:latin typeface="Courier New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024192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62414A-A8C7-2C49-AE8D-FD1B7FA92ED2}" type="slidenum">
              <a:rPr lang="en-US"/>
              <a:pPr/>
              <a:t>8</a:t>
            </a:fld>
            <a:endParaRPr lang="en-US" dirty="0"/>
          </a:p>
        </p:txBody>
      </p:sp>
      <p:sp>
        <p:nvSpPr>
          <p:cNvPr id="422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Array14: Use a Function Object</a:t>
            </a:r>
          </a:p>
        </p:txBody>
      </p:sp>
      <p:sp>
        <p:nvSpPr>
          <p:cNvPr id="422916" name="Text Box 4"/>
          <p:cNvSpPr txBox="1">
            <a:spLocks noChangeArrowheads="1"/>
          </p:cNvSpPr>
          <p:nvPr/>
        </p:nvSpPr>
        <p:spPr bwMode="auto">
          <a:xfrm>
            <a:off x="274367" y="1417342"/>
            <a:ext cx="8634508" cy="338554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  <a:effectLst/>
        </p:spPr>
        <p:txBody>
          <a:bodyPr wrap="none">
            <a:spAutoFit/>
          </a:bodyPr>
          <a:lstStyle/>
          <a:p>
            <a:r>
              <a:rPr lang="en-US" sz="1800" b="1" dirty="0">
                <a:latin typeface="Courier New" charset="0"/>
              </a:rPr>
              <a:t>public static void main(String[] </a:t>
            </a:r>
            <a:r>
              <a:rPr lang="en-US" sz="1800" b="1" dirty="0" err="1">
                <a:latin typeface="Courier New" charset="0"/>
              </a:rPr>
              <a:t>args</a:t>
            </a:r>
            <a:r>
              <a:rPr lang="en-US" sz="1800" b="1" dirty="0">
                <a:latin typeface="Courier New" charset="0"/>
              </a:rPr>
              <a:t>) </a:t>
            </a:r>
          </a:p>
          <a:p>
            <a:r>
              <a:rPr lang="en-US" sz="1800" b="1" dirty="0">
                <a:latin typeface="Courier New" charset="0"/>
              </a:rPr>
              <a:t>{</a:t>
            </a:r>
          </a:p>
          <a:p>
            <a:r>
              <a:rPr lang="en-US" sz="1800" b="1" dirty="0">
                <a:latin typeface="Courier New" charset="0"/>
              </a:rPr>
              <a:t>    Rectangle rectangles[] = new Rectangle[] {</a:t>
            </a:r>
          </a:p>
          <a:p>
            <a:r>
              <a:rPr lang="en-US" sz="1800" b="1" dirty="0">
                <a:latin typeface="Courier New" charset="0"/>
              </a:rPr>
              <a:t>        new Rectangle(2, 5),</a:t>
            </a:r>
          </a:p>
          <a:p>
            <a:r>
              <a:rPr lang="en-US" sz="1800" b="1" dirty="0">
                <a:latin typeface="Courier New" charset="0"/>
              </a:rPr>
              <a:t>        new Rectangle(3, 4),</a:t>
            </a:r>
          </a:p>
          <a:p>
            <a:r>
              <a:rPr lang="en-US" sz="1800" b="1" dirty="0">
                <a:latin typeface="Courier New" charset="0"/>
              </a:rPr>
              <a:t>        new Rectangle(1, 6)</a:t>
            </a:r>
          </a:p>
          <a:p>
            <a:r>
              <a:rPr lang="en-US" sz="1800" b="1" dirty="0">
                <a:latin typeface="Courier New" charset="0"/>
              </a:rPr>
              <a:t>    };</a:t>
            </a:r>
          </a:p>
          <a:p>
            <a:endParaRPr lang="en-US" sz="1800" b="1" dirty="0">
              <a:latin typeface="Courier New" charset="0"/>
            </a:endParaRPr>
          </a:p>
          <a:p>
            <a:r>
              <a:rPr lang="en-US" sz="1800" b="1" dirty="0">
                <a:latin typeface="Courier New" charset="0"/>
              </a:rPr>
              <a:t>    </a:t>
            </a:r>
            <a:r>
              <a:rPr lang="en-US" sz="1800" b="1" dirty="0" err="1">
                <a:latin typeface="Courier New" charset="0"/>
              </a:rPr>
              <a:t>System.</a:t>
            </a:r>
            <a:r>
              <a:rPr lang="en-US" sz="1800" b="1" i="1" dirty="0" err="1">
                <a:latin typeface="Courier New" charset="0"/>
              </a:rPr>
              <a:t>out</a:t>
            </a:r>
            <a:r>
              <a:rPr lang="en-US" sz="1800" b="1" dirty="0" err="1">
                <a:latin typeface="Courier New" charset="0"/>
              </a:rPr>
              <a:t>.println</a:t>
            </a:r>
            <a:r>
              <a:rPr lang="en-US" sz="1800" b="1" dirty="0">
                <a:latin typeface="Courier New" charset="0"/>
              </a:rPr>
              <a:t>(</a:t>
            </a:r>
          </a:p>
          <a:p>
            <a:r>
              <a:rPr lang="en-US" sz="1800" b="1" dirty="0">
                <a:latin typeface="Courier New" charset="0"/>
              </a:rPr>
              <a:t>        "Maximum height: " + </a:t>
            </a:r>
          </a:p>
          <a:p>
            <a:r>
              <a:rPr lang="en-US" sz="1800" b="1" dirty="0">
                <a:latin typeface="Courier New" charset="0"/>
              </a:rPr>
              <a:t>        max(rectangles, 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new </a:t>
            </a:r>
            <a:r>
              <a:rPr lang="en-US" sz="1800" b="1" dirty="0" err="1">
                <a:solidFill>
                  <a:srgbClr val="B23C00"/>
                </a:solidFill>
                <a:latin typeface="Courier New" charset="0"/>
              </a:rPr>
              <a:t>HeightComparator</a:t>
            </a:r>
            <a:r>
              <a:rPr lang="en-US" sz="1800" b="1" dirty="0">
                <a:solidFill>
                  <a:srgbClr val="B23C00"/>
                </a:solidFill>
                <a:latin typeface="Courier New" charset="0"/>
              </a:rPr>
              <a:t>()</a:t>
            </a:r>
            <a:r>
              <a:rPr lang="en-US" sz="1800" b="1" dirty="0">
                <a:latin typeface="Courier New" charset="0"/>
              </a:rPr>
              <a:t>).</a:t>
            </a:r>
            <a:r>
              <a:rPr lang="en-US" sz="1800" b="1" dirty="0" err="1">
                <a:latin typeface="Courier New" charset="0"/>
              </a:rPr>
              <a:t>getHeight</a:t>
            </a:r>
            <a:r>
              <a:rPr lang="en-US" sz="1800" b="1" dirty="0">
                <a:latin typeface="Courier New" charset="0"/>
              </a:rPr>
              <a:t>());</a:t>
            </a:r>
          </a:p>
          <a:p>
            <a:r>
              <a:rPr lang="en-US" sz="1800" b="1" dirty="0">
                <a:latin typeface="Courier New" charset="0"/>
              </a:rPr>
              <a:t>}</a:t>
            </a:r>
            <a:endParaRPr lang="en-US" sz="1800" dirty="0">
              <a:latin typeface="Courier New" charset="0"/>
            </a:endParaRPr>
          </a:p>
        </p:txBody>
      </p:sp>
      <p:sp>
        <p:nvSpPr>
          <p:cNvPr id="422917" name="Text Box 5"/>
          <p:cNvSpPr txBox="1">
            <a:spLocks noChangeArrowheads="1"/>
          </p:cNvSpPr>
          <p:nvPr/>
        </p:nvSpPr>
        <p:spPr bwMode="auto">
          <a:xfrm>
            <a:off x="3017838" y="4606905"/>
            <a:ext cx="4903205" cy="64633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9525">
            <a:solidFill>
              <a:srgbClr val="B23C00"/>
            </a:solidFill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>
                <a:solidFill>
                  <a:srgbClr val="B23C00"/>
                </a:solidFill>
              </a:rPr>
              <a:t>Create a </a:t>
            </a:r>
            <a:r>
              <a:rPr lang="en-US" sz="1800" b="1" dirty="0" err="1">
                <a:solidFill>
                  <a:srgbClr val="0033CC"/>
                </a:solidFill>
                <a:latin typeface="Courier New" charset="0"/>
              </a:rPr>
              <a:t>HeightComparator</a:t>
            </a:r>
            <a:r>
              <a:rPr lang="en-US" sz="1800" dirty="0">
                <a:solidFill>
                  <a:srgbClr val="0033CC"/>
                </a:solidFill>
              </a:rPr>
              <a:t> </a:t>
            </a:r>
            <a:r>
              <a:rPr lang="en-US" sz="1800" dirty="0">
                <a:solidFill>
                  <a:srgbClr val="B23C00"/>
                </a:solidFill>
              </a:rPr>
              <a:t>function object</a:t>
            </a:r>
          </a:p>
          <a:p>
            <a:r>
              <a:rPr lang="en-US" sz="1800" dirty="0">
                <a:solidFill>
                  <a:srgbClr val="B23C00"/>
                </a:solidFill>
              </a:rPr>
              <a:t>and pass it to the </a:t>
            </a:r>
            <a:r>
              <a:rPr lang="en-US" sz="1800" b="1" dirty="0">
                <a:solidFill>
                  <a:srgbClr val="0033CC"/>
                </a:solidFill>
                <a:latin typeface="Courier New" charset="0"/>
              </a:rPr>
              <a:t>max()</a:t>
            </a:r>
            <a:r>
              <a:rPr lang="en-US" sz="1800" dirty="0">
                <a:solidFill>
                  <a:srgbClr val="B23C00"/>
                </a:solidFill>
              </a:rPr>
              <a:t> method.</a:t>
            </a:r>
          </a:p>
        </p:txBody>
      </p:sp>
    </p:spTree>
    <p:extLst>
      <p:ext uri="{BB962C8B-B14F-4D97-AF65-F5344CB8AC3E}">
        <p14:creationId xmlns:p14="http://schemas.microsoft.com/office/powerpoint/2010/main" val="305503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29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29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F44A54-5C8B-B640-AC6B-2DDE3B8AC134}" type="slidenum">
              <a:rPr lang="en-US"/>
              <a:pPr/>
              <a:t>9</a:t>
            </a:fld>
            <a:endParaRPr lang="en-US"/>
          </a:p>
        </p:txBody>
      </p:sp>
      <p:sp>
        <p:nvSpPr>
          <p:cNvPr id="421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Array14: Use a Function </a:t>
            </a:r>
            <a:r>
              <a:rPr lang="en-US" dirty="0" smtClean="0"/>
              <a:t>Object</a:t>
            </a:r>
            <a:r>
              <a:rPr lang="en-US" i="1" dirty="0" smtClean="0"/>
              <a:t>, cont’d</a:t>
            </a:r>
            <a:endParaRPr lang="en-US" i="1" dirty="0"/>
          </a:p>
        </p:txBody>
      </p:sp>
      <p:sp>
        <p:nvSpPr>
          <p:cNvPr id="421892" name="Text Box 4"/>
          <p:cNvSpPr txBox="1">
            <a:spLocks noChangeArrowheads="1"/>
          </p:cNvSpPr>
          <p:nvPr/>
        </p:nvSpPr>
        <p:spPr bwMode="auto">
          <a:xfrm>
            <a:off x="960336" y="1234464"/>
            <a:ext cx="7726419" cy="5016758"/>
          </a:xfrm>
          <a:prstGeom prst="rect">
            <a:avLst/>
          </a:prstGeom>
          <a:solidFill>
            <a:srgbClr val="EAEAEA"/>
          </a:solidFill>
          <a:ln w="9525">
            <a:solidFill>
              <a:srgbClr val="EAEAEA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 b="1" dirty="0">
                <a:latin typeface="Courier New" charset="0"/>
              </a:rPr>
              <a:t>private static </a:t>
            </a:r>
            <a:r>
              <a:rPr lang="en-US" sz="2000" b="1" dirty="0">
                <a:solidFill>
                  <a:srgbClr val="008000"/>
                </a:solidFill>
                <a:latin typeface="Courier New" charset="0"/>
              </a:rPr>
              <a:t>&lt;</a:t>
            </a:r>
            <a:r>
              <a:rPr lang="en-US" sz="2000" b="1" dirty="0" err="1">
                <a:solidFill>
                  <a:srgbClr val="008000"/>
                </a:solidFill>
                <a:latin typeface="Courier New" charset="0"/>
              </a:rPr>
              <a:t>MyType</a:t>
            </a:r>
            <a:r>
              <a:rPr lang="en-US" sz="2000" b="1" dirty="0">
                <a:solidFill>
                  <a:srgbClr val="008000"/>
                </a:solidFill>
                <a:latin typeface="Courier New" charset="0"/>
              </a:rPr>
              <a:t>&gt; </a:t>
            </a:r>
          </a:p>
          <a:p>
            <a:r>
              <a:rPr lang="en-US" sz="2000" b="1" dirty="0">
                <a:latin typeface="Courier New" charset="0"/>
              </a:rPr>
              <a:t>    </a:t>
            </a:r>
            <a:r>
              <a:rPr lang="en-US" sz="2000" b="1" dirty="0" err="1">
                <a:solidFill>
                  <a:srgbClr val="008000"/>
                </a:solidFill>
                <a:latin typeface="Courier New" charset="0"/>
              </a:rPr>
              <a:t>MyType</a:t>
            </a:r>
            <a:r>
              <a:rPr lang="en-US" sz="2000" b="1" dirty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max</a:t>
            </a:r>
            <a:r>
              <a:rPr lang="en-US" sz="2000" b="1" dirty="0">
                <a:latin typeface="Courier New" charset="0"/>
              </a:rPr>
              <a:t>(</a:t>
            </a:r>
            <a:r>
              <a:rPr lang="en-US" sz="2000" b="1" dirty="0" err="1">
                <a:solidFill>
                  <a:srgbClr val="008000"/>
                </a:solidFill>
                <a:latin typeface="Courier New" charset="0"/>
              </a:rPr>
              <a:t>MyType</a:t>
            </a:r>
            <a:r>
              <a:rPr lang="en-US" sz="2000" b="1" dirty="0">
                <a:solidFill>
                  <a:srgbClr val="008000"/>
                </a:solidFill>
                <a:latin typeface="Courier New" charset="0"/>
              </a:rPr>
              <a:t> </a:t>
            </a:r>
            <a:r>
              <a:rPr lang="en-US" sz="2000" b="1" dirty="0">
                <a:latin typeface="Courier New" charset="0"/>
              </a:rPr>
              <a:t>elements[], </a:t>
            </a:r>
            <a:endParaRPr lang="en-US" sz="2000" b="1" dirty="0" smtClean="0">
              <a:latin typeface="Courier New" charset="0"/>
            </a:endParaRPr>
          </a:p>
          <a:p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 </a:t>
            </a:r>
            <a:r>
              <a:rPr lang="en-US" sz="2000" b="1" dirty="0" smtClean="0">
                <a:solidFill>
                  <a:srgbClr val="B23C00"/>
                </a:solidFill>
                <a:latin typeface="Courier New" charset="0"/>
              </a:rPr>
              <a:t>              Comparator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&lt;? super </a:t>
            </a:r>
            <a:r>
              <a:rPr lang="en-US" sz="2000" b="1" dirty="0" err="1">
                <a:solidFill>
                  <a:srgbClr val="008000"/>
                </a:solidFill>
                <a:latin typeface="Courier New" charset="0"/>
              </a:rPr>
              <a:t>MyType</a:t>
            </a:r>
            <a:r>
              <a:rPr lang="en-US" sz="2000" b="1" dirty="0">
                <a:solidFill>
                  <a:srgbClr val="B23C00"/>
                </a:solidFill>
                <a:latin typeface="Courier New" charset="0"/>
              </a:rPr>
              <a:t>&gt; comp</a:t>
            </a:r>
            <a:r>
              <a:rPr lang="en-US" sz="2000" b="1" dirty="0">
                <a:latin typeface="Courier New" charset="0"/>
              </a:rPr>
              <a:t>) </a:t>
            </a:r>
          </a:p>
          <a:p>
            <a:r>
              <a:rPr lang="en-US" sz="2000" b="1" dirty="0">
                <a:latin typeface="Courier New" charset="0"/>
              </a:rPr>
              <a:t>{</a:t>
            </a:r>
          </a:p>
          <a:p>
            <a:r>
              <a:rPr lang="en-US" sz="2000" b="1" dirty="0">
                <a:latin typeface="Courier New" charset="0"/>
              </a:rPr>
              <a:t>    </a:t>
            </a:r>
            <a:r>
              <a:rPr lang="en-US" sz="2000" b="1" dirty="0" err="1">
                <a:latin typeface="Courier New" charset="0"/>
              </a:rPr>
              <a:t>int</a:t>
            </a:r>
            <a:r>
              <a:rPr lang="en-US" sz="2000" b="1" dirty="0">
                <a:latin typeface="Courier New" charset="0"/>
              </a:rPr>
              <a:t> </a:t>
            </a:r>
            <a:r>
              <a:rPr lang="en-US" sz="2000" b="1" dirty="0" err="1">
                <a:latin typeface="Courier New" charset="0"/>
              </a:rPr>
              <a:t>maxIndex</a:t>
            </a:r>
            <a:r>
              <a:rPr lang="en-US" sz="2000" b="1" dirty="0">
                <a:latin typeface="Courier New" charset="0"/>
              </a:rPr>
              <a:t> = 0;</a:t>
            </a:r>
          </a:p>
          <a:p>
            <a:endParaRPr lang="en-US" sz="2000" b="1" dirty="0">
              <a:latin typeface="Courier New" charset="0"/>
            </a:endParaRPr>
          </a:p>
          <a:p>
            <a:r>
              <a:rPr lang="en-US" sz="2000" b="1" dirty="0">
                <a:latin typeface="Courier New" charset="0"/>
              </a:rPr>
              <a:t>    for (</a:t>
            </a:r>
            <a:r>
              <a:rPr lang="en-US" sz="2000" b="1" dirty="0" err="1">
                <a:latin typeface="Courier New" charset="0"/>
              </a:rPr>
              <a:t>int</a:t>
            </a:r>
            <a:r>
              <a:rPr lang="en-US" sz="2000" b="1" dirty="0">
                <a:latin typeface="Courier New" charset="0"/>
              </a:rPr>
              <a:t> </a:t>
            </a:r>
            <a:r>
              <a:rPr lang="en-US" sz="2000" b="1" dirty="0" err="1">
                <a:latin typeface="Courier New" charset="0"/>
              </a:rPr>
              <a:t>i</a:t>
            </a:r>
            <a:r>
              <a:rPr lang="en-US" sz="2000" b="1" dirty="0">
                <a:latin typeface="Courier New" charset="0"/>
              </a:rPr>
              <a:t> = 1; </a:t>
            </a:r>
            <a:r>
              <a:rPr lang="en-US" sz="2000" b="1" dirty="0" err="1">
                <a:latin typeface="Courier New" charset="0"/>
              </a:rPr>
              <a:t>i</a:t>
            </a:r>
            <a:r>
              <a:rPr lang="en-US" sz="2000" b="1" dirty="0">
                <a:latin typeface="Courier New" charset="0"/>
              </a:rPr>
              <a:t> &lt; </a:t>
            </a:r>
            <a:r>
              <a:rPr lang="en-US" sz="2000" b="1" dirty="0" err="1">
                <a:latin typeface="Courier New" charset="0"/>
              </a:rPr>
              <a:t>elements.length</a:t>
            </a:r>
            <a:r>
              <a:rPr lang="en-US" sz="2000" b="1" dirty="0">
                <a:latin typeface="Courier New" charset="0"/>
              </a:rPr>
              <a:t>; </a:t>
            </a:r>
            <a:r>
              <a:rPr lang="en-US" sz="2000" b="1" dirty="0" err="1">
                <a:latin typeface="Courier New" charset="0"/>
              </a:rPr>
              <a:t>i</a:t>
            </a:r>
            <a:r>
              <a:rPr lang="en-US" sz="2000" b="1" dirty="0">
                <a:latin typeface="Courier New" charset="0"/>
              </a:rPr>
              <a:t>++) {</a:t>
            </a:r>
          </a:p>
          <a:p>
            <a:r>
              <a:rPr lang="en-US" sz="2000" b="1" dirty="0">
                <a:latin typeface="Courier New" charset="0"/>
              </a:rPr>
              <a:t>        if (</a:t>
            </a:r>
            <a:r>
              <a:rPr lang="en-US" sz="2000" b="1" dirty="0" err="1">
                <a:solidFill>
                  <a:srgbClr val="B23C00"/>
                </a:solidFill>
                <a:latin typeface="Courier New" charset="0"/>
              </a:rPr>
              <a:t>comp.compare</a:t>
            </a:r>
            <a:r>
              <a:rPr lang="en-US" sz="2000" b="1" dirty="0">
                <a:latin typeface="Courier New" charset="0"/>
              </a:rPr>
              <a:t>(elements[</a:t>
            </a:r>
            <a:r>
              <a:rPr lang="en-US" sz="2000" b="1" dirty="0" err="1">
                <a:latin typeface="Courier New" charset="0"/>
              </a:rPr>
              <a:t>i</a:t>
            </a:r>
            <a:r>
              <a:rPr lang="en-US" sz="2000" b="1" dirty="0">
                <a:latin typeface="Courier New" charset="0"/>
              </a:rPr>
              <a:t>], </a:t>
            </a:r>
            <a:endParaRPr lang="en-US" sz="2000" b="1" dirty="0" smtClean="0">
              <a:latin typeface="Courier New" charset="0"/>
            </a:endParaRPr>
          </a:p>
          <a:p>
            <a:r>
              <a:rPr lang="en-US" sz="2000" b="1" dirty="0">
                <a:latin typeface="Courier New" charset="0"/>
              </a:rPr>
              <a:t> </a:t>
            </a:r>
            <a:r>
              <a:rPr lang="en-US" sz="2000" b="1" dirty="0" smtClean="0">
                <a:latin typeface="Courier New" charset="0"/>
              </a:rPr>
              <a:t>                        elements</a:t>
            </a:r>
            <a:r>
              <a:rPr lang="en-US" sz="2000" b="1" dirty="0">
                <a:latin typeface="Courier New" charset="0"/>
              </a:rPr>
              <a:t>[</a:t>
            </a:r>
            <a:r>
              <a:rPr lang="en-US" sz="2000" b="1" dirty="0" err="1">
                <a:latin typeface="Courier New" charset="0"/>
              </a:rPr>
              <a:t>maxIndex</a:t>
            </a:r>
            <a:r>
              <a:rPr lang="en-US" sz="2000" b="1" dirty="0">
                <a:latin typeface="Courier New" charset="0"/>
              </a:rPr>
              <a:t>]) &gt; 0) </a:t>
            </a:r>
            <a:endParaRPr lang="en-US" sz="2000" b="1" dirty="0" smtClean="0">
              <a:latin typeface="Courier New" charset="0"/>
            </a:endParaRPr>
          </a:p>
          <a:p>
            <a:r>
              <a:rPr lang="en-US" sz="2000" b="1" dirty="0">
                <a:latin typeface="Courier New" charset="0"/>
              </a:rPr>
              <a:t> </a:t>
            </a:r>
            <a:r>
              <a:rPr lang="en-US" sz="2000" b="1" dirty="0" smtClean="0">
                <a:latin typeface="Courier New" charset="0"/>
              </a:rPr>
              <a:t>       {</a:t>
            </a:r>
            <a:endParaRPr lang="en-US" sz="2000" b="1" dirty="0">
              <a:latin typeface="Courier New" charset="0"/>
            </a:endParaRPr>
          </a:p>
          <a:p>
            <a:r>
              <a:rPr lang="en-US" sz="2000" b="1" dirty="0">
                <a:latin typeface="Courier New" charset="0"/>
              </a:rPr>
              <a:t>            </a:t>
            </a:r>
            <a:r>
              <a:rPr lang="en-US" sz="2000" b="1" dirty="0" err="1">
                <a:latin typeface="Courier New" charset="0"/>
              </a:rPr>
              <a:t>maxIndex</a:t>
            </a:r>
            <a:r>
              <a:rPr lang="en-US" sz="2000" b="1" dirty="0">
                <a:latin typeface="Courier New" charset="0"/>
              </a:rPr>
              <a:t> = </a:t>
            </a:r>
            <a:r>
              <a:rPr lang="en-US" sz="2000" b="1" dirty="0" err="1">
                <a:latin typeface="Courier New" charset="0"/>
              </a:rPr>
              <a:t>i</a:t>
            </a:r>
            <a:r>
              <a:rPr lang="en-US" sz="2000" b="1" dirty="0">
                <a:latin typeface="Courier New" charset="0"/>
              </a:rPr>
              <a:t>;</a:t>
            </a:r>
          </a:p>
          <a:p>
            <a:r>
              <a:rPr lang="en-US" sz="2000" b="1" dirty="0">
                <a:latin typeface="Courier New" charset="0"/>
              </a:rPr>
              <a:t>        }</a:t>
            </a:r>
          </a:p>
          <a:p>
            <a:r>
              <a:rPr lang="en-US" sz="2000" b="1" dirty="0">
                <a:latin typeface="Courier New" charset="0"/>
              </a:rPr>
              <a:t>    }</a:t>
            </a:r>
          </a:p>
          <a:p>
            <a:endParaRPr lang="en-US" sz="2000" b="1" dirty="0">
              <a:latin typeface="Courier New" charset="0"/>
            </a:endParaRPr>
          </a:p>
          <a:p>
            <a:r>
              <a:rPr lang="en-US" sz="2000" b="1" dirty="0">
                <a:latin typeface="Courier New" charset="0"/>
              </a:rPr>
              <a:t>    return elements[</a:t>
            </a:r>
            <a:r>
              <a:rPr lang="en-US" sz="2000" b="1" dirty="0" err="1">
                <a:latin typeface="Courier New" charset="0"/>
              </a:rPr>
              <a:t>maxIndex</a:t>
            </a:r>
            <a:r>
              <a:rPr lang="en-US" sz="2000" b="1" dirty="0">
                <a:latin typeface="Courier New" charset="0"/>
              </a:rPr>
              <a:t>];</a:t>
            </a:r>
          </a:p>
          <a:p>
            <a:r>
              <a:rPr lang="en-US" sz="2000" b="1" dirty="0">
                <a:latin typeface="Courier New" charset="0"/>
              </a:rPr>
              <a:t>}</a:t>
            </a:r>
          </a:p>
        </p:txBody>
      </p:sp>
      <p:sp>
        <p:nvSpPr>
          <p:cNvPr id="421893" name="Text Box 5"/>
          <p:cNvSpPr txBox="1">
            <a:spLocks noChangeArrowheads="1"/>
          </p:cNvSpPr>
          <p:nvPr/>
        </p:nvSpPr>
        <p:spPr bwMode="auto">
          <a:xfrm>
            <a:off x="7040563" y="6344566"/>
            <a:ext cx="803275" cy="376238"/>
          </a:xfrm>
          <a:prstGeom prst="rect">
            <a:avLst/>
          </a:prstGeom>
          <a:noFill/>
          <a:ln w="9525">
            <a:solidFill>
              <a:srgbClr val="B23C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180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4536575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218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1893" grpId="0" animBg="1"/>
    </p:bldLst>
  </p:timing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28511</TotalTime>
  <Words>3213</Words>
  <Application>Microsoft Macintosh PowerPoint</Application>
  <PresentationFormat>On-screen Show (4:3)</PresentationFormat>
  <Paragraphs>612</Paragraphs>
  <Slides>47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9" baseType="lpstr">
      <vt:lpstr>Quadrant</vt:lpstr>
      <vt:lpstr>Equation</vt:lpstr>
      <vt:lpstr>CS 146: Data Structures and Algorithms June 9 Class Meeting</vt:lpstr>
      <vt:lpstr>Primitive Types and Reference Types</vt:lpstr>
      <vt:lpstr>Primitive Types and Reference Types, cont’d</vt:lpstr>
      <vt:lpstr>More on Generic Types: Type Erasure</vt:lpstr>
      <vt:lpstr>Function Objects</vt:lpstr>
      <vt:lpstr>Function Objects, cont’d</vt:lpstr>
      <vt:lpstr>Function Objects, cont’d</vt:lpstr>
      <vt:lpstr>Array14: Use a Function Object</vt:lpstr>
      <vt:lpstr>Array14: Use a Function Object, cont’d</vt:lpstr>
      <vt:lpstr>Scalability of Different Algorithms</vt:lpstr>
      <vt:lpstr>How to Say “T(N) = O(f(N))”</vt:lpstr>
      <vt:lpstr>Logarithms in Algorithm Analysis</vt:lpstr>
      <vt:lpstr>Binary Search</vt:lpstr>
      <vt:lpstr>Binary Search, cont’d</vt:lpstr>
      <vt:lpstr>Binary Search, cont’d</vt:lpstr>
      <vt:lpstr>Binary Search, cont’d</vt:lpstr>
      <vt:lpstr>Abstract Data Type (ADT)</vt:lpstr>
      <vt:lpstr>Example ADT: List</vt:lpstr>
      <vt:lpstr>Example ADT: List, cont’d</vt:lpstr>
      <vt:lpstr>ADT List as an ArrayList</vt:lpstr>
      <vt:lpstr>ADT List as a LinkedList</vt:lpstr>
      <vt:lpstr>Break</vt:lpstr>
      <vt:lpstr>Singly Linked List</vt:lpstr>
      <vt:lpstr>Singly Linked List, cont’d</vt:lpstr>
      <vt:lpstr>Doubly Linked List</vt:lpstr>
      <vt:lpstr>Doubly Linked List, cont’d</vt:lpstr>
      <vt:lpstr>Doubly Linked List, cont’d</vt:lpstr>
      <vt:lpstr>Doubly Linked List</vt:lpstr>
      <vt:lpstr>Node Access Time: ArrayList vs. LinkedList</vt:lpstr>
      <vt:lpstr>Node Access Time with List.get()</vt:lpstr>
      <vt:lpstr>Node Access Time with List.get(), cont’d</vt:lpstr>
      <vt:lpstr>Node Access Time with List.get(), cont’d</vt:lpstr>
      <vt:lpstr>The Java Collections Framework (JCF)</vt:lpstr>
      <vt:lpstr>The Iterable Interface</vt:lpstr>
      <vt:lpstr>Node Access Time with Iterator</vt:lpstr>
      <vt:lpstr>Node Access Time with Iterator, cont’d</vt:lpstr>
      <vt:lpstr>Node Delete Time: ArrayList vs. LinkedList</vt:lpstr>
      <vt:lpstr>Node Delete Time with List.remove(), cont’d</vt:lpstr>
      <vt:lpstr>Collection.remove() vs. Iterator.remove()</vt:lpstr>
      <vt:lpstr>Node Delete Time with Iterator.remove()</vt:lpstr>
      <vt:lpstr>Node Delete Time with Iterator.remove(), cont’d</vt:lpstr>
      <vt:lpstr>So Now We Know That ...</vt:lpstr>
      <vt:lpstr>Two Ways to Use an Iterator</vt:lpstr>
      <vt:lpstr>The ListIterator Interface</vt:lpstr>
      <vt:lpstr>The ListIterator Interface, cont’d</vt:lpstr>
      <vt:lpstr>Example List Implementations</vt:lpstr>
      <vt:lpstr>Java Nested Classes</vt:lpstr>
    </vt:vector>
  </TitlesOfParts>
  <Manager/>
  <Company>San Jose State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46B: Introduction to Data Structures</dc:title>
  <dc:subject/>
  <dc:creator>Ronald Mak</dc:creator>
  <cp:keywords/>
  <dc:description/>
  <cp:lastModifiedBy>Ronald Mak</cp:lastModifiedBy>
  <cp:revision>315</cp:revision>
  <dcterms:created xsi:type="dcterms:W3CDTF">2008-01-12T03:52:55Z</dcterms:created>
  <dcterms:modified xsi:type="dcterms:W3CDTF">2015-06-11T08:19:01Z</dcterms:modified>
  <cp:category/>
</cp:coreProperties>
</file>