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455" r:id="rId2"/>
    <p:sldId id="475" r:id="rId3"/>
    <p:sldId id="476" r:id="rId4"/>
    <p:sldId id="259" r:id="rId5"/>
    <p:sldId id="260" r:id="rId6"/>
    <p:sldId id="477" r:id="rId7"/>
    <p:sldId id="479" r:id="rId8"/>
    <p:sldId id="264" r:id="rId9"/>
    <p:sldId id="480" r:id="rId10"/>
    <p:sldId id="481" r:id="rId11"/>
    <p:sldId id="482" r:id="rId12"/>
    <p:sldId id="268" r:id="rId13"/>
    <p:sldId id="283" r:id="rId14"/>
    <p:sldId id="270" r:id="rId15"/>
    <p:sldId id="272" r:id="rId16"/>
    <p:sldId id="273" r:id="rId17"/>
    <p:sldId id="274" r:id="rId18"/>
    <p:sldId id="276" r:id="rId19"/>
    <p:sldId id="279" r:id="rId20"/>
    <p:sldId id="281" r:id="rId21"/>
    <p:sldId id="282" r:id="rId22"/>
    <p:sldId id="284" r:id="rId23"/>
    <p:sldId id="285" r:id="rId24"/>
    <p:sldId id="286" r:id="rId25"/>
    <p:sldId id="288" r:id="rId26"/>
    <p:sldId id="289" r:id="rId27"/>
    <p:sldId id="290" r:id="rId28"/>
    <p:sldId id="291" r:id="rId29"/>
    <p:sldId id="287" r:id="rId30"/>
    <p:sldId id="29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1F5FF"/>
    <a:srgbClr val="B23C00"/>
    <a:srgbClr val="008000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5" autoAdjust="0"/>
    <p:restoredTop sz="96763" autoAdjust="0"/>
  </p:normalViewPr>
  <p:slideViewPr>
    <p:cSldViewPr>
      <p:cViewPr varScale="1">
        <p:scale>
          <a:sx n="167" d="100"/>
          <a:sy n="167" d="100"/>
        </p:scale>
        <p:origin x="528" y="176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9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April 30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2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April 30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3299" y="1511974"/>
            <a:ext cx="7837402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"Updating Birthday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birthdays[0].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set_year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(2010);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    birthdays[1].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set_year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(2011);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    birthdays[2].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set_year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(2012);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"Printing Birthday variables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bd0 &lt;&lt; ", " &lt;&lt; bd1 &lt;&lt; ", " &lt;&lt; bd2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"Printing Birthday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birthdays[0] &lt;&lt; ", " &lt;&lt; birthdays[1] &lt;&lt; ", " 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     &lt;&lt; birthdays[2]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6483" y="4432518"/>
            <a:ext cx="4011034" cy="181588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Updating Birthday vector ...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Printing Birthday variables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0/0/0, 9/2/1981, 5/8/1992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Printing Birthday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0/0/2010, 9/2/2011, 5/8/2012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63" y="1234464"/>
            <a:ext cx="25119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3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508781"/>
            <a:ext cx="731511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"Creating pointer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vector&lt;Birthday *&gt;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Birthday(3001, 9, 2)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Birthday(3002, 5, 8)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b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"Printing pointer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[0] &lt;&lt; ", " &lt;&lt;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[1] &lt;&lt; ", " 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     &lt;&lt;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[2]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9619" y="4018046"/>
            <a:ext cx="4504759" cy="181588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Creating pointer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Default constructor called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Constructor called for 9/2/3001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Constructor called for 5/8/3002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Printing pointer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0/0/0, 9/2/3001, 5/8/3002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91907" y="1234464"/>
            <a:ext cx="25119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253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508781"/>
            <a:ext cx="8046632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"Deleting birthdays from pointer vector ..." 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    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bdptrs.size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 delete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"End of program!"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0;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7611" y="3125182"/>
            <a:ext cx="5368777" cy="304698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Deleting birthdays from pointer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9/2/3001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5/8/3002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5/8/2012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9/2/2011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0/0/2010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5/8/1992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9/2/1981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1907" y="1234464"/>
            <a:ext cx="25119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14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445" y="1600220"/>
            <a:ext cx="746710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"Creating Birthday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vector&lt;Birthday&gt; birthdays;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(bd0);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(bd1);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(bd2);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1335" y="4130750"/>
            <a:ext cx="4381328" cy="181588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Creating Birthday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 ...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 ...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9/2/1981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91907" y="1291292"/>
            <a:ext cx="25119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96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445" y="1600220"/>
            <a:ext cx="7467109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"Creating Birthday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vector&lt;Birthday&gt; birthdays;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   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birthdays.reserve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(10);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1629" y="4343390"/>
            <a:ext cx="3640740" cy="107721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Creating Birthday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1907" y="1291292"/>
            <a:ext cx="25119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4937706"/>
          </a:xfrm>
        </p:spPr>
        <p:txBody>
          <a:bodyPr/>
          <a:lstStyle/>
          <a:p>
            <a:r>
              <a:rPr lang="en-US" dirty="0"/>
              <a:t>Every class has a </a:t>
            </a:r>
            <a:r>
              <a:rPr lang="en-US" dirty="0">
                <a:solidFill>
                  <a:srgbClr val="B23C00"/>
                </a:solidFill>
              </a:rPr>
              <a:t>copy constructor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C++ supplies a default copy constructor.</a:t>
            </a:r>
          </a:p>
          <a:p>
            <a:pPr lvl="1"/>
            <a:r>
              <a:rPr lang="en-US" dirty="0"/>
              <a:t>It may not do what you want, so you can write one.</a:t>
            </a:r>
          </a:p>
          <a:p>
            <a:pPr lvl="6"/>
            <a:endParaRPr lang="en-US" dirty="0"/>
          </a:p>
          <a:p>
            <a:r>
              <a:rPr lang="en-US" dirty="0"/>
              <a:t>A copy constructor has only one parameter, a </a:t>
            </a:r>
            <a:r>
              <a:rPr lang="en-US" dirty="0">
                <a:solidFill>
                  <a:srgbClr val="B23C00"/>
                </a:solidFill>
              </a:rPr>
              <a:t>reference to a constant object</a:t>
            </a:r>
            <a:r>
              <a:rPr lang="en-US" dirty="0"/>
              <a:t> of the same class.</a:t>
            </a:r>
          </a:p>
          <a:p>
            <a:pPr lvl="4"/>
            <a:endParaRPr lang="en-US" dirty="0"/>
          </a:p>
          <a:p>
            <a:r>
              <a:rPr lang="en-US" dirty="0"/>
              <a:t>A copy constructor is called when: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new object</a:t>
            </a:r>
            <a:r>
              <a:rPr lang="en-US" dirty="0"/>
              <a:t> is created and initialized </a:t>
            </a:r>
            <a:br>
              <a:rPr lang="en-US" dirty="0"/>
            </a:br>
            <a:r>
              <a:rPr lang="en-US" dirty="0"/>
              <a:t>using another object of the same type.</a:t>
            </a:r>
          </a:p>
          <a:p>
            <a:pPr lvl="1"/>
            <a:r>
              <a:rPr lang="en-US" dirty="0"/>
              <a:t>An object is </a:t>
            </a:r>
            <a:r>
              <a:rPr lang="en-US" dirty="0">
                <a:solidFill>
                  <a:srgbClr val="B23C00"/>
                </a:solidFill>
              </a:rPr>
              <a:t>passed by value</a:t>
            </a:r>
            <a:r>
              <a:rPr lang="en-US" dirty="0"/>
              <a:t> to a function.</a:t>
            </a:r>
          </a:p>
          <a:p>
            <a:pPr lvl="1"/>
            <a:r>
              <a:rPr lang="en-US" dirty="0"/>
              <a:t>An object is </a:t>
            </a:r>
            <a:r>
              <a:rPr lang="en-US" dirty="0">
                <a:solidFill>
                  <a:srgbClr val="B23C00"/>
                </a:solidFill>
              </a:rPr>
              <a:t>returned</a:t>
            </a:r>
            <a:r>
              <a:rPr lang="en-US" dirty="0"/>
              <a:t> by a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407658"/>
            <a:ext cx="6849952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Constructors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Birthday();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Birthday(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Birthday&amp;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bd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);  // copy constructor</a:t>
            </a:r>
            <a:br>
              <a:rPr lang="de-DE" b="1" dirty="0">
                <a:latin typeface="Courier New" charset="0"/>
                <a:ea typeface="Courier New" charset="0"/>
                <a:cs typeface="Courier New" charset="0"/>
              </a:rPr>
            </a:b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//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Destructor</a:t>
            </a: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~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4951" y="1220352"/>
            <a:ext cx="27678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86" y="1417342"/>
            <a:ext cx="9071714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Birthday::Birthday() : year(0), month(0), day(0)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Default constructor called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@ " &lt;&lt; this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Birthday::Birthday(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d) : year(y), month(m), day(d)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Constructor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called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for " &lt;&lt; *this &lt;&lt; " @ "&lt;&lt; this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Birthday::Birthday(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Birthday&amp;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bd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Copy constructor called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for "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bd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 @ "&lt;&lt; this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*this =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bd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Birthday::~Birthday()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Destructor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called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for " &lt;&lt; *this &lt;&lt; " @ "&lt;&lt; this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1408" y="6224435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85" y="1220352"/>
            <a:ext cx="298427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2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5888" y="1543646"/>
            <a:ext cx="6521337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"Creating Birthday vector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vector&lt;Birthday&gt; birthdays;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(bd0)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(bd1)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(bd1);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(bd2)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(bd2);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4503" y="3736265"/>
            <a:ext cx="4991959" cy="289310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Creating Birthday vector ...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(bd0) ...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*** Copy constructor called for 0/0/0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(bd1) ...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*** Copy constructor called for 9/2/1981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Copy constructor called for 0/0/0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(bd2) ...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*** Copy constructor called for 5/8/1992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Copy constructor called for 9/2/1981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Copy constructor called for 0/0/0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9/2/1981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4951" y="3420954"/>
            <a:ext cx="358623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Wow! Where did all those extra </a:t>
            </a:r>
          </a:p>
          <a:p>
            <a:r>
              <a:rPr lang="en-US" dirty="0">
                <a:solidFill>
                  <a:srgbClr val="B23C00"/>
                </a:solidFill>
              </a:rPr>
              <a:t>copy constructor and destructor calls </a:t>
            </a:r>
          </a:p>
          <a:p>
            <a:r>
              <a:rPr lang="en-US" dirty="0">
                <a:solidFill>
                  <a:srgbClr val="0033CC"/>
                </a:solidFill>
              </a:rPr>
              <a:t>come from?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29" y="1234464"/>
            <a:ext cx="273780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“Extra” Constructor and Destructor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my program running so slowly?</a:t>
            </a:r>
          </a:p>
          <a:p>
            <a:pPr lvl="4"/>
            <a:endParaRPr lang="en-US" dirty="0"/>
          </a:p>
          <a:p>
            <a:r>
              <a:rPr lang="en-US" dirty="0"/>
              <a:t>C++ does many operations “behind your back”.</a:t>
            </a:r>
          </a:p>
          <a:p>
            <a:pPr lvl="4"/>
            <a:endParaRPr lang="en-US" dirty="0"/>
          </a:p>
          <a:p>
            <a:r>
              <a:rPr lang="en-US" dirty="0"/>
              <a:t>You may not expect “extra” calls to </a:t>
            </a:r>
            <a:br>
              <a:rPr lang="en-US" dirty="0"/>
            </a:br>
            <a:r>
              <a:rPr lang="en-US" dirty="0"/>
              <a:t>constructors and destructors.</a:t>
            </a:r>
          </a:p>
          <a:p>
            <a:pPr lvl="4"/>
            <a:endParaRPr lang="en-US" dirty="0"/>
          </a:p>
          <a:p>
            <a:r>
              <a:rPr lang="en-US" dirty="0"/>
              <a:t>Can we eliminate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5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dirty="0"/>
              <a:t> objects:</a:t>
            </a:r>
          </a:p>
          <a:p>
            <a:endParaRPr lang="en-US" dirty="0"/>
          </a:p>
          <a:p>
            <a:r>
              <a:rPr lang="en-US" dirty="0"/>
              <a:t>When you create an array of objects,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default constructor </a:t>
            </a:r>
            <a:r>
              <a:rPr lang="en-US" dirty="0"/>
              <a:t>is called for each element.</a:t>
            </a:r>
          </a:p>
          <a:p>
            <a:pPr lvl="6"/>
            <a:endParaRPr lang="en-US" dirty="0"/>
          </a:p>
          <a:p>
            <a:r>
              <a:rPr lang="en-US" dirty="0"/>
              <a:t>Therefore, a class that can be the base type </a:t>
            </a:r>
            <a:br>
              <a:rPr lang="en-US" dirty="0"/>
            </a:br>
            <a:r>
              <a:rPr lang="en-US" dirty="0"/>
              <a:t>of an array </a:t>
            </a:r>
            <a:r>
              <a:rPr lang="en-US" dirty="0">
                <a:solidFill>
                  <a:srgbClr val="B23C00"/>
                </a:solidFill>
              </a:rPr>
              <a:t>must</a:t>
            </a:r>
            <a:r>
              <a:rPr lang="en-US" dirty="0"/>
              <a:t> have a default constructor.</a:t>
            </a:r>
          </a:p>
          <a:p>
            <a:pPr lvl="4"/>
            <a:endParaRPr lang="en-US" dirty="0"/>
          </a:p>
          <a:p>
            <a:r>
              <a:rPr lang="en-US" dirty="0"/>
              <a:t>C++ will </a:t>
            </a:r>
            <a:r>
              <a:rPr lang="en-US" dirty="0">
                <a:solidFill>
                  <a:srgbClr val="B23C00"/>
                </a:solidFill>
              </a:rPr>
              <a:t>automatically</a:t>
            </a:r>
            <a:r>
              <a:rPr lang="en-US" dirty="0"/>
              <a:t> create a default constructor only if you do </a:t>
            </a:r>
            <a:r>
              <a:rPr lang="en-US" dirty="0">
                <a:solidFill>
                  <a:srgbClr val="B23C00"/>
                </a:solidFill>
              </a:rPr>
              <a:t>not</a:t>
            </a:r>
            <a:r>
              <a:rPr lang="en-US" dirty="0"/>
              <a:t> write </a:t>
            </a:r>
            <a:r>
              <a:rPr lang="en-US" dirty="0">
                <a:solidFill>
                  <a:srgbClr val="B23C00"/>
                </a:solidFill>
              </a:rPr>
              <a:t>any</a:t>
            </a:r>
            <a:r>
              <a:rPr lang="en-US" dirty="0"/>
              <a:t> constructor.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119" y="1874537"/>
            <a:ext cx="341632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Birthday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bd_array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[3];</a:t>
            </a:r>
          </a:p>
        </p:txBody>
      </p:sp>
    </p:spTree>
    <p:extLst>
      <p:ext uri="{BB962C8B-B14F-4D97-AF65-F5344CB8AC3E}">
        <p14:creationId xmlns:p14="http://schemas.microsoft.com/office/powerpoint/2010/main" val="316167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“Extra” Constructor and Destructor Calls</a:t>
            </a:r>
            <a:r>
              <a:rPr lang="en-US" i="1" dirty="0"/>
              <a:t>, cont’d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45" y="1621671"/>
            <a:ext cx="746710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"Creating Birthday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vector&lt;Birthday&gt; birthdays;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birthdays.reserve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(10);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9576" y="2697488"/>
            <a:ext cx="5162446" cy="181588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Creating Birthday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Copy constructor called for 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Copy constructor called for 9/2/1981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Copy constructor called for 5/8/1992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0320" y="1325903"/>
            <a:ext cx="273780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Vector Grows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vector needs to grow in order to insert or append more elements, C++ doesn’t simply lengthen the vector in place.</a:t>
            </a:r>
          </a:p>
          <a:p>
            <a:pPr lvl="5"/>
            <a:endParaRPr lang="en-US" dirty="0"/>
          </a:p>
          <a:p>
            <a:r>
              <a:rPr lang="en-US" dirty="0"/>
              <a:t>Instead, C++ </a:t>
            </a:r>
            <a:r>
              <a:rPr lang="en-US" dirty="0">
                <a:solidFill>
                  <a:srgbClr val="B23C00"/>
                </a:solidFill>
              </a:rPr>
              <a:t>allocates a new, longer vector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copies the elements</a:t>
            </a:r>
            <a:r>
              <a:rPr lang="en-US" dirty="0"/>
              <a:t> from the old vector </a:t>
            </a:r>
            <a:br>
              <a:rPr lang="en-US" dirty="0"/>
            </a:br>
            <a:r>
              <a:rPr lang="en-US" dirty="0"/>
              <a:t>to the new vector.</a:t>
            </a:r>
          </a:p>
          <a:p>
            <a:pPr lvl="4"/>
            <a:endParaRPr lang="en-US" dirty="0"/>
          </a:p>
          <a:p>
            <a:r>
              <a:rPr lang="en-US" dirty="0"/>
              <a:t>Therefore, “extra” copy constructor calls to populate the new vector and “extra” destructor calls to deallocate the old vector.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6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Let’s try a </a:t>
            </a:r>
            <a:r>
              <a:rPr lang="en-US" dirty="0">
                <a:solidFill>
                  <a:srgbClr val="B23C00"/>
                </a:solidFill>
              </a:rPr>
              <a:t>dynamically allocated array</a:t>
            </a:r>
            <a:r>
              <a:rPr lang="en-US" dirty="0"/>
              <a:t> this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5823" y="2142979"/>
            <a:ext cx="8132354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length(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elements(new Birthday[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{}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length;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Overloaded [] subscript operator.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Birthday&amp; operator [](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index)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length;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Birthday *elements;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4951" y="1965976"/>
            <a:ext cx="351089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BirthdayDynamic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BirthdayDynamic.h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48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014" y="1564358"/>
            <a:ext cx="7713971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(elements != nullptr) delete[] elements;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Birthday&amp;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 [](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index)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elements[index];  // should check the index first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2676" y="1395081"/>
            <a:ext cx="37273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BirthdayDynamic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BirthdayDynamic.cpp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26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 of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627" y="1234464"/>
            <a:ext cx="6628738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"Print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bds.get_length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"Create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birthdays(3);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birthdays[0] = Birthday();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birthdays[1] = Birthday(1981, 9, 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birthdays[2] = Birthday(1992, 5, 8);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print(birthdays);</a:t>
            </a:r>
            <a:b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"End of program!"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12" y="1325903"/>
            <a:ext cx="26691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BirthdayDynamicTester.cpp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56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Mysterious Program Crash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31994"/>
            <a:ext cx="8229600" cy="1498931"/>
          </a:xfrm>
        </p:spPr>
        <p:txBody>
          <a:bodyPr/>
          <a:lstStyle/>
          <a:p>
            <a:r>
              <a:rPr lang="en-US" dirty="0"/>
              <a:t>An attempt to free memory that isn’t allocated!</a:t>
            </a:r>
          </a:p>
          <a:p>
            <a:r>
              <a:rPr lang="en-US" dirty="0"/>
              <a:t>What memory is it referring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170" y="1325903"/>
            <a:ext cx="6479659" cy="304698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Create dynamic birthday array: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Print dynamic birthday array: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9/2/1981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5/8/1992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BirthdayDynamic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(15420,0x7fffc19c53c0)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error for object 0x7fa316402550: </a:t>
            </a:r>
            <a:b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pointer being freed was not allocated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set a breakpoint in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malloc_error_break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to debug</a:t>
            </a:r>
          </a:p>
        </p:txBody>
      </p:sp>
    </p:spTree>
    <p:extLst>
      <p:ext uri="{BB962C8B-B14F-4D97-AF65-F5344CB8AC3E}">
        <p14:creationId xmlns:p14="http://schemas.microsoft.com/office/powerpoint/2010/main" val="2633001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BirthdayList</a:t>
            </a:r>
            <a:r>
              <a:rPr lang="en-US" dirty="0"/>
              <a:t> object is </a:t>
            </a:r>
            <a:br>
              <a:rPr lang="en-US" dirty="0"/>
            </a:br>
            <a:r>
              <a:rPr lang="en-US" dirty="0"/>
              <a:t>passed by value, the default copy constructor makes a </a:t>
            </a:r>
            <a:r>
              <a:rPr lang="en-US" dirty="0">
                <a:solidFill>
                  <a:srgbClr val="B23C00"/>
                </a:solidFill>
              </a:rPr>
              <a:t>shallow copy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object contains a pointer to </a:t>
            </a:r>
            <a:br>
              <a:rPr lang="en-US" dirty="0"/>
            </a:br>
            <a:r>
              <a:rPr lang="en-US" dirty="0"/>
              <a:t>dynamically allocated data, a shallow copy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only copies the pointer</a:t>
            </a:r>
            <a:r>
              <a:rPr lang="en-US" dirty="0"/>
              <a:t> to the allocated data.</a:t>
            </a:r>
          </a:p>
          <a:p>
            <a:pPr lvl="4"/>
            <a:endParaRPr lang="en-US" dirty="0"/>
          </a:p>
          <a:p>
            <a:r>
              <a:rPr lang="en-US" dirty="0"/>
              <a:t>It does not copy the allocated data </a:t>
            </a:r>
            <a:br>
              <a:rPr lang="en-US" dirty="0"/>
            </a:br>
            <a:r>
              <a:rPr lang="en-US" dirty="0"/>
              <a:t>that the pointer is pointing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0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1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shallow copy points to </a:t>
            </a:r>
            <a:br>
              <a:rPr lang="en-US" dirty="0"/>
            </a:br>
            <a:r>
              <a:rPr lang="en-US" dirty="0"/>
              <a:t>the same dynamic array: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567AE4-8C12-DC48-BBDB-3380B310F224}"/>
              </a:ext>
            </a:extLst>
          </p:cNvPr>
          <p:cNvGrpSpPr/>
          <p:nvPr/>
        </p:nvGrpSpPr>
        <p:grpSpPr>
          <a:xfrm>
            <a:off x="5212073" y="3519695"/>
            <a:ext cx="822951" cy="274319"/>
            <a:chOff x="5212073" y="3519695"/>
            <a:chExt cx="822951" cy="274319"/>
          </a:xfrm>
        </p:grpSpPr>
        <p:sp>
          <p:nvSpPr>
            <p:cNvPr id="6" name="Rectangle 5"/>
            <p:cNvSpPr/>
            <p:nvPr/>
          </p:nvSpPr>
          <p:spPr bwMode="auto">
            <a:xfrm>
              <a:off x="5212073" y="3519695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482606" y="3519696"/>
              <a:ext cx="274317" cy="2743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760707" y="3519695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C7CE54-E598-F24B-8B5C-2446EF1A7BF5}"/>
              </a:ext>
            </a:extLst>
          </p:cNvPr>
          <p:cNvGrpSpPr/>
          <p:nvPr/>
        </p:nvGrpSpPr>
        <p:grpSpPr>
          <a:xfrm>
            <a:off x="2831430" y="3886195"/>
            <a:ext cx="1935145" cy="822951"/>
            <a:chOff x="2831430" y="3886195"/>
            <a:chExt cx="1935145" cy="822951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831430" y="3886195"/>
              <a:ext cx="1935145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31430" y="3913398"/>
              <a:ext cx="19351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birthdays</a:t>
              </a:r>
              <a:r>
                <a:rPr lang="en-US" dirty="0"/>
                <a:t> (main)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030933" y="4343391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8021" y="4279154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122372" y="4410278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29" name="Curved Connector 28"/>
          <p:cNvCxnSpPr/>
          <p:nvPr/>
        </p:nvCxnSpPr>
        <p:spPr bwMode="auto">
          <a:xfrm flipV="1">
            <a:off x="4206244" y="3703317"/>
            <a:ext cx="995033" cy="76398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027C864-9827-004A-8A5C-2D011DA512C0}"/>
              </a:ext>
            </a:extLst>
          </p:cNvPr>
          <p:cNvGrpSpPr/>
          <p:nvPr/>
        </p:nvGrpSpPr>
        <p:grpSpPr>
          <a:xfrm>
            <a:off x="2835613" y="2697488"/>
            <a:ext cx="1592103" cy="822951"/>
            <a:chOff x="2835613" y="2759825"/>
            <a:chExt cx="1592103" cy="82295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835613" y="2759825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035116" y="3217021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126555" y="3283908"/>
              <a:ext cx="91439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35613" y="2787028"/>
              <a:ext cx="15921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list</a:t>
              </a:r>
              <a:r>
                <a:rPr lang="en-US" dirty="0"/>
                <a:t> (function)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35613" y="3152784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</p:grpSp>
      <p:cxnSp>
        <p:nvCxnSpPr>
          <p:cNvPr id="22" name="Curved Connector 21"/>
          <p:cNvCxnSpPr/>
          <p:nvPr/>
        </p:nvCxnSpPr>
        <p:spPr bwMode="auto">
          <a:xfrm>
            <a:off x="4213811" y="3289916"/>
            <a:ext cx="987466" cy="3422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9089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4846266"/>
          </a:xfrm>
        </p:spPr>
        <p:txBody>
          <a:bodyPr/>
          <a:lstStyle/>
          <a:p>
            <a:r>
              <a:rPr lang="en-US" dirty="0"/>
              <a:t>When the print function completes and returns, its format parameter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en-US" dirty="0"/>
              <a:t> goes </a:t>
            </a:r>
            <a:r>
              <a:rPr lang="en-US" dirty="0">
                <a:solidFill>
                  <a:srgbClr val="B23C00"/>
                </a:solidFill>
              </a:rPr>
              <a:t>out of scope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BirthdayList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object’s destructor </a:t>
            </a:r>
            <a:br>
              <a:rPr lang="en-US" dirty="0"/>
            </a:br>
            <a:r>
              <a:rPr lang="en-US" dirty="0"/>
              <a:t>deletes the dynamic array.</a:t>
            </a:r>
          </a:p>
          <a:p>
            <a:pPr lvl="4"/>
            <a:endParaRPr lang="en-US" dirty="0"/>
          </a:p>
          <a:p>
            <a:r>
              <a:rPr lang="en-US" dirty="0"/>
              <a:t>Now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birthdays</a:t>
            </a:r>
            <a:r>
              <a:rPr lang="en-US" dirty="0"/>
              <a:t> in the</a:t>
            </a:r>
            <a:br>
              <a:rPr lang="en-US" dirty="0"/>
            </a:br>
            <a:r>
              <a:rPr lang="en-US" dirty="0"/>
              <a:t>main has a </a:t>
            </a:r>
            <a:r>
              <a:rPr lang="en-US" dirty="0">
                <a:solidFill>
                  <a:srgbClr val="B23C00"/>
                </a:solidFill>
              </a:rPr>
              <a:t>dangling pointer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When the program is ready to terminate, </a:t>
            </a:r>
            <a:br>
              <a:rPr lang="en-US" dirty="0"/>
            </a:br>
            <a:r>
              <a:rPr lang="en-US" dirty="0"/>
              <a:t>it calls the destructor, which attempts to </a:t>
            </a:r>
            <a:br>
              <a:rPr lang="en-US" dirty="0"/>
            </a:br>
            <a:r>
              <a:rPr lang="en-US" dirty="0"/>
              <a:t>delete memory that has already been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C42A54-FDB6-EE43-A019-634F80A10E26}"/>
              </a:ext>
            </a:extLst>
          </p:cNvPr>
          <p:cNvGrpSpPr/>
          <p:nvPr/>
        </p:nvGrpSpPr>
        <p:grpSpPr>
          <a:xfrm>
            <a:off x="6323147" y="2880366"/>
            <a:ext cx="1592103" cy="822951"/>
            <a:chOff x="6160995" y="3520439"/>
            <a:chExt cx="1592103" cy="822951"/>
          </a:xfrm>
        </p:grpSpPr>
        <p:sp>
          <p:nvSpPr>
            <p:cNvPr id="67" name="Rectangle 66"/>
            <p:cNvSpPr/>
            <p:nvPr/>
          </p:nvSpPr>
          <p:spPr bwMode="auto">
            <a:xfrm>
              <a:off x="6160995" y="3520439"/>
              <a:ext cx="1565259" cy="822951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60995" y="3547642"/>
              <a:ext cx="15921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list</a:t>
              </a:r>
              <a:r>
                <a:rPr lang="en-US" dirty="0"/>
                <a:t> (function)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60498" y="3977635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160995" y="3913398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elements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A1E4A42-B8CD-C94D-8B83-63B17185CCF7}"/>
                </a:ext>
              </a:extLst>
            </p:cNvPr>
            <p:cNvSpPr txBox="1"/>
            <p:nvPr/>
          </p:nvSpPr>
          <p:spPr>
            <a:xfrm>
              <a:off x="7363860" y="3936975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41C8E7-082B-B44D-AD05-ED13C87CDB47}"/>
              </a:ext>
            </a:extLst>
          </p:cNvPr>
          <p:cNvGrpSpPr/>
          <p:nvPr/>
        </p:nvGrpSpPr>
        <p:grpSpPr>
          <a:xfrm>
            <a:off x="6323147" y="3520439"/>
            <a:ext cx="2648511" cy="1208820"/>
            <a:chOff x="6151627" y="4251952"/>
            <a:chExt cx="2648511" cy="120882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6EC57DA-C917-0543-9F84-108C10137FB9}"/>
                </a:ext>
              </a:extLst>
            </p:cNvPr>
            <p:cNvGrpSpPr/>
            <p:nvPr/>
          </p:nvGrpSpPr>
          <p:grpSpPr>
            <a:xfrm>
              <a:off x="6151627" y="4637821"/>
              <a:ext cx="1935145" cy="822951"/>
              <a:chOff x="2831430" y="3886195"/>
              <a:chExt cx="1935145" cy="822951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AEF5798-5BE1-5642-870B-F8D731E04F28}"/>
                  </a:ext>
                </a:extLst>
              </p:cNvPr>
              <p:cNvSpPr/>
              <p:nvPr/>
            </p:nvSpPr>
            <p:spPr bwMode="auto">
              <a:xfrm>
                <a:off x="2831430" y="3886195"/>
                <a:ext cx="1935145" cy="822951"/>
              </a:xfrm>
              <a:prstGeom prst="rect">
                <a:avLst/>
              </a:prstGeom>
              <a:solidFill>
                <a:srgbClr val="E1F5FF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96A1898-CE96-C047-A424-482E359A8572}"/>
                  </a:ext>
                </a:extLst>
              </p:cNvPr>
              <p:cNvSpPr txBox="1"/>
              <p:nvPr/>
            </p:nvSpPr>
            <p:spPr>
              <a:xfrm>
                <a:off x="2831430" y="3913398"/>
                <a:ext cx="19351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urier New" charset="0"/>
                    <a:ea typeface="Courier New" charset="0"/>
                    <a:cs typeface="Courier New" charset="0"/>
                  </a:rPr>
                  <a:t>birthdays</a:t>
                </a:r>
                <a:r>
                  <a:rPr lang="en-US" dirty="0"/>
                  <a:t> (main)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950CF4D-CB50-9041-9C72-23B3F6E2216A}"/>
                  </a:ext>
                </a:extLst>
              </p:cNvPr>
              <p:cNvSpPr/>
              <p:nvPr/>
            </p:nvSpPr>
            <p:spPr bwMode="auto">
              <a:xfrm>
                <a:off x="4030933" y="4343391"/>
                <a:ext cx="274317" cy="27431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8D98D69-4C55-D846-90B6-4E39EC2908F3}"/>
                  </a:ext>
                </a:extLst>
              </p:cNvPr>
              <p:cNvSpPr txBox="1"/>
              <p:nvPr/>
            </p:nvSpPr>
            <p:spPr>
              <a:xfrm>
                <a:off x="2848021" y="4279154"/>
                <a:ext cx="1172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urier New" charset="0"/>
                    <a:ea typeface="Courier New" charset="0"/>
                    <a:cs typeface="Courier New" charset="0"/>
                  </a:rPr>
                  <a:t>elements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3ADCC80-2178-F646-8329-C44EAEB9CD41}"/>
                  </a:ext>
                </a:extLst>
              </p:cNvPr>
              <p:cNvSpPr/>
              <p:nvPr/>
            </p:nvSpPr>
            <p:spPr bwMode="auto">
              <a:xfrm>
                <a:off x="4122372" y="4410278"/>
                <a:ext cx="91439" cy="9143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033CC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35E39611-A3C2-624F-BBD8-3901273478C4}"/>
                </a:ext>
              </a:extLst>
            </p:cNvPr>
            <p:cNvCxnSpPr/>
            <p:nvPr/>
          </p:nvCxnSpPr>
          <p:spPr bwMode="auto">
            <a:xfrm flipV="1">
              <a:off x="7526441" y="4454943"/>
              <a:ext cx="995033" cy="763980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3752FF-2062-7A4B-94E7-6270FB2C94E0}"/>
                </a:ext>
              </a:extLst>
            </p:cNvPr>
            <p:cNvSpPr txBox="1"/>
            <p:nvPr/>
          </p:nvSpPr>
          <p:spPr>
            <a:xfrm>
              <a:off x="8458378" y="4251952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B23C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011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34464"/>
            <a:ext cx="6628738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"Print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bds.get_length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"Create dynamic birthday array:"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birthdays(3);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birthdays[0] = Birthday();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birthdays[1] = Birthday(1981, 9, 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birthdays[2] = Birthday(1992, 5, 8);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print(birthdays);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"End of program!"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29" y="4800585"/>
            <a:ext cx="3406702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Create dynamic birthday array: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Print dynamic birthday array: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0/0/0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9/2/1981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5/8/1992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0488" y="1874537"/>
            <a:ext cx="257955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Pass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list </a:t>
            </a:r>
            <a:r>
              <a:rPr lang="en-US" dirty="0">
                <a:solidFill>
                  <a:srgbClr val="B23C00"/>
                </a:solidFill>
              </a:rPr>
              <a:t>by reference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4602" y="1353105"/>
            <a:ext cx="26691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BirthdayDynamicTester.cpp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9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destructor</a:t>
            </a:r>
            <a:r>
              <a:rPr lang="en-US" dirty="0"/>
              <a:t> is a member function of a class that is called automatically whenever an object of the class is destroyed.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object is destroyed automatically when it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goes out of scope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object that was dynamically created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is later </a:t>
            </a:r>
            <a:r>
              <a:rPr lang="en-US" dirty="0">
                <a:solidFill>
                  <a:srgbClr val="B23C00"/>
                </a:solidFill>
              </a:rPr>
              <a:t>explicitly destroyed</a:t>
            </a:r>
            <a:r>
              <a:rPr lang="en-US" dirty="0"/>
              <a:t>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name of the destructor is the name </a:t>
            </a:r>
            <a:br>
              <a:rPr lang="en-US" dirty="0"/>
            </a:br>
            <a:r>
              <a:rPr lang="en-US" dirty="0"/>
              <a:t>of the class, preceded by a tilde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~</a:t>
            </a:r>
          </a:p>
          <a:p>
            <a:pPr lvl="1"/>
            <a:r>
              <a:rPr lang="en-US" dirty="0"/>
              <a:t>It has no return type and no parameters.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3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02087"/>
          </a:xfrm>
        </p:spPr>
        <p:txBody>
          <a:bodyPr/>
          <a:lstStyle/>
          <a:p>
            <a:r>
              <a:rPr lang="en-US" dirty="0"/>
              <a:t>If you want a </a:t>
            </a:r>
            <a:r>
              <a:rPr lang="en-US" dirty="0">
                <a:solidFill>
                  <a:srgbClr val="B23C00"/>
                </a:solidFill>
              </a:rPr>
              <a:t>deep copy</a:t>
            </a:r>
            <a:r>
              <a:rPr lang="en-US" dirty="0"/>
              <a:t>, one that includes copying the data, you need to write your own</a:t>
            </a:r>
            <a:r>
              <a:rPr lang="en-US" u="sng" dirty="0"/>
              <a:t> </a:t>
            </a:r>
            <a:r>
              <a:rPr lang="en-US" dirty="0"/>
              <a:t>copy constructor.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2766578"/>
            <a:ext cx="783740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BirthdayDynamic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other)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length(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other.length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elements(new Birthday[length])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the elements.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other[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756" y="4110067"/>
            <a:ext cx="3887603" cy="2062103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Create dynamic birthday array: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Print dynamic birthday array: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9/2/1981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5/8/1992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68134-9FEE-AC4E-A7BD-FEEFFC7B4431}"/>
              </a:ext>
            </a:extLst>
          </p:cNvPr>
          <p:cNvSpPr txBox="1"/>
          <p:nvPr/>
        </p:nvSpPr>
        <p:spPr>
          <a:xfrm>
            <a:off x="4548969" y="2479380"/>
            <a:ext cx="401103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BirthdayDeepCopy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BirthdayDynamic.cpp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generates a </a:t>
            </a:r>
            <a:r>
              <a:rPr lang="en-US" dirty="0">
                <a:solidFill>
                  <a:srgbClr val="B23C00"/>
                </a:solidFill>
              </a:rPr>
              <a:t>default destructor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does nothing.</a:t>
            </a:r>
          </a:p>
          <a:p>
            <a:pPr lvl="4"/>
            <a:endParaRPr lang="en-US" dirty="0"/>
          </a:p>
          <a:p>
            <a:r>
              <a:rPr lang="en-US" dirty="0"/>
              <a:t>But you can write your own destructor.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" y="1485288"/>
            <a:ext cx="4381328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// Constructors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Birthday();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Birthday(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d);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//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Destructor</a:t>
            </a: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virtual ~Birthday();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132" y="4525645"/>
            <a:ext cx="351731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Birthday::~Birthday()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// Do something useful.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29194" y="1295400"/>
            <a:ext cx="3657605" cy="4835525"/>
          </a:xfrm>
        </p:spPr>
        <p:txBody>
          <a:bodyPr/>
          <a:lstStyle/>
          <a:p>
            <a:r>
              <a:rPr lang="en-US" dirty="0"/>
              <a:t>Use the body of the destructor </a:t>
            </a:r>
            <a:br>
              <a:rPr lang="en-US" dirty="0"/>
            </a:br>
            <a:r>
              <a:rPr lang="en-US" dirty="0"/>
              <a:t>that you write to: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Delete any </a:t>
            </a:r>
            <a:br>
              <a:rPr lang="en-US" dirty="0"/>
            </a:br>
            <a:r>
              <a:rPr lang="en-US" dirty="0"/>
              <a:t>objects that the class dynamically allocated.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Close any </a:t>
            </a:r>
            <a:br>
              <a:rPr lang="en-US" dirty="0"/>
            </a:br>
            <a:r>
              <a:rPr lang="en-US" dirty="0"/>
              <a:t>open files.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7391" y="5503899"/>
            <a:ext cx="26092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BirthdayArray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3584" y="1328899"/>
            <a:ext cx="23928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BirthdayArray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7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6169"/>
          </a:xfrm>
        </p:spPr>
        <p:txBody>
          <a:bodyPr/>
          <a:lstStyle/>
          <a:p>
            <a:r>
              <a:rPr lang="en-US" dirty="0"/>
              <a:t>Let’s confirm that the constructors and destructor are called: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2449862"/>
            <a:ext cx="845455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Birthday::Birthday() : year(0), month(0), day(0)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Default constructor called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for " &lt;&lt; *this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Birthday::Birthday(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d) : year(y), month(m), day(d)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Constructor called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for " &lt;&lt; *this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Birthday::~Birthday()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Destructor called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for " &lt;&lt; *this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780" y="2241569"/>
            <a:ext cx="26092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BirthdayArray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Birthday.cpp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2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100" y="1211788"/>
            <a:ext cx="5577168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iostream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#include "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Birthday.h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br>
              <a:rPr lang="en-US" sz="12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"Birthday variables:"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Birthday bd0;              // call default constructor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Birthday bd1(1981, 9, 2);  // call constructor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Birthday bd2(1992, 5, 8);  // call constructor</a:t>
            </a:r>
            <a:br>
              <a:rPr lang="en-US" sz="12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"Birthday array:"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 </a:t>
            </a:r>
            <a:r>
              <a:rPr lang="en-US" sz="12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bd_array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[3];</a:t>
            </a:r>
          </a:p>
          <a:p>
            <a:endParaRPr lang="en-U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"Print birthdays:"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bd0 &lt;&lt; ", " &lt;&lt; bd1 &lt;&lt; ", " &lt;&lt; bd2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br>
              <a:rPr lang="en-US" sz="12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&lt;&lt; "End of program!" &lt;&lt; </a:t>
            </a:r>
            <a:r>
              <a:rPr lang="en-US" sz="12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    return 0;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878" y="2514610"/>
            <a:ext cx="3903633" cy="378565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Birthday variables: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*** Default constructor called for 0/0/0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*** Constructor called for 9/2/1981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*** Constructor called for 5/8/1992</a:t>
            </a:r>
          </a:p>
          <a:p>
            <a:endParaRPr lang="en-U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Birthday array: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*** Default constructor called for 0/0/0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*** Default constructor called for 0/0/0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*** Default constructor called for 0/0/0</a:t>
            </a:r>
          </a:p>
          <a:p>
            <a:endParaRPr lang="en-U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Print birthdays:</a:t>
            </a: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0/0/0, 9/2/1981, 5/8/1992</a:t>
            </a:r>
            <a:br>
              <a:rPr lang="en-US" sz="12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End of program!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5/8/1992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9/2/1981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89191" y="1311083"/>
            <a:ext cx="23629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BirthdayArrayTester.cpp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B7B9F5-F6E4-8C45-A44A-2339B3F37631}"/>
              </a:ext>
            </a:extLst>
          </p:cNvPr>
          <p:cNvSpPr txBox="1"/>
          <p:nvPr/>
        </p:nvSpPr>
        <p:spPr>
          <a:xfrm>
            <a:off x="2651781" y="5353824"/>
            <a:ext cx="235032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Can you justify all these</a:t>
            </a:r>
          </a:p>
          <a:p>
            <a:r>
              <a:rPr lang="en-US" dirty="0">
                <a:solidFill>
                  <a:srgbClr val="008000"/>
                </a:solidFill>
              </a:rPr>
              <a:t>destructor calls?</a:t>
            </a:r>
          </a:p>
        </p:txBody>
      </p:sp>
    </p:spTree>
    <p:extLst>
      <p:ext uri="{BB962C8B-B14F-4D97-AF65-F5344CB8AC3E}">
        <p14:creationId xmlns:p14="http://schemas.microsoft.com/office/powerpoint/2010/main" val="69868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8445" y="1464977"/>
            <a:ext cx="7629012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iostream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&lt;vector&gt;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"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Birthday.h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"Creating Birthday variables ..."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    Birthday bd0;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    Birthday bd1(1981, 9, 2);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    Birthday bd2(1992, 5, 8);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91907" y="1291292"/>
            <a:ext cx="25119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9620" y="4524389"/>
            <a:ext cx="4504759" cy="107721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Creating Birthday variables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Default constructor called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Constructor called for 9/2/1981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*** Constructor called for 5/8/1992</a:t>
            </a:r>
          </a:p>
        </p:txBody>
      </p:sp>
    </p:spTree>
    <p:extLst>
      <p:ext uri="{BB962C8B-B14F-4D97-AF65-F5344CB8AC3E}">
        <p14:creationId xmlns:p14="http://schemas.microsoft.com/office/powerpoint/2010/main" val="365372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445" y="1577871"/>
            <a:ext cx="746710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"Creating Birthday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vector&lt;Birthday&gt; birthdays;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(bd0);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(bd1);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(bd2);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1335" y="4130750"/>
            <a:ext cx="4381328" cy="181588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Creating Birthday vector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(bd0)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(bd1) ...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(bd2) ...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9/2/1981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*** Destructor called for 0/0/0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91454" y="4497659"/>
            <a:ext cx="167866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Oops!</a:t>
            </a:r>
          </a:p>
          <a:p>
            <a:r>
              <a:rPr lang="en-US" dirty="0">
                <a:solidFill>
                  <a:srgbClr val="0033CC"/>
                </a:solidFill>
              </a:rPr>
              <a:t>Where did those</a:t>
            </a:r>
          </a:p>
          <a:p>
            <a:r>
              <a:rPr lang="en-US" dirty="0">
                <a:solidFill>
                  <a:srgbClr val="B23C00"/>
                </a:solidFill>
              </a:rPr>
              <a:t>destructor calls</a:t>
            </a:r>
          </a:p>
          <a:p>
            <a:r>
              <a:rPr lang="en-US" dirty="0">
                <a:solidFill>
                  <a:srgbClr val="0033CC"/>
                </a:solidFill>
              </a:rPr>
              <a:t>come from?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91907" y="1291292"/>
            <a:ext cx="25119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61396</TotalTime>
  <Words>990</Words>
  <Application>Microsoft Macintosh PowerPoint</Application>
  <PresentationFormat>On-screen Show (4:3)</PresentationFormat>
  <Paragraphs>502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CS 144 Advanced C++ Programming April 30 Class Meeting</vt:lpstr>
      <vt:lpstr>Arrays of Objects</vt:lpstr>
      <vt:lpstr>Constructors and Destructors</vt:lpstr>
      <vt:lpstr>Constructors and Destructors, cont’d</vt:lpstr>
      <vt:lpstr>Constructors and Destructors, cont’d</vt:lpstr>
      <vt:lpstr>Constructors and Destructors, cont’d</vt:lpstr>
      <vt:lpstr>Constructors and Destructors, cont’d</vt:lpstr>
      <vt:lpstr>Vectors of Objects</vt:lpstr>
      <vt:lpstr>Vectors of Objects, cont’d</vt:lpstr>
      <vt:lpstr>Vectors of Objects, cont’d</vt:lpstr>
      <vt:lpstr>Vectors of Objects, cont’d</vt:lpstr>
      <vt:lpstr>Vectors of Objects, cont’d</vt:lpstr>
      <vt:lpstr>Vectors of Objects, cont’d</vt:lpstr>
      <vt:lpstr>Vectors of Objects, cont’d</vt:lpstr>
      <vt:lpstr>Copy Constructor</vt:lpstr>
      <vt:lpstr>Copy Constructor, cont’d</vt:lpstr>
      <vt:lpstr>Copy Constructor, cont’d</vt:lpstr>
      <vt:lpstr>Copy Constructor, cont’d</vt:lpstr>
      <vt:lpstr>“Extra” Constructor and Destructor Calls</vt:lpstr>
      <vt:lpstr>“Extra” Constructor and Destructor Calls, cont’d</vt:lpstr>
      <vt:lpstr>How a Vector Grows</vt:lpstr>
      <vt:lpstr>Dynamic Arrays of Objects</vt:lpstr>
      <vt:lpstr>Dynamic Arrays of Objects, cont’d</vt:lpstr>
      <vt:lpstr>Dynamic Arrays of Objects, cont’d</vt:lpstr>
      <vt:lpstr>Mysterious Program Crash</vt:lpstr>
      <vt:lpstr>Shallow Copy</vt:lpstr>
      <vt:lpstr>Shallow Copy, cont’d</vt:lpstr>
      <vt:lpstr>Shallow Copy, cont’d</vt:lpstr>
      <vt:lpstr>Shallow Copy, cont’d</vt:lpstr>
      <vt:lpstr>Deep Copy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1075</cp:revision>
  <cp:lastPrinted>2016-09-16T08:43:07Z</cp:lastPrinted>
  <dcterms:created xsi:type="dcterms:W3CDTF">2008-01-12T03:52:55Z</dcterms:created>
  <dcterms:modified xsi:type="dcterms:W3CDTF">2019-04-29T22:11:43Z</dcterms:modified>
  <cp:category/>
</cp:coreProperties>
</file>