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9" r:id="rId1"/>
  </p:sldMasterIdLst>
  <p:notesMasterIdLst>
    <p:notesMasterId r:id="rId35"/>
  </p:notesMasterIdLst>
  <p:handoutMasterIdLst>
    <p:handoutMasterId r:id="rId36"/>
  </p:handoutMasterIdLst>
  <p:sldIdLst>
    <p:sldId id="455" r:id="rId2"/>
    <p:sldId id="456" r:id="rId3"/>
    <p:sldId id="457" r:id="rId4"/>
    <p:sldId id="459" r:id="rId5"/>
    <p:sldId id="458" r:id="rId6"/>
    <p:sldId id="460" r:id="rId7"/>
    <p:sldId id="462" r:id="rId8"/>
    <p:sldId id="463" r:id="rId9"/>
    <p:sldId id="461" r:id="rId10"/>
    <p:sldId id="464" r:id="rId11"/>
    <p:sldId id="257" r:id="rId12"/>
    <p:sldId id="258" r:id="rId13"/>
    <p:sldId id="259" r:id="rId14"/>
    <p:sldId id="260" r:id="rId15"/>
    <p:sldId id="262" r:id="rId16"/>
    <p:sldId id="261" r:id="rId17"/>
    <p:sldId id="263" r:id="rId18"/>
    <p:sldId id="264" r:id="rId19"/>
    <p:sldId id="265" r:id="rId20"/>
    <p:sldId id="267" r:id="rId21"/>
    <p:sldId id="268" r:id="rId22"/>
    <p:sldId id="269" r:id="rId23"/>
    <p:sldId id="270" r:id="rId24"/>
    <p:sldId id="271" r:id="rId25"/>
    <p:sldId id="291" r:id="rId26"/>
    <p:sldId id="272" r:id="rId27"/>
    <p:sldId id="275" r:id="rId28"/>
    <p:sldId id="276" r:id="rId29"/>
    <p:sldId id="277" r:id="rId30"/>
    <p:sldId id="278" r:id="rId31"/>
    <p:sldId id="465" r:id="rId32"/>
    <p:sldId id="466" r:id="rId33"/>
    <p:sldId id="467" r:id="rId3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2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3C00"/>
    <a:srgbClr val="008000"/>
    <a:srgbClr val="0033CC"/>
    <a:srgbClr val="E1F5FF"/>
    <a:srgbClr val="66CCFF"/>
    <a:srgbClr val="A12A03"/>
    <a:srgbClr val="C6DEFF"/>
    <a:srgbClr val="A40000"/>
    <a:srgbClr val="CC99FF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157" autoAdjust="0"/>
    <p:restoredTop sz="96763" autoAdjust="0"/>
  </p:normalViewPr>
  <p:slideViewPr>
    <p:cSldViewPr>
      <p:cViewPr varScale="1">
        <p:scale>
          <a:sx n="141" d="100"/>
          <a:sy n="141" d="100"/>
        </p:scale>
        <p:origin x="920" y="176"/>
      </p:cViewPr>
      <p:guideLst>
        <p:guide orient="horz" pos="2160"/>
        <p:guide pos="28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172681-C581-F644-AAF5-C092E01AA013}" type="datetimeFigureOut">
              <a:rPr lang="en-US" smtClean="0"/>
              <a:t>4/1/19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A581D9-7090-374C-A542-C325CF1D3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2006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164504C-A0F5-524D-82C6-1B8158989A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687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>
              <a:latin typeface="Times New Roman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</p:spPr>
        <p:txBody>
          <a:bodyPr/>
          <a:lstStyle>
            <a:lvl1pPr marL="0" indent="0">
              <a:buFont typeface="Wingdings" charset="0"/>
              <a:buNone/>
              <a:defRPr sz="24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grpSp>
        <p:nvGrpSpPr>
          <p:cNvPr id="30728" name="Group 8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30729" name="Rectangle 9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0" name="Rectangle 10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1" name="Rectangle 11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2" name="Rectangle 12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3" name="Line 13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4" name="Rectangle 14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4F0376-0E54-9843-B673-E00D6670E8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753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11163"/>
            <a:ext cx="8229600" cy="65563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355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2BDC82CD-30B2-1348-96D0-860A277DEA53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29703" name="Group 7"/>
          <p:cNvGrpSpPr>
            <a:grpSpLocks/>
          </p:cNvGrpSpPr>
          <p:nvPr/>
        </p:nvGrpSpPr>
        <p:grpSpPr bwMode="auto">
          <a:xfrm>
            <a:off x="228600" y="0"/>
            <a:ext cx="8686800" cy="1143000"/>
            <a:chOff x="176" y="96"/>
            <a:chExt cx="5472" cy="1008"/>
          </a:xfrm>
        </p:grpSpPr>
        <p:sp>
          <p:nvSpPr>
            <p:cNvPr id="29704" name="Line 8"/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5" name="Rectangle 9"/>
            <p:cNvSpPr>
              <a:spLocks noChangeArrowheads="1"/>
            </p:cNvSpPr>
            <p:nvPr/>
          </p:nvSpPr>
          <p:spPr bwMode="auto">
            <a:xfrm>
              <a:off x="5504" y="96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9706" name="Rectangle 10"/>
            <p:cNvSpPr>
              <a:spLocks noChangeArrowheads="1"/>
            </p:cNvSpPr>
            <p:nvPr/>
          </p:nvSpPr>
          <p:spPr bwMode="auto">
            <a:xfrm>
              <a:off x="176" y="96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9707" name="Rectangle 11"/>
            <p:cNvSpPr>
              <a:spLocks noChangeArrowheads="1"/>
            </p:cNvSpPr>
            <p:nvPr/>
          </p:nvSpPr>
          <p:spPr bwMode="auto">
            <a:xfrm>
              <a:off x="176" y="240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9708" name="Rectangle 12"/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</p:grpSp>
      <p:pic>
        <p:nvPicPr>
          <p:cNvPr id="29709" name="Picture 13" descr="SJSU-logo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6172200"/>
            <a:ext cx="639762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1097318" y="6263609"/>
            <a:ext cx="1628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Computer</a:t>
            </a:r>
            <a:r>
              <a:rPr lang="en-US" sz="1000" baseline="0" dirty="0"/>
              <a:t> Science Dept.</a:t>
            </a:r>
          </a:p>
          <a:p>
            <a:r>
              <a:rPr lang="en-US" sz="1000" baseline="0" dirty="0"/>
              <a:t>Spring 2019: March 26</a:t>
            </a:r>
            <a:endParaRPr lang="en-US" sz="1000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3524426" y="6263609"/>
            <a:ext cx="3143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CMPE 180A: </a:t>
            </a:r>
            <a:r>
              <a:rPr lang="en-US" sz="1000" baseline="0" dirty="0"/>
              <a:t>Data Structures and Algorithms in C++</a:t>
            </a:r>
            <a:br>
              <a:rPr lang="en-US" sz="1000" baseline="0" dirty="0"/>
            </a:br>
            <a:r>
              <a:rPr lang="en-US" sz="1000" baseline="0" dirty="0"/>
              <a:t>© R. Mak</a:t>
            </a:r>
            <a:endParaRPr lang="en-US" sz="10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469900" indent="-469900" algn="l" rtl="0" fontAlgn="base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charset="0"/>
        <a:buChar char="o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</a:defRPr>
      </a:lvl2pPr>
      <a:lvl3pPr marL="1377950" indent="-468313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3pPr>
      <a:lvl4pPr marL="1827213" indent="-4381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1600">
          <a:solidFill>
            <a:schemeClr val="tx1"/>
          </a:solidFill>
          <a:latin typeface="+mn-lt"/>
          <a:ea typeface="+mn-ea"/>
        </a:defRPr>
      </a:lvl4pPr>
      <a:lvl5pPr marL="22971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cs.sjsu.edu/~mak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s.sjsu.edu/~mak/tutorials/index.html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CS 144</a:t>
            </a:r>
            <a:br>
              <a:rPr lang="en-US" sz="3200" dirty="0"/>
            </a:br>
            <a:r>
              <a:rPr lang="en-US" dirty="0"/>
              <a:t>Advanced C++ Programming</a:t>
            </a:r>
            <a:br>
              <a:rPr lang="en-US" sz="3600" dirty="0"/>
            </a:br>
            <a:r>
              <a:rPr lang="en-US" sz="2400" dirty="0"/>
              <a:t>March 26 Class Meeting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>
              <a:lnSpc>
                <a:spcPct val="90000"/>
              </a:lnSpc>
            </a:pPr>
            <a:r>
              <a:rPr lang="en-US" dirty="0"/>
              <a:t>Department of Computer Engineering</a:t>
            </a:r>
            <a:br>
              <a:rPr lang="en-US" dirty="0"/>
            </a:br>
            <a:r>
              <a:rPr lang="en-US" dirty="0"/>
              <a:t>San Jose State University</a:t>
            </a:r>
            <a:br>
              <a:rPr lang="en-US" dirty="0"/>
            </a:br>
            <a:br>
              <a:rPr lang="en-US" sz="1200" dirty="0"/>
            </a:br>
            <a:r>
              <a:rPr lang="en-US" dirty="0"/>
              <a:t>Spring 2019</a:t>
            </a:r>
            <a:br>
              <a:rPr lang="en-US" dirty="0"/>
            </a:br>
            <a:r>
              <a:rPr lang="en-US" dirty="0"/>
              <a:t>Instructor: Ron Mak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hlinkClick r:id="rId2"/>
              </a:rPr>
              <a:t>www.cs.sjsu.edu/~mak</a:t>
            </a:r>
            <a:endParaRPr lang="en-US" dirty="0"/>
          </a:p>
        </p:txBody>
      </p:sp>
      <p:pic>
        <p:nvPicPr>
          <p:cNvPr id="7" name="Picture 5" descr="sjsu_logo2">
            <a:extLst>
              <a:ext uri="{FF2B5EF4-FFF2-40B4-BE49-F238E27FC236}">
                <a16:creationId xmlns:a16="http://schemas.microsoft.com/office/drawing/2014/main" id="{6B006EFA-784A-554F-8F3C-4F6C2F67C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38" y="4591050"/>
            <a:ext cx="1096962" cy="103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1033746-0B2A-204D-B17D-6FFAFA11D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27550"/>
            <a:ext cx="11541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6649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106FA-AE6C-0245-A240-B8C7F74C1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 of Coding to the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7185A-CDD7-9847-83E4-E02D5D025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0" y="3520439"/>
            <a:ext cx="4480511" cy="1343281"/>
          </a:xfrm>
        </p:spPr>
        <p:txBody>
          <a:bodyPr/>
          <a:lstStyle/>
          <a:p>
            <a:r>
              <a:rPr lang="en-US" dirty="0"/>
              <a:t>Note </a:t>
            </a:r>
            <a:r>
              <a:rPr lang="en-US"/>
              <a:t>the Principle </a:t>
            </a:r>
            <a:r>
              <a:rPr lang="en-US" dirty="0"/>
              <a:t>of </a:t>
            </a:r>
            <a:r>
              <a:rPr lang="en-US" dirty="0">
                <a:solidFill>
                  <a:srgbClr val="B23C00"/>
                </a:solidFill>
              </a:rPr>
              <a:t>Coding to the Interface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Increases flexibility.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8EF13-9349-B942-8C3D-51DC5F20A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641F33-EF25-6342-8EA6-217033EC3A56}"/>
              </a:ext>
            </a:extLst>
          </p:cNvPr>
          <p:cNvSpPr txBox="1"/>
          <p:nvPr/>
        </p:nvSpPr>
        <p:spPr>
          <a:xfrm>
            <a:off x="457200" y="1325903"/>
            <a:ext cx="3887603" cy="42780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#include "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Animal.h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#include "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Bird.h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#include "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Cat.h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using namespace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print(</a:t>
            </a:r>
            <a:r>
              <a:rPr lang="en-US" b="1" dirty="0">
                <a:solidFill>
                  <a:srgbClr val="B23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Animal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*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ptr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main()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US" b="1" dirty="0">
                <a:solidFill>
                  <a:srgbClr val="B23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Animal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*cat = new Cat();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print(cat);</a:t>
            </a:r>
            <a:b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US" b="1" dirty="0">
                <a:solidFill>
                  <a:srgbClr val="B23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Animal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*bird = new Bird();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print(bird);</a:t>
            </a:r>
          </a:p>
          <a:p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return 0;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9AB419-0A9D-7B46-A9B7-8208C490CC64}"/>
              </a:ext>
            </a:extLst>
          </p:cNvPr>
          <p:cNvSpPr txBox="1"/>
          <p:nvPr/>
        </p:nvSpPr>
        <p:spPr>
          <a:xfrm>
            <a:off x="2401001" y="4955159"/>
            <a:ext cx="6603090" cy="1815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print(</a:t>
            </a:r>
            <a:r>
              <a:rPr lang="en-US" b="1" dirty="0">
                <a:solidFill>
                  <a:srgbClr val="B23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Animal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*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ptr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&lt;&lt;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&lt;&lt; "I'm a "     &lt;&lt;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ptr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-&gt;identify() &lt;&lt;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&lt;&lt; "Speaking: " &lt;&lt;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ptr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-&gt;speak()    &lt;&lt;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&lt;&lt; "Going: "    &lt;&lt;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ptr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-&gt;go()       &lt;&lt;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922AC4-414C-1547-9A20-F4A57A67628A}"/>
              </a:ext>
            </a:extLst>
          </p:cNvPr>
          <p:cNvSpPr txBox="1"/>
          <p:nvPr/>
        </p:nvSpPr>
        <p:spPr>
          <a:xfrm>
            <a:off x="3657610" y="1613118"/>
            <a:ext cx="5121915" cy="18158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b="1" dirty="0">
                <a:solidFill>
                  <a:srgbClr val="B23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Animal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public: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virtual string identify()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lang="en-US" b="1" dirty="0">
                <a:solidFill>
                  <a:srgbClr val="B23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virtual string speak()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lang="en-US" b="1" dirty="0">
                <a:solidFill>
                  <a:srgbClr val="B23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= 0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virtual string go()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lang="en-US" b="1" dirty="0">
                <a:solidFill>
                  <a:srgbClr val="B23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= 0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</p:spTree>
    <p:extLst>
      <p:ext uri="{BB962C8B-B14F-4D97-AF65-F5344CB8AC3E}">
        <p14:creationId xmlns:p14="http://schemas.microsoft.com/office/powerpoint/2010/main" val="1574711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SimUDuck</a:t>
            </a:r>
            <a:r>
              <a:rPr lang="en-US" dirty="0"/>
              <a:t> Simulation Game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1036332"/>
          </a:xfrm>
        </p:spPr>
        <p:txBody>
          <a:bodyPr/>
          <a:lstStyle/>
          <a:p>
            <a:r>
              <a:rPr lang="en-US" dirty="0"/>
              <a:t>Use object-oriented design techniques </a:t>
            </a:r>
            <a:br>
              <a:rPr lang="en-US" dirty="0"/>
            </a:br>
            <a:r>
              <a:rPr lang="en-US" dirty="0"/>
              <a:t>to create a </a:t>
            </a:r>
            <a:r>
              <a:rPr lang="en-US" dirty="0">
                <a:solidFill>
                  <a:srgbClr val="B23C00"/>
                </a:solidFill>
              </a:rPr>
              <a:t>duck simulation game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48684" y="2240293"/>
            <a:ext cx="8138115" cy="3870968"/>
            <a:chOff x="548684" y="2240293"/>
            <a:chExt cx="8138115" cy="38709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684" y="2331732"/>
              <a:ext cx="8138115" cy="377952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 bwMode="auto">
            <a:xfrm>
              <a:off x="7680926" y="2240293"/>
              <a:ext cx="548634" cy="3657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1334C79-F654-1841-AED8-66F497E2FEAE}"/>
              </a:ext>
            </a:extLst>
          </p:cNvPr>
          <p:cNvSpPr txBox="1"/>
          <p:nvPr/>
        </p:nvSpPr>
        <p:spPr>
          <a:xfrm>
            <a:off x="6728828" y="6240055"/>
            <a:ext cx="1500732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Head First Design Patterns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Eric &amp; Elisabeth Freeman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O’Reilly, 2004</a:t>
            </a:r>
          </a:p>
        </p:txBody>
      </p:sp>
    </p:spTree>
    <p:extLst>
      <p:ext uri="{BB962C8B-B14F-4D97-AF65-F5344CB8AC3E}">
        <p14:creationId xmlns:p14="http://schemas.microsoft.com/office/powerpoint/2010/main" val="1109428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SimUDuck</a:t>
            </a:r>
            <a:r>
              <a:rPr lang="en-US" dirty="0"/>
              <a:t> Simulation Game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87698"/>
          </a:xfrm>
        </p:spPr>
        <p:txBody>
          <a:bodyPr/>
          <a:lstStyle/>
          <a:p>
            <a:r>
              <a:rPr lang="en-US" dirty="0"/>
              <a:t>We need </a:t>
            </a:r>
            <a:r>
              <a:rPr lang="en-US"/>
              <a:t>to make the ducks fly.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301" y="2173511"/>
            <a:ext cx="3242332" cy="31757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62" y="2057415"/>
            <a:ext cx="5228569" cy="39239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B269C7-096E-9D4A-9F5F-84456180AD19}"/>
              </a:ext>
            </a:extLst>
          </p:cNvPr>
          <p:cNvSpPr txBox="1"/>
          <p:nvPr/>
        </p:nvSpPr>
        <p:spPr>
          <a:xfrm>
            <a:off x="6728828" y="6240055"/>
            <a:ext cx="1500732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Head First Design Patterns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Eric &amp; Elisabeth Freeman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O’Reilly, 2004</a:t>
            </a:r>
          </a:p>
        </p:txBody>
      </p:sp>
    </p:spTree>
    <p:extLst>
      <p:ext uri="{BB962C8B-B14F-4D97-AF65-F5344CB8AC3E}">
        <p14:creationId xmlns:p14="http://schemas.microsoft.com/office/powerpoint/2010/main" val="3048967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Something Went Wrong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28" y="1234463"/>
            <a:ext cx="2834609" cy="39397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25" y="2606049"/>
            <a:ext cx="6797533" cy="35017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1C5C8A-5265-2843-8B59-4D56C295136B}"/>
              </a:ext>
            </a:extLst>
          </p:cNvPr>
          <p:cNvSpPr txBox="1"/>
          <p:nvPr/>
        </p:nvSpPr>
        <p:spPr>
          <a:xfrm>
            <a:off x="6728828" y="6240055"/>
            <a:ext cx="1500732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Head First Design Patterns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Eric &amp; Elisabeth Freeman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O’Reilly, 2004</a:t>
            </a:r>
          </a:p>
        </p:txBody>
      </p:sp>
    </p:spTree>
    <p:extLst>
      <p:ext uri="{BB962C8B-B14F-4D97-AF65-F5344CB8AC3E}">
        <p14:creationId xmlns:p14="http://schemas.microsoft.com/office/powerpoint/2010/main" val="333256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Joe Thinks about Inheritance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389" y="1253041"/>
            <a:ext cx="6359222" cy="49953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1D73BE-01D1-2E4F-B19F-7BEFE34700B9}"/>
              </a:ext>
            </a:extLst>
          </p:cNvPr>
          <p:cNvSpPr txBox="1"/>
          <p:nvPr/>
        </p:nvSpPr>
        <p:spPr>
          <a:xfrm>
            <a:off x="6728828" y="6240055"/>
            <a:ext cx="1500732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Head First Design Patterns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Eric &amp; Elisabeth Freeman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O’Reilly, 2004</a:t>
            </a:r>
          </a:p>
        </p:txBody>
      </p:sp>
    </p:spTree>
    <p:extLst>
      <p:ext uri="{BB962C8B-B14F-4D97-AF65-F5344CB8AC3E}">
        <p14:creationId xmlns:p14="http://schemas.microsoft.com/office/powerpoint/2010/main" val="1442812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Interfaces?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22" y="1300775"/>
            <a:ext cx="4114755" cy="49628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B1C4D5-D1BE-8F4E-8012-CF976754F75C}"/>
              </a:ext>
            </a:extLst>
          </p:cNvPr>
          <p:cNvSpPr txBox="1"/>
          <p:nvPr/>
        </p:nvSpPr>
        <p:spPr>
          <a:xfrm>
            <a:off x="6728828" y="6240055"/>
            <a:ext cx="1500732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Head First Design Patterns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Eric &amp; Elisabeth Freeman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O’Reilly, 2004</a:t>
            </a:r>
          </a:p>
        </p:txBody>
      </p:sp>
    </p:spTree>
    <p:extLst>
      <p:ext uri="{BB962C8B-B14F-4D97-AF65-F5344CB8AC3E}">
        <p14:creationId xmlns:p14="http://schemas.microsoft.com/office/powerpoint/2010/main" val="468557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Interfaces? </a:t>
            </a:r>
            <a:r>
              <a:rPr lang="en-US" i="1" dirty="0"/>
              <a:t>cont’d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23041"/>
            <a:ext cx="8382000" cy="3543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6EEE08-764E-7B42-BD5F-F741820D0869}"/>
              </a:ext>
            </a:extLst>
          </p:cNvPr>
          <p:cNvSpPr txBox="1"/>
          <p:nvPr/>
        </p:nvSpPr>
        <p:spPr>
          <a:xfrm>
            <a:off x="6728828" y="6240055"/>
            <a:ext cx="1500732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Head First Design Patterns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Eric &amp; Elisabeth Freeman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O’Reilly, 2004</a:t>
            </a:r>
          </a:p>
        </p:txBody>
      </p:sp>
    </p:spTree>
    <p:extLst>
      <p:ext uri="{BB962C8B-B14F-4D97-AF65-F5344CB8AC3E}">
        <p14:creationId xmlns:p14="http://schemas.microsoft.com/office/powerpoint/2010/main" val="2243552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Interfaces? </a:t>
            </a:r>
            <a:r>
              <a:rPr lang="en-US" i="1" dirty="0"/>
              <a:t>cont’d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929" y="1234464"/>
            <a:ext cx="3130142" cy="50139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397A16-C41E-4043-8EBE-B9F897BA5AAB}"/>
              </a:ext>
            </a:extLst>
          </p:cNvPr>
          <p:cNvSpPr txBox="1"/>
          <p:nvPr/>
        </p:nvSpPr>
        <p:spPr>
          <a:xfrm>
            <a:off x="6728828" y="6240055"/>
            <a:ext cx="1500732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Head First Design Patterns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Eric &amp; Elisabeth Freeman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O’Reilly, 2004</a:t>
            </a:r>
          </a:p>
        </p:txBody>
      </p:sp>
    </p:spTree>
    <p:extLst>
      <p:ext uri="{BB962C8B-B14F-4D97-AF65-F5344CB8AC3E}">
        <p14:creationId xmlns:p14="http://schemas.microsoft.com/office/powerpoint/2010/main" val="905229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Encapsulate What Varies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64" y="1325903"/>
            <a:ext cx="8017471" cy="48722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192A5A-8BFB-D442-AA2C-01F35CB0902B}"/>
              </a:ext>
            </a:extLst>
          </p:cNvPr>
          <p:cNvSpPr txBox="1"/>
          <p:nvPr/>
        </p:nvSpPr>
        <p:spPr>
          <a:xfrm>
            <a:off x="6728828" y="6240055"/>
            <a:ext cx="1500732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Head First Design Patterns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Eric &amp; Elisabeth Freeman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O’Reilly, 2004</a:t>
            </a:r>
          </a:p>
        </p:txBody>
      </p:sp>
    </p:spTree>
    <p:extLst>
      <p:ext uri="{BB962C8B-B14F-4D97-AF65-F5344CB8AC3E}">
        <p14:creationId xmlns:p14="http://schemas.microsoft.com/office/powerpoint/2010/main" val="4052169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the Duck Behaviors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62" y="1325903"/>
            <a:ext cx="4023316" cy="29454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550" y="1417342"/>
            <a:ext cx="2953616" cy="47091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87D422-45BF-E24C-8150-546528EA3518}"/>
              </a:ext>
            </a:extLst>
          </p:cNvPr>
          <p:cNvSpPr txBox="1"/>
          <p:nvPr/>
        </p:nvSpPr>
        <p:spPr>
          <a:xfrm>
            <a:off x="619882" y="4434829"/>
            <a:ext cx="424667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In C++, an interface is a </a:t>
            </a:r>
            <a:r>
              <a:rPr lang="en-US" b="1" dirty="0">
                <a:solidFill>
                  <a:srgbClr val="0033CC"/>
                </a:solidFill>
              </a:rPr>
              <a:t>superclass</a:t>
            </a:r>
            <a:r>
              <a:rPr lang="en-US" dirty="0">
                <a:solidFill>
                  <a:srgbClr val="0033CC"/>
                </a:solidFill>
              </a:rPr>
              <a:t>,</a:t>
            </a:r>
          </a:p>
          <a:p>
            <a:r>
              <a:rPr lang="en-US" dirty="0">
                <a:solidFill>
                  <a:srgbClr val="0033CC"/>
                </a:solidFill>
              </a:rPr>
              <a:t>which is often (but not necessarily) </a:t>
            </a:r>
            <a:r>
              <a:rPr lang="en-US" b="1" dirty="0">
                <a:solidFill>
                  <a:srgbClr val="0033CC"/>
                </a:solidFill>
              </a:rPr>
              <a:t>abstract</a:t>
            </a:r>
            <a:r>
              <a:rPr lang="en-US" dirty="0">
                <a:solidFill>
                  <a:srgbClr val="0033CC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3BFC1A-CF71-6C4C-84F8-D45D70234EBB}"/>
              </a:ext>
            </a:extLst>
          </p:cNvPr>
          <p:cNvSpPr txBox="1"/>
          <p:nvPr/>
        </p:nvSpPr>
        <p:spPr>
          <a:xfrm>
            <a:off x="6728828" y="6240055"/>
            <a:ext cx="1500732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Head First Design Patterns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Eric &amp; Elisabeth Freeman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O’Reilly, 2004</a:t>
            </a:r>
          </a:p>
        </p:txBody>
      </p:sp>
    </p:spTree>
    <p:extLst>
      <p:ext uri="{BB962C8B-B14F-4D97-AF65-F5344CB8AC3E}">
        <p14:creationId xmlns:p14="http://schemas.microsoft.com/office/powerpoint/2010/main" val="1203026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F3DEE-2A57-1644-923A-F3A07FAA0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Java Interfaces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8529B-1042-5443-A5C7-A42236B9E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Java uses an interface to define a totally abstract class.</a:t>
            </a:r>
          </a:p>
          <a:p>
            <a:pPr lvl="1"/>
            <a:r>
              <a:rPr lang="en-US" dirty="0"/>
              <a:t>It cannot be instantiated.</a:t>
            </a:r>
          </a:p>
          <a:p>
            <a:pPr lvl="4"/>
            <a:endParaRPr lang="en-US" dirty="0"/>
          </a:p>
          <a:p>
            <a:r>
              <a:rPr lang="en-US" dirty="0"/>
              <a:t>A Java interface declares methods but does not implement them.</a:t>
            </a:r>
          </a:p>
          <a:p>
            <a:pPr lvl="4"/>
            <a:endParaRPr lang="en-US" dirty="0"/>
          </a:p>
          <a:p>
            <a:r>
              <a:rPr lang="en-US" dirty="0"/>
              <a:t>A Java class that implements an interface must then either implement the interface’s methods, or have them implemented by subclasses.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8C025-05D5-2D4B-B7C3-77016AEE5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155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 the Duck Behaviors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123" y="1234464"/>
            <a:ext cx="7839766" cy="49377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28828" y="6240055"/>
            <a:ext cx="1500732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Head First Design Patterns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Eric &amp; Elisabeth Freeman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O’Reilly, 2004</a:t>
            </a:r>
          </a:p>
        </p:txBody>
      </p:sp>
    </p:spTree>
    <p:extLst>
      <p:ext uri="{BB962C8B-B14F-4D97-AF65-F5344CB8AC3E}">
        <p14:creationId xmlns:p14="http://schemas.microsoft.com/office/powerpoint/2010/main" val="636756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Reuse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4464"/>
            <a:ext cx="8229600" cy="4953000"/>
          </a:xfrm>
        </p:spPr>
        <p:txBody>
          <a:bodyPr/>
          <a:lstStyle/>
          <a:p>
            <a:r>
              <a:rPr lang="en-US" dirty="0"/>
              <a:t>With this design, other types of objects can </a:t>
            </a:r>
            <a:r>
              <a:rPr lang="en-US" dirty="0">
                <a:solidFill>
                  <a:srgbClr val="B23C00"/>
                </a:solidFill>
              </a:rPr>
              <a:t>reuse</a:t>
            </a:r>
            <a:r>
              <a:rPr lang="en-US" dirty="0"/>
              <a:t> our fly and quack behaviors because these behaviors are no longer hidden away in our 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Duck</a:t>
            </a:r>
            <a:r>
              <a:rPr lang="en-US" dirty="0"/>
              <a:t> classes.</a:t>
            </a:r>
          </a:p>
          <a:p>
            <a:pPr lvl="4"/>
            <a:endParaRPr lang="en-US" dirty="0"/>
          </a:p>
          <a:p>
            <a:r>
              <a:rPr lang="en-US" dirty="0"/>
              <a:t>We can add new behaviors without modifying any of our existing behavior classes or touching any of the 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Duck</a:t>
            </a:r>
            <a:r>
              <a:rPr lang="en-US" dirty="0"/>
              <a:t> classes that use flying behaviors.</a:t>
            </a:r>
          </a:p>
          <a:p>
            <a:pPr lvl="4"/>
            <a:endParaRPr lang="en-US" dirty="0"/>
          </a:p>
          <a:p>
            <a:r>
              <a:rPr lang="en-US" dirty="0"/>
              <a:t>So we get the benefit of reuse without all the baggage that comes along with inheritance.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0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Delegate Duck Behaviors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Duck</a:t>
            </a:r>
            <a:r>
              <a:rPr lang="en-US" dirty="0"/>
              <a:t> can </a:t>
            </a:r>
            <a:r>
              <a:rPr lang="en-US" dirty="0">
                <a:solidFill>
                  <a:srgbClr val="B23C00"/>
                </a:solidFill>
              </a:rPr>
              <a:t>delegate</a:t>
            </a:r>
            <a:r>
              <a:rPr lang="en-US" dirty="0"/>
              <a:t> its flying and quacking behavior, instead of using quacking and flying member functions defined in the 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Duck</a:t>
            </a:r>
            <a:r>
              <a:rPr lang="en-US" dirty="0"/>
              <a:t> class or in the subclasses.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20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Delegate Duck Behaviors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17" y="1597348"/>
            <a:ext cx="7772365" cy="27460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3FDAA4-BA7B-9D49-B3AB-0D283E4275B5}"/>
              </a:ext>
            </a:extLst>
          </p:cNvPr>
          <p:cNvSpPr txBox="1"/>
          <p:nvPr/>
        </p:nvSpPr>
        <p:spPr>
          <a:xfrm>
            <a:off x="6728828" y="6240055"/>
            <a:ext cx="1500732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Head First Design Patterns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Eric &amp; Elisabeth Freeman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O’Reilly, 2004</a:t>
            </a:r>
          </a:p>
        </p:txBody>
      </p:sp>
    </p:spTree>
    <p:extLst>
      <p:ext uri="{BB962C8B-B14F-4D97-AF65-F5344CB8AC3E}">
        <p14:creationId xmlns:p14="http://schemas.microsoft.com/office/powerpoint/2010/main" val="223925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Fly Behaviors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59694" y="1434661"/>
            <a:ext cx="3764172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class </a:t>
            </a:r>
            <a:r>
              <a:rPr lang="en-US" b="1" dirty="0" err="1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FlyBehavior</a:t>
            </a:r>
            <a:endParaRPr lang="en-US" b="1" dirty="0">
              <a:solidFill>
                <a:srgbClr val="B23C00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{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public: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virtual ~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FlyBehavior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() {}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virtual void 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cs typeface="Courier New" charset="0"/>
              </a:rPr>
              <a:t>fly()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= 0;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};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48575" y="1265384"/>
            <a:ext cx="1425327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FlyBehavior.h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33D987-1763-8F48-92D3-64F14C8AB25C}"/>
              </a:ext>
            </a:extLst>
          </p:cNvPr>
          <p:cNvSpPr txBox="1"/>
          <p:nvPr/>
        </p:nvSpPr>
        <p:spPr>
          <a:xfrm>
            <a:off x="1059694" y="3372182"/>
            <a:ext cx="6603090" cy="32932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#include "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FlyBehavior.h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"</a:t>
            </a:r>
          </a:p>
          <a:p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class </a:t>
            </a:r>
            <a:r>
              <a:rPr lang="en-US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Fly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: public </a:t>
            </a:r>
            <a:r>
              <a:rPr lang="en-US" b="1" dirty="0" err="1">
                <a:solidFill>
                  <a:srgbClr val="B23C00"/>
                </a:solidFill>
                <a:latin typeface="Courier New" charset="0"/>
                <a:cs typeface="Courier New" charset="0"/>
              </a:rPr>
              <a:t>FlyBehavior</a:t>
            </a:r>
            <a:endParaRPr lang="en-US" b="1" dirty="0">
              <a:solidFill>
                <a:srgbClr val="B23C00"/>
              </a:solidFill>
              <a:latin typeface="Courier New" charset="0"/>
              <a:cs typeface="Courier New" charset="0"/>
            </a:endParaRP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{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public: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void 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cs typeface="Courier New" charset="0"/>
              </a:rPr>
              <a:t>fly()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{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cout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&lt;&lt; "  I can fly!" &lt;&lt;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endl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; }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};</a:t>
            </a:r>
          </a:p>
          <a:p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class </a:t>
            </a:r>
            <a:r>
              <a:rPr lang="en-US" b="1" dirty="0" err="1">
                <a:solidFill>
                  <a:srgbClr val="008000"/>
                </a:solidFill>
                <a:latin typeface="Courier New" charset="0"/>
                <a:cs typeface="Courier New" charset="0"/>
              </a:rPr>
              <a:t>NoFly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: public </a:t>
            </a:r>
            <a:r>
              <a:rPr lang="en-US" b="1" dirty="0" err="1">
                <a:solidFill>
                  <a:srgbClr val="B23C00"/>
                </a:solidFill>
                <a:latin typeface="Courier New" charset="0"/>
                <a:cs typeface="Courier New" charset="0"/>
              </a:rPr>
              <a:t>FlyBehavior</a:t>
            </a:r>
            <a:endParaRPr lang="en-US" b="1" dirty="0">
              <a:solidFill>
                <a:srgbClr val="B23C00"/>
              </a:solidFill>
              <a:latin typeface="Courier New" charset="0"/>
              <a:cs typeface="Courier New" charset="0"/>
            </a:endParaRP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{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public: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void 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cs typeface="Courier New" charset="0"/>
              </a:rPr>
              <a:t>fly()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{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cout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&lt;&lt; "  I can't fly!" &lt;&lt;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endl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; }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};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3EF508-5CE8-0046-878A-7CA41068C666}"/>
              </a:ext>
            </a:extLst>
          </p:cNvPr>
          <p:cNvSpPr txBox="1"/>
          <p:nvPr/>
        </p:nvSpPr>
        <p:spPr>
          <a:xfrm>
            <a:off x="7223731" y="3132805"/>
            <a:ext cx="613501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Fly.h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E9BF16-D1A2-2E46-9623-7482FF138D65}"/>
              </a:ext>
            </a:extLst>
          </p:cNvPr>
          <p:cNvSpPr txBox="1"/>
          <p:nvPr/>
        </p:nvSpPr>
        <p:spPr>
          <a:xfrm>
            <a:off x="3691792" y="1674038"/>
            <a:ext cx="138211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The interface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CCB60B-86F8-914C-818D-D0180A4F881A}"/>
              </a:ext>
            </a:extLst>
          </p:cNvPr>
          <p:cNvSpPr txBox="1"/>
          <p:nvPr/>
        </p:nvSpPr>
        <p:spPr>
          <a:xfrm>
            <a:off x="6160170" y="3546832"/>
            <a:ext cx="167706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Specific</a:t>
            </a:r>
          </a:p>
          <a:p>
            <a:r>
              <a:rPr lang="en-US" dirty="0">
                <a:solidFill>
                  <a:srgbClr val="0033CC"/>
                </a:solidFill>
              </a:rPr>
              <a:t>implementations</a:t>
            </a:r>
          </a:p>
        </p:txBody>
      </p:sp>
    </p:spTree>
    <p:extLst>
      <p:ext uri="{BB962C8B-B14F-4D97-AF65-F5344CB8AC3E}">
        <p14:creationId xmlns:p14="http://schemas.microsoft.com/office/powerpoint/2010/main" val="147762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1325903"/>
            <a:ext cx="3514104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class </a:t>
            </a:r>
            <a:r>
              <a:rPr lang="en-US" sz="1400" b="1" dirty="0" err="1">
                <a:solidFill>
                  <a:srgbClr val="B23C00"/>
                </a:solidFill>
                <a:latin typeface="Courier New" charset="0"/>
                <a:cs typeface="Courier New" charset="0"/>
              </a:rPr>
              <a:t>QuackBehavior</a:t>
            </a:r>
            <a:endParaRPr lang="en-US" sz="1400" b="1" dirty="0">
              <a:solidFill>
                <a:srgbClr val="B23C00"/>
              </a:solidFill>
              <a:latin typeface="Courier New" charset="0"/>
              <a:cs typeface="Courier New" charset="0"/>
            </a:endParaRP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{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public: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    virtual ~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QuackBehavior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() {}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    virtual void </a:t>
            </a:r>
            <a:r>
              <a:rPr lang="en-US" sz="1400" b="1" dirty="0">
                <a:solidFill>
                  <a:srgbClr val="B23C00"/>
                </a:solidFill>
                <a:latin typeface="Courier New" charset="0"/>
                <a:cs typeface="Courier New" charset="0"/>
              </a:rPr>
              <a:t>quack()</a:t>
            </a:r>
            <a:r>
              <a:rPr lang="en-US" sz="1400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= 0;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};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ED21D9-01F2-1246-A076-589090BB18A5}"/>
              </a:ext>
            </a:extLst>
          </p:cNvPr>
          <p:cNvSpPr txBox="1"/>
          <p:nvPr/>
        </p:nvSpPr>
        <p:spPr>
          <a:xfrm>
            <a:off x="3239474" y="2519839"/>
            <a:ext cx="5447325" cy="41857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#include "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QuackBehavior.h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"</a:t>
            </a:r>
          </a:p>
          <a:p>
            <a:endParaRPr lang="en-US" sz="1400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class </a:t>
            </a:r>
            <a:r>
              <a:rPr lang="en-US" sz="1400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Quack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 : public </a:t>
            </a:r>
            <a:r>
              <a:rPr lang="en-US" sz="1400" b="1" dirty="0" err="1">
                <a:solidFill>
                  <a:srgbClr val="B23C00"/>
                </a:solidFill>
                <a:latin typeface="Courier New" charset="0"/>
                <a:cs typeface="Courier New" charset="0"/>
              </a:rPr>
              <a:t>QuackBehavior</a:t>
            </a:r>
            <a:endParaRPr lang="en-US" sz="1400" b="1" dirty="0">
              <a:solidFill>
                <a:srgbClr val="B23C00"/>
              </a:solidFill>
              <a:latin typeface="Courier New" charset="0"/>
              <a:cs typeface="Courier New" charset="0"/>
            </a:endParaRP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{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public: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    void </a:t>
            </a:r>
            <a:r>
              <a:rPr lang="en-US" sz="1400" b="1" dirty="0">
                <a:solidFill>
                  <a:srgbClr val="B23C00"/>
                </a:solidFill>
                <a:latin typeface="Courier New" charset="0"/>
                <a:cs typeface="Courier New" charset="0"/>
              </a:rPr>
              <a:t>quack()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 { 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cout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 &lt;&lt; "  Quack!" &lt;&lt; 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endl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; }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};</a:t>
            </a:r>
            <a:br>
              <a:rPr lang="en-US" sz="1400" b="1" dirty="0">
                <a:latin typeface="Courier New" charset="0"/>
                <a:ea typeface="Courier New" charset="0"/>
                <a:cs typeface="Courier New" charset="0"/>
              </a:rPr>
            </a:br>
            <a:endParaRPr lang="en-US" sz="1400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class </a:t>
            </a:r>
            <a:r>
              <a:rPr lang="en-US" sz="1400" b="1" dirty="0">
                <a:solidFill>
                  <a:srgbClr val="008000"/>
                </a:solidFill>
                <a:latin typeface="Courier New" charset="0"/>
                <a:cs typeface="Courier New" charset="0"/>
              </a:rPr>
              <a:t>Squeak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 : public </a:t>
            </a:r>
            <a:r>
              <a:rPr lang="en-US" sz="1400" b="1" dirty="0" err="1">
                <a:solidFill>
                  <a:srgbClr val="B23C00"/>
                </a:solidFill>
                <a:latin typeface="Courier New" charset="0"/>
                <a:cs typeface="Courier New" charset="0"/>
              </a:rPr>
              <a:t>QuackBehavior</a:t>
            </a:r>
            <a:endParaRPr lang="en-US" sz="1400" b="1" dirty="0">
              <a:solidFill>
                <a:srgbClr val="B23C00"/>
              </a:solidFill>
              <a:latin typeface="Courier New" charset="0"/>
              <a:cs typeface="Courier New" charset="0"/>
            </a:endParaRP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{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public: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    void </a:t>
            </a:r>
            <a:r>
              <a:rPr lang="en-US" sz="1400" b="1" dirty="0">
                <a:solidFill>
                  <a:srgbClr val="B23C00"/>
                </a:solidFill>
                <a:latin typeface="Courier New" charset="0"/>
                <a:cs typeface="Courier New" charset="0"/>
              </a:rPr>
              <a:t>quack() { </a:t>
            </a:r>
            <a:r>
              <a:rPr lang="en-US" sz="1400" b="1" dirty="0" err="1">
                <a:solidFill>
                  <a:srgbClr val="B23C00"/>
                </a:solidFill>
                <a:latin typeface="Courier New" charset="0"/>
                <a:cs typeface="Courier New" charset="0"/>
              </a:rPr>
              <a:t>cout</a:t>
            </a:r>
            <a:r>
              <a:rPr lang="en-US" sz="1400" b="1" dirty="0">
                <a:solidFill>
                  <a:srgbClr val="B23C00"/>
                </a:solidFill>
                <a:latin typeface="Courier New" charset="0"/>
                <a:cs typeface="Courier New" charset="0"/>
              </a:rPr>
              <a:t> &lt;&lt; "  Squeak!" &lt;&lt; </a:t>
            </a:r>
            <a:r>
              <a:rPr lang="en-US" sz="1400" b="1" dirty="0" err="1">
                <a:solidFill>
                  <a:srgbClr val="B23C00"/>
                </a:solidFill>
                <a:latin typeface="Courier New" charset="0"/>
                <a:cs typeface="Courier New" charset="0"/>
              </a:rPr>
              <a:t>endl</a:t>
            </a:r>
            <a:r>
              <a:rPr lang="en-US" sz="1400" b="1" dirty="0">
                <a:solidFill>
                  <a:srgbClr val="B23C00"/>
                </a:solidFill>
                <a:latin typeface="Courier New" charset="0"/>
                <a:cs typeface="Courier New" charset="0"/>
              </a:rPr>
              <a:t>; }</a:t>
            </a:r>
          </a:p>
          <a:p>
            <a:r>
              <a:rPr lang="en-US" sz="1400" b="1" dirty="0">
                <a:latin typeface="Courier New" charset="0"/>
                <a:cs typeface="Courier New" charset="0"/>
              </a:rPr>
              <a:t>};</a:t>
            </a:r>
            <a:br>
              <a:rPr lang="en-US" sz="1400" b="1" dirty="0">
                <a:latin typeface="Courier New" charset="0"/>
                <a:ea typeface="Courier New" charset="0"/>
                <a:cs typeface="Courier New" charset="0"/>
              </a:rPr>
            </a:br>
            <a:endParaRPr lang="en-US" sz="1400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class </a:t>
            </a:r>
            <a:r>
              <a:rPr lang="en-US" sz="1400" b="1" dirty="0">
                <a:solidFill>
                  <a:srgbClr val="008000"/>
                </a:solidFill>
                <a:latin typeface="Courier New" charset="0"/>
                <a:cs typeface="Courier New" charset="0"/>
              </a:rPr>
              <a:t>Mute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 : public </a:t>
            </a:r>
            <a:r>
              <a:rPr lang="en-US" sz="1400" b="1" dirty="0" err="1">
                <a:solidFill>
                  <a:srgbClr val="B23C00"/>
                </a:solidFill>
                <a:latin typeface="Courier New" charset="0"/>
                <a:cs typeface="Courier New" charset="0"/>
              </a:rPr>
              <a:t>QuackBehavior</a:t>
            </a:r>
            <a:endParaRPr lang="en-US" sz="1400" b="1" dirty="0">
              <a:solidFill>
                <a:srgbClr val="B23C00"/>
              </a:solidFill>
              <a:latin typeface="Courier New" charset="0"/>
              <a:cs typeface="Courier New" charset="0"/>
            </a:endParaRP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{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public: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    void </a:t>
            </a:r>
            <a:r>
              <a:rPr lang="en-US" sz="1400" b="1" dirty="0">
                <a:solidFill>
                  <a:srgbClr val="B23C00"/>
                </a:solidFill>
                <a:latin typeface="Courier New" charset="0"/>
                <a:cs typeface="Courier New" charset="0"/>
              </a:rPr>
              <a:t>quack()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 { /* silent */ }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};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Quack Behaviors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743220" y="1236077"/>
            <a:ext cx="1745927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QuackBehavior.h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E2C2E1-B225-4A49-9D15-BA4689C7F84A}"/>
              </a:ext>
            </a:extLst>
          </p:cNvPr>
          <p:cNvSpPr txBox="1"/>
          <p:nvPr/>
        </p:nvSpPr>
        <p:spPr>
          <a:xfrm>
            <a:off x="7937809" y="2419641"/>
            <a:ext cx="949299" cy="338554"/>
          </a:xfrm>
          <a:prstGeom prst="rect">
            <a:avLst/>
          </a:prstGeom>
          <a:solidFill>
            <a:srgbClr val="0033CC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Quack.h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3C2D68-760A-0E40-9C05-4C7DA26867B3}"/>
              </a:ext>
            </a:extLst>
          </p:cNvPr>
          <p:cNvSpPr txBox="1"/>
          <p:nvPr/>
        </p:nvSpPr>
        <p:spPr>
          <a:xfrm>
            <a:off x="3116327" y="1634933"/>
            <a:ext cx="138211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The interface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A1F098-662F-6344-9B8E-4A4E6D0EDC5C}"/>
              </a:ext>
            </a:extLst>
          </p:cNvPr>
          <p:cNvSpPr txBox="1"/>
          <p:nvPr/>
        </p:nvSpPr>
        <p:spPr>
          <a:xfrm>
            <a:off x="7223731" y="2844225"/>
            <a:ext cx="167706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Specific</a:t>
            </a:r>
          </a:p>
          <a:p>
            <a:r>
              <a:rPr lang="en-US" dirty="0">
                <a:solidFill>
                  <a:srgbClr val="0033CC"/>
                </a:solidFill>
              </a:rPr>
              <a:t>implementations</a:t>
            </a:r>
          </a:p>
        </p:txBody>
      </p:sp>
    </p:spTree>
    <p:extLst>
      <p:ext uri="{BB962C8B-B14F-4D97-AF65-F5344CB8AC3E}">
        <p14:creationId xmlns:p14="http://schemas.microsoft.com/office/powerpoint/2010/main" val="425931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Abstract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Duck</a:t>
            </a:r>
            <a:r>
              <a:rPr lang="en-US" dirty="0"/>
              <a:t> Superclass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08739" y="1348609"/>
            <a:ext cx="6726521" cy="42780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#include "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QuackBehavior.h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"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#include "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FlyBehavior.h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"</a:t>
            </a:r>
          </a:p>
          <a:p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class 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Duck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{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public: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virtual ~Duck() {}</a:t>
            </a:r>
          </a:p>
          <a:p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void </a:t>
            </a:r>
            <a:r>
              <a:rPr lang="en-US" b="1" dirty="0" err="1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perform_quack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()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{ </a:t>
            </a:r>
            <a:r>
              <a:rPr lang="en-US" b="1" dirty="0" err="1">
                <a:solidFill>
                  <a:srgbClr val="0033CC"/>
                </a:solidFill>
                <a:latin typeface="Courier New" charset="0"/>
                <a:cs typeface="Courier New" charset="0"/>
              </a:rPr>
              <a:t>quack_behavior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cs typeface="Courier New" charset="0"/>
              </a:rPr>
              <a:t>-&gt;quack()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;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}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void </a:t>
            </a:r>
            <a:r>
              <a:rPr lang="en-US" b="1" dirty="0" err="1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perform_fly</a:t>
            </a:r>
            <a:r>
              <a:rPr lang="en-US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()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  { </a:t>
            </a:r>
            <a:r>
              <a:rPr lang="en-US" b="1" dirty="0" err="1">
                <a:solidFill>
                  <a:srgbClr val="0033CC"/>
                </a:solidFill>
                <a:latin typeface="Courier New" charset="0"/>
                <a:cs typeface="Courier New" charset="0"/>
              </a:rPr>
              <a:t>fly_behavior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cs typeface="Courier New" charset="0"/>
              </a:rPr>
              <a:t>-&gt;fly();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}</a:t>
            </a:r>
          </a:p>
          <a:p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virtual void identify() = 0;</a:t>
            </a:r>
            <a:br>
              <a:rPr lang="en-US" b="1" dirty="0">
                <a:latin typeface="Courier New" charset="0"/>
                <a:ea typeface="Courier New" charset="0"/>
                <a:cs typeface="Courier New" charset="0"/>
              </a:rPr>
            </a:br>
            <a:endParaRPr lang="en-US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protected: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    </a:t>
            </a:r>
            <a:r>
              <a:rPr lang="en-US" b="1" dirty="0" err="1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QuackBehavior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 *</a:t>
            </a:r>
            <a:r>
              <a:rPr lang="en-US" b="1" dirty="0" err="1">
                <a:solidFill>
                  <a:srgbClr val="0033CC"/>
                </a:solidFill>
                <a:latin typeface="Courier New" charset="0"/>
                <a:cs typeface="Courier New" charset="0"/>
              </a:rPr>
              <a:t>quack_behavior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;</a:t>
            </a:r>
          </a:p>
          <a:p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    </a:t>
            </a:r>
            <a:r>
              <a:rPr lang="en-US" b="1" dirty="0" err="1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FlyBehavior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   *</a:t>
            </a:r>
            <a:r>
              <a:rPr lang="en-US" b="1" dirty="0" err="1">
                <a:solidFill>
                  <a:srgbClr val="0033CC"/>
                </a:solidFill>
                <a:latin typeface="Courier New" charset="0"/>
                <a:cs typeface="Courier New" charset="0"/>
              </a:rPr>
              <a:t>fly_behavior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;</a:t>
            </a:r>
          </a:p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};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69268" y="4490127"/>
            <a:ext cx="279435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Quacking is </a:t>
            </a:r>
            <a:r>
              <a:rPr lang="en-US" b="1" dirty="0">
                <a:solidFill>
                  <a:srgbClr val="0033CC"/>
                </a:solidFill>
              </a:rPr>
              <a:t>delegated</a:t>
            </a:r>
            <a:r>
              <a:rPr lang="en-US" dirty="0">
                <a:solidFill>
                  <a:srgbClr val="0033CC"/>
                </a:solidFill>
              </a:rPr>
              <a:t> to </a:t>
            </a:r>
          </a:p>
          <a:p>
            <a:r>
              <a:rPr lang="en-US" dirty="0">
                <a:solidFill>
                  <a:srgbClr val="0033CC"/>
                </a:solidFill>
              </a:rPr>
              <a:t>the </a:t>
            </a:r>
            <a:r>
              <a:rPr lang="en-US" b="1" dirty="0" err="1">
                <a:solidFill>
                  <a:srgbClr val="0033CC"/>
                </a:solidFill>
                <a:latin typeface="Courier New" charset="0"/>
                <a:cs typeface="Courier New" charset="0"/>
              </a:rPr>
              <a:t>QuackBehavior</a:t>
            </a:r>
            <a:r>
              <a:rPr lang="en-US" dirty="0">
                <a:solidFill>
                  <a:srgbClr val="0033CC"/>
                </a:solidFill>
              </a:rPr>
              <a:t> object.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69268" y="5170263"/>
            <a:ext cx="254749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Flying is </a:t>
            </a:r>
            <a:r>
              <a:rPr lang="en-US" b="1" dirty="0">
                <a:solidFill>
                  <a:srgbClr val="0033CC"/>
                </a:solidFill>
              </a:rPr>
              <a:t>delegated</a:t>
            </a:r>
            <a:r>
              <a:rPr lang="en-US" dirty="0">
                <a:solidFill>
                  <a:srgbClr val="0033CC"/>
                </a:solidFill>
              </a:rPr>
              <a:t> to </a:t>
            </a:r>
          </a:p>
          <a:p>
            <a:r>
              <a:rPr lang="en-US" dirty="0">
                <a:solidFill>
                  <a:srgbClr val="0033CC"/>
                </a:solidFill>
              </a:rPr>
              <a:t>the </a:t>
            </a:r>
            <a:r>
              <a:rPr lang="en-US" b="1" dirty="0" err="1">
                <a:solidFill>
                  <a:srgbClr val="0033CC"/>
                </a:solidFill>
                <a:latin typeface="Courier New" charset="0"/>
                <a:cs typeface="Courier New" charset="0"/>
              </a:rPr>
              <a:t>FlyBehavior</a:t>
            </a:r>
            <a:r>
              <a:rPr lang="en-US" dirty="0">
                <a:solidFill>
                  <a:srgbClr val="0033CC"/>
                </a:solidFill>
              </a:rPr>
              <a:t> object.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48639" y="1205286"/>
            <a:ext cx="822661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Duck.h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393350-ACA2-DB4B-BA58-852F7AE55945}"/>
              </a:ext>
            </a:extLst>
          </p:cNvPr>
          <p:cNvSpPr txBox="1"/>
          <p:nvPr/>
        </p:nvSpPr>
        <p:spPr>
          <a:xfrm>
            <a:off x="6789190" y="1655523"/>
            <a:ext cx="138211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The interface</a:t>
            </a:r>
          </a:p>
          <a:p>
            <a:r>
              <a:rPr lang="en-US" dirty="0">
                <a:solidFill>
                  <a:srgbClr val="0033CC"/>
                </a:solidFill>
              </a:rPr>
              <a:t>for a duck</a:t>
            </a:r>
          </a:p>
        </p:txBody>
      </p:sp>
    </p:spTree>
    <p:extLst>
      <p:ext uri="{BB962C8B-B14F-4D97-AF65-F5344CB8AC3E}">
        <p14:creationId xmlns:p14="http://schemas.microsoft.com/office/powerpoint/2010/main" val="194457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Ducks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88757" y="1234464"/>
            <a:ext cx="5650906" cy="54938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#include "</a:t>
            </a:r>
            <a:r>
              <a:rPr lang="en-US" sz="13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Duck.h</a:t>
            </a: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#include "</a:t>
            </a:r>
            <a:r>
              <a:rPr lang="en-US" sz="13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Quack.h</a:t>
            </a: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#include "</a:t>
            </a:r>
            <a:r>
              <a:rPr lang="en-US" sz="13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Fly.h</a:t>
            </a: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endParaRPr lang="en-US" sz="13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300" b="1" dirty="0" err="1">
                <a:solidFill>
                  <a:srgbClr val="B23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MallardDuck</a:t>
            </a: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 : public Duck</a:t>
            </a:r>
          </a:p>
          <a:p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public:</a:t>
            </a:r>
          </a:p>
          <a:p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US" sz="13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MallardDuck</a:t>
            </a: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{</a:t>
            </a:r>
          </a:p>
          <a:p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    </a:t>
            </a:r>
            <a:r>
              <a:rPr lang="en-US" sz="1300" b="1" dirty="0" err="1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quack_behavior</a:t>
            </a:r>
            <a:r>
              <a:rPr lang="en-US" sz="1300" b="1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new Quack();</a:t>
            </a:r>
          </a:p>
          <a:p>
            <a:r>
              <a:rPr lang="en-US" sz="1300" b="1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        </a:t>
            </a:r>
            <a:r>
              <a:rPr lang="en-US" sz="1300" b="1" dirty="0" err="1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fly_behavior</a:t>
            </a:r>
            <a:r>
              <a:rPr lang="en-US" sz="1300" b="1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  = new Fly();</a:t>
            </a:r>
          </a:p>
          <a:p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}</a:t>
            </a:r>
            <a:b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3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void identify() { </a:t>
            </a:r>
            <a:r>
              <a:rPr lang="en-US" sz="13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cout</a:t>
            </a: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&lt;&lt; "Mallard duck" &lt;&lt; </a:t>
            </a:r>
            <a:r>
              <a:rPr lang="en-US" sz="13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endl</a:t>
            </a: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; }</a:t>
            </a:r>
          </a:p>
          <a:p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  <a:b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3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300" b="1" dirty="0" err="1">
                <a:solidFill>
                  <a:srgbClr val="B23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RubberDuck</a:t>
            </a: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 : public Duck</a:t>
            </a:r>
          </a:p>
          <a:p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public:</a:t>
            </a:r>
          </a:p>
          <a:p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US" sz="13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RubberDuck</a:t>
            </a: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{</a:t>
            </a:r>
          </a:p>
          <a:p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    </a:t>
            </a:r>
            <a:r>
              <a:rPr lang="en-US" sz="1300" b="1" dirty="0" err="1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quack_behavior</a:t>
            </a:r>
            <a:r>
              <a:rPr lang="en-US" sz="1300" b="1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new Squeak();</a:t>
            </a:r>
          </a:p>
          <a:p>
            <a:r>
              <a:rPr lang="en-US" sz="1300" b="1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        </a:t>
            </a:r>
            <a:r>
              <a:rPr lang="en-US" sz="1300" b="1" dirty="0" err="1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fly_behavior</a:t>
            </a:r>
            <a:r>
              <a:rPr lang="en-US" sz="1300" b="1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  = new </a:t>
            </a:r>
            <a:r>
              <a:rPr lang="en-US" sz="1300" b="1" dirty="0" err="1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NoFly</a:t>
            </a:r>
            <a:r>
              <a:rPr lang="en-US" sz="1300" b="1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}</a:t>
            </a:r>
            <a:b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3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void identify() { </a:t>
            </a:r>
            <a:r>
              <a:rPr lang="en-US" sz="13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cout</a:t>
            </a: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&lt;&lt; "Rubber duck" &lt;&lt; </a:t>
            </a:r>
            <a:r>
              <a:rPr lang="en-US" sz="13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endl</a:t>
            </a:r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; }</a:t>
            </a:r>
          </a:p>
          <a:p>
            <a:r>
              <a:rPr lang="en-US" sz="1300" b="1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60707" y="1325903"/>
            <a:ext cx="1369221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DuckTypes.h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CFA626-D5D1-E546-925B-BA27EF73E633}"/>
              </a:ext>
            </a:extLst>
          </p:cNvPr>
          <p:cNvSpPr txBox="1"/>
          <p:nvPr/>
        </p:nvSpPr>
        <p:spPr>
          <a:xfrm>
            <a:off x="5783805" y="1832121"/>
            <a:ext cx="167706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Specific duck</a:t>
            </a:r>
          </a:p>
          <a:p>
            <a:r>
              <a:rPr lang="en-US" dirty="0">
                <a:solidFill>
                  <a:srgbClr val="0033CC"/>
                </a:solidFill>
              </a:rPr>
              <a:t>implementations</a:t>
            </a:r>
          </a:p>
        </p:txBody>
      </p:sp>
    </p:spTree>
    <p:extLst>
      <p:ext uri="{BB962C8B-B14F-4D97-AF65-F5344CB8AC3E}">
        <p14:creationId xmlns:p14="http://schemas.microsoft.com/office/powerpoint/2010/main" val="37205335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Ducks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14440" y="1403741"/>
            <a:ext cx="5017720" cy="41857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#include "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DuckTypes.h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"</a:t>
            </a:r>
          </a:p>
          <a:p>
            <a:endParaRPr lang="en-US" sz="1400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int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 main()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{</a:t>
            </a:r>
          </a:p>
          <a:p>
            <a:r>
              <a:rPr lang="en-US" sz="1400" b="1" dirty="0">
                <a:solidFill>
                  <a:srgbClr val="B23C00"/>
                </a:solidFill>
                <a:latin typeface="Courier New" charset="0"/>
                <a:ea typeface="Courier New" charset="0"/>
                <a:cs typeface="Courier New" charset="0"/>
              </a:rPr>
              <a:t>    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MallardDuck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 *mallard = new 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MallardDuck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();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    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RubberDuck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  *rubber  = new 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RubberDuck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();</a:t>
            </a:r>
            <a:br>
              <a:rPr lang="en-US" sz="1400" b="1" dirty="0">
                <a:latin typeface="Courier New" charset="0"/>
                <a:ea typeface="Courier New" charset="0"/>
                <a:cs typeface="Courier New" charset="0"/>
              </a:rPr>
            </a:br>
            <a:endParaRPr lang="en-US" sz="1400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    </a:t>
            </a:r>
            <a:r>
              <a:rPr lang="en-US" sz="1400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mallard-&gt;identify();</a:t>
            </a:r>
          </a:p>
          <a:p>
            <a:r>
              <a:rPr lang="en-US" sz="1400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    mallard-&gt;</a:t>
            </a:r>
            <a:r>
              <a:rPr lang="en-US" sz="1400" b="1" dirty="0" err="1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perform_quack</a:t>
            </a:r>
            <a:r>
              <a:rPr lang="en-US" sz="1400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();</a:t>
            </a:r>
          </a:p>
          <a:p>
            <a:r>
              <a:rPr lang="en-US" sz="1400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    mallard-&gt;</a:t>
            </a:r>
            <a:r>
              <a:rPr lang="en-US" sz="1400" b="1" dirty="0" err="1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perform_fly</a:t>
            </a:r>
            <a:r>
              <a:rPr lang="en-US" sz="1400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();</a:t>
            </a:r>
            <a:br>
              <a:rPr lang="en-US" sz="1400" b="1" dirty="0">
                <a:latin typeface="Courier New" charset="0"/>
                <a:ea typeface="Courier New" charset="0"/>
                <a:cs typeface="Courier New" charset="0"/>
              </a:rPr>
            </a:br>
            <a:endParaRPr lang="en-US" sz="1400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    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cout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 &lt;&lt; </a:t>
            </a:r>
            <a:r>
              <a:rPr lang="en-US" sz="1400" b="1" dirty="0" err="1">
                <a:latin typeface="Courier New" charset="0"/>
                <a:ea typeface="Courier New" charset="0"/>
                <a:cs typeface="Courier New" charset="0"/>
              </a:rPr>
              <a:t>endl</a:t>
            </a:r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;</a:t>
            </a:r>
          </a:p>
          <a:p>
            <a:endParaRPr lang="en-US" sz="1400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    </a:t>
            </a:r>
            <a:r>
              <a:rPr lang="en-US" sz="1400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rubber-&gt;identify();</a:t>
            </a:r>
          </a:p>
          <a:p>
            <a:r>
              <a:rPr lang="en-US" sz="1400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    rubber-&gt;</a:t>
            </a:r>
            <a:r>
              <a:rPr lang="en-US" sz="1400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perform_quack</a:t>
            </a:r>
            <a:r>
              <a:rPr lang="en-US" sz="1400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();</a:t>
            </a:r>
          </a:p>
          <a:p>
            <a:r>
              <a:rPr lang="en-US" sz="1400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    rubber-&gt;</a:t>
            </a:r>
            <a:r>
              <a:rPr lang="en-US" sz="1400" b="1" dirty="0" err="1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perform_fly</a:t>
            </a:r>
            <a:r>
              <a:rPr lang="en-US" sz="1400" b="1" dirty="0">
                <a:solidFill>
                  <a:srgbClr val="008000"/>
                </a:solidFill>
                <a:latin typeface="Courier New" charset="0"/>
                <a:ea typeface="Courier New" charset="0"/>
                <a:cs typeface="Courier New" charset="0"/>
              </a:rPr>
              <a:t>();</a:t>
            </a:r>
            <a:br>
              <a:rPr lang="en-US" sz="1400" b="1" dirty="0">
                <a:latin typeface="Courier New" charset="0"/>
                <a:ea typeface="Courier New" charset="0"/>
                <a:cs typeface="Courier New" charset="0"/>
              </a:rPr>
            </a:br>
            <a:endParaRPr lang="en-US" sz="1400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    return 0;</a:t>
            </a:r>
          </a:p>
          <a:p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}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3446" y="1234464"/>
            <a:ext cx="1415644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DuckTest.cpp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50768" y="2971805"/>
            <a:ext cx="133562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Set behavior</a:t>
            </a:r>
          </a:p>
          <a:p>
            <a:r>
              <a:rPr lang="en-US" dirty="0">
                <a:solidFill>
                  <a:srgbClr val="0033CC"/>
                </a:solidFill>
              </a:rPr>
              <a:t>at run time.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C9344D-1949-C84F-A213-9F96A1C872D4}"/>
              </a:ext>
            </a:extLst>
          </p:cNvPr>
          <p:cNvSpPr txBox="1"/>
          <p:nvPr/>
        </p:nvSpPr>
        <p:spPr>
          <a:xfrm>
            <a:off x="6292034" y="3075884"/>
            <a:ext cx="1912703" cy="1815882"/>
          </a:xfrm>
          <a:prstGeom prst="rect">
            <a:avLst/>
          </a:prstGeom>
          <a:solidFill>
            <a:srgbClr val="DEF0F2"/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Mallard duck</a:t>
            </a:r>
          </a:p>
          <a:p>
            <a:r>
              <a:rPr lang="en-US" b="1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  Quack!</a:t>
            </a:r>
          </a:p>
          <a:p>
            <a:r>
              <a:rPr lang="en-US" b="1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  I can fly!</a:t>
            </a:r>
          </a:p>
          <a:p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Rubber duck</a:t>
            </a:r>
          </a:p>
          <a:p>
            <a:r>
              <a:rPr lang="en-US" b="1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  Squeak!</a:t>
            </a:r>
          </a:p>
          <a:p>
            <a:r>
              <a:rPr lang="en-US" b="1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  I can't fly!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175948-1399-0D4D-8E53-3CC76FC272E9}"/>
              </a:ext>
            </a:extLst>
          </p:cNvPr>
          <p:cNvSpPr txBox="1"/>
          <p:nvPr/>
        </p:nvSpPr>
        <p:spPr>
          <a:xfrm>
            <a:off x="4150768" y="4306991"/>
            <a:ext cx="133562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Set behavior</a:t>
            </a:r>
          </a:p>
          <a:p>
            <a:r>
              <a:rPr lang="en-US" dirty="0">
                <a:solidFill>
                  <a:srgbClr val="008000"/>
                </a:solidFill>
              </a:rPr>
              <a:t>at run time.</a:t>
            </a:r>
          </a:p>
        </p:txBody>
      </p:sp>
    </p:spTree>
    <p:extLst>
      <p:ext uri="{BB962C8B-B14F-4D97-AF65-F5344CB8AC3E}">
        <p14:creationId xmlns:p14="http://schemas.microsoft.com/office/powerpoint/2010/main" val="20177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Picture on Encapsulated Behaviors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59" y="1215956"/>
            <a:ext cx="8046682" cy="49406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D8A777-2F09-2D4E-A281-E84E45783D52}"/>
              </a:ext>
            </a:extLst>
          </p:cNvPr>
          <p:cNvSpPr txBox="1"/>
          <p:nvPr/>
        </p:nvSpPr>
        <p:spPr>
          <a:xfrm>
            <a:off x="6728828" y="6240055"/>
            <a:ext cx="1500732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Head First Design Patterns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Eric &amp; Elisabeth Freeman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O’Reilly, 2004</a:t>
            </a:r>
          </a:p>
        </p:txBody>
      </p:sp>
    </p:spTree>
    <p:extLst>
      <p:ext uri="{BB962C8B-B14F-4D97-AF65-F5344CB8AC3E}">
        <p14:creationId xmlns:p14="http://schemas.microsoft.com/office/powerpoint/2010/main" val="3614595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1B120-189F-A449-8B26-56C6E216A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Java Interface Example</a:t>
            </a:r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8E48B8-7B5A-2940-81D9-6B751EAD8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07599C-D049-6440-9349-F2A4111B5A55}"/>
              </a:ext>
            </a:extLst>
          </p:cNvPr>
          <p:cNvSpPr txBox="1"/>
          <p:nvPr/>
        </p:nvSpPr>
        <p:spPr>
          <a:xfrm>
            <a:off x="548684" y="1231642"/>
            <a:ext cx="3147015" cy="15696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public interface </a:t>
            </a:r>
            <a:r>
              <a:rPr lang="en-US" b="1" dirty="0">
                <a:solidFill>
                  <a:srgbClr val="B23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Animal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String identify();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String speak();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String go();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D4D191-16D2-7049-860E-B6168CF0FFBC}"/>
              </a:ext>
            </a:extLst>
          </p:cNvPr>
          <p:cNvSpPr txBox="1"/>
          <p:nvPr/>
        </p:nvSpPr>
        <p:spPr>
          <a:xfrm>
            <a:off x="3931927" y="1231642"/>
            <a:ext cx="4628190" cy="50167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public class Bird </a:t>
            </a:r>
            <a:r>
              <a:rPr lang="en-US" b="1" dirty="0">
                <a:solidFill>
                  <a:srgbClr val="B23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implements Animal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US" b="1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@Override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public String identify() 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    return "bird";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}</a:t>
            </a:r>
            <a:b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US" b="1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@Override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public String speak() 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    return "Chirp!";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}</a:t>
            </a:r>
          </a:p>
          <a:p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US" b="1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@Override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public String go() 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    return "Fly!";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}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8005DA-AA2B-574C-9E4A-849A91F079F4}"/>
              </a:ext>
            </a:extLst>
          </p:cNvPr>
          <p:cNvSpPr txBox="1"/>
          <p:nvPr/>
        </p:nvSpPr>
        <p:spPr>
          <a:xfrm>
            <a:off x="6857975" y="2777044"/>
            <a:ext cx="1295547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@Override</a:t>
            </a:r>
            <a:br>
              <a:rPr lang="en-US" dirty="0"/>
            </a:br>
            <a:r>
              <a:rPr lang="en-US" dirty="0"/>
              <a:t>is optional.</a:t>
            </a:r>
          </a:p>
        </p:txBody>
      </p:sp>
    </p:spTree>
    <p:extLst>
      <p:ext uri="{BB962C8B-B14F-4D97-AF65-F5344CB8AC3E}">
        <p14:creationId xmlns:p14="http://schemas.microsoft.com/office/powerpoint/2010/main" val="39888185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“Has a” is Often Better Than “Is a”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 principle:</a:t>
            </a: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Composition is </a:t>
            </a:r>
            <a:r>
              <a:rPr lang="en-US" dirty="0">
                <a:solidFill>
                  <a:srgbClr val="B23C00"/>
                </a:solidFill>
              </a:rPr>
              <a:t>more flexible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A duck is composed of quack and fly behaviors.</a:t>
            </a:r>
          </a:p>
          <a:p>
            <a:pPr lvl="5"/>
            <a:endParaRPr lang="en-US" dirty="0"/>
          </a:p>
          <a:p>
            <a:r>
              <a:rPr lang="en-US" dirty="0"/>
              <a:t>You can </a:t>
            </a:r>
            <a:r>
              <a:rPr lang="en-US" dirty="0">
                <a:solidFill>
                  <a:srgbClr val="B23C00"/>
                </a:solidFill>
              </a:rPr>
              <a:t>set and change behavior</a:t>
            </a:r>
            <a:r>
              <a:rPr lang="en-US" dirty="0"/>
              <a:t> at run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29528" y="1965976"/>
            <a:ext cx="5884944" cy="523220"/>
          </a:xfrm>
          <a:prstGeom prst="rect">
            <a:avLst/>
          </a:prstGeom>
          <a:solidFill>
            <a:srgbClr val="0033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Favor composition over inheritance.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77368F-2F76-2A4C-9D15-40DB7A59F741}"/>
              </a:ext>
            </a:extLst>
          </p:cNvPr>
          <p:cNvSpPr txBox="1"/>
          <p:nvPr/>
        </p:nvSpPr>
        <p:spPr>
          <a:xfrm>
            <a:off x="3108976" y="2454595"/>
            <a:ext cx="827471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“has a”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C8922F-E656-8E4F-8336-664B9100967A}"/>
              </a:ext>
            </a:extLst>
          </p:cNvPr>
          <p:cNvSpPr txBox="1"/>
          <p:nvPr/>
        </p:nvSpPr>
        <p:spPr>
          <a:xfrm>
            <a:off x="5990862" y="2422227"/>
            <a:ext cx="641522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“is a”</a:t>
            </a:r>
          </a:p>
        </p:txBody>
      </p:sp>
    </p:spTree>
    <p:extLst>
      <p:ext uri="{BB962C8B-B14F-4D97-AF65-F5344CB8AC3E}">
        <p14:creationId xmlns:p14="http://schemas.microsoft.com/office/powerpoint/2010/main" val="35760403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C3F05-5FEB-4340-934E-AFBEE05B8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#8. Install wxWidgets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225B8-C6CE-3E45-BC06-2036EAC98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806" y="1295400"/>
            <a:ext cx="8412434" cy="4835525"/>
          </a:xfrm>
        </p:spPr>
        <p:txBody>
          <a:bodyPr/>
          <a:lstStyle/>
          <a:p>
            <a:r>
              <a:rPr lang="en-US" dirty="0"/>
              <a:t>See the useful tutorials at </a:t>
            </a:r>
            <a:r>
              <a:rPr lang="en-US" dirty="0">
                <a:hlinkClick r:id="rId2"/>
              </a:rPr>
              <a:t>http://www.cs.sjsu.edu/~mak/tutorials/index.html</a:t>
            </a:r>
            <a:r>
              <a:rPr lang="en-US" dirty="0"/>
              <a:t> </a:t>
            </a:r>
          </a:p>
          <a:p>
            <a:pPr lvl="4"/>
            <a:endParaRPr lang="en-US" dirty="0"/>
          </a:p>
          <a:p>
            <a:r>
              <a:rPr lang="en-US" dirty="0"/>
              <a:t>Install the VirtualBox virtual machine manager.</a:t>
            </a:r>
          </a:p>
          <a:p>
            <a:pPr lvl="4"/>
            <a:endParaRPr lang="en-US" dirty="0"/>
          </a:p>
          <a:p>
            <a:r>
              <a:rPr lang="en-US" dirty="0"/>
              <a:t>Install the Ubuntu OS in a virtual machine.</a:t>
            </a:r>
          </a:p>
          <a:p>
            <a:pPr lvl="1"/>
            <a:r>
              <a:rPr lang="en-US" dirty="0"/>
              <a:t>Give the virtual machine at least 32 GB of disk space.</a:t>
            </a:r>
          </a:p>
          <a:p>
            <a:pPr lvl="1"/>
            <a:r>
              <a:rPr lang="en-US" dirty="0"/>
              <a:t>Give the virtual machine at least 4 GB of memory, </a:t>
            </a:r>
            <a:br>
              <a:rPr lang="en-US" dirty="0"/>
            </a:br>
            <a:r>
              <a:rPr lang="en-US" dirty="0"/>
              <a:t>but not more than half of your physical memory.</a:t>
            </a:r>
          </a:p>
          <a:p>
            <a:pPr lvl="5"/>
            <a:endParaRPr lang="en-US" dirty="0"/>
          </a:p>
          <a:p>
            <a:r>
              <a:rPr lang="en-US" dirty="0"/>
              <a:t>Install wxWidgets on Ubuntu.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77A8E-572C-C94C-A742-493AE44E3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847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2EDFD-1293-0547-83D7-4BC12F887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#8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3C8EC-0BC9-954A-834A-F5B7A91DF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you’ve successfully built and installed wxWidgets:</a:t>
            </a:r>
          </a:p>
          <a:p>
            <a:pPr lvl="1"/>
            <a:r>
              <a:rPr lang="en-US" dirty="0"/>
              <a:t>Go into the </a:t>
            </a:r>
            <a:r>
              <a:rPr lang="en-US" b="1" dirty="0" err="1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gtk</a:t>
            </a:r>
            <a:r>
              <a:rPr lang="en-US" b="1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-build/samples</a:t>
            </a:r>
            <a:r>
              <a:rPr lang="en-US" dirty="0"/>
              <a:t> directory.</a:t>
            </a:r>
          </a:p>
          <a:p>
            <a:pPr lvl="1"/>
            <a:r>
              <a:rPr lang="en-US" dirty="0"/>
              <a:t>Try to </a:t>
            </a:r>
            <a:r>
              <a:rPr lang="en-US" b="1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make</a:t>
            </a:r>
            <a:r>
              <a:rPr lang="en-US" dirty="0"/>
              <a:t> some of the sample program, especially program “</a:t>
            </a:r>
            <a:r>
              <a:rPr lang="en-US" b="1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minimum</a:t>
            </a:r>
            <a:r>
              <a:rPr lang="en-US" dirty="0"/>
              <a:t>”.</a:t>
            </a:r>
          </a:p>
          <a:p>
            <a:pPr lvl="5"/>
            <a:endParaRPr lang="en-US" dirty="0"/>
          </a:p>
          <a:p>
            <a:r>
              <a:rPr lang="en-US" dirty="0"/>
              <a:t>Make sample program widgets.</a:t>
            </a:r>
          </a:p>
          <a:p>
            <a:pPr lvl="1"/>
            <a:r>
              <a:rPr lang="en-US" dirty="0"/>
              <a:t>Submit to Canvas a </a:t>
            </a:r>
            <a:r>
              <a:rPr lang="en-US" dirty="0">
                <a:solidFill>
                  <a:srgbClr val="B23C00"/>
                </a:solidFill>
              </a:rPr>
              <a:t>screenshots</a:t>
            </a:r>
            <a:r>
              <a:rPr lang="en-US" dirty="0"/>
              <a:t> of the </a:t>
            </a:r>
            <a:r>
              <a:rPr lang="en-US" b="1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minimum</a:t>
            </a:r>
            <a:r>
              <a:rPr lang="en-US" dirty="0"/>
              <a:t> and </a:t>
            </a:r>
            <a:r>
              <a:rPr lang="en-US" b="1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widgets</a:t>
            </a:r>
            <a:r>
              <a:rPr lang="en-US" dirty="0"/>
              <a:t> sample programs running on Ubuntu.</a:t>
            </a:r>
          </a:p>
          <a:p>
            <a:pPr lvl="4"/>
            <a:endParaRPr lang="en-US" dirty="0"/>
          </a:p>
          <a:p>
            <a:r>
              <a:rPr lang="en-US" dirty="0"/>
              <a:t>Due Tuesday, </a:t>
            </a:r>
            <a:r>
              <a:rPr lang="en-US"/>
              <a:t>April 9 </a:t>
            </a:r>
            <a:r>
              <a:rPr lang="en-US" dirty="0"/>
              <a:t>at 8:30 AM.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8062F-9560-8648-A92E-B849A320F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952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CEFBA-41F3-844C-99F1-8FE4F334A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#8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F8708-6357-D044-B674-3906BDF2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865E98-86F8-3944-B08E-24909A50E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853" y="1039195"/>
            <a:ext cx="7092293" cy="552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2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1B120-189F-A449-8B26-56C6E216A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Java Interface Example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8E48B8-7B5A-2940-81D9-6B751EAD8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07599C-D049-6440-9349-F2A4111B5A55}"/>
              </a:ext>
            </a:extLst>
          </p:cNvPr>
          <p:cNvSpPr txBox="1"/>
          <p:nvPr/>
        </p:nvSpPr>
        <p:spPr>
          <a:xfrm>
            <a:off x="548684" y="1231642"/>
            <a:ext cx="3147015" cy="15696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public interface </a:t>
            </a:r>
            <a:r>
              <a:rPr lang="en-US" b="1" dirty="0">
                <a:solidFill>
                  <a:srgbClr val="B23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Animal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String identify();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String speak();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String go();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D4D191-16D2-7049-860E-B6168CF0FFBC}"/>
              </a:ext>
            </a:extLst>
          </p:cNvPr>
          <p:cNvSpPr txBox="1"/>
          <p:nvPr/>
        </p:nvSpPr>
        <p:spPr>
          <a:xfrm>
            <a:off x="3931927" y="1231642"/>
            <a:ext cx="4504759" cy="50167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public class Cat </a:t>
            </a:r>
            <a:r>
              <a:rPr lang="en-US" b="1" dirty="0">
                <a:solidFill>
                  <a:srgbClr val="B23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implements Animal 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b="1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    @Override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public String identify() 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    return "cat";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}</a:t>
            </a:r>
            <a:b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    @Override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public String speak() 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    return "Meow!";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}</a:t>
            </a:r>
          </a:p>
          <a:p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    @Override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public String go() 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    return "Run!";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}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567637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1B120-189F-A449-8B26-56C6E216A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Java Interface Example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8E48B8-7B5A-2940-81D9-6B751EAD8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D4D191-16D2-7049-860E-B6168CF0FFBC}"/>
              </a:ext>
            </a:extLst>
          </p:cNvPr>
          <p:cNvSpPr txBox="1"/>
          <p:nvPr/>
        </p:nvSpPr>
        <p:spPr>
          <a:xfrm>
            <a:off x="182928" y="1303481"/>
            <a:ext cx="7713971" cy="47705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public class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AnimalTester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public static void main(String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args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[])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    Animal cat = new Cat();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    print(cat);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       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    Animal bird = new Bird();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    print(bird);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}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   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private static void print(Animal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anim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   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System.out.println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   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System.out.printf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("I'm a %s!\n",   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anim.identify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   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System.out.printf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("Speaking: %s\n",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anim.speak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   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System.out.printf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("Going:    %s\n",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anim.go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}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07599C-D049-6440-9349-F2A4111B5A55}"/>
              </a:ext>
            </a:extLst>
          </p:cNvPr>
          <p:cNvSpPr txBox="1"/>
          <p:nvPr/>
        </p:nvSpPr>
        <p:spPr>
          <a:xfrm>
            <a:off x="5208292" y="2148854"/>
            <a:ext cx="3147015" cy="15696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public interface Animal 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String identify();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String speak();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String go();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B1A739-CCDC-8A4F-8B74-C41D72917045}"/>
              </a:ext>
            </a:extLst>
          </p:cNvPr>
          <p:cNvSpPr txBox="1"/>
          <p:nvPr/>
        </p:nvSpPr>
        <p:spPr>
          <a:xfrm>
            <a:off x="7262458" y="3291837"/>
            <a:ext cx="1672253" cy="1384995"/>
          </a:xfrm>
          <a:prstGeom prst="rect">
            <a:avLst/>
          </a:prstGeom>
          <a:solidFill>
            <a:srgbClr val="E1F5FF"/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I'm a cat!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Speaking: Meow!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Going:    Run!</a:t>
            </a:r>
            <a:b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I'm a bird!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Speaking: Chirp!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Going:    Fly!</a:t>
            </a:r>
          </a:p>
        </p:txBody>
      </p:sp>
    </p:spTree>
    <p:extLst>
      <p:ext uri="{BB962C8B-B14F-4D97-AF65-F5344CB8AC3E}">
        <p14:creationId xmlns:p14="http://schemas.microsoft.com/office/powerpoint/2010/main" val="2108858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1E4A7-6958-B849-9319-21FA371BF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C++ Interfaces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48ED1-8E65-6148-A7AB-B97FE0E566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C++ does not have an explicit interface construct as does Java.</a:t>
            </a:r>
          </a:p>
          <a:p>
            <a:pPr lvl="4"/>
            <a:endParaRPr lang="en-US" dirty="0"/>
          </a:p>
          <a:p>
            <a:r>
              <a:rPr lang="en-US" dirty="0"/>
              <a:t>In C++, the equivalent to a Java interface is a </a:t>
            </a:r>
            <a:r>
              <a:rPr lang="en-US" dirty="0">
                <a:solidFill>
                  <a:srgbClr val="B23C00"/>
                </a:solidFill>
              </a:rPr>
              <a:t>pure abstract class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It cannot be instantiated.</a:t>
            </a:r>
          </a:p>
          <a:p>
            <a:pPr lvl="5"/>
            <a:endParaRPr lang="en-US" dirty="0"/>
          </a:p>
          <a:p>
            <a:r>
              <a:rPr lang="en-US" dirty="0"/>
              <a:t>Each member function of a pure abstract class must be a </a:t>
            </a:r>
            <a:r>
              <a:rPr lang="en-US" dirty="0">
                <a:solidFill>
                  <a:srgbClr val="B23C00"/>
                </a:solidFill>
              </a:rPr>
              <a:t>pure virtual function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Each pure virtual member function must be </a:t>
            </a:r>
            <a:br>
              <a:rPr lang="en-US" dirty="0"/>
            </a:br>
            <a:r>
              <a:rPr lang="en-US" dirty="0"/>
              <a:t>defined in a subclass of the abstract class.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2723A-482C-F54C-9F02-C62995C06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57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F25CF-0D51-AB4F-BCD3-2FAF85556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C++ Pure Abstract Class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6C390-9FB6-9F48-B180-CFE08AC29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A1FCE0-D51D-8F48-811E-C1B75A4AD3F1}"/>
              </a:ext>
            </a:extLst>
          </p:cNvPr>
          <p:cNvSpPr txBox="1"/>
          <p:nvPr/>
        </p:nvSpPr>
        <p:spPr>
          <a:xfrm>
            <a:off x="961877" y="1434270"/>
            <a:ext cx="5121915" cy="18158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b="1" dirty="0">
                <a:solidFill>
                  <a:srgbClr val="B23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Animal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public: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virtual string identify()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lang="en-US" b="1" dirty="0">
                <a:solidFill>
                  <a:srgbClr val="B23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virtual string speak()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lang="en-US" b="1" dirty="0">
                <a:solidFill>
                  <a:srgbClr val="B23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= 0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virtual string go()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lang="en-US" b="1" dirty="0">
                <a:solidFill>
                  <a:srgbClr val="B23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= 0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77378E-8605-274A-97EA-3E5D112D846D}"/>
              </a:ext>
            </a:extLst>
          </p:cNvPr>
          <p:cNvSpPr txBox="1"/>
          <p:nvPr/>
        </p:nvSpPr>
        <p:spPr>
          <a:xfrm>
            <a:off x="961877" y="3481057"/>
            <a:ext cx="7220246" cy="25545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#include "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Animal.h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using namespace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class Bird : </a:t>
            </a:r>
            <a:r>
              <a:rPr lang="en-US" b="1" dirty="0">
                <a:solidFill>
                  <a:srgbClr val="B23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public Animal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public: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string identify()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override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{ return "bird"; }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string speak()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b="1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override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{ return "Chirp!"; }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string go()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  <a:r>
              <a:rPr lang="en-US" b="1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override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{ return "Fly!"; }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46605F-1078-7246-AF8C-C4BE3DBF9A12}"/>
              </a:ext>
            </a:extLst>
          </p:cNvPr>
          <p:cNvSpPr txBox="1"/>
          <p:nvPr/>
        </p:nvSpPr>
        <p:spPr>
          <a:xfrm>
            <a:off x="4915313" y="4251951"/>
            <a:ext cx="1172116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override</a:t>
            </a:r>
            <a:br>
              <a:rPr lang="en-US" dirty="0"/>
            </a:br>
            <a:r>
              <a:rPr lang="en-US" dirty="0"/>
              <a:t>is optional.</a:t>
            </a:r>
          </a:p>
        </p:txBody>
      </p:sp>
    </p:spTree>
    <p:extLst>
      <p:ext uri="{BB962C8B-B14F-4D97-AF65-F5344CB8AC3E}">
        <p14:creationId xmlns:p14="http://schemas.microsoft.com/office/powerpoint/2010/main" val="2531565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F25CF-0D51-AB4F-BCD3-2FAF85556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C++ Pure Abstract Class Example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6C390-9FB6-9F48-B180-CFE08AC29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A1FCE0-D51D-8F48-811E-C1B75A4AD3F1}"/>
              </a:ext>
            </a:extLst>
          </p:cNvPr>
          <p:cNvSpPr txBox="1"/>
          <p:nvPr/>
        </p:nvSpPr>
        <p:spPr>
          <a:xfrm>
            <a:off x="961877" y="1434270"/>
            <a:ext cx="5121915" cy="18158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b="1" dirty="0">
                <a:solidFill>
                  <a:srgbClr val="B23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Animal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public: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virtual string identify()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lang="en-US" b="1" dirty="0">
                <a:solidFill>
                  <a:srgbClr val="B23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virtual string speak()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lang="en-US" b="1" dirty="0">
                <a:solidFill>
                  <a:srgbClr val="B23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= 0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virtual string go()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lang="en-US" b="1" dirty="0">
                <a:solidFill>
                  <a:srgbClr val="B23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= 0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77378E-8605-274A-97EA-3E5D112D846D}"/>
              </a:ext>
            </a:extLst>
          </p:cNvPr>
          <p:cNvSpPr txBox="1"/>
          <p:nvPr/>
        </p:nvSpPr>
        <p:spPr>
          <a:xfrm>
            <a:off x="961877" y="3481057"/>
            <a:ext cx="7096815" cy="25545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#include "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Animal.h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using namespace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class Cat : </a:t>
            </a:r>
            <a:r>
              <a:rPr lang="en-US" b="1" dirty="0">
                <a:solidFill>
                  <a:srgbClr val="B23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public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B23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Animal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public: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string identify()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override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{ return "cat"; }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string speak()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US" b="1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override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{ return "Meow!"; }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string go()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      </a:t>
            </a:r>
            <a:r>
              <a:rPr lang="en-US" b="1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override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{ return "Run!"; }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</p:spTree>
    <p:extLst>
      <p:ext uri="{BB962C8B-B14F-4D97-AF65-F5344CB8AC3E}">
        <p14:creationId xmlns:p14="http://schemas.microsoft.com/office/powerpoint/2010/main" val="4109556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F25CF-0D51-AB4F-BCD3-2FAF85556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C++ Pure Abstract Class Example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6C390-9FB6-9F48-B180-CFE08AC29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77378E-8605-274A-97EA-3E5D112D846D}"/>
              </a:ext>
            </a:extLst>
          </p:cNvPr>
          <p:cNvSpPr txBox="1"/>
          <p:nvPr/>
        </p:nvSpPr>
        <p:spPr>
          <a:xfrm>
            <a:off x="457200" y="1325903"/>
            <a:ext cx="3887603" cy="42780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#include "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Animal.h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#include "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Bird.h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#include "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Cat.h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using namespace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print(Animal *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ptr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main()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Animal *cat = new Cat();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print(cat);</a:t>
            </a:r>
            <a:b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Animal *bird = new Bird();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print(bird);</a:t>
            </a:r>
          </a:p>
          <a:p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return 0;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9D3D4E-3317-624F-BB54-1A41C64A8269}"/>
              </a:ext>
            </a:extLst>
          </p:cNvPr>
          <p:cNvSpPr txBox="1"/>
          <p:nvPr/>
        </p:nvSpPr>
        <p:spPr>
          <a:xfrm>
            <a:off x="2401001" y="4955159"/>
            <a:ext cx="6603090" cy="1815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print(Animal *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ptr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&lt;&lt;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&lt;&lt; "I'm a "     &lt;&lt;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ptr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-&gt;identify() &lt;&lt;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&lt;&lt; "Speaking: " &lt;&lt;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ptr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-&gt;speak()    &lt;&lt;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&lt;&lt; "Going: "    &lt;&lt;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ptr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-&gt;go()       &lt;&lt;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75ABB0-B3CE-C040-89DE-1CFC8AD46464}"/>
              </a:ext>
            </a:extLst>
          </p:cNvPr>
          <p:cNvSpPr txBox="1"/>
          <p:nvPr/>
        </p:nvSpPr>
        <p:spPr>
          <a:xfrm>
            <a:off x="3657610" y="1613118"/>
            <a:ext cx="5121915" cy="18158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b="1" dirty="0">
                <a:solidFill>
                  <a:srgbClr val="B23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Animal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public: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virtual string identify()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lang="en-US" b="1" dirty="0">
                <a:solidFill>
                  <a:srgbClr val="B23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virtual string speak()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lang="en-US" b="1" dirty="0">
                <a:solidFill>
                  <a:srgbClr val="B23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= 0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virtual string go()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lang="en-US" b="1" dirty="0">
                <a:solidFill>
                  <a:srgbClr val="B23C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= 0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65199D-BEC8-0D48-A026-A93516C1DFBA}"/>
              </a:ext>
            </a:extLst>
          </p:cNvPr>
          <p:cNvSpPr txBox="1"/>
          <p:nvPr/>
        </p:nvSpPr>
        <p:spPr>
          <a:xfrm>
            <a:off x="5702546" y="3259020"/>
            <a:ext cx="2159566" cy="1815882"/>
          </a:xfrm>
          <a:prstGeom prst="rect">
            <a:avLst/>
          </a:prstGeom>
          <a:solidFill>
            <a:srgbClr val="E1F5FF"/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I'm a cat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Speaking: Meow!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Going: Run!</a:t>
            </a:r>
            <a:b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I'm a bird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Speaking: Chirp!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Going: Fly!</a:t>
            </a:r>
          </a:p>
        </p:txBody>
      </p:sp>
    </p:spTree>
    <p:extLst>
      <p:ext uri="{BB962C8B-B14F-4D97-AF65-F5344CB8AC3E}">
        <p14:creationId xmlns:p14="http://schemas.microsoft.com/office/powerpoint/2010/main" val="210259213"/>
      </p:ext>
    </p:extLst>
  </p:cSld>
  <p:clrMapOvr>
    <a:masterClrMapping/>
  </p:clrMapOvr>
</p:sld>
</file>

<file path=ppt/theme/theme1.xml><?xml version="1.0" encoding="utf-8"?>
<a:theme xmlns:a="http://schemas.openxmlformats.org/drawingml/2006/main" name="Quadrant">
  <a:themeElements>
    <a:clrScheme name="Quadrant 2">
      <a:dk1>
        <a:srgbClr val="000000"/>
      </a:dk1>
      <a:lt1>
        <a:srgbClr val="FFFFFF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FFFF"/>
      </a:accent3>
      <a:accent4>
        <a:srgbClr val="000000"/>
      </a:accent4>
      <a:accent5>
        <a:srgbClr val="E2E2AA"/>
      </a:accent5>
      <a:accent6>
        <a:srgbClr val="8A8A5C"/>
      </a:accent6>
      <a:hlink>
        <a:srgbClr val="996633"/>
      </a:hlink>
      <a:folHlink>
        <a:srgbClr val="993300"/>
      </a:folHlink>
    </a:clrScheme>
    <a:fontScheme name="Quadran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Quadrant</Template>
  <TotalTime>52516</TotalTime>
  <Words>1015</Words>
  <Application>Microsoft Macintosh PowerPoint</Application>
  <PresentationFormat>On-screen Show (4:3)</PresentationFormat>
  <Paragraphs>464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Courier New</vt:lpstr>
      <vt:lpstr>Times New Roman</vt:lpstr>
      <vt:lpstr>Wingdings</vt:lpstr>
      <vt:lpstr>Quadrant</vt:lpstr>
      <vt:lpstr>CS 144 Advanced C++ Programming March 26 Class Meeting</vt:lpstr>
      <vt:lpstr>Java Interfaces</vt:lpstr>
      <vt:lpstr>Java Interface Example</vt:lpstr>
      <vt:lpstr>Java Interface Example, cont’d</vt:lpstr>
      <vt:lpstr>Java Interface Example, cont’d</vt:lpstr>
      <vt:lpstr>C++ Interfaces</vt:lpstr>
      <vt:lpstr>C++ Pure Abstract Class Example</vt:lpstr>
      <vt:lpstr>C++ Pure Abstract Class Example, cont’d</vt:lpstr>
      <vt:lpstr>C++ Pure Abstract Class Example, cont’d</vt:lpstr>
      <vt:lpstr>Principle of Coding to the Interface</vt:lpstr>
      <vt:lpstr>SimUDuck Simulation Game</vt:lpstr>
      <vt:lpstr>SimUDuck Simulation Game, cont’d</vt:lpstr>
      <vt:lpstr>Something Went Wrong</vt:lpstr>
      <vt:lpstr>Joe Thinks about Inheritance</vt:lpstr>
      <vt:lpstr>What about Interfaces?</vt:lpstr>
      <vt:lpstr>What about Interfaces? cont’d</vt:lpstr>
      <vt:lpstr>What about Interfaces? cont’d</vt:lpstr>
      <vt:lpstr>Encapsulate What Varies</vt:lpstr>
      <vt:lpstr>Design the Duck Behaviors</vt:lpstr>
      <vt:lpstr>Implement the Duck Behaviors</vt:lpstr>
      <vt:lpstr>Code Reuse</vt:lpstr>
      <vt:lpstr>Delegate Duck Behaviors</vt:lpstr>
      <vt:lpstr>Delegate Duck Behaviors, cont’d</vt:lpstr>
      <vt:lpstr>Fly Behaviors</vt:lpstr>
      <vt:lpstr>Quack Behaviors</vt:lpstr>
      <vt:lpstr>The Abstract Duck Superclass</vt:lpstr>
      <vt:lpstr>Create Ducks</vt:lpstr>
      <vt:lpstr>Test Ducks</vt:lpstr>
      <vt:lpstr>The Big Picture on Encapsulated Behaviors</vt:lpstr>
      <vt:lpstr>“Has a” is Often Better Than “Is a”</vt:lpstr>
      <vt:lpstr>Assignment #8. Install wxWidgets</vt:lpstr>
      <vt:lpstr>Assignment #8, cont’d</vt:lpstr>
      <vt:lpstr>Assignment #8, cont’d</vt:lpstr>
    </vt:vector>
  </TitlesOfParts>
  <Manager/>
  <Company>San Jose State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46B: Introduction to Data Structures</dc:title>
  <dc:subject/>
  <dc:creator>Ronald Mak</dc:creator>
  <cp:keywords/>
  <dc:description/>
  <cp:lastModifiedBy>Ronald Mak</cp:lastModifiedBy>
  <cp:revision>921</cp:revision>
  <cp:lastPrinted>2016-09-16T08:43:07Z</cp:lastPrinted>
  <dcterms:created xsi:type="dcterms:W3CDTF">2008-01-12T03:52:55Z</dcterms:created>
  <dcterms:modified xsi:type="dcterms:W3CDTF">2019-04-01T19:21:10Z</dcterms:modified>
  <cp:category/>
</cp:coreProperties>
</file>