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70"/>
  </p:notesMasterIdLst>
  <p:handoutMasterIdLst>
    <p:handoutMasterId r:id="rId71"/>
  </p:handoutMasterIdLst>
  <p:sldIdLst>
    <p:sldId id="256" r:id="rId2"/>
    <p:sldId id="360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7" r:id="rId16"/>
    <p:sldId id="316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61" r:id="rId38"/>
    <p:sldId id="362" r:id="rId39"/>
    <p:sldId id="363" r:id="rId40"/>
    <p:sldId id="364" r:id="rId41"/>
    <p:sldId id="365" r:id="rId42"/>
    <p:sldId id="366" r:id="rId43"/>
    <p:sldId id="367" r:id="rId44"/>
    <p:sldId id="368" r:id="rId45"/>
    <p:sldId id="369" r:id="rId46"/>
    <p:sldId id="370" r:id="rId47"/>
    <p:sldId id="371" r:id="rId48"/>
    <p:sldId id="372" r:id="rId49"/>
    <p:sldId id="373" r:id="rId50"/>
    <p:sldId id="374" r:id="rId51"/>
    <p:sldId id="375" r:id="rId52"/>
    <p:sldId id="376" r:id="rId53"/>
    <p:sldId id="377" r:id="rId54"/>
    <p:sldId id="378" r:id="rId55"/>
    <p:sldId id="379" r:id="rId56"/>
    <p:sldId id="380" r:id="rId57"/>
    <p:sldId id="381" r:id="rId58"/>
    <p:sldId id="382" r:id="rId59"/>
    <p:sldId id="383" r:id="rId60"/>
    <p:sldId id="384" r:id="rId61"/>
    <p:sldId id="385" r:id="rId62"/>
    <p:sldId id="386" r:id="rId63"/>
    <p:sldId id="338" r:id="rId64"/>
    <p:sldId id="339" r:id="rId65"/>
    <p:sldId id="340" r:id="rId66"/>
    <p:sldId id="341" r:id="rId67"/>
    <p:sldId id="342" r:id="rId68"/>
    <p:sldId id="343" r:id="rId6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CC"/>
    <a:srgbClr val="B23C00"/>
    <a:srgbClr val="0432FF"/>
    <a:srgbClr val="E2EBFF"/>
    <a:srgbClr val="DEF0F2"/>
    <a:srgbClr val="CC99FF"/>
    <a:srgbClr val="D5FC79"/>
    <a:srgbClr val="8F0000"/>
    <a:srgbClr val="F2E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11" autoAdjust="0"/>
    <p:restoredTop sz="86364" autoAdjust="0"/>
  </p:normalViewPr>
  <p:slideViewPr>
    <p:cSldViewPr>
      <p:cViewPr varScale="1">
        <p:scale>
          <a:sx n="153" d="100"/>
          <a:sy n="153" d="100"/>
        </p:scale>
        <p:origin x="2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BEC4D-AF1D-B244-858F-FC7BB69AC3F2}" type="datetimeFigureOut">
              <a:rPr lang="en-US" smtClean="0"/>
              <a:t>4/21/20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7C8AE-DEBD-E641-93E8-ED065F7FB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049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5E68D8E-92B9-6647-9C13-3186C5B51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52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 b="1"/>
            </a:lvl1pPr>
          </a:lstStyle>
          <a:p>
            <a:fld id="{91E6F249-8D10-7240-A07E-F66CEC25290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62B2D-F854-104A-9535-9A504E5923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6CE3A-7281-7642-9900-6E16427813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38120" y="6248400"/>
            <a:ext cx="548679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F516B7F-12E3-114E-9B55-66756E9F7A1D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0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Engineering Dept.</a:t>
            </a:r>
          </a:p>
          <a:p>
            <a:r>
              <a:rPr lang="en-US" sz="1000" baseline="0" dirty="0"/>
              <a:t>Spring 2020: April 21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328239" y="6263609"/>
            <a:ext cx="2765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CMPE 280: Web UI Design</a:t>
            </a:r>
            <a:r>
              <a:rPr lang="en-US" sz="1000" baseline="0" dirty="0"/>
              <a:t> and Development</a:t>
            </a:r>
            <a:br>
              <a:rPr lang="en-US" sz="1000" baseline="0" dirty="0"/>
            </a:br>
            <a:r>
              <a:rPr lang="en-US" sz="1000" baseline="0" dirty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code.angularjs.org/1.6.6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code.angularjs.org/1.6.6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CMPE 280</a:t>
            </a:r>
            <a:br>
              <a:rPr lang="en-US" sz="3200" dirty="0"/>
            </a:br>
            <a:r>
              <a:rPr lang="en-US" sz="3200" dirty="0"/>
              <a:t>Web UI Design and Development</a:t>
            </a:r>
            <a:br>
              <a:rPr lang="en-US" sz="3600" dirty="0"/>
            </a:br>
            <a:r>
              <a:rPr lang="en-US" sz="2400" dirty="0"/>
              <a:t>April 21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Engineering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Spring 2020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E6F249-8D10-7240-A07E-F66CEC25290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40" y="4617707"/>
            <a:ext cx="878610" cy="11887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$http</a:t>
            </a:r>
            <a:r>
              <a:rPr lang="en-US" dirty="0"/>
              <a:t> Service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5014" y="1509349"/>
            <a:ext cx="8207696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&lt;head&gt;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&lt;script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src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="https://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ajax.googleapis.com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/.../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angular.min.js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"&gt;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&lt;/script&gt;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&lt;script&gt;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var app = </a:t>
            </a:r>
            <a:r>
              <a:rPr lang="is-I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angular.module</a:t>
            </a:r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('</a:t>
            </a:r>
            <a:r>
              <a:rPr lang="is-IS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myApp</a:t>
            </a:r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', []);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app.controller('</a:t>
            </a:r>
            <a:r>
              <a:rPr lang="is-IS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myCtrl</a:t>
            </a:r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', function($scope, $http) 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{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is-I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$http.get</a:t>
            </a:r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is-IS" b="1" dirty="0">
                <a:solidFill>
                  <a:srgbClr val="0432FF"/>
                </a:solidFill>
                <a:latin typeface="Courier New" charset="0"/>
                <a:ea typeface="Courier New" charset="0"/>
                <a:cs typeface="Courier New" charset="0"/>
              </a:rPr>
              <a:t>welcome.htm</a:t>
            </a:r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").then(function(response) 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{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$scope.</a:t>
            </a:r>
            <a:r>
              <a:rPr lang="is-IS" b="1" dirty="0">
                <a:solidFill>
                  <a:srgbClr val="0432FF"/>
                </a:solidFill>
                <a:latin typeface="Courier New" charset="0"/>
                <a:ea typeface="Courier New" charset="0"/>
                <a:cs typeface="Courier New" charset="0"/>
              </a:rPr>
              <a:t>myWelcome</a:t>
            </a:r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 = response.data;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});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});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&lt;/script&gt;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&lt;/head&gt;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6913" y="1325903"/>
            <a:ext cx="1689886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ServiceHttp.html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82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$http</a:t>
            </a:r>
            <a:r>
              <a:rPr lang="en-US" dirty="0"/>
              <a:t> Service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23592" y="1508781"/>
            <a:ext cx="7096815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&lt;body&gt;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&lt;div 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ng-app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="</a:t>
            </a:r>
            <a:r>
              <a:rPr lang="en-US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myApp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" 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ng-controller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="</a:t>
            </a:r>
            <a:r>
              <a:rPr lang="en-US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myCtrl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"&gt; 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    &lt;p&gt;Today's welcome message is:&lt;/p&gt;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    &lt;h1&gt;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{{</a:t>
            </a:r>
            <a:r>
              <a:rPr lang="en-US" b="1" dirty="0" err="1">
                <a:solidFill>
                  <a:srgbClr val="0432FF"/>
                </a:solidFill>
                <a:latin typeface="Courier New" charset="0"/>
                <a:ea typeface="Courier New" charset="0"/>
                <a:cs typeface="Courier New" charset="0"/>
              </a:rPr>
              <a:t>myWelcome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}}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&lt;/h1&gt;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&lt;/div&gt;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&lt;p&gt;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      The $http service requests a page on the server, 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      and the response is set as the value of the 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      "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myWelcome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" variable.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&lt;/p&gt;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&lt;/body&gt;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3658" y="1325903"/>
            <a:ext cx="1689886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ServiceHttp.html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96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AngularJS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806" y="1457825"/>
            <a:ext cx="7837402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table {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font-family: "Trebuchet MS", Arial, Helvetica, sans-serif;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table,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th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, td {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border: 1px solid grey;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border-collapse: collapse;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padding: 5px;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table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th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{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padding-top: 12px;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padding-bottom: 12px;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text-align: left;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background-color: #4CAF50;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color: white;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table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tr:nth-child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(odd) {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background-color: #f2f2f2;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5097" y="1288548"/>
            <a:ext cx="1699376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TablesStyles.css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62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AngularJS Tables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805" y="1424792"/>
            <a:ext cx="8320993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&lt;head&gt;</a:t>
            </a:r>
          </a:p>
          <a:p>
            <a:r>
              <a:rPr lang="is-IS" sz="14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    &lt;link rel="stylesheet" href="TableStyles.css" /&gt;</a:t>
            </a:r>
          </a:p>
          <a:p>
            <a:endParaRPr lang="is-IS" sz="1400" b="1" dirty="0">
              <a:solidFill>
                <a:srgbClr val="B23C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&lt;script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src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="https://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ajax.googleapis.com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/.../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angular.min.js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"&gt;&lt;/script&gt;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   &lt;script src="PersonController.js"&gt;&lt;/script&gt;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   &lt;script&gt;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is-IS" sz="14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angular.module</a:t>
            </a:r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('</a:t>
            </a:r>
            <a:r>
              <a:rPr lang="is-I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myApp</a:t>
            </a:r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', [])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              .controller('</a:t>
            </a:r>
            <a:r>
              <a:rPr lang="is-I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customersCtrl</a:t>
            </a:r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', function($scope) 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       {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            $scope.names = [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                {name:'Jani',country:'Norway'},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                {name:'Carl',country:'Sweden'},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                {name:'Margareth',country:'England'},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                {name:'Hege',country:'Norway'},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                {name:'Joe',country:'Denmark'},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                {name:'Gustav',country:'Sweden'},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                {name:'Birgit',country:'Denmark'},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                {name:'Mary',country:'England'},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                {name:'Kai',country:'Norway'}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            ];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       });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   &lt;/script&gt;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&lt;/head&gt;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23731" y="1237686"/>
            <a:ext cx="111908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Table.html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337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AngularJS Tables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445" y="1563567"/>
            <a:ext cx="7467109" cy="35394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&lt;body&gt;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&lt;div ng-app="</a:t>
            </a:r>
            <a:r>
              <a:rPr lang="is-IS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myApp</a:t>
            </a:r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" </a:t>
            </a:r>
            <a:r>
              <a:rPr lang="is-I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ng-controller</a:t>
            </a:r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="</a:t>
            </a:r>
            <a:r>
              <a:rPr lang="is-IS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customersCtrl</a:t>
            </a:r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"&gt; 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      &lt;table&gt;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&lt;tr&gt;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&lt;th&gt;Name&lt;/th&gt;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&lt;th&gt;Country&lt;/th&gt;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&lt;/tr&gt;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&lt;tr </a:t>
            </a:r>
            <a:r>
              <a:rPr lang="is-I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ng-repeat</a:t>
            </a:r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="x in names | orderBy:'country'"&gt;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&lt;td&gt; {{ x.name }} &lt;/td&gt;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&lt;td&gt; {{ x.country }} &lt;/td&gt;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&lt;/tr&gt;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      &lt;/table&gt;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&lt;/div&gt;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&lt;/body&gt;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84788" y="1347113"/>
            <a:ext cx="111908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Table.html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879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AngularJS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ng-blur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ng-change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ng-click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ng-copy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ng-cut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ng-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dblclick</a:t>
            </a:r>
            <a:endParaRPr lang="en-US" b="1" dirty="0">
              <a:solidFill>
                <a:srgbClr val="0033CC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ng-focus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ng-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keydown</a:t>
            </a:r>
            <a:endParaRPr lang="en-US" b="1" dirty="0">
              <a:solidFill>
                <a:srgbClr val="0033CC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ng-keypress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ng-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keyup</a:t>
            </a:r>
            <a:endParaRPr lang="en-US" b="1" dirty="0">
              <a:solidFill>
                <a:srgbClr val="0033CC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ng-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mousedown</a:t>
            </a:r>
            <a:endParaRPr lang="en-US" b="1" dirty="0">
              <a:solidFill>
                <a:srgbClr val="0033CC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ng-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mouseenter</a:t>
            </a:r>
            <a:endParaRPr lang="en-US" b="1" dirty="0">
              <a:solidFill>
                <a:srgbClr val="0033CC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ng-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mouseleave</a:t>
            </a:r>
            <a:endParaRPr lang="en-US" b="1" dirty="0">
              <a:solidFill>
                <a:srgbClr val="0033CC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ng-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mousemove</a:t>
            </a:r>
            <a:endParaRPr lang="en-US" b="1" dirty="0">
              <a:solidFill>
                <a:srgbClr val="0033CC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ng-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mouseover</a:t>
            </a:r>
            <a:endParaRPr lang="en-US" b="1" dirty="0">
              <a:solidFill>
                <a:srgbClr val="0033CC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ng-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mouseup</a:t>
            </a:r>
            <a:endParaRPr lang="en-US" b="1" dirty="0">
              <a:solidFill>
                <a:srgbClr val="0033CC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ng-paste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58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AngularJS Events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1052" y="1417342"/>
            <a:ext cx="8207696" cy="4770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&lt;head&gt;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&lt;script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src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="https://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ajax.googleapis.com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/.../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angular.min.js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"&gt;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&lt;/script&gt;</a:t>
            </a:r>
          </a:p>
          <a:p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&lt;script&gt;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is-I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angular.module</a:t>
            </a:r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('</a:t>
            </a:r>
            <a:r>
              <a:rPr lang="is-IS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myApp</a:t>
            </a:r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', [])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              .controller('</a:t>
            </a:r>
            <a:r>
              <a:rPr lang="is-IS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myCtrl</a:t>
            </a:r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', function($scope) 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{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$scope.count = 0;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});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&lt;/script&gt;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&lt;/head&gt;</a:t>
            </a:r>
            <a:br>
              <a:rPr lang="is-IS" b="1" dirty="0">
                <a:latin typeface="Courier New" charset="0"/>
                <a:ea typeface="Courier New" charset="0"/>
                <a:cs typeface="Courier New" charset="0"/>
              </a:rPr>
            </a:br>
            <a:endParaRPr lang="is-I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&lt;body&gt;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&lt;div </a:t>
            </a:r>
            <a:r>
              <a:rPr lang="is-I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ng-app</a:t>
            </a:r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="</a:t>
            </a:r>
            <a:r>
              <a:rPr lang="is-IS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myApp</a:t>
            </a:r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" </a:t>
            </a:r>
            <a:r>
              <a:rPr lang="is-I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ng-controller</a:t>
            </a:r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="</a:t>
            </a:r>
            <a:r>
              <a:rPr lang="is-IS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myCtrl</a:t>
            </a:r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"&gt;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&lt;h1 </a:t>
            </a:r>
            <a:r>
              <a:rPr lang="is-I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ng-mousemove</a:t>
            </a:r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="count = count + 1"&gt;Mouse over me!&lt;/h1&gt;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&lt;h2&gt;{{ count }}&lt;/h2&gt;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&lt;/div&gt;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&lt;/body&gt;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55384" y="1238286"/>
            <a:ext cx="125707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Events.html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727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Forms: Checkbox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8684" y="1600220"/>
            <a:ext cx="8207696" cy="35394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&lt;head&gt;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&lt;script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src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="https://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ajax.googleapis.com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/.../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angular.min.js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"&gt;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&lt;/script&gt;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&lt;/head&gt;</a:t>
            </a:r>
            <a:br>
              <a:rPr lang="en-US" b="1" dirty="0">
                <a:latin typeface="Courier New" charset="0"/>
                <a:ea typeface="Courier New" charset="0"/>
                <a:cs typeface="Courier New" charset="0"/>
              </a:rPr>
            </a:b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&lt;body&gt;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&lt;div 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ng-app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=""&gt;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    &lt;h2&gt;Check to see a secret message:&lt;/h2&gt;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    &lt;form&gt;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        &lt;input type="checkbox" 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ng-model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="</a:t>
            </a:r>
            <a:r>
              <a:rPr lang="en-US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myVar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"&gt;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    &lt;/form&gt;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    &lt;h1 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ng-show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="</a:t>
            </a:r>
            <a:r>
              <a:rPr lang="en-US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myVar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"&gt;See this only when checked.&lt;/h1&gt;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&lt;/div&gt;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&lt;/body&gt;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11708" y="4617707"/>
            <a:ext cx="350288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The 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ng-show</a:t>
            </a:r>
            <a:r>
              <a:rPr lang="en-US" dirty="0">
                <a:solidFill>
                  <a:srgbClr val="0033CC"/>
                </a:solidFill>
              </a:rPr>
              <a:t> attribute is true </a:t>
            </a:r>
          </a:p>
          <a:p>
            <a:r>
              <a:rPr lang="en-US" dirty="0">
                <a:solidFill>
                  <a:srgbClr val="0033CC"/>
                </a:solidFill>
              </a:rPr>
              <a:t>only when the checkbox is checked.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5211" y="1353105"/>
            <a:ext cx="202010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FormCheckbox.html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030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Forms: Radio Buttons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40" y="1234464"/>
            <a:ext cx="7810151" cy="5047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&lt;body </a:t>
            </a:r>
            <a:r>
              <a:rPr lang="is-IS" sz="14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ng-app</a:t>
            </a:r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=""&gt;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   &lt;h1&gt;Pick a topic:&lt;/h1&gt;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   &lt;form&gt;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       &lt;input type="radio" </a:t>
            </a:r>
            <a:r>
              <a:rPr lang="is-IS" sz="14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ng-model</a:t>
            </a:r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="</a:t>
            </a:r>
            <a:r>
              <a:rPr lang="is-I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myChoice</a:t>
            </a:r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" value="dogs"&gt;Dogs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       &lt;input type="radio" </a:t>
            </a:r>
            <a:r>
              <a:rPr lang="is-IS" sz="14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ng-model</a:t>
            </a:r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="</a:t>
            </a:r>
            <a:r>
              <a:rPr lang="is-I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myChoice</a:t>
            </a:r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" value="cats"&gt;Cats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       &lt;input type="radio" </a:t>
            </a:r>
            <a:r>
              <a:rPr lang="is-IS" sz="14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ng-model</a:t>
            </a:r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="</a:t>
            </a:r>
            <a:r>
              <a:rPr lang="is-I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myChoice</a:t>
            </a:r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" value="bunnies"&gt;Bunnies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   &lt;/form&gt;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   &lt;div </a:t>
            </a:r>
            <a:r>
              <a:rPr lang="is-IS" sz="14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ng-switch</a:t>
            </a:r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="</a:t>
            </a:r>
            <a:r>
              <a:rPr lang="is-I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myChoice</a:t>
            </a:r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"&gt;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       &lt;div </a:t>
            </a:r>
            <a:r>
              <a:rPr lang="is-IS" sz="14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ng-switch-when</a:t>
            </a:r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="dogs"&gt;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           &lt;h1&gt;Dogs&lt;/h1&gt;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           &lt;h2&gt;Welcome to a world of dogs.&lt;/h2&gt;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       &lt;/div&gt;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       &lt;div </a:t>
            </a:r>
            <a:r>
              <a:rPr lang="is-IS" sz="14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ng-switch-when</a:t>
            </a:r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="cats"&gt;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           &lt;h1&gt;Cats&lt;/h1&gt;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           &lt;h2&gt;Read about cats.&lt;/h2&gt;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       &lt;/div&gt;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       &lt;div </a:t>
            </a:r>
            <a:r>
              <a:rPr lang="is-IS" sz="14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ng-switch-when</a:t>
            </a:r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="bunnies"&gt;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           &lt;h1&gt;Bunnies&lt;/h1&gt;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           &lt;h2&gt;Bunnies are fun!&lt;/h2&gt;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       &lt;/div&gt;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   &lt;/div&gt;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&lt;/body&gt;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6420" y="1325903"/>
            <a:ext cx="164339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FormRadio.html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44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Forms: Selection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48287" y="1354753"/>
            <a:ext cx="4647426" cy="48936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s-IS" sz="1200" b="1" dirty="0">
                <a:latin typeface="Courier New" charset="0"/>
                <a:ea typeface="Courier New" charset="0"/>
                <a:cs typeface="Courier New" charset="0"/>
              </a:rPr>
              <a:t>&lt;body </a:t>
            </a:r>
            <a:r>
              <a:rPr lang="is-IS" sz="12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ng-app</a:t>
            </a:r>
            <a:r>
              <a:rPr lang="is-IS" sz="1200" b="1" dirty="0">
                <a:latin typeface="Courier New" charset="0"/>
                <a:ea typeface="Courier New" charset="0"/>
                <a:cs typeface="Courier New" charset="0"/>
              </a:rPr>
              <a:t>=""&gt;</a:t>
            </a:r>
          </a:p>
          <a:p>
            <a:r>
              <a:rPr lang="is-IS" sz="1200" b="1" dirty="0">
                <a:latin typeface="Courier New" charset="0"/>
                <a:ea typeface="Courier New" charset="0"/>
                <a:cs typeface="Courier New" charset="0"/>
              </a:rPr>
              <a:t>    &lt;h1&gt;Pick a topic:&lt;/h1&gt;</a:t>
            </a:r>
          </a:p>
          <a:p>
            <a:r>
              <a:rPr lang="is-IS" sz="1200" b="1" dirty="0">
                <a:latin typeface="Courier New" charset="0"/>
                <a:ea typeface="Courier New" charset="0"/>
                <a:cs typeface="Courier New" charset="0"/>
              </a:rPr>
              <a:t>    &lt;form&gt;</a:t>
            </a:r>
          </a:p>
          <a:p>
            <a:r>
              <a:rPr lang="is-IS" sz="1200" b="1" dirty="0">
                <a:latin typeface="Courier New" charset="0"/>
                <a:ea typeface="Courier New" charset="0"/>
                <a:cs typeface="Courier New" charset="0"/>
              </a:rPr>
              <a:t>        &lt;select </a:t>
            </a:r>
            <a:r>
              <a:rPr lang="is-IS" sz="12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ng-model</a:t>
            </a:r>
            <a:r>
              <a:rPr lang="is-IS" sz="1200" b="1" dirty="0">
                <a:latin typeface="Courier New" charset="0"/>
                <a:ea typeface="Courier New" charset="0"/>
                <a:cs typeface="Courier New" charset="0"/>
              </a:rPr>
              <a:t>="</a:t>
            </a:r>
            <a:r>
              <a:rPr lang="is-IS" sz="12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myChoice</a:t>
            </a:r>
            <a:r>
              <a:rPr lang="is-IS" sz="1200" b="1" dirty="0">
                <a:latin typeface="Courier New" charset="0"/>
                <a:ea typeface="Courier New" charset="0"/>
                <a:cs typeface="Courier New" charset="0"/>
              </a:rPr>
              <a:t>"&gt;</a:t>
            </a:r>
          </a:p>
          <a:p>
            <a:r>
              <a:rPr lang="is-IS" sz="1200" b="1" dirty="0">
                <a:latin typeface="Courier New" charset="0"/>
                <a:ea typeface="Courier New" charset="0"/>
                <a:cs typeface="Courier New" charset="0"/>
              </a:rPr>
              <a:t>            &lt;option value=""&gt;</a:t>
            </a:r>
          </a:p>
          <a:p>
            <a:r>
              <a:rPr lang="is-IS" sz="1200" b="1" dirty="0">
                <a:latin typeface="Courier New" charset="0"/>
                <a:ea typeface="Courier New" charset="0"/>
                <a:cs typeface="Courier New" charset="0"/>
              </a:rPr>
              <a:t>            &lt;option value="dogs"&gt;Dogs</a:t>
            </a:r>
          </a:p>
          <a:p>
            <a:r>
              <a:rPr lang="is-IS" sz="1200" b="1" dirty="0">
                <a:latin typeface="Courier New" charset="0"/>
                <a:ea typeface="Courier New" charset="0"/>
                <a:cs typeface="Courier New" charset="0"/>
              </a:rPr>
              <a:t>            &lt;option value="cats"&gt;Cats</a:t>
            </a:r>
          </a:p>
          <a:p>
            <a:r>
              <a:rPr lang="is-IS" sz="1200" b="1" dirty="0">
                <a:latin typeface="Courier New" charset="0"/>
                <a:ea typeface="Courier New" charset="0"/>
                <a:cs typeface="Courier New" charset="0"/>
              </a:rPr>
              <a:t>            &lt;option value="bunnies"&gt;Bunnies</a:t>
            </a:r>
          </a:p>
          <a:p>
            <a:r>
              <a:rPr lang="is-IS" sz="1200" b="1" dirty="0">
                <a:latin typeface="Courier New" charset="0"/>
                <a:ea typeface="Courier New" charset="0"/>
                <a:cs typeface="Courier New" charset="0"/>
              </a:rPr>
              <a:t>        &lt;/select&gt;</a:t>
            </a:r>
          </a:p>
          <a:p>
            <a:r>
              <a:rPr lang="is-IS" sz="1200" b="1" dirty="0">
                <a:latin typeface="Courier New" charset="0"/>
                <a:ea typeface="Courier New" charset="0"/>
                <a:cs typeface="Courier New" charset="0"/>
              </a:rPr>
              <a:t>    &lt;/form&gt;</a:t>
            </a:r>
          </a:p>
          <a:p>
            <a:r>
              <a:rPr lang="is-IS" sz="1200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r>
              <a:rPr lang="is-IS" sz="1200" b="1" dirty="0">
                <a:latin typeface="Courier New" charset="0"/>
                <a:ea typeface="Courier New" charset="0"/>
                <a:cs typeface="Courier New" charset="0"/>
              </a:rPr>
              <a:t>    &lt;div </a:t>
            </a:r>
            <a:r>
              <a:rPr lang="is-IS" sz="12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ng-switch</a:t>
            </a:r>
            <a:r>
              <a:rPr lang="is-IS" sz="1200" b="1" dirty="0">
                <a:latin typeface="Courier New" charset="0"/>
                <a:ea typeface="Courier New" charset="0"/>
                <a:cs typeface="Courier New" charset="0"/>
              </a:rPr>
              <a:t>="</a:t>
            </a:r>
            <a:r>
              <a:rPr lang="is-IS" sz="12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myChoice</a:t>
            </a:r>
            <a:r>
              <a:rPr lang="is-IS" sz="1200" b="1" dirty="0">
                <a:latin typeface="Courier New" charset="0"/>
                <a:ea typeface="Courier New" charset="0"/>
                <a:cs typeface="Courier New" charset="0"/>
              </a:rPr>
              <a:t>"&gt;</a:t>
            </a:r>
          </a:p>
          <a:p>
            <a:r>
              <a:rPr lang="is-IS" sz="1200" b="1" dirty="0">
                <a:latin typeface="Courier New" charset="0"/>
                <a:ea typeface="Courier New" charset="0"/>
                <a:cs typeface="Courier New" charset="0"/>
              </a:rPr>
              <a:t>        &lt;div </a:t>
            </a:r>
            <a:r>
              <a:rPr lang="is-IS" sz="12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ng-switch-when</a:t>
            </a:r>
            <a:r>
              <a:rPr lang="is-IS" sz="1200" b="1" dirty="0">
                <a:latin typeface="Courier New" charset="0"/>
                <a:ea typeface="Courier New" charset="0"/>
                <a:cs typeface="Courier New" charset="0"/>
              </a:rPr>
              <a:t>="dogs"&gt;</a:t>
            </a:r>
          </a:p>
          <a:p>
            <a:r>
              <a:rPr lang="is-IS" sz="1200" b="1" dirty="0">
                <a:latin typeface="Courier New" charset="0"/>
                <a:ea typeface="Courier New" charset="0"/>
                <a:cs typeface="Courier New" charset="0"/>
              </a:rPr>
              <a:t>            &lt;h1&gt;Dogs&lt;/h1&gt;</a:t>
            </a:r>
          </a:p>
          <a:p>
            <a:r>
              <a:rPr lang="is-IS" sz="1200" b="1" dirty="0">
                <a:latin typeface="Courier New" charset="0"/>
                <a:ea typeface="Courier New" charset="0"/>
                <a:cs typeface="Courier New" charset="0"/>
              </a:rPr>
              <a:t>            &lt;h2&gt;Welcome to a world of dogs.&lt;/h2&gt;</a:t>
            </a:r>
          </a:p>
          <a:p>
            <a:r>
              <a:rPr lang="is-IS" sz="1200" b="1" dirty="0">
                <a:latin typeface="Courier New" charset="0"/>
                <a:ea typeface="Courier New" charset="0"/>
                <a:cs typeface="Courier New" charset="0"/>
              </a:rPr>
              <a:t>        &lt;/div&gt;</a:t>
            </a:r>
          </a:p>
          <a:p>
            <a:r>
              <a:rPr lang="is-IS" sz="1200" b="1" dirty="0">
                <a:latin typeface="Courier New" charset="0"/>
                <a:ea typeface="Courier New" charset="0"/>
                <a:cs typeface="Courier New" charset="0"/>
              </a:rPr>
              <a:t>        &lt;div </a:t>
            </a:r>
            <a:r>
              <a:rPr lang="is-IS" sz="12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ng-switch-when</a:t>
            </a:r>
            <a:r>
              <a:rPr lang="is-IS" sz="1200" b="1" dirty="0">
                <a:latin typeface="Courier New" charset="0"/>
                <a:ea typeface="Courier New" charset="0"/>
                <a:cs typeface="Courier New" charset="0"/>
              </a:rPr>
              <a:t>="cats"&gt;</a:t>
            </a:r>
          </a:p>
          <a:p>
            <a:r>
              <a:rPr lang="is-IS" sz="1200" b="1" dirty="0">
                <a:latin typeface="Courier New" charset="0"/>
                <a:ea typeface="Courier New" charset="0"/>
                <a:cs typeface="Courier New" charset="0"/>
              </a:rPr>
              <a:t>            &lt;h1&gt;Cats&lt;/h1&gt;</a:t>
            </a:r>
          </a:p>
          <a:p>
            <a:r>
              <a:rPr lang="is-IS" sz="1200" b="1" dirty="0">
                <a:latin typeface="Courier New" charset="0"/>
                <a:ea typeface="Courier New" charset="0"/>
                <a:cs typeface="Courier New" charset="0"/>
              </a:rPr>
              <a:t>            &lt;h2&gt;Read about cats.&lt;/h2&gt;</a:t>
            </a:r>
          </a:p>
          <a:p>
            <a:r>
              <a:rPr lang="is-IS" sz="1200" b="1" dirty="0">
                <a:latin typeface="Courier New" charset="0"/>
                <a:ea typeface="Courier New" charset="0"/>
                <a:cs typeface="Courier New" charset="0"/>
              </a:rPr>
              <a:t>        &lt;/div&gt;</a:t>
            </a:r>
          </a:p>
          <a:p>
            <a:r>
              <a:rPr lang="is-IS" sz="1200" b="1" dirty="0">
                <a:latin typeface="Courier New" charset="0"/>
                <a:ea typeface="Courier New" charset="0"/>
                <a:cs typeface="Courier New" charset="0"/>
              </a:rPr>
              <a:t>        &lt;div </a:t>
            </a:r>
            <a:r>
              <a:rPr lang="is-IS" sz="12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ng-switch-when</a:t>
            </a:r>
            <a:r>
              <a:rPr lang="is-IS" sz="1200" b="1" dirty="0">
                <a:latin typeface="Courier New" charset="0"/>
                <a:ea typeface="Courier New" charset="0"/>
                <a:cs typeface="Courier New" charset="0"/>
              </a:rPr>
              <a:t>="bunnies"&gt;</a:t>
            </a:r>
          </a:p>
          <a:p>
            <a:r>
              <a:rPr lang="is-IS" sz="1200" b="1" dirty="0">
                <a:latin typeface="Courier New" charset="0"/>
                <a:ea typeface="Courier New" charset="0"/>
                <a:cs typeface="Courier New" charset="0"/>
              </a:rPr>
              <a:t>            &lt;h1&gt;Bunnies&lt;/h1&gt;</a:t>
            </a:r>
          </a:p>
          <a:p>
            <a:r>
              <a:rPr lang="is-IS" sz="1200" b="1" dirty="0">
                <a:latin typeface="Courier New" charset="0"/>
                <a:ea typeface="Courier New" charset="0"/>
                <a:cs typeface="Courier New" charset="0"/>
              </a:rPr>
              <a:t>            &lt;h2&gt;Bunnies are fun!&lt;/h2&gt;</a:t>
            </a:r>
          </a:p>
          <a:p>
            <a:r>
              <a:rPr lang="is-IS" sz="1200" b="1" dirty="0">
                <a:latin typeface="Courier New" charset="0"/>
                <a:ea typeface="Courier New" charset="0"/>
                <a:cs typeface="Courier New" charset="0"/>
              </a:rPr>
              <a:t>        &lt;/div&gt;</a:t>
            </a:r>
          </a:p>
          <a:p>
            <a:r>
              <a:rPr lang="is-IS" sz="1200" b="1" dirty="0">
                <a:latin typeface="Courier New" charset="0"/>
                <a:ea typeface="Courier New" charset="0"/>
                <a:cs typeface="Courier New" charset="0"/>
              </a:rPr>
              <a:t>    &lt;/div&gt;</a:t>
            </a:r>
          </a:p>
          <a:p>
            <a:r>
              <a:rPr lang="is-IS" sz="1200" b="1" dirty="0">
                <a:latin typeface="Courier New" charset="0"/>
                <a:ea typeface="Courier New" charset="0"/>
                <a:cs typeface="Courier New" charset="0"/>
              </a:rPr>
              <a:t>&lt;/body&gt;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390" y="1185476"/>
            <a:ext cx="167866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FormSelect.html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185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84447-C878-5B44-9304-CB7A2E0D1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637BA-06A0-284A-BC3A-7DE5C30ED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3840483" cy="4835525"/>
          </a:xfrm>
        </p:spPr>
        <p:txBody>
          <a:bodyPr/>
          <a:lstStyle/>
          <a:p>
            <a:r>
              <a:rPr lang="en-US" dirty="0"/>
              <a:t>Tuesday, Apr. 28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/>
              <a:t>WELL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 err="1"/>
              <a:t>GoBully</a:t>
            </a:r>
            <a:endParaRPr lang="en-US" dirty="0"/>
          </a:p>
          <a:p>
            <a:pPr marL="928687" lvl="1" indent="-457200">
              <a:buFont typeface="+mj-lt"/>
              <a:buAutoNum type="arabicPeriod"/>
            </a:pPr>
            <a:r>
              <a:rPr lang="en-US" dirty="0"/>
              <a:t>Front Enders</a:t>
            </a:r>
          </a:p>
          <a:p>
            <a:pPr marL="2317750" lvl="4" indent="-457200">
              <a:buFont typeface="+mj-lt"/>
              <a:buAutoNum type="arabicPeriod"/>
            </a:pPr>
            <a:endParaRPr lang="en-US" dirty="0"/>
          </a:p>
          <a:p>
            <a:pPr marL="490537" indent="-457200"/>
            <a:r>
              <a:rPr lang="en-US" dirty="0"/>
              <a:t>Thursday, Apr. 30</a:t>
            </a:r>
          </a:p>
          <a:p>
            <a:pPr marL="928687" lvl="1" indent="-457200">
              <a:buFont typeface="+mj-lt"/>
              <a:buAutoNum type="arabicPeriod" startAt="4"/>
            </a:pPr>
            <a:r>
              <a:rPr lang="en-US" dirty="0"/>
              <a:t>The Impact</a:t>
            </a:r>
          </a:p>
          <a:p>
            <a:pPr marL="928687" lvl="1" indent="-457200">
              <a:buFont typeface="+mj-lt"/>
              <a:buAutoNum type="arabicPeriod" startAt="4"/>
            </a:pPr>
            <a:r>
              <a:rPr lang="en-US" dirty="0" err="1"/>
              <a:t>Akali</a:t>
            </a:r>
            <a:endParaRPr lang="en-US" dirty="0"/>
          </a:p>
          <a:p>
            <a:pPr marL="928687" lvl="1" indent="-457200">
              <a:buFont typeface="+mj-lt"/>
              <a:buAutoNum type="arabicPeriod" startAt="4"/>
            </a:pPr>
            <a:r>
              <a:rPr lang="en-US" dirty="0"/>
              <a:t>Backup</a:t>
            </a:r>
          </a:p>
          <a:p>
            <a:pPr marL="471487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BF0C4-1A53-6247-8EB1-EDE557503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C789AD-3255-4140-98CA-5C127AB1F69A}"/>
              </a:ext>
            </a:extLst>
          </p:cNvPr>
          <p:cNvSpPr txBox="1">
            <a:spLocks/>
          </p:cNvSpPr>
          <p:nvPr/>
        </p:nvSpPr>
        <p:spPr bwMode="auto">
          <a:xfrm>
            <a:off x="4617720" y="1295400"/>
            <a:ext cx="3840483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charset="0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kern="0" dirty="0"/>
              <a:t>Tuesday, May 5</a:t>
            </a:r>
          </a:p>
          <a:p>
            <a:pPr marL="928687" lvl="1" indent="-457200" eaLnBrk="1" hangingPunct="1">
              <a:buFont typeface="+mj-lt"/>
              <a:buAutoNum type="arabicPeriod" startAt="7"/>
            </a:pPr>
            <a:r>
              <a:rPr lang="en-US" kern="0" dirty="0"/>
              <a:t>Seekers</a:t>
            </a:r>
          </a:p>
          <a:p>
            <a:pPr marL="928687" lvl="1" indent="-457200" eaLnBrk="1" hangingPunct="1">
              <a:buFont typeface="+mj-lt"/>
              <a:buAutoNum type="arabicPeriod" startAt="7"/>
            </a:pPr>
            <a:r>
              <a:rPr lang="en-US" kern="0" dirty="0"/>
              <a:t>Immortal</a:t>
            </a:r>
          </a:p>
          <a:p>
            <a:pPr marL="928687" lvl="1" indent="-457200" eaLnBrk="1" hangingPunct="1">
              <a:buFont typeface="+mj-lt"/>
              <a:buAutoNum type="arabicPeriod" startAt="7"/>
            </a:pPr>
            <a:r>
              <a:rPr lang="en-US" kern="0" dirty="0"/>
              <a:t>Minions</a:t>
            </a:r>
          </a:p>
          <a:p>
            <a:pPr marL="2317750" lvl="4" indent="-457200" eaLnBrk="1" hangingPunct="1">
              <a:buFont typeface="+mj-lt"/>
              <a:buAutoNum type="arabicPeriod" startAt="9"/>
            </a:pPr>
            <a:endParaRPr lang="en-US" kern="0" dirty="0"/>
          </a:p>
          <a:p>
            <a:pPr marL="490537" indent="-457200" eaLnBrk="1" hangingPunct="1"/>
            <a:r>
              <a:rPr lang="en-US" kern="0" dirty="0"/>
              <a:t>Thursday, May 7</a:t>
            </a:r>
          </a:p>
          <a:p>
            <a:pPr marL="928687" lvl="1" indent="-457200" eaLnBrk="1" hangingPunct="1">
              <a:buFont typeface="+mj-lt"/>
              <a:buAutoNum type="arabicPeriod" startAt="10"/>
            </a:pPr>
            <a:r>
              <a:rPr lang="en-US" kern="0" dirty="0"/>
              <a:t>Simpsons</a:t>
            </a:r>
          </a:p>
          <a:p>
            <a:pPr marL="928687" lvl="1" indent="-457200" eaLnBrk="1" hangingPunct="1">
              <a:buFont typeface="+mj-lt"/>
              <a:buAutoNum type="arabicPeriod" startAt="10"/>
            </a:pPr>
            <a:r>
              <a:rPr lang="en-US" kern="0" dirty="0"/>
              <a:t>Formation</a:t>
            </a:r>
          </a:p>
          <a:p>
            <a:pPr marL="928687" lvl="1" indent="-457200" eaLnBrk="1" hangingPunct="1">
              <a:buFont typeface="+mj-lt"/>
              <a:buAutoNum type="arabicPeriod" startAt="10"/>
            </a:pPr>
            <a:r>
              <a:rPr lang="en-US" kern="0" dirty="0" err="1"/>
              <a:t>BruteForce</a:t>
            </a:r>
            <a:endParaRPr lang="en-US" kern="0" dirty="0"/>
          </a:p>
          <a:p>
            <a:pPr marL="928687" lvl="1" indent="-457200" eaLnBrk="1" hangingPunct="1">
              <a:buFont typeface="+mj-lt"/>
              <a:buAutoNum type="arabicPeriod" startAt="10"/>
            </a:pPr>
            <a:r>
              <a:rPr lang="en-US" kern="0" dirty="0"/>
              <a:t>Think Tanks</a:t>
            </a:r>
          </a:p>
        </p:txBody>
      </p:sp>
    </p:spTree>
    <p:extLst>
      <p:ext uri="{BB962C8B-B14F-4D97-AF65-F5344CB8AC3E}">
        <p14:creationId xmlns:p14="http://schemas.microsoft.com/office/powerpoint/2010/main" val="2724194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399"/>
            <a:ext cx="8229600" cy="4785331"/>
          </a:xfrm>
        </p:spPr>
        <p:txBody>
          <a:bodyPr/>
          <a:lstStyle/>
          <a:p>
            <a:r>
              <a:rPr lang="en-US" dirty="0"/>
              <a:t>To do AngularJS animation, you need </a:t>
            </a:r>
            <a:br>
              <a:rPr lang="en-US" dirty="0"/>
            </a:br>
            <a:r>
              <a:rPr lang="en-US" dirty="0"/>
              <a:t>the Angular animation library </a:t>
            </a:r>
            <a:br>
              <a:rPr lang="en-US" dirty="0"/>
            </a:b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angular-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animate.js</a:t>
            </a:r>
            <a:endParaRPr lang="en-US" b="1" dirty="0">
              <a:solidFill>
                <a:srgbClr val="0033CC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lvl="4"/>
            <a:endParaRPr lang="en-US" dirty="0"/>
          </a:p>
          <a:p>
            <a:pPr lvl="1"/>
            <a:r>
              <a:rPr lang="en-US" dirty="0"/>
              <a:t>Download from </a:t>
            </a:r>
            <a:r>
              <a:rPr lang="en-US" dirty="0">
                <a:hlinkClick r:id="rId2"/>
              </a:rPr>
              <a:t>https://code.angularjs.org/1.6.6/</a:t>
            </a:r>
            <a:endParaRPr lang="en-US" dirty="0"/>
          </a:p>
          <a:p>
            <a:pPr lvl="1"/>
            <a:r>
              <a:rPr lang="en-US" dirty="0"/>
              <a:t>Or get it from Google: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 animated transitions using CSS styles.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808" y="3794756"/>
            <a:ext cx="8831264" cy="4924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300" b="1">
                <a:latin typeface="Courier New" charset="0"/>
                <a:ea typeface="Courier New" charset="0"/>
                <a:cs typeface="Courier New" charset="0"/>
              </a:rPr>
              <a:t>&lt;script </a:t>
            </a:r>
            <a:r>
              <a:rPr lang="en-US" sz="1300" b="1" dirty="0" err="1">
                <a:latin typeface="Courier New" charset="0"/>
                <a:ea typeface="Courier New" charset="0"/>
                <a:cs typeface="Courier New" charset="0"/>
              </a:rPr>
              <a:t>src</a:t>
            </a:r>
            <a:r>
              <a:rPr lang="en-US" sz="1300" b="1" dirty="0">
                <a:latin typeface="Courier New" charset="0"/>
                <a:ea typeface="Courier New" charset="0"/>
                <a:cs typeface="Courier New" charset="0"/>
              </a:rPr>
              <a:t>="https://</a:t>
            </a:r>
            <a:r>
              <a:rPr lang="en-US" sz="1300" b="1" dirty="0" err="1">
                <a:latin typeface="Courier New" charset="0"/>
                <a:ea typeface="Courier New" charset="0"/>
                <a:cs typeface="Courier New" charset="0"/>
              </a:rPr>
              <a:t>ajax.googleapis.com</a:t>
            </a:r>
            <a:r>
              <a:rPr lang="en-US" sz="1300" b="1" dirty="0">
                <a:latin typeface="Courier New" charset="0"/>
                <a:ea typeface="Courier New" charset="0"/>
                <a:cs typeface="Courier New" charset="0"/>
              </a:rPr>
              <a:t>/ajax/libs/</a:t>
            </a:r>
            <a:r>
              <a:rPr lang="en-US" sz="1300" b="1" dirty="0" err="1">
                <a:latin typeface="Courier New" charset="0"/>
                <a:ea typeface="Courier New" charset="0"/>
                <a:cs typeface="Courier New" charset="0"/>
              </a:rPr>
              <a:t>angularjs</a:t>
            </a:r>
            <a:r>
              <a:rPr lang="en-US" sz="1300" b="1" dirty="0">
                <a:latin typeface="Courier New" charset="0"/>
                <a:ea typeface="Courier New" charset="0"/>
                <a:cs typeface="Courier New" charset="0"/>
              </a:rPr>
              <a:t>/1.6.4/angular-</a:t>
            </a:r>
            <a:r>
              <a:rPr lang="en-US" sz="1300" b="1" dirty="0" err="1">
                <a:latin typeface="Courier New" charset="0"/>
                <a:ea typeface="Courier New" charset="0"/>
                <a:cs typeface="Courier New" charset="0"/>
              </a:rPr>
              <a:t>animate.js</a:t>
            </a:r>
            <a:r>
              <a:rPr lang="en-US" sz="1300" b="1" dirty="0">
                <a:latin typeface="Courier New" charset="0"/>
                <a:ea typeface="Courier New" charset="0"/>
                <a:cs typeface="Courier New" charset="0"/>
              </a:rPr>
              <a:t>"&gt;</a:t>
            </a:r>
          </a:p>
          <a:p>
            <a:r>
              <a:rPr lang="en-US" sz="1300" b="1" dirty="0">
                <a:latin typeface="Courier New" charset="0"/>
                <a:ea typeface="Courier New" charset="0"/>
                <a:cs typeface="Courier New" charset="0"/>
              </a:rPr>
              <a:t>&lt;/script&gt;</a:t>
            </a:r>
          </a:p>
        </p:txBody>
      </p:sp>
    </p:spTree>
    <p:extLst>
      <p:ext uri="{BB962C8B-B14F-4D97-AF65-F5344CB8AC3E}">
        <p14:creationId xmlns:p14="http://schemas.microsoft.com/office/powerpoint/2010/main" val="2886165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3299" y="1495180"/>
            <a:ext cx="7837402" cy="452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div {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font-family: "Trebuchet MS", Arial, Helvetica, sans-serif;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transition: all linear 0.5s;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background-color: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lightblue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height: 100px;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width: 100%;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position: relative;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top: 0;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left: 0;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}</a:t>
            </a:r>
            <a:br>
              <a:rPr lang="en-US" b="1" dirty="0">
                <a:latin typeface="Courier New" charset="0"/>
                <a:ea typeface="Courier New" charset="0"/>
                <a:cs typeface="Courier New" charset="0"/>
              </a:rPr>
            </a:b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.ng-hide {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height: 0;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width: 0;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background-color: transparent;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top:-200px;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left: 200px;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83519" y="1295705"/>
            <a:ext cx="201850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AnimationStyles.css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056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367" y="1550158"/>
            <a:ext cx="8379217" cy="51706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&lt;head&gt;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&lt;link 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rel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="stylesheet" 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href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="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AnimationStyles.css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" /&gt;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&lt;script 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src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="https://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ajax.googleapis.com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/ ... /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angular.min.js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"&gt;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&lt;/script&gt;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5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&lt;script </a:t>
            </a:r>
            <a:r>
              <a:rPr lang="en-US" sz="15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src</a:t>
            </a:r>
            <a:r>
              <a:rPr lang="en-US" sz="15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="https://</a:t>
            </a:r>
            <a:r>
              <a:rPr lang="en-US" sz="15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ajax.googleapis.com</a:t>
            </a:r>
            <a:r>
              <a:rPr lang="en-US" sz="15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/ ... /angular-</a:t>
            </a:r>
            <a:r>
              <a:rPr lang="en-US" sz="15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animate.js</a:t>
            </a:r>
            <a:r>
              <a:rPr lang="en-US" sz="15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"&gt;</a:t>
            </a:r>
          </a:p>
          <a:p>
            <a:r>
              <a:rPr lang="en-US" sz="15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    &lt;/script&gt;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&lt;script&gt;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 app = </a:t>
            </a:r>
            <a:r>
              <a:rPr lang="en-US" sz="15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angular.module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('</a:t>
            </a:r>
            <a:r>
              <a:rPr lang="en-US" sz="15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myApp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', ['</a:t>
            </a:r>
            <a:r>
              <a:rPr lang="en-US" sz="15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ngAnimate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']);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&lt;/script&gt;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&lt;/head&gt;</a:t>
            </a:r>
          </a:p>
          <a:p>
            <a:endParaRPr lang="en-US" sz="15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&lt;body ng-app="</a:t>
            </a:r>
            <a:r>
              <a:rPr lang="en-US" sz="15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myApp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"&gt;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&lt;h2&gt;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    &lt;label&gt;Hide/unhide:&lt;/label&gt; 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    &lt;input type="checkbox" </a:t>
            </a:r>
            <a:r>
              <a:rPr lang="en-US" sz="15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ng-model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="</a:t>
            </a:r>
            <a:r>
              <a:rPr lang="en-US" sz="15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myCheck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"&gt;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&lt;/h2&gt;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&lt;div </a:t>
            </a:r>
            <a:r>
              <a:rPr lang="en-US" sz="15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ng-hide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="</a:t>
            </a:r>
            <a:r>
              <a:rPr lang="en-US" sz="15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myCheck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"&gt;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    &lt;h1&gt;Check the box to hide or unhide me!&lt;/h1&gt;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&lt;/div&gt;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&lt;/body&gt;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29195" y="3703317"/>
            <a:ext cx="186461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The module depends</a:t>
            </a:r>
          </a:p>
          <a:p>
            <a:r>
              <a:rPr lang="en-US" sz="1400" dirty="0">
                <a:solidFill>
                  <a:srgbClr val="0033CC"/>
                </a:solidFill>
              </a:rPr>
              <a:t>on </a:t>
            </a:r>
            <a:r>
              <a:rPr lang="en-US" sz="14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ngAnimate</a:t>
            </a:r>
            <a:r>
              <a:rPr lang="en-US" sz="1400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23731" y="1325903"/>
            <a:ext cx="1540806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Animation.html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119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AngularJS Routing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AngularJS provides routing that allows a user to navigate from one web page to another in the browser, </a:t>
            </a:r>
            <a:r>
              <a:rPr lang="en-US" u="sng" dirty="0"/>
              <a:t>without accessing the server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This enables your web app to be a </a:t>
            </a:r>
            <a:br>
              <a:rPr lang="en-US" dirty="0"/>
            </a:br>
            <a:r>
              <a:rPr lang="en-US" dirty="0">
                <a:solidFill>
                  <a:srgbClr val="B23C00"/>
                </a:solidFill>
              </a:rPr>
              <a:t>single-page application</a:t>
            </a:r>
            <a:r>
              <a:rPr lang="en-US" dirty="0"/>
              <a:t> (</a:t>
            </a:r>
            <a:r>
              <a:rPr lang="en-US" dirty="0">
                <a:solidFill>
                  <a:srgbClr val="B23C00"/>
                </a:solidFill>
              </a:rPr>
              <a:t>SPA</a:t>
            </a:r>
            <a:r>
              <a:rPr lang="en-US" dirty="0"/>
              <a:t>).</a:t>
            </a:r>
          </a:p>
          <a:p>
            <a:pPr lvl="4"/>
            <a:endParaRPr lang="en-US" dirty="0"/>
          </a:p>
          <a:p>
            <a:r>
              <a:rPr lang="en-US" dirty="0"/>
              <a:t>Use the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ngRoute</a:t>
            </a:r>
            <a:r>
              <a:rPr lang="en-US" dirty="0"/>
              <a:t> module to route to </a:t>
            </a:r>
            <a:br>
              <a:rPr lang="en-US" dirty="0"/>
            </a:br>
            <a:r>
              <a:rPr lang="en-US" dirty="0"/>
              <a:t>different pages </a:t>
            </a:r>
            <a:r>
              <a:rPr lang="en-US" u="sng" dirty="0"/>
              <a:t>without reloading</a:t>
            </a:r>
            <a:r>
              <a:rPr lang="en-US" dirty="0"/>
              <a:t> pages.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78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AngularJS Routing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322307"/>
          </a:xfrm>
        </p:spPr>
        <p:txBody>
          <a:bodyPr/>
          <a:lstStyle/>
          <a:p>
            <a:r>
              <a:rPr lang="en-US" dirty="0"/>
              <a:t>To do AngularJS routing, you must include the AngularJS Route module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angular-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route.js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Download from </a:t>
            </a:r>
            <a:r>
              <a:rPr lang="en-US" dirty="0">
                <a:hlinkClick r:id="rId2"/>
              </a:rPr>
              <a:t>https://code.angularjs.org/1.6.6/</a:t>
            </a:r>
            <a:endParaRPr lang="en-US" dirty="0"/>
          </a:p>
          <a:p>
            <a:pPr lvl="1"/>
            <a:r>
              <a:rPr lang="en-US" dirty="0"/>
              <a:t>Or get it from Google:</a:t>
            </a:r>
          </a:p>
          <a:p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Your app module must depend on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ngRoute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0272" y="3429000"/>
            <a:ext cx="8632491" cy="4924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Courier New" charset="0"/>
                <a:ea typeface="Courier New" charset="0"/>
                <a:cs typeface="Courier New" charset="0"/>
              </a:rPr>
              <a:t>&lt;script </a:t>
            </a:r>
            <a:r>
              <a:rPr lang="en-US" sz="1300" b="1" dirty="0" err="1">
                <a:latin typeface="Courier New" charset="0"/>
                <a:ea typeface="Courier New" charset="0"/>
                <a:cs typeface="Courier New" charset="0"/>
              </a:rPr>
              <a:t>src</a:t>
            </a:r>
            <a:r>
              <a:rPr lang="en-US" sz="1300" b="1" dirty="0">
                <a:latin typeface="Courier New" charset="0"/>
                <a:ea typeface="Courier New" charset="0"/>
                <a:cs typeface="Courier New" charset="0"/>
              </a:rPr>
              <a:t>="https://</a:t>
            </a:r>
            <a:r>
              <a:rPr lang="en-US" sz="1300" b="1" dirty="0" err="1">
                <a:latin typeface="Courier New" charset="0"/>
                <a:ea typeface="Courier New" charset="0"/>
                <a:cs typeface="Courier New" charset="0"/>
              </a:rPr>
              <a:t>ajax.googleapis.com</a:t>
            </a:r>
            <a:r>
              <a:rPr lang="en-US" sz="1300" b="1" dirty="0">
                <a:latin typeface="Courier New" charset="0"/>
                <a:ea typeface="Courier New" charset="0"/>
                <a:cs typeface="Courier New" charset="0"/>
              </a:rPr>
              <a:t>/ajax/libs/</a:t>
            </a:r>
            <a:r>
              <a:rPr lang="en-US" sz="1300" b="1" dirty="0" err="1">
                <a:latin typeface="Courier New" charset="0"/>
                <a:ea typeface="Courier New" charset="0"/>
                <a:cs typeface="Courier New" charset="0"/>
              </a:rPr>
              <a:t>angularjs</a:t>
            </a:r>
            <a:r>
              <a:rPr lang="en-US" sz="1300" b="1" dirty="0">
                <a:latin typeface="Courier New" charset="0"/>
                <a:ea typeface="Courier New" charset="0"/>
                <a:cs typeface="Courier New" charset="0"/>
              </a:rPr>
              <a:t>/1.6.4/angular-</a:t>
            </a:r>
            <a:r>
              <a:rPr lang="en-US" sz="1300" b="1" dirty="0" err="1">
                <a:latin typeface="Courier New" charset="0"/>
                <a:ea typeface="Courier New" charset="0"/>
                <a:cs typeface="Courier New" charset="0"/>
              </a:rPr>
              <a:t>route.js</a:t>
            </a:r>
            <a:r>
              <a:rPr lang="en-US" sz="1300" b="1" dirty="0">
                <a:latin typeface="Courier New" charset="0"/>
                <a:ea typeface="Courier New" charset="0"/>
                <a:cs typeface="Courier New" charset="0"/>
              </a:rPr>
              <a:t>"&gt;</a:t>
            </a:r>
          </a:p>
          <a:p>
            <a:r>
              <a:rPr lang="en-US" sz="1300" b="1" dirty="0">
                <a:latin typeface="Courier New" charset="0"/>
                <a:ea typeface="Courier New" charset="0"/>
                <a:cs typeface="Courier New" charset="0"/>
              </a:rPr>
              <a:t>&lt;/script&gt;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4586" y="4709146"/>
            <a:ext cx="4751622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angular.module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myApp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", [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ngRoute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]);</a:t>
            </a:r>
          </a:p>
        </p:txBody>
      </p:sp>
    </p:spTree>
    <p:extLst>
      <p:ext uri="{BB962C8B-B14F-4D97-AF65-F5344CB8AC3E}">
        <p14:creationId xmlns:p14="http://schemas.microsoft.com/office/powerpoint/2010/main" val="2358782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AngularJS Routing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 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$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routeProvider</a:t>
            </a:r>
            <a:r>
              <a:rPr lang="en-US" dirty="0"/>
              <a:t> to configure different routes in your application.</a:t>
            </a:r>
          </a:p>
          <a:p>
            <a:pPr lvl="1"/>
            <a:r>
              <a:rPr lang="en-US" dirty="0"/>
              <a:t>You can define what page to display </a:t>
            </a:r>
            <a:br>
              <a:rPr lang="en-US" dirty="0"/>
            </a:br>
            <a:r>
              <a:rPr lang="en-US" dirty="0"/>
              <a:t>when a user clicks a link.</a:t>
            </a:r>
          </a:p>
          <a:p>
            <a:pPr lvl="4"/>
            <a:endParaRPr lang="en-US" dirty="0"/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ng-view</a:t>
            </a:r>
            <a:r>
              <a:rPr lang="en-US" dirty="0"/>
              <a:t> directive provides a container for the content provided by the routing.</a:t>
            </a:r>
          </a:p>
          <a:p>
            <a:pPr lvl="4"/>
            <a:endParaRPr lang="en-US" dirty="0"/>
          </a:p>
          <a:p>
            <a:r>
              <a:rPr lang="en-US" dirty="0"/>
              <a:t>Your app can have only one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ng-view </a:t>
            </a:r>
            <a:r>
              <a:rPr lang="en-US" dirty="0"/>
              <a:t>directive.</a:t>
            </a:r>
          </a:p>
          <a:p>
            <a:pPr lvl="1"/>
            <a:r>
              <a:rPr lang="en-US" dirty="0"/>
              <a:t>This will be the placeholder for all views </a:t>
            </a:r>
            <a:br>
              <a:rPr lang="en-US" dirty="0"/>
            </a:br>
            <a:r>
              <a:rPr lang="en-US" dirty="0"/>
              <a:t>provided by the route.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47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AngularJS Routing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367" y="1464083"/>
            <a:ext cx="8561959" cy="4616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&lt;head&gt;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   &lt;script src="https://ajax.googleapis.com/ ... /angular.min.js"&gt;&lt;/script&gt;</a:t>
            </a:r>
          </a:p>
          <a:p>
            <a:r>
              <a:rPr lang="is-IS" sz="14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    &lt;script src="https://ajax.googleapis.com/ ... /angular-route.js"&gt;&lt;/script&gt;</a:t>
            </a:r>
            <a:br>
              <a:rPr lang="is-IS" sz="14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is-IS" sz="1400" b="1" dirty="0">
              <a:solidFill>
                <a:srgbClr val="B23C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   &lt;script&gt;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       var app = </a:t>
            </a:r>
            <a:r>
              <a:rPr lang="is-IS" sz="14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angular.module</a:t>
            </a:r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is-I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myApp</a:t>
            </a:r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", ["</a:t>
            </a:r>
            <a:r>
              <a:rPr lang="is-IS" sz="14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ngRoute</a:t>
            </a:r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"]);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       app.config(function($routeProvider) 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       {</a:t>
            </a:r>
          </a:p>
          <a:p>
            <a:r>
              <a:rPr lang="is-IS" sz="14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            $routeProvider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is-IS" sz="14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.when</a:t>
            </a:r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("/", {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               templateUrl : "</a:t>
            </a:r>
            <a:r>
              <a:rPr lang="is-I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main.htm</a:t>
            </a:r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"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           })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is-IS" sz="14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.when</a:t>
            </a:r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("/london", {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               templateUrl : "</a:t>
            </a:r>
            <a:r>
              <a:rPr lang="is-I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london.htm</a:t>
            </a:r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"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           })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is-IS" sz="14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.when</a:t>
            </a:r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("/paris", {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               templateUrl : "</a:t>
            </a:r>
            <a:r>
              <a:rPr lang="is-I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paris.htm</a:t>
            </a:r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"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           });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       });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    &lt;/script&gt;</a:t>
            </a:r>
          </a:p>
          <a:p>
            <a:r>
              <a:rPr lang="is-IS" sz="1400" b="1" dirty="0">
                <a:latin typeface="Courier New" charset="0"/>
                <a:ea typeface="Courier New" charset="0"/>
                <a:cs typeface="Courier New" charset="0"/>
              </a:rPr>
              <a:t>&lt;/head&gt;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3507" y="2423171"/>
            <a:ext cx="186461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The module depends</a:t>
            </a:r>
          </a:p>
          <a:p>
            <a:r>
              <a:rPr lang="en-US" sz="1400" dirty="0">
                <a:solidFill>
                  <a:srgbClr val="0033CC"/>
                </a:solidFill>
              </a:rPr>
              <a:t>on </a:t>
            </a:r>
            <a:r>
              <a:rPr lang="en-US" sz="14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ngRoute</a:t>
            </a:r>
            <a:r>
              <a:rPr lang="en-US" sz="1400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44953" y="1234464"/>
            <a:ext cx="1449436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Routing1.html</a:t>
            </a:r>
          </a:p>
        </p:txBody>
      </p:sp>
    </p:spTree>
    <p:extLst>
      <p:ext uri="{BB962C8B-B14F-4D97-AF65-F5344CB8AC3E}">
        <p14:creationId xmlns:p14="http://schemas.microsoft.com/office/powerpoint/2010/main" val="2462546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AngularJS Routing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5014" y="1600220"/>
            <a:ext cx="7713971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&lt;body 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ng-app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="</a:t>
            </a:r>
            <a:r>
              <a:rPr lang="en-US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myApp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"&gt;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&lt;p&gt;&lt;a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href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="#/!"&gt;Main&lt;/a&gt;&lt;/p&gt;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&lt;a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href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="#!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london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"&gt;London&lt;/a&gt;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&lt;a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href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="#!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paris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"&gt;Paris&lt;/a&gt;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&lt;p&gt;Click on the links to read about London and Paris.&lt;/p&gt;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&lt;div 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ng-view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&gt;&lt;/div&gt;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&lt;/body&gt;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7975" y="1353105"/>
            <a:ext cx="1449436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Routing1.html</a:t>
            </a:r>
          </a:p>
        </p:txBody>
      </p:sp>
    </p:spTree>
    <p:extLst>
      <p:ext uri="{BB962C8B-B14F-4D97-AF65-F5344CB8AC3E}">
        <p14:creationId xmlns:p14="http://schemas.microsoft.com/office/powerpoint/2010/main" val="3787749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AngularJS Routing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6728" y="1321568"/>
            <a:ext cx="1789272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&lt;h1&gt;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Main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&lt;/h1&gt;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728" y="1874537"/>
            <a:ext cx="7590539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&lt;h1&gt;London&lt;/h1&gt;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&lt;h3&gt;London is the capital city of England.&lt;/h3&gt;</a:t>
            </a:r>
            <a:br>
              <a:rPr lang="en-US" b="1" dirty="0">
                <a:latin typeface="Courier New" charset="0"/>
                <a:ea typeface="Courier New" charset="0"/>
                <a:cs typeface="Courier New" charset="0"/>
              </a:rPr>
            </a:b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&lt;p&gt;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It is the most populous city in the United Kingdom, 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with a metropolitan area of over 13 million inhabitants.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&lt;/p&gt;</a:t>
            </a:r>
            <a:br>
              <a:rPr lang="en-US" b="1" dirty="0">
                <a:latin typeface="Courier New" charset="0"/>
                <a:ea typeface="Courier New" charset="0"/>
                <a:cs typeface="Courier New" charset="0"/>
              </a:rPr>
            </a:b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&lt;p&gt;{{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msg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}}&lt;/p&gt;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8" y="4397276"/>
            <a:ext cx="7590539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&lt;h1&gt;Paris&lt;/h1&gt;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&lt;h3&gt;Paris is the capital of France.&lt;/h3&gt;</a:t>
            </a:r>
          </a:p>
          <a:p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&lt;p&gt;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The Paris area is one of the largest population centers 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in Europe, with more than 12 million inhabitants.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&lt;/p&gt;</a:t>
            </a:r>
          </a:p>
          <a:p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&lt;p&gt;{{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msg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}}&lt;/p&gt;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1935" y="1329196"/>
            <a:ext cx="102944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main.htm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8057" y="1965976"/>
            <a:ext cx="1199367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london.htm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7975" y="4500771"/>
            <a:ext cx="102944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paris.htm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03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AngularJS Routing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templateUrl</a:t>
            </a:r>
            <a:r>
              <a:rPr lang="en-US" dirty="0"/>
              <a:t> property on </a:t>
            </a:r>
            <a:br>
              <a:rPr lang="en-US" dirty="0"/>
            </a:br>
            <a:r>
              <a:rPr lang="en-US" dirty="0"/>
              <a:t>the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$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routeProvider.when</a:t>
            </a:r>
            <a:r>
              <a:rPr lang="en-US" dirty="0"/>
              <a:t> method </a:t>
            </a:r>
            <a:br>
              <a:rPr lang="en-US" dirty="0"/>
            </a:br>
            <a:r>
              <a:rPr lang="en-US" dirty="0"/>
              <a:t>to specify the URL of a page. </a:t>
            </a:r>
          </a:p>
          <a:p>
            <a:pPr lvl="4"/>
            <a:endParaRPr lang="en-US" dirty="0"/>
          </a:p>
          <a:p>
            <a:r>
              <a:rPr lang="en-US" dirty="0"/>
              <a:t>Use the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template</a:t>
            </a:r>
            <a:r>
              <a:rPr lang="en-US" dirty="0"/>
              <a:t> property to insert HTML directly without going to a page.</a:t>
            </a:r>
          </a:p>
          <a:p>
            <a:pPr lvl="4"/>
            <a:endParaRPr lang="en-US" dirty="0"/>
          </a:p>
          <a:p>
            <a:r>
              <a:rPr lang="en-US" dirty="0"/>
              <a:t>Use the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otherwise</a:t>
            </a:r>
            <a:r>
              <a:rPr lang="en-US" dirty="0"/>
              <a:t> property to specify a default route.</a:t>
            </a:r>
          </a:p>
          <a:p>
            <a:pPr lvl="4"/>
            <a:endParaRPr lang="en-US" dirty="0"/>
          </a:p>
          <a:p>
            <a:r>
              <a:rPr lang="en-US" dirty="0"/>
              <a:t>You can give each view its own controller.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15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AngularJS Filters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91671" y="1417342"/>
          <a:ext cx="5760657" cy="3972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54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6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13">
                <a:tc>
                  <a:txBody>
                    <a:bodyPr/>
                    <a:lstStyle/>
                    <a:p>
                      <a:r>
                        <a:rPr lang="en-US" dirty="0"/>
                        <a:t>Filter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currency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Format a number to a currency format.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Format a date to a specified format.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filter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Select a subset of items from an array.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err="1">
                          <a:latin typeface="Courier New" charset="0"/>
                          <a:ea typeface="Courier New" charset="0"/>
                          <a:cs typeface="Courier New" charset="0"/>
                        </a:rPr>
                        <a:t>json</a:t>
                      </a:r>
                      <a:endParaRPr lang="en-US" b="1" i="0" dirty="0">
                        <a:latin typeface="Courier New" charset="0"/>
                        <a:ea typeface="Courier New" charset="0"/>
                        <a:cs typeface="Courier New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Format an object to a JSON string.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err="1">
                          <a:latin typeface="Courier New" charset="0"/>
                          <a:ea typeface="Courier New" charset="0"/>
                          <a:cs typeface="Courier New" charset="0"/>
                        </a:rPr>
                        <a:t>limitTo</a:t>
                      </a:r>
                      <a:endParaRPr lang="en-US" b="1" i="0" dirty="0">
                        <a:latin typeface="Courier New" charset="0"/>
                        <a:ea typeface="Courier New" charset="0"/>
                        <a:cs typeface="Courier New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Limits an array/string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to a specified number of elements/characters.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lowercase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Format a string to lower case.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Format a number to a string.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err="1">
                          <a:latin typeface="Courier New" charset="0"/>
                          <a:ea typeface="Courier New" charset="0"/>
                          <a:cs typeface="Courier New" charset="0"/>
                        </a:rPr>
                        <a:t>orderBy</a:t>
                      </a:r>
                      <a:endParaRPr lang="en-US" b="1" i="0" dirty="0">
                        <a:latin typeface="Courier New" charset="0"/>
                        <a:ea typeface="Courier New" charset="0"/>
                        <a:cs typeface="Courier New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Orders an array by an expression.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uppercase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Format a string to upper case.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1766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AngularJS Routing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806" y="1427047"/>
            <a:ext cx="5650906" cy="52937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s-IS" sz="1300" b="1" dirty="0">
                <a:latin typeface="Courier New" charset="0"/>
                <a:ea typeface="Courier New" charset="0"/>
                <a:cs typeface="Courier New" charset="0"/>
              </a:rPr>
              <a:t>    &lt;script&gt;</a:t>
            </a:r>
          </a:p>
          <a:p>
            <a:r>
              <a:rPr lang="is-IS" sz="1300" b="1" dirty="0">
                <a:latin typeface="Courier New" charset="0"/>
                <a:ea typeface="Courier New" charset="0"/>
                <a:cs typeface="Courier New" charset="0"/>
              </a:rPr>
              <a:t>        var app = angular.module("myApp", ["ngRoute"]);</a:t>
            </a:r>
          </a:p>
          <a:p>
            <a:r>
              <a:rPr lang="is-IS" sz="1300" b="1" dirty="0">
                <a:latin typeface="Courier New" charset="0"/>
                <a:ea typeface="Courier New" charset="0"/>
                <a:cs typeface="Courier New" charset="0"/>
              </a:rPr>
              <a:t>        app.config(function($routeProvider) </a:t>
            </a:r>
          </a:p>
          <a:p>
            <a:r>
              <a:rPr lang="is-IS" sz="1300" b="1" dirty="0">
                <a:latin typeface="Courier New" charset="0"/>
                <a:ea typeface="Courier New" charset="0"/>
                <a:cs typeface="Courier New" charset="0"/>
              </a:rPr>
              <a:t>        {</a:t>
            </a:r>
          </a:p>
          <a:p>
            <a:r>
              <a:rPr lang="is-IS" sz="1300" b="1" dirty="0">
                <a:latin typeface="Courier New" charset="0"/>
                <a:ea typeface="Courier New" charset="0"/>
                <a:cs typeface="Courier New" charset="0"/>
              </a:rPr>
              <a:t>            $routeProvider</a:t>
            </a:r>
          </a:p>
          <a:p>
            <a:r>
              <a:rPr lang="is-IS" sz="1300" b="1" dirty="0">
                <a:latin typeface="Courier New" charset="0"/>
                <a:ea typeface="Courier New" charset="0"/>
                <a:cs typeface="Courier New" charset="0"/>
              </a:rPr>
              <a:t>            .when("/", {</a:t>
            </a:r>
          </a:p>
          <a:p>
            <a:r>
              <a:rPr lang="is-IS" sz="1300" b="1" dirty="0">
                <a:latin typeface="Courier New" charset="0"/>
                <a:ea typeface="Courier New" charset="0"/>
                <a:cs typeface="Courier New" charset="0"/>
              </a:rPr>
              <a:t>                templateUrl : "main.htm"</a:t>
            </a:r>
          </a:p>
          <a:p>
            <a:r>
              <a:rPr lang="is-IS" sz="1300" b="1" dirty="0">
                <a:latin typeface="Courier New" charset="0"/>
                <a:ea typeface="Courier New" charset="0"/>
                <a:cs typeface="Courier New" charset="0"/>
              </a:rPr>
              <a:t>            })</a:t>
            </a:r>
          </a:p>
          <a:p>
            <a:r>
              <a:rPr lang="is-IS" sz="1300" b="1" dirty="0">
                <a:latin typeface="Courier New" charset="0"/>
                <a:ea typeface="Courier New" charset="0"/>
                <a:cs typeface="Courier New" charset="0"/>
              </a:rPr>
              <a:t>            .when("/london", {</a:t>
            </a:r>
          </a:p>
          <a:p>
            <a:r>
              <a:rPr lang="is-IS" sz="1300" b="1" dirty="0">
                <a:latin typeface="Courier New" charset="0"/>
                <a:ea typeface="Courier New" charset="0"/>
                <a:cs typeface="Courier New" charset="0"/>
              </a:rPr>
              <a:t>                templateUrl : "london.htm",</a:t>
            </a:r>
          </a:p>
          <a:p>
            <a:r>
              <a:rPr lang="is-IS" sz="1300" b="1" dirty="0">
                <a:latin typeface="Courier New" charset="0"/>
                <a:ea typeface="Courier New" charset="0"/>
                <a:cs typeface="Courier New" charset="0"/>
              </a:rPr>
              <a:t>                </a:t>
            </a:r>
            <a:r>
              <a:rPr lang="is-IS" sz="13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controller  : </a:t>
            </a:r>
            <a:r>
              <a:rPr lang="is-IS" sz="13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"londonCtrl"</a:t>
            </a:r>
          </a:p>
          <a:p>
            <a:r>
              <a:rPr lang="is-IS" sz="1300" b="1" dirty="0">
                <a:latin typeface="Courier New" charset="0"/>
                <a:ea typeface="Courier New" charset="0"/>
                <a:cs typeface="Courier New" charset="0"/>
              </a:rPr>
              <a:t>            })</a:t>
            </a:r>
          </a:p>
          <a:p>
            <a:r>
              <a:rPr lang="is-IS" sz="1300" b="1" dirty="0">
                <a:latin typeface="Courier New" charset="0"/>
                <a:ea typeface="Courier New" charset="0"/>
                <a:cs typeface="Courier New" charset="0"/>
              </a:rPr>
              <a:t>            .when("/paris", {</a:t>
            </a:r>
          </a:p>
          <a:p>
            <a:r>
              <a:rPr lang="is-IS" sz="1300" b="1" dirty="0">
                <a:latin typeface="Courier New" charset="0"/>
                <a:ea typeface="Courier New" charset="0"/>
                <a:cs typeface="Courier New" charset="0"/>
              </a:rPr>
              <a:t>                templateUrl : "paris.htm",</a:t>
            </a:r>
          </a:p>
          <a:p>
            <a:r>
              <a:rPr lang="is-IS" sz="13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                controller  : </a:t>
            </a:r>
            <a:r>
              <a:rPr lang="is-IS" sz="13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"parisCtrl"</a:t>
            </a:r>
          </a:p>
          <a:p>
            <a:r>
              <a:rPr lang="is-IS" sz="1300" b="1" dirty="0">
                <a:latin typeface="Courier New" charset="0"/>
                <a:ea typeface="Courier New" charset="0"/>
                <a:cs typeface="Courier New" charset="0"/>
              </a:rPr>
              <a:t>            });</a:t>
            </a:r>
          </a:p>
          <a:p>
            <a:r>
              <a:rPr lang="is-IS" sz="1300" b="1" dirty="0">
                <a:latin typeface="Courier New" charset="0"/>
                <a:ea typeface="Courier New" charset="0"/>
                <a:cs typeface="Courier New" charset="0"/>
              </a:rPr>
              <a:t>        });</a:t>
            </a:r>
          </a:p>
          <a:p>
            <a:r>
              <a:rPr lang="is-IS" sz="1300" b="1" dirty="0">
                <a:latin typeface="Courier New" charset="0"/>
                <a:ea typeface="Courier New" charset="0"/>
                <a:cs typeface="Courier New" charset="0"/>
              </a:rPr>
              <a:t>        app.controller("</a:t>
            </a:r>
            <a:r>
              <a:rPr lang="is-IS" sz="13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londonCtrl</a:t>
            </a:r>
            <a:r>
              <a:rPr lang="is-IS" sz="1300" b="1" dirty="0">
                <a:latin typeface="Courier New" charset="0"/>
                <a:ea typeface="Courier New" charset="0"/>
                <a:cs typeface="Courier New" charset="0"/>
              </a:rPr>
              <a:t>", function ($scope) </a:t>
            </a:r>
          </a:p>
          <a:p>
            <a:r>
              <a:rPr lang="is-IS" sz="1300" b="1" dirty="0">
                <a:latin typeface="Courier New" charset="0"/>
                <a:ea typeface="Courier New" charset="0"/>
                <a:cs typeface="Courier New" charset="0"/>
              </a:rPr>
              <a:t>        {</a:t>
            </a:r>
          </a:p>
          <a:p>
            <a:r>
              <a:rPr lang="is-IS" sz="1300" b="1" dirty="0">
                <a:latin typeface="Courier New" charset="0"/>
                <a:ea typeface="Courier New" charset="0"/>
                <a:cs typeface="Courier New" charset="0"/>
              </a:rPr>
              <a:t>            $scope.msg = "I love London!";</a:t>
            </a:r>
          </a:p>
          <a:p>
            <a:r>
              <a:rPr lang="is-IS" sz="1300" b="1" dirty="0">
                <a:latin typeface="Courier New" charset="0"/>
                <a:ea typeface="Courier New" charset="0"/>
                <a:cs typeface="Courier New" charset="0"/>
              </a:rPr>
              <a:t>        });</a:t>
            </a:r>
          </a:p>
          <a:p>
            <a:r>
              <a:rPr lang="is-IS" sz="1300" b="1" dirty="0">
                <a:latin typeface="Courier New" charset="0"/>
                <a:ea typeface="Courier New" charset="0"/>
                <a:cs typeface="Courier New" charset="0"/>
              </a:rPr>
              <a:t>        app.controller("</a:t>
            </a:r>
            <a:r>
              <a:rPr lang="is-IS" sz="13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parisCtrl</a:t>
            </a:r>
            <a:r>
              <a:rPr lang="is-IS" sz="1300" b="1" dirty="0">
                <a:latin typeface="Courier New" charset="0"/>
                <a:ea typeface="Courier New" charset="0"/>
                <a:cs typeface="Courier New" charset="0"/>
              </a:rPr>
              <a:t>", function ($scope) </a:t>
            </a:r>
          </a:p>
          <a:p>
            <a:r>
              <a:rPr lang="is-IS" sz="1300" b="1" dirty="0">
                <a:latin typeface="Courier New" charset="0"/>
                <a:ea typeface="Courier New" charset="0"/>
                <a:cs typeface="Courier New" charset="0"/>
              </a:rPr>
              <a:t>        {</a:t>
            </a:r>
          </a:p>
          <a:p>
            <a:r>
              <a:rPr lang="is-IS" sz="1300" b="1" dirty="0">
                <a:latin typeface="Courier New" charset="0"/>
                <a:ea typeface="Courier New" charset="0"/>
                <a:cs typeface="Courier New" charset="0"/>
              </a:rPr>
              <a:t>            $scope.msg = "J'aime Paris!";</a:t>
            </a:r>
          </a:p>
          <a:p>
            <a:r>
              <a:rPr lang="is-IS" sz="1300" b="1" dirty="0">
                <a:latin typeface="Courier New" charset="0"/>
                <a:ea typeface="Courier New" charset="0"/>
                <a:cs typeface="Courier New" charset="0"/>
              </a:rPr>
              <a:t>        });</a:t>
            </a:r>
          </a:p>
          <a:p>
            <a:r>
              <a:rPr lang="is-IS" sz="1300" b="1" dirty="0">
                <a:latin typeface="Courier New" charset="0"/>
                <a:ea typeface="Courier New" charset="0"/>
                <a:cs typeface="Courier New" charset="0"/>
              </a:rPr>
              <a:t>    &lt;/script&gt;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54878" y="1257770"/>
            <a:ext cx="1449436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Routing2.html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847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 Example: Shopping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865112"/>
          </a:xfrm>
        </p:spPr>
        <p:txBody>
          <a:bodyPr/>
          <a:lstStyle/>
          <a:p>
            <a:r>
              <a:rPr lang="en-US" dirty="0"/>
              <a:t>A single-page AngularJS application </a:t>
            </a:r>
            <a:br>
              <a:rPr lang="en-US" dirty="0"/>
            </a:br>
            <a:r>
              <a:rPr lang="en-US" dirty="0"/>
              <a:t>that manages a shopping list.</a:t>
            </a:r>
          </a:p>
          <a:p>
            <a:pPr lvl="4"/>
            <a:endParaRPr lang="en-US" dirty="0"/>
          </a:p>
          <a:p>
            <a:r>
              <a:rPr lang="en-US" dirty="0"/>
              <a:t>Add new items to the list.</a:t>
            </a:r>
          </a:p>
          <a:p>
            <a:pPr lvl="1"/>
            <a:r>
              <a:rPr lang="en-US" dirty="0"/>
              <a:t>Don’t allow duplicate items.</a:t>
            </a:r>
          </a:p>
          <a:p>
            <a:pPr lvl="5"/>
            <a:endParaRPr lang="en-US" dirty="0"/>
          </a:p>
          <a:p>
            <a:r>
              <a:rPr lang="en-US" dirty="0"/>
              <a:t>Remove items from the list.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762" y="2362180"/>
            <a:ext cx="3319792" cy="298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89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 Example: Shopping List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0792" y="1246851"/>
            <a:ext cx="7837402" cy="5016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angular.module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myShoppingList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", [])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      .controller("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myCtrl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", function($scope) 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// Initial list of items.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$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scope.</a:t>
            </a:r>
            <a:r>
              <a:rPr lang="en-US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products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= ["Milk", "Bread", "Cheese"];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$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scope.</a:t>
            </a:r>
            <a:r>
              <a:rPr lang="en-US" b="1" dirty="0" err="1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addItem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= function() 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    $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scope.errortext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= "";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    if (!$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scope.</a:t>
            </a:r>
            <a:r>
              <a:rPr lang="en-US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addMe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) return;  // add item is empty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    // Add the item to the list if it's not already there.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    if ($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scope.products.indexOf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($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scope.</a:t>
            </a:r>
            <a:r>
              <a:rPr lang="en-US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addMe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) == -1) {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        $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scope.</a:t>
            </a:r>
            <a:r>
              <a:rPr lang="en-US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products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.push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($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scope.</a:t>
            </a:r>
            <a:r>
              <a:rPr lang="en-US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addMe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    } 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    else {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        $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scope.</a:t>
            </a:r>
            <a:r>
              <a:rPr lang="en-US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errortext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= 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            "The item is already in your shopping list.";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    }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3889" y="1325903"/>
            <a:ext cx="1572866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ShoppingList.js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46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 Example: Shopping List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96189" y="1493584"/>
            <a:ext cx="4751622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$scope.</a:t>
            </a:r>
            <a:r>
              <a:rPr lang="is-IS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removeItem</a:t>
            </a:r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 = function(x) 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$scope.errortext = "";    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$scope.products.splice(x, 1);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});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59426" y="2816129"/>
            <a:ext cx="1572866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ShoppingList.js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3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 Example: Shopping List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9100" y="1561779"/>
            <a:ext cx="8347157" cy="41857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&lt;head&gt;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&lt;link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rel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="stylesheet"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href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="https://www.w3schools.com/w3css/4/w3.css"&gt;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&lt;script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src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="https://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ajax.googleapis.com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/ ... /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angular.min.js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"&gt;&lt;/script&gt;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&lt;script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src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="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ShoppingList.js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"&gt;&lt;/script&gt;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&lt;/head&gt;</a:t>
            </a:r>
            <a:br>
              <a:rPr lang="en-US" sz="1400" b="1" dirty="0">
                <a:latin typeface="Courier New" charset="0"/>
                <a:ea typeface="Courier New" charset="0"/>
                <a:cs typeface="Courier New" charset="0"/>
              </a:rPr>
            </a:b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&lt;body&gt;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&lt;div ng-app="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myShoppingList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"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 ng-cloak ng-controller="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myCtrl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"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 class="w3-card-2 w3-margin"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 style="max-width:400px;"&gt;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&lt;header class="w3-container w3-light-grey w3-padding-16"&gt;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&lt;h3&gt;My Shopping List&lt;/h3&gt;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&lt;/header&gt;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    ...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&lt;/div&gt;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&lt;/body&gt;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5097" y="1325903"/>
            <a:ext cx="188788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ShoppingSPA.html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100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 Example: Shopping List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64736" y="1401633"/>
            <a:ext cx="6973384" cy="4770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&lt;body&gt;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&lt;div ng-app="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myShoppingList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" ... &gt; 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...</a:t>
            </a:r>
          </a:p>
          <a:p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&lt;ul class="w3-ul"&gt;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&lt;li ng-repeat="</a:t>
            </a:r>
            <a:r>
              <a:rPr lang="is-IS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p</a:t>
            </a:r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 in </a:t>
            </a:r>
            <a:r>
              <a:rPr lang="is-IS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products</a:t>
            </a:r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" 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class="w3-padding-16"&gt;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{{</a:t>
            </a:r>
            <a:r>
              <a:rPr lang="is-IS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p</a:t>
            </a:r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}}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&lt;span ng-click="</a:t>
            </a:r>
            <a:r>
              <a:rPr lang="is-IS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removeItem($index)</a:t>
            </a:r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" 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      style="cursor:pointer;" 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      class="w3-right w3-margin-right"&gt;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    </a:t>
            </a:r>
            <a:r>
              <a:rPr lang="is-IS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×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&lt;/span&gt;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&lt;/li&gt;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&lt;/ul&gt;</a:t>
            </a:r>
          </a:p>
          <a:p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...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&lt;/div&gt;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&lt;/body&gt;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780" y="1294490"/>
            <a:ext cx="188788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ShoppingSPA.html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7902" y="2971805"/>
            <a:ext cx="1356462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Shopping list</a:t>
            </a:r>
          </a:p>
        </p:txBody>
      </p:sp>
    </p:spTree>
    <p:extLst>
      <p:ext uri="{BB962C8B-B14F-4D97-AF65-F5344CB8AC3E}">
        <p14:creationId xmlns:p14="http://schemas.microsoft.com/office/powerpoint/2010/main" val="30063154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805" y="1196423"/>
            <a:ext cx="8320993" cy="550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&lt;body&gt;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&lt;div ng-app="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myShoppingList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" ... &gt; 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...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&lt;div class="w3-container w3-light-grey w3-padding-16"&gt;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&lt;div class="w3-row w3-margin-top"&gt;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&lt;div class="w3-col s10"&gt;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    &lt;input placeholder="Add shopping items here" 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                          ng-model="</a:t>
            </a:r>
            <a:r>
              <a:rPr lang="is-I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addMe</a:t>
            </a:r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" 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                          class="w3-input w3-border w3-padding"&gt;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&lt;/div&gt;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&lt;div class="w3-col s2"&gt;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    &lt;button ng-click="</a:t>
            </a:r>
            <a:r>
              <a:rPr lang="is-IS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addItem()</a:t>
            </a:r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" 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            class="w3-btn w3-padding w3-green"&gt;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        </a:t>
            </a:r>
            <a:r>
              <a:rPr lang="is-IS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Add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    &lt;/button&gt;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&lt;/div&gt;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&lt;/div&gt;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           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&lt;p class="w3-text-red"&gt;{{</a:t>
            </a:r>
            <a:r>
              <a:rPr lang="is-I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errortext</a:t>
            </a:r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}}&lt;/p&gt;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&lt;/div&gt;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&lt;/div&gt;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&lt;/body&gt;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 Example: Shopping List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75097" y="1325903"/>
            <a:ext cx="188788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ShoppingSPA.html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35" y="2772822"/>
            <a:ext cx="136114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Text input for</a:t>
            </a:r>
          </a:p>
          <a:p>
            <a:r>
              <a:rPr lang="en-US" dirty="0">
                <a:solidFill>
                  <a:srgbClr val="0033CC"/>
                </a:solidFill>
              </a:rPr>
              <a:t>item to add.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35" y="4160512"/>
            <a:ext cx="121219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Green </a:t>
            </a:r>
          </a:p>
          <a:p>
            <a:r>
              <a:rPr lang="en-US" dirty="0">
                <a:solidFill>
                  <a:srgbClr val="008000"/>
                </a:solidFill>
              </a:rPr>
              <a:t>add button.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26399" y="5623536"/>
            <a:ext cx="1588897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Error message.</a:t>
            </a: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249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Mobile-Centric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Unique characteristics of a </a:t>
            </a:r>
            <a:br>
              <a:rPr lang="en-US" dirty="0"/>
            </a:br>
            <a:r>
              <a:rPr lang="en-US" dirty="0"/>
              <a:t>mobile user interface: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Small screen size (smart phone)</a:t>
            </a:r>
          </a:p>
          <a:p>
            <a:pPr lvl="1"/>
            <a:r>
              <a:rPr lang="en-US" dirty="0"/>
              <a:t>Touch screen</a:t>
            </a:r>
          </a:p>
          <a:p>
            <a:pPr lvl="1"/>
            <a:r>
              <a:rPr lang="en-US" dirty="0"/>
              <a:t>Gestures</a:t>
            </a:r>
          </a:p>
          <a:p>
            <a:pPr lvl="5"/>
            <a:endParaRPr lang="en-US" dirty="0"/>
          </a:p>
          <a:p>
            <a:r>
              <a:rPr lang="en-US" dirty="0"/>
              <a:t>iOS, Android, and Windows Phone </a:t>
            </a:r>
            <a:br>
              <a:rPr lang="en-US" dirty="0"/>
            </a:br>
            <a:r>
              <a:rPr lang="en-US" dirty="0"/>
              <a:t>have </a:t>
            </a:r>
            <a:r>
              <a:rPr lang="en-US" u="sng" dirty="0"/>
              <a:t>distinct design conventions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Recommendation: Spend at least </a:t>
            </a:r>
            <a:r>
              <a:rPr lang="en-US" u="sng" dirty="0"/>
              <a:t>6 weeks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using each OS before starting a design.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054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with Small Screens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/>
              <a:t>The screen is a window onto larger content that can’t all fit at once.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 descr="httpatomoreillycomsourceoreillyimages2021648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5" y="2423170"/>
            <a:ext cx="4347099" cy="2651731"/>
          </a:xfrm>
          <a:prstGeom prst="rect">
            <a:avLst/>
          </a:prstGeom>
        </p:spPr>
      </p:pic>
      <p:pic>
        <p:nvPicPr>
          <p:cNvPr id="6" name="Picture 5" descr="httpatomoreillycomsourceoreillyimages2021650.p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5" y="1965976"/>
            <a:ext cx="3342609" cy="42534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</a:p>
        </p:txBody>
      </p:sp>
    </p:spTree>
    <p:extLst>
      <p:ext uri="{BB962C8B-B14F-4D97-AF65-F5344CB8AC3E}">
        <p14:creationId xmlns:p14="http://schemas.microsoft.com/office/powerpoint/2010/main" val="642335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Persistent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Simple on-screen menu structures.</a:t>
            </a:r>
          </a:p>
          <a:p>
            <a:pPr lvl="1"/>
            <a:r>
              <a:rPr lang="en-US" dirty="0"/>
              <a:t>Used for primary navigation from one major category to another within an app.</a:t>
            </a:r>
          </a:p>
          <a:p>
            <a:pPr lvl="6"/>
            <a:endParaRPr lang="en-US" dirty="0"/>
          </a:p>
          <a:p>
            <a:r>
              <a:rPr lang="en-US" dirty="0"/>
              <a:t>Transient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Must be explicitly revealed with a tap or gesture.</a:t>
            </a:r>
          </a:p>
          <a:p>
            <a:pPr lvl="1"/>
            <a:r>
              <a:rPr lang="en-US" dirty="0"/>
              <a:t>Conserve space with a small screen size.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6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AngularJS Filters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928" y="1457825"/>
            <a:ext cx="8207696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&lt;head&gt;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&lt;script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src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="https://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ajax.googleapis.com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/.../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angular.min.js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"&gt;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&lt;/script&gt;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&lt;script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src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="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PersonController.js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"&gt;&lt;/script&gt;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&lt;script&gt;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angular.module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('</a:t>
            </a:r>
            <a:r>
              <a:rPr lang="en-US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myApp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', [])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              .controller('</a:t>
            </a:r>
            <a:r>
              <a:rPr lang="en-US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personCtrl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', function($scope) 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    {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        $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scope.firstName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= "John",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        $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scope.lastName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= "Doe"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    });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&lt;/script&gt;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&lt;/head&gt;</a:t>
            </a:r>
            <a:br>
              <a:rPr lang="en-US" b="1" dirty="0">
                <a:latin typeface="Courier New" charset="0"/>
                <a:ea typeface="Courier New" charset="0"/>
                <a:cs typeface="Courier New" charset="0"/>
              </a:rPr>
            </a:b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&lt;body&gt;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&lt;div 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ng-app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="</a:t>
            </a:r>
            <a:r>
              <a:rPr lang="en-US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myApp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" 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ng-controller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="</a:t>
            </a:r>
            <a:r>
              <a:rPr lang="en-US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personCtrl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"&gt;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      &lt;h2&gt;The name is {{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lastName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| 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uppercase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}}&lt;/h2&gt;    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&lt;/div&gt;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&lt;/body&gt;</a:t>
            </a:r>
          </a:p>
          <a:p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6463" y="1288548"/>
            <a:ext cx="2121093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FilterUpperCase.html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517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Navigation: Springboard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/>
              <a:t>Combine the grid and menu page </a:t>
            </a:r>
            <a:br>
              <a:rPr lang="en-US" dirty="0"/>
            </a:br>
            <a:r>
              <a:rPr lang="en-US" dirty="0"/>
              <a:t>design patterns.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 descr="httpatomoreillycomsourceoreillyimages2021660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52" y="2331732"/>
            <a:ext cx="6126413" cy="35250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8903" y="5833616"/>
            <a:ext cx="52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5048" y="5833616"/>
            <a:ext cx="891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Android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6463" y="5833616"/>
            <a:ext cx="1017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Windows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</a:p>
        </p:txBody>
      </p:sp>
    </p:spTree>
    <p:extLst>
      <p:ext uri="{BB962C8B-B14F-4D97-AF65-F5344CB8AC3E}">
        <p14:creationId xmlns:p14="http://schemas.microsoft.com/office/powerpoint/2010/main" val="1141014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Navigation: Springboard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Tiled menu page (Windows Phone):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4" descr="httpatomoreillycomsourceoreillyimages2021666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57" y="1874538"/>
            <a:ext cx="7040803" cy="3888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7391" y="5833616"/>
            <a:ext cx="1336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CalendarPro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5048" y="5833616"/>
            <a:ext cx="1187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NBC News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3658" y="5833616"/>
            <a:ext cx="1005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Evernote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</a:p>
        </p:txBody>
      </p:sp>
    </p:spTree>
    <p:extLst>
      <p:ext uri="{BB962C8B-B14F-4D97-AF65-F5344CB8AC3E}">
        <p14:creationId xmlns:p14="http://schemas.microsoft.com/office/powerpoint/2010/main" val="38029373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Navigation: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/>
              <a:t>Card deck metaphor</a:t>
            </a:r>
          </a:p>
          <a:p>
            <a:pPr lvl="1"/>
            <a:r>
              <a:rPr lang="en-US" dirty="0"/>
              <a:t>Stacking, shuffling, discarding, flipping,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4" descr="httpatomoreillycomsourceoreillyimages2021670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30" y="2331732"/>
            <a:ext cx="5120584" cy="3789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88651" y="3886195"/>
            <a:ext cx="1423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Palm </a:t>
            </a:r>
            <a:r>
              <a:rPr lang="en-US" dirty="0" err="1"/>
              <a:t>webOS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</a:p>
        </p:txBody>
      </p:sp>
    </p:spTree>
    <p:extLst>
      <p:ext uri="{BB962C8B-B14F-4D97-AF65-F5344CB8AC3E}">
        <p14:creationId xmlns:p14="http://schemas.microsoft.com/office/powerpoint/2010/main" val="15719452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Navigation: Cards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Cards can be used for primary navigation.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4" descr="httpatomoreillycomsourceoreillyimages2021672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516" y="1874537"/>
            <a:ext cx="6712728" cy="39346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3293" y="5897853"/>
            <a:ext cx="2363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Google Now for Android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</a:p>
        </p:txBody>
      </p:sp>
    </p:spTree>
    <p:extLst>
      <p:ext uri="{BB962C8B-B14F-4D97-AF65-F5344CB8AC3E}">
        <p14:creationId xmlns:p14="http://schemas.microsoft.com/office/powerpoint/2010/main" val="32030577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Navigation: Cards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Swipe to move or remove cards.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4" descr="httpatomoreillycomsourceoreillyimages2021674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874537"/>
            <a:ext cx="4884962" cy="42912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7318" y="3063244"/>
            <a:ext cx="8231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Jelly</a:t>
            </a:r>
          </a:p>
          <a:p>
            <a:r>
              <a:rPr lang="en-US" dirty="0"/>
              <a:t>for iOS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32292" y="3063244"/>
            <a:ext cx="8643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Potluck</a:t>
            </a:r>
          </a:p>
          <a:p>
            <a:r>
              <a:rPr lang="en-US" dirty="0"/>
              <a:t>for iOS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</a:p>
        </p:txBody>
      </p:sp>
    </p:spTree>
    <p:extLst>
      <p:ext uri="{BB962C8B-B14F-4D97-AF65-F5344CB8AC3E}">
        <p14:creationId xmlns:p14="http://schemas.microsoft.com/office/powerpoint/2010/main" val="28786531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Navigation: List Menu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579136"/>
          </a:xfrm>
        </p:spPr>
        <p:txBody>
          <a:bodyPr/>
          <a:lstStyle/>
          <a:p>
            <a:r>
              <a:rPr lang="en-US" dirty="0"/>
              <a:t>Can be hierarchical.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" name="Picture 4" descr="httpatomoreillycomsourceoreillyimages2021676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459" y="1874537"/>
            <a:ext cx="5005082" cy="4389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23520" y="3246122"/>
            <a:ext cx="8231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Kayak </a:t>
            </a:r>
          </a:p>
          <a:p>
            <a:r>
              <a:rPr lang="en-US" dirty="0"/>
              <a:t>for iOS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6463" y="6350578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</a:p>
        </p:txBody>
      </p:sp>
    </p:spTree>
    <p:extLst>
      <p:ext uri="{BB962C8B-B14F-4D97-AF65-F5344CB8AC3E}">
        <p14:creationId xmlns:p14="http://schemas.microsoft.com/office/powerpoint/2010/main" val="18063393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Navigation: List Menu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" name="Picture 4" descr="httpatomoreillycomsourceoreillyimages2021678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70" y="1325903"/>
            <a:ext cx="5394951" cy="47309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60860" y="3154683"/>
            <a:ext cx="9943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Day One </a:t>
            </a:r>
          </a:p>
          <a:p>
            <a:r>
              <a:rPr lang="en-US" dirty="0"/>
              <a:t>for iOS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</a:p>
        </p:txBody>
      </p:sp>
    </p:spTree>
    <p:extLst>
      <p:ext uri="{BB962C8B-B14F-4D97-AF65-F5344CB8AC3E}">
        <p14:creationId xmlns:p14="http://schemas.microsoft.com/office/powerpoint/2010/main" val="12419447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Navigation: List Menu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/>
              <a:t>Android: The “up” button is the “back” button.</a:t>
            </a:r>
          </a:p>
          <a:p>
            <a:pPr lvl="1"/>
            <a:r>
              <a:rPr lang="en-US" dirty="0"/>
              <a:t>Conveys hierarchy.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Picture 4" descr="httpatomoreillycomsourceoreillyimages2021682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2253147"/>
            <a:ext cx="4461235" cy="39190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5097" y="3246122"/>
            <a:ext cx="11770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eBay </a:t>
            </a:r>
          </a:p>
          <a:p>
            <a:r>
              <a:rPr lang="en-US" dirty="0"/>
              <a:t>for Android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</a:p>
        </p:txBody>
      </p:sp>
    </p:spTree>
    <p:extLst>
      <p:ext uri="{BB962C8B-B14F-4D97-AF65-F5344CB8AC3E}">
        <p14:creationId xmlns:p14="http://schemas.microsoft.com/office/powerpoint/2010/main" val="19529294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Navigation: Dashboard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590794"/>
          </a:xfrm>
        </p:spPr>
        <p:txBody>
          <a:bodyPr/>
          <a:lstStyle/>
          <a:p>
            <a:r>
              <a:rPr lang="en-US" dirty="0"/>
              <a:t>A quick glance gives a </a:t>
            </a:r>
            <a:r>
              <a:rPr lang="en-US" u="sng" dirty="0"/>
              <a:t>snapshot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of the most relevant information.</a:t>
            </a:r>
          </a:p>
          <a:p>
            <a:pPr lvl="6"/>
            <a:endParaRPr lang="en-US" dirty="0"/>
          </a:p>
          <a:p>
            <a:pPr lvl="1"/>
            <a:r>
              <a:rPr lang="en-US" dirty="0"/>
              <a:t>Similar to</a:t>
            </a:r>
            <a:br>
              <a:rPr lang="en-US" dirty="0"/>
            </a:br>
            <a:r>
              <a:rPr lang="en-US" dirty="0"/>
              <a:t>a list menu.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Picture 4" descr="httpatomoreillycomsourceoreillyimages2021684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597" y="2240293"/>
            <a:ext cx="4483719" cy="39318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1781" y="4800585"/>
            <a:ext cx="1267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Mint for iOS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</a:p>
        </p:txBody>
      </p:sp>
    </p:spTree>
    <p:extLst>
      <p:ext uri="{BB962C8B-B14F-4D97-AF65-F5344CB8AC3E}">
        <p14:creationId xmlns:p14="http://schemas.microsoft.com/office/powerpoint/2010/main" val="27678788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Navigation: Gallery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02453"/>
          </a:xfrm>
        </p:spPr>
        <p:txBody>
          <a:bodyPr/>
          <a:lstStyle/>
          <a:p>
            <a:r>
              <a:rPr lang="en-US" dirty="0"/>
              <a:t>Display </a:t>
            </a:r>
            <a:r>
              <a:rPr lang="en-US" u="sng" dirty="0"/>
              <a:t>live visual content</a:t>
            </a:r>
            <a:r>
              <a:rPr lang="en-US" dirty="0">
                <a:solidFill>
                  <a:srgbClr val="B23C00"/>
                </a:solidFill>
              </a:rPr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News stories, recipes, photos, etc.</a:t>
            </a:r>
          </a:p>
          <a:p>
            <a:pPr lvl="1"/>
            <a:r>
              <a:rPr lang="en-US" dirty="0"/>
              <a:t>Arranged in a grid, carousel, or slideshow.</a:t>
            </a:r>
          </a:p>
          <a:p>
            <a:pPr lvl="5"/>
            <a:endParaRPr lang="en-US" dirty="0"/>
          </a:p>
          <a:p>
            <a:r>
              <a:rPr lang="en-US" dirty="0"/>
              <a:t>Non-hierarchical</a:t>
            </a:r>
          </a:p>
          <a:p>
            <a:r>
              <a:rPr lang="en-US" dirty="0"/>
              <a:t>Frequently updated.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64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806" y="1234464"/>
            <a:ext cx="8412388" cy="550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&lt;head&gt;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&lt;script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src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="https://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ajax.googleapis.com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/.../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angular.min.js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"&gt;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&lt;/script&gt;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&lt;script&gt;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is-I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angular.module</a:t>
            </a:r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('</a:t>
            </a:r>
            <a:r>
              <a:rPr lang="is-IS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myApp</a:t>
            </a:r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', [])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              .controller('</a:t>
            </a:r>
            <a:r>
              <a:rPr lang="is-IS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namesCtrl</a:t>
            </a:r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', function($scope) 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{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$scope.names = [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{name:'Jani',country:'Norway'},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{name:'Carl',country:'Sweden'},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{name:'Margareth',country:'England'},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{name:'Hege',country:'Norway'},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{name:'Joe',country:'Denmark'},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{name:'Gustav',country:'Sweden'},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{name:'Birgit',country:'Denmark'},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{name:'Mary',country:'England'},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{name:'Kai',country:'Norway'}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];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});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&lt;/script&gt;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&lt;/head&gt;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AngularJS Filters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58359" y="6307723"/>
            <a:ext cx="1494320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FilterPipe.html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768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Navigation: Gallery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Picture 4" descr="httpatomoreillycomsourceoreillyimages2021686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52" y="1325902"/>
            <a:ext cx="5486340" cy="4811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45" y="3611878"/>
            <a:ext cx="10400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Recipeas</a:t>
            </a:r>
            <a:endParaRPr lang="en-US" dirty="0"/>
          </a:p>
          <a:p>
            <a:r>
              <a:rPr lang="en-US" dirty="0"/>
              <a:t>for iOS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23731" y="3611878"/>
            <a:ext cx="14657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Square Wallet</a:t>
            </a:r>
          </a:p>
          <a:p>
            <a:r>
              <a:rPr lang="en-US" dirty="0"/>
              <a:t>for iOS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</a:p>
        </p:txBody>
      </p:sp>
    </p:spTree>
    <p:extLst>
      <p:ext uri="{BB962C8B-B14F-4D97-AF65-F5344CB8AC3E}">
        <p14:creationId xmlns:p14="http://schemas.microsoft.com/office/powerpoint/2010/main" val="10391415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Persistent Navigation: Gallery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/>
              <a:t>Which is easier to read?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5" name="Picture 4" descr="httpatomoreillycomsourceoreillyimages2021688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08" y="1783098"/>
            <a:ext cx="5120584" cy="4498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582" y="2880366"/>
            <a:ext cx="15306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LinkedIn Pulse</a:t>
            </a:r>
          </a:p>
          <a:p>
            <a:r>
              <a:rPr lang="en-US" dirty="0"/>
              <a:t>for Android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170" y="2880366"/>
            <a:ext cx="11770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BBC News</a:t>
            </a:r>
          </a:p>
          <a:p>
            <a:r>
              <a:rPr lang="en-US" dirty="0"/>
              <a:t>for Android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6463" y="6350578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</a:p>
        </p:txBody>
      </p:sp>
    </p:spTree>
    <p:extLst>
      <p:ext uri="{BB962C8B-B14F-4D97-AF65-F5344CB8AC3E}">
        <p14:creationId xmlns:p14="http://schemas.microsoft.com/office/powerpoint/2010/main" val="28954930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Navigation: iOS Tab Menu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322307"/>
          </a:xfrm>
        </p:spPr>
        <p:txBody>
          <a:bodyPr/>
          <a:lstStyle/>
          <a:p>
            <a:r>
              <a:rPr lang="en-US" u="sng" dirty="0"/>
              <a:t>Tab bar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to navigate “flat apps”.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Limited to five menu items.</a:t>
            </a:r>
          </a:p>
          <a:p>
            <a:pPr lvl="1"/>
            <a:r>
              <a:rPr lang="en-US" dirty="0"/>
              <a:t>“More” option as the fifth item.</a:t>
            </a:r>
          </a:p>
          <a:p>
            <a:pPr lvl="1"/>
            <a:r>
              <a:rPr lang="en-US" dirty="0"/>
              <a:t>“Call to action”: A highlighted menu item.</a:t>
            </a:r>
          </a:p>
          <a:p>
            <a:pPr lvl="6"/>
            <a:endParaRPr lang="en-US" dirty="0"/>
          </a:p>
          <a:p>
            <a:r>
              <a:rPr lang="en-US" u="sng" dirty="0"/>
              <a:t>Tool bar</a:t>
            </a:r>
          </a:p>
          <a:p>
            <a:pPr lvl="1"/>
            <a:r>
              <a:rPr lang="en-US" dirty="0"/>
              <a:t>Presents tools or actions for a specific screen.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5" name="Picture 4" descr="httpatomoreillycomsourceoreillyimages2021694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4" y="4653258"/>
            <a:ext cx="8255000" cy="78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</a:p>
        </p:txBody>
      </p:sp>
    </p:spTree>
    <p:extLst>
      <p:ext uri="{BB962C8B-B14F-4D97-AF65-F5344CB8AC3E}">
        <p14:creationId xmlns:p14="http://schemas.microsoft.com/office/powerpoint/2010/main" val="12691920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Navigation: iOS Tab Menu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5" name="Picture 4" descr="httpatomoreillycomsourceoreillyimages2021692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91" y="1325903"/>
            <a:ext cx="5351623" cy="46929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45" y="2788927"/>
            <a:ext cx="9373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Amazon</a:t>
            </a:r>
          </a:p>
          <a:p>
            <a:r>
              <a:rPr lang="en-US" dirty="0"/>
              <a:t>for iOS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170" y="2788927"/>
            <a:ext cx="9412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Walmart</a:t>
            </a:r>
            <a:endParaRPr lang="en-US" dirty="0"/>
          </a:p>
          <a:p>
            <a:r>
              <a:rPr lang="en-US" dirty="0"/>
              <a:t>for iOS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</a:p>
        </p:txBody>
      </p:sp>
    </p:spTree>
    <p:extLst>
      <p:ext uri="{BB962C8B-B14F-4D97-AF65-F5344CB8AC3E}">
        <p14:creationId xmlns:p14="http://schemas.microsoft.com/office/powerpoint/2010/main" val="3679919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Navigation: iOS Tab Menu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/>
              <a:t>Calls to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5" name="Picture 4" descr="httpatomoreillycomsourceoreillyimages2021696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81" y="1863284"/>
            <a:ext cx="4871933" cy="42723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84" y="2880366"/>
            <a:ext cx="10969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Instagram</a:t>
            </a:r>
            <a:endParaRPr lang="en-US" dirty="0"/>
          </a:p>
          <a:p>
            <a:r>
              <a:rPr lang="en-US" dirty="0"/>
              <a:t>for iOS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23731" y="2880366"/>
            <a:ext cx="12234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RunKeeper</a:t>
            </a:r>
            <a:endParaRPr lang="en-US" dirty="0"/>
          </a:p>
          <a:p>
            <a:r>
              <a:rPr lang="en-US" dirty="0"/>
              <a:t>for iOS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</a:p>
        </p:txBody>
      </p:sp>
    </p:spTree>
    <p:extLst>
      <p:ext uri="{BB962C8B-B14F-4D97-AF65-F5344CB8AC3E}">
        <p14:creationId xmlns:p14="http://schemas.microsoft.com/office/powerpoint/2010/main" val="35808124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Navigation: Android Tab Menu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u="sng" dirty="0"/>
              <a:t>Fixed tabs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for primary navigation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5" name="Picture 4" descr="httpatomoreillycomsourceoreillyimages2021700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86" y="1903798"/>
            <a:ext cx="4754828" cy="41769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3001" y="3063244"/>
            <a:ext cx="11770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Quora</a:t>
            </a:r>
            <a:endParaRPr lang="en-US" dirty="0"/>
          </a:p>
          <a:p>
            <a:r>
              <a:rPr lang="en-US" dirty="0"/>
              <a:t>for Android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32292" y="3063244"/>
            <a:ext cx="11770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Path</a:t>
            </a:r>
          </a:p>
          <a:p>
            <a:r>
              <a:rPr lang="en-US" dirty="0"/>
              <a:t>for Android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</a:p>
        </p:txBody>
      </p:sp>
    </p:spTree>
    <p:extLst>
      <p:ext uri="{BB962C8B-B14F-4D97-AF65-F5344CB8AC3E}">
        <p14:creationId xmlns:p14="http://schemas.microsoft.com/office/powerpoint/2010/main" val="37061917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89" y="411163"/>
            <a:ext cx="8961022" cy="655637"/>
          </a:xfrm>
        </p:spPr>
        <p:txBody>
          <a:bodyPr/>
          <a:lstStyle/>
          <a:p>
            <a:r>
              <a:rPr lang="en-US" dirty="0"/>
              <a:t>Persistent Navigation: Windows Tab Menu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u="sng" dirty="0"/>
              <a:t>App tabs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pivot control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5" name="Picture 4" descr="httpatomoreillycomsourceoreillyimages2021704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01" y="1939529"/>
            <a:ext cx="7497998" cy="41412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</a:p>
        </p:txBody>
      </p:sp>
    </p:spTree>
    <p:extLst>
      <p:ext uri="{BB962C8B-B14F-4D97-AF65-F5344CB8AC3E}">
        <p14:creationId xmlns:p14="http://schemas.microsoft.com/office/powerpoint/2010/main" val="37145021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Navigation: Configurable Tabs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Users can add, delete, and rearrange tabs.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5" name="Picture 4" descr="httpatomoreillycomsourceoreillyimages2021708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13" y="1874537"/>
            <a:ext cx="4937706" cy="43299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3658" y="3246122"/>
            <a:ext cx="11540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</a:t>
            </a:r>
          </a:p>
          <a:p>
            <a:r>
              <a:rPr lang="en-US" dirty="0"/>
              <a:t>for iOS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</a:p>
        </p:txBody>
      </p:sp>
    </p:spTree>
    <p:extLst>
      <p:ext uri="{BB962C8B-B14F-4D97-AF65-F5344CB8AC3E}">
        <p14:creationId xmlns:p14="http://schemas.microsoft.com/office/powerpoint/2010/main" val="15468228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Transient Navigation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Navigation menus </a:t>
            </a:r>
            <a:r>
              <a:rPr lang="en-US" u="sng" dirty="0"/>
              <a:t>remain hidden</a:t>
            </a:r>
            <a:r>
              <a:rPr lang="en-US" dirty="0">
                <a:solidFill>
                  <a:srgbClr val="B23C00"/>
                </a:solidFill>
              </a:rPr>
              <a:t> </a:t>
            </a:r>
            <a:br>
              <a:rPr lang="en-US" dirty="0"/>
            </a:br>
            <a:r>
              <a:rPr lang="en-US" dirty="0"/>
              <a:t>until the user reveals them.</a:t>
            </a:r>
          </a:p>
          <a:p>
            <a:pPr lvl="5"/>
            <a:endParaRPr lang="en-US" dirty="0"/>
          </a:p>
          <a:p>
            <a:r>
              <a:rPr lang="en-US" dirty="0"/>
              <a:t>Menus </a:t>
            </a:r>
            <a:r>
              <a:rPr lang="en-US" u="sng" dirty="0"/>
              <a:t>disappear</a:t>
            </a:r>
            <a:r>
              <a:rPr lang="en-US" dirty="0"/>
              <a:t> after the user </a:t>
            </a:r>
            <a:br>
              <a:rPr lang="en-US" dirty="0"/>
            </a:br>
            <a:r>
              <a:rPr lang="en-US" dirty="0"/>
              <a:t>makes a selection.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754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Transient Navigation: Overlay Side Drawer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6" y="1295400"/>
            <a:ext cx="3474727" cy="4693891"/>
          </a:xfrm>
        </p:spPr>
        <p:txBody>
          <a:bodyPr/>
          <a:lstStyle/>
          <a:p>
            <a:r>
              <a:rPr lang="en-US" dirty="0"/>
              <a:t>A swipe or tap reveals a drawer </a:t>
            </a:r>
            <a:br>
              <a:rPr lang="en-US" dirty="0"/>
            </a:br>
            <a:r>
              <a:rPr lang="en-US" dirty="0"/>
              <a:t>that </a:t>
            </a:r>
            <a:r>
              <a:rPr lang="en-US" u="sng" dirty="0"/>
              <a:t>covers</a:t>
            </a:r>
            <a:r>
              <a:rPr lang="en-US" dirty="0"/>
              <a:t> the original screen content.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5" name="Picture 4" descr="httpatomoreillycomsourceoreillyimages2021724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9" y="1417342"/>
            <a:ext cx="5204497" cy="4571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4586" y="3703317"/>
            <a:ext cx="13135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RetailMeNot</a:t>
            </a:r>
            <a:endParaRPr lang="en-US" dirty="0"/>
          </a:p>
          <a:p>
            <a:r>
              <a:rPr lang="en-US" dirty="0"/>
              <a:t>for Android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</a:p>
        </p:txBody>
      </p:sp>
    </p:spTree>
    <p:extLst>
      <p:ext uri="{BB962C8B-B14F-4D97-AF65-F5344CB8AC3E}">
        <p14:creationId xmlns:p14="http://schemas.microsoft.com/office/powerpoint/2010/main" val="1287717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AngularJS Filters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445" y="1500224"/>
            <a:ext cx="7467109" cy="4031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&lt;body&gt;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&lt;div </a:t>
            </a:r>
            <a:r>
              <a:rPr lang="is-I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ng-app</a:t>
            </a:r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="</a:t>
            </a:r>
            <a:r>
              <a:rPr lang="is-IS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myApp</a:t>
            </a:r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" </a:t>
            </a:r>
            <a:r>
              <a:rPr lang="is-I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ng-controller</a:t>
            </a:r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="</a:t>
            </a:r>
            <a:r>
              <a:rPr lang="is-IS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namesCtrl</a:t>
            </a:r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"&gt;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&lt;h1&gt;Sorted by country&lt;/h1&gt;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&lt;table border='1'&gt;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&lt;tr&gt;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&lt;th&gt;Name&lt;/th&gt;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&lt;th&gt;Country&lt;/th&gt;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&lt;/tr&gt;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&lt;tr </a:t>
            </a:r>
            <a:r>
              <a:rPr lang="is-I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ng-repeat="x in names | orderBy:'country'"</a:t>
            </a:r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&lt;td&gt; {{ x.name }} &lt;/td&gt;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&lt;td&gt; {{ x.country }} &lt;/td&gt;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&lt;/tr&gt;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&lt;/table&gt;    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&lt;/div&gt;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&lt;/body&gt;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40853" y="1305110"/>
            <a:ext cx="1494320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FilterPipe.html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873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Transient Navigation: Inlay Side Drawer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5" y="1295401"/>
            <a:ext cx="3108927" cy="4785330"/>
          </a:xfrm>
        </p:spPr>
        <p:txBody>
          <a:bodyPr/>
          <a:lstStyle/>
          <a:p>
            <a:r>
              <a:rPr lang="en-US" dirty="0"/>
              <a:t>A swipe or tap opens a drawer that </a:t>
            </a:r>
            <a:r>
              <a:rPr lang="en-US" u="sng" dirty="0"/>
              <a:t>pushes</a:t>
            </a:r>
            <a:r>
              <a:rPr lang="en-US" dirty="0"/>
              <a:t> the original content partially </a:t>
            </a:r>
            <a:br>
              <a:rPr lang="en-US" dirty="0"/>
            </a:br>
            <a:r>
              <a:rPr lang="en-US" dirty="0"/>
              <a:t>off-screen.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5" name="Picture 4" descr="httpatomoreillycomsourceoreillyimages2021726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32" y="1325902"/>
            <a:ext cx="5486340" cy="4811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0342" y="4673004"/>
            <a:ext cx="8231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Path</a:t>
            </a:r>
          </a:p>
          <a:p>
            <a:r>
              <a:rPr lang="en-US" dirty="0"/>
              <a:t>for iOS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</a:p>
        </p:txBody>
      </p:sp>
    </p:spTree>
    <p:extLst>
      <p:ext uri="{BB962C8B-B14F-4D97-AF65-F5344CB8AC3E}">
        <p14:creationId xmlns:p14="http://schemas.microsoft.com/office/powerpoint/2010/main" val="20028404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Transient Navigation: Toggle Menu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Tap to reveal the menu.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6" name="Picture 5" descr="httpatomoreillycomsourceoreillyimages2021760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52" y="1815734"/>
            <a:ext cx="5120584" cy="43564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67" y="3063244"/>
            <a:ext cx="11770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Walmart</a:t>
            </a:r>
            <a:endParaRPr lang="en-US" dirty="0"/>
          </a:p>
          <a:p>
            <a:r>
              <a:rPr lang="en-US" dirty="0"/>
              <a:t>for Android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9414" y="3063244"/>
            <a:ext cx="19637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Home Depot</a:t>
            </a:r>
          </a:p>
          <a:p>
            <a:r>
              <a:rPr lang="en-US" dirty="0"/>
              <a:t>for Windows Phone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</a:p>
        </p:txBody>
      </p:sp>
    </p:spTree>
    <p:extLst>
      <p:ext uri="{BB962C8B-B14F-4D97-AF65-F5344CB8AC3E}">
        <p14:creationId xmlns:p14="http://schemas.microsoft.com/office/powerpoint/2010/main" val="40145794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Transient Navigation: Pie Menu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/>
              <a:t>Probably should be avoided.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5" name="Picture 4" descr="httpatomoreillycomsourceoreillyimages2021766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57" y="1841900"/>
            <a:ext cx="7040803" cy="3964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10" y="5806414"/>
            <a:ext cx="2112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Paranoid Android 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</a:p>
        </p:txBody>
      </p:sp>
    </p:spTree>
    <p:extLst>
      <p:ext uri="{BB962C8B-B14F-4D97-AF65-F5344CB8AC3E}">
        <p14:creationId xmlns:p14="http://schemas.microsoft.com/office/powerpoint/2010/main" val="13144091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Transient Navigation: Page Swiping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u="sng" dirty="0"/>
              <a:t>page indicators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to indicate navigation.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5" name="Picture 4" descr="httpatomoreillycomsourceoreillyimages2021776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35" y="1874537"/>
            <a:ext cx="6492169" cy="38054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31927" y="5714975"/>
            <a:ext cx="1564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Audible for iOS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</a:p>
        </p:txBody>
      </p:sp>
    </p:spTree>
    <p:extLst>
      <p:ext uri="{BB962C8B-B14F-4D97-AF65-F5344CB8AC3E}">
        <p14:creationId xmlns:p14="http://schemas.microsoft.com/office/powerpoint/2010/main" val="5212108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Transient Navigation: Page Swiping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Android page indicators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5" name="Picture 4" descr="httpatomoreillycomsourceoreillyimages2021780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29" y="1874537"/>
            <a:ext cx="5120584" cy="43643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3244" y="2697488"/>
            <a:ext cx="14050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Google Maps</a:t>
            </a:r>
          </a:p>
          <a:p>
            <a:r>
              <a:rPr lang="en-US" dirty="0"/>
              <a:t>for Android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26852" y="2697488"/>
            <a:ext cx="11770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Ark Mail</a:t>
            </a:r>
          </a:p>
          <a:p>
            <a:r>
              <a:rPr lang="en-US" dirty="0"/>
              <a:t>for Android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6463" y="6350578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</a:p>
        </p:txBody>
      </p:sp>
    </p:spTree>
    <p:extLst>
      <p:ext uri="{BB962C8B-B14F-4D97-AF65-F5344CB8AC3E}">
        <p14:creationId xmlns:p14="http://schemas.microsoft.com/office/powerpoint/2010/main" val="29760908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Transient Navigation: Android Scrolling Tabs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/>
              <a:t>Useful to display multiple views in a module.</a:t>
            </a:r>
          </a:p>
          <a:p>
            <a:pPr lvl="1"/>
            <a:r>
              <a:rPr lang="en-US" dirty="0"/>
              <a:t>Often an affordance to swipe horizontally.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5" name="Picture 4" descr="httpatomoreillycomsourceoreillyimages2021786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91" y="2355328"/>
            <a:ext cx="6043678" cy="3542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3147" y="5897853"/>
            <a:ext cx="1302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Google Play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9122" y="5897853"/>
            <a:ext cx="880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Songza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09341" y="5897853"/>
            <a:ext cx="815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TuneIn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</a:p>
        </p:txBody>
      </p:sp>
    </p:spTree>
    <p:extLst>
      <p:ext uri="{BB962C8B-B14F-4D97-AF65-F5344CB8AC3E}">
        <p14:creationId xmlns:p14="http://schemas.microsoft.com/office/powerpoint/2010/main" val="2965484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Transient Navigation: Accordion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See more information on the same screen.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5" name="Picture 4" descr="httpatomoreillycomsourceoreillyimages2021788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05" y="1874536"/>
            <a:ext cx="4754828" cy="41696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3658" y="3154683"/>
            <a:ext cx="9373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Elevator</a:t>
            </a:r>
          </a:p>
          <a:p>
            <a:r>
              <a:rPr lang="en-US" dirty="0"/>
              <a:t>for iOS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</a:p>
        </p:txBody>
      </p:sp>
    </p:spTree>
    <p:extLst>
      <p:ext uri="{BB962C8B-B14F-4D97-AF65-F5344CB8AC3E}">
        <p14:creationId xmlns:p14="http://schemas.microsoft.com/office/powerpoint/2010/main" val="14339910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Transient Navigation: Accordion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5" name="Picture 4" descr="httpatomoreillycomsourceoreillyimages2021791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57" y="1325903"/>
            <a:ext cx="5333207" cy="4676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7764" y="3154683"/>
            <a:ext cx="8231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Flava</a:t>
            </a:r>
            <a:endParaRPr lang="en-US" dirty="0"/>
          </a:p>
          <a:p>
            <a:r>
              <a:rPr lang="en-US" dirty="0"/>
              <a:t>for iOS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</a:p>
        </p:txBody>
      </p:sp>
    </p:spTree>
    <p:extLst>
      <p:ext uri="{BB962C8B-B14F-4D97-AF65-F5344CB8AC3E}">
        <p14:creationId xmlns:p14="http://schemas.microsoft.com/office/powerpoint/2010/main" val="1934232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Transient Navigation: Accordion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5" name="Picture 4" descr="httpatomoreillycomsourceoreillyimages2021793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17" y="1325903"/>
            <a:ext cx="5443101" cy="4781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78218" y="3154683"/>
            <a:ext cx="11770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 Store</a:t>
            </a:r>
          </a:p>
          <a:p>
            <a:r>
              <a:rPr lang="en-US" dirty="0"/>
              <a:t>for Android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</a:p>
        </p:txBody>
      </p:sp>
    </p:spTree>
    <p:extLst>
      <p:ext uri="{BB962C8B-B14F-4D97-AF65-F5344CB8AC3E}">
        <p14:creationId xmlns:p14="http://schemas.microsoft.com/office/powerpoint/2010/main" val="62715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AngularJS has around 30 </a:t>
            </a:r>
            <a:r>
              <a:rPr lang="en-US" u="sng" dirty="0"/>
              <a:t>built-in services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service</a:t>
            </a:r>
            <a:r>
              <a:rPr lang="en-US" dirty="0"/>
              <a:t> is a function, or object that is available for, and limited to, your AngularJS application.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19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806" y="1319325"/>
            <a:ext cx="7225055" cy="53707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&lt;head&gt;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&lt;script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src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="https://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ajax.googleapis.com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/.../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angular.min.js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"&gt;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&lt;/script&gt;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&lt;script&gt;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 app = </a:t>
            </a:r>
            <a:r>
              <a:rPr lang="en-US" sz="15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angular.module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('</a:t>
            </a:r>
            <a:r>
              <a:rPr lang="en-US" sz="15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myApp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', []);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app.controller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('</a:t>
            </a:r>
            <a:r>
              <a:rPr lang="en-US" sz="15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myCtrl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', function($scope, $location) 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        {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        $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scope.myUrl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5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$</a:t>
            </a:r>
            <a:r>
              <a:rPr lang="en-US" sz="15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location.absUrl</a:t>
            </a:r>
            <a:r>
              <a:rPr lang="en-US" sz="15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()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    });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&lt;/script&gt;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&lt;/head&gt;</a:t>
            </a:r>
            <a:br>
              <a:rPr lang="en-US" sz="1500" b="1" dirty="0">
                <a:latin typeface="Courier New" charset="0"/>
                <a:ea typeface="Courier New" charset="0"/>
                <a:cs typeface="Courier New" charset="0"/>
              </a:rPr>
            </a:br>
            <a:endParaRPr lang="en-US" sz="15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&lt;body&gt;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&lt;div </a:t>
            </a:r>
            <a:r>
              <a:rPr lang="en-US" sz="15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ng-app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="</a:t>
            </a:r>
            <a:r>
              <a:rPr lang="en-US" sz="15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myApp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" </a:t>
            </a:r>
            <a:r>
              <a:rPr lang="en-US" sz="15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ng-controller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="</a:t>
            </a:r>
            <a:r>
              <a:rPr lang="en-US" sz="15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myCtr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l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"&gt;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    &lt;h1&gt;The 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url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 of this page is:&lt;/h1&gt;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    &lt;h3&gt;</a:t>
            </a:r>
            <a:r>
              <a:rPr lang="en-US" sz="15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{{</a:t>
            </a:r>
            <a:r>
              <a:rPr lang="en-US" sz="15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myUrl</a:t>
            </a:r>
            <a:r>
              <a:rPr lang="en-US" sz="15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}}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&lt;/h3&gt;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&lt;/div&gt;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&lt;p&gt;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      This example uses the built-in </a:t>
            </a:r>
            <a:r>
              <a:rPr lang="en-US" sz="15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$location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 service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      to get the absolute 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url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 of the page.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&lt;/p&gt;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&lt;/body&gt;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2146" y="1170227"/>
            <a:ext cx="208743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ServiceLocation.html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16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$http</a:t>
            </a:r>
            <a:r>
              <a:rPr lang="en-US" dirty="0"/>
              <a:t>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127771"/>
          </a:xfrm>
        </p:spPr>
        <p:txBody>
          <a:bodyPr/>
          <a:lstStyle/>
          <a:p>
            <a:r>
              <a:rPr lang="en-US" dirty="0"/>
              <a:t>The service makes a request to the server.</a:t>
            </a:r>
          </a:p>
          <a:p>
            <a:r>
              <a:rPr lang="en-US" dirty="0"/>
              <a:t>Your application handles the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51781" y="2880366"/>
            <a:ext cx="3147015" cy="338554"/>
          </a:xfrm>
          <a:prstGeom prst="rect">
            <a:avLst/>
          </a:prstGeom>
          <a:solidFill>
            <a:srgbClr val="E2EBFF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Hello AngularJS Students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2541812"/>
            <a:ext cx="1393330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welcome.htm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364098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46957</TotalTime>
  <Words>7461</Words>
  <Application>Microsoft Macintosh PowerPoint</Application>
  <PresentationFormat>On-screen Show (4:3)</PresentationFormat>
  <Paragraphs>936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Arial</vt:lpstr>
      <vt:lpstr>Courier New</vt:lpstr>
      <vt:lpstr>Times New Roman</vt:lpstr>
      <vt:lpstr>Wingdings</vt:lpstr>
      <vt:lpstr>Quadrant</vt:lpstr>
      <vt:lpstr>CMPE 280 Web UI Design and Development April 21 Class Meeting</vt:lpstr>
      <vt:lpstr>Presentation Schedule</vt:lpstr>
      <vt:lpstr>AngularJS Filters</vt:lpstr>
      <vt:lpstr>AngularJS Filters, cont’d</vt:lpstr>
      <vt:lpstr>AngularJS Filters, cont’d</vt:lpstr>
      <vt:lpstr>AngularJS Filters, cont’d</vt:lpstr>
      <vt:lpstr>Services</vt:lpstr>
      <vt:lpstr>Location Service</vt:lpstr>
      <vt:lpstr>$http Service</vt:lpstr>
      <vt:lpstr>$http Service, cont’d</vt:lpstr>
      <vt:lpstr>$http Service, cont’d</vt:lpstr>
      <vt:lpstr>AngularJS Tables</vt:lpstr>
      <vt:lpstr>AngularJS Tables, cont’d</vt:lpstr>
      <vt:lpstr>AngularJS Tables, cont’d</vt:lpstr>
      <vt:lpstr>AngularJS Events</vt:lpstr>
      <vt:lpstr>AngularJS Events, cont’d</vt:lpstr>
      <vt:lpstr>Forms: Checkbox</vt:lpstr>
      <vt:lpstr>Forms: Radio Buttons</vt:lpstr>
      <vt:lpstr>Forms: Selection</vt:lpstr>
      <vt:lpstr>Animation</vt:lpstr>
      <vt:lpstr>Animation, cont’d</vt:lpstr>
      <vt:lpstr>Animation, cont’d</vt:lpstr>
      <vt:lpstr>AngularJS Routing</vt:lpstr>
      <vt:lpstr>AngularJS Routing, cont’d</vt:lpstr>
      <vt:lpstr>AngularJS Routing, cont’d</vt:lpstr>
      <vt:lpstr>AngularJS Routing, cont’d</vt:lpstr>
      <vt:lpstr>AngularJS Routing, cont’d</vt:lpstr>
      <vt:lpstr>AngularJS Routing, cont’d</vt:lpstr>
      <vt:lpstr>AngularJS Routing, cont’d</vt:lpstr>
      <vt:lpstr>AngularJS Routing, cont’d</vt:lpstr>
      <vt:lpstr>SPA Example: Shopping List</vt:lpstr>
      <vt:lpstr>SPA Example: Shopping List, cont’d</vt:lpstr>
      <vt:lpstr>SPA Example: Shopping List, cont’d</vt:lpstr>
      <vt:lpstr>SPA Example: Shopping List, cont’d</vt:lpstr>
      <vt:lpstr>SPA Example: Shopping List, cont’d</vt:lpstr>
      <vt:lpstr>SPA Example: Shopping List, cont’d</vt:lpstr>
      <vt:lpstr>Mobile-Centric Thinking</vt:lpstr>
      <vt:lpstr>Designing with Small Screens</vt:lpstr>
      <vt:lpstr>Navigation Types</vt:lpstr>
      <vt:lpstr>Persistent Navigation: Springboard</vt:lpstr>
      <vt:lpstr>Persistent Navigation: Springboard, cont’d</vt:lpstr>
      <vt:lpstr>Persistent Navigation: Cards</vt:lpstr>
      <vt:lpstr>Persistent Navigation: Cards, cont’d</vt:lpstr>
      <vt:lpstr>Persistent Navigation: Cards, cont’d</vt:lpstr>
      <vt:lpstr>Persistent Navigation: List Menu</vt:lpstr>
      <vt:lpstr>Persistent Navigation: List Menu, cont’d</vt:lpstr>
      <vt:lpstr>Persistent Navigation: List Menu, cont’d</vt:lpstr>
      <vt:lpstr>Persistent Navigation: Dashboard</vt:lpstr>
      <vt:lpstr>Persistent Navigation: Gallery</vt:lpstr>
      <vt:lpstr>Persistent Navigation: Gallery, cont’d</vt:lpstr>
      <vt:lpstr> Persistent Navigation: Gallery, cont’d</vt:lpstr>
      <vt:lpstr>Persistent Navigation: iOS Tab Menu</vt:lpstr>
      <vt:lpstr>Persistent Navigation: iOS Tab Menu, cont’d</vt:lpstr>
      <vt:lpstr>Persistent Navigation: iOS Tab Menu, cont’d</vt:lpstr>
      <vt:lpstr>Persistent Navigation: Android Tab Menu</vt:lpstr>
      <vt:lpstr>Persistent Navigation: Windows Tab Menu</vt:lpstr>
      <vt:lpstr>Persistent Navigation: Configurable Tabs</vt:lpstr>
      <vt:lpstr>Transient Navigation</vt:lpstr>
      <vt:lpstr>Transient Navigation: Overlay Side Drawer</vt:lpstr>
      <vt:lpstr>Transient Navigation: Inlay Side Drawer</vt:lpstr>
      <vt:lpstr>Transient Navigation: Toggle Menu</vt:lpstr>
      <vt:lpstr>Transient Navigation: Pie Menu</vt:lpstr>
      <vt:lpstr>Transient Navigation: Page Swiping</vt:lpstr>
      <vt:lpstr>Transient Navigation: Page Swiping, cont’d</vt:lpstr>
      <vt:lpstr>Transient Navigation: Android Scrolling Tabs</vt:lpstr>
      <vt:lpstr>Transient Navigation: Accordion</vt:lpstr>
      <vt:lpstr>Transient Navigation: Accordion, cont’d</vt:lpstr>
      <vt:lpstr>Transient Navigation: Accordion, cont’d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153: Concepts of Compiler Design</dc:title>
  <dc:creator>Ronald Mak</dc:creator>
  <cp:lastModifiedBy>Ronald Mak</cp:lastModifiedBy>
  <cp:revision>550</cp:revision>
  <dcterms:created xsi:type="dcterms:W3CDTF">2008-01-12T03:52:55Z</dcterms:created>
  <dcterms:modified xsi:type="dcterms:W3CDTF">2020-04-21T18:12:42Z</dcterms:modified>
</cp:coreProperties>
</file>