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46"/>
  </p:notesMasterIdLst>
  <p:handoutMasterIdLst>
    <p:handoutMasterId r:id="rId47"/>
  </p:handoutMasterIdLst>
  <p:sldIdLst>
    <p:sldId id="256" r:id="rId2"/>
    <p:sldId id="292" r:id="rId3"/>
    <p:sldId id="360" r:id="rId4"/>
    <p:sldId id="297" r:id="rId5"/>
    <p:sldId id="298" r:id="rId6"/>
    <p:sldId id="301" r:id="rId7"/>
    <p:sldId id="280" r:id="rId8"/>
    <p:sldId id="281" r:id="rId9"/>
    <p:sldId id="282" r:id="rId10"/>
    <p:sldId id="302" r:id="rId11"/>
    <p:sldId id="303" r:id="rId12"/>
    <p:sldId id="287" r:id="rId13"/>
    <p:sldId id="285" r:id="rId14"/>
    <p:sldId id="286" r:id="rId15"/>
    <p:sldId id="288" r:id="rId16"/>
    <p:sldId id="304" r:id="rId17"/>
    <p:sldId id="305" r:id="rId18"/>
    <p:sldId id="306" r:id="rId19"/>
    <p:sldId id="311" r:id="rId20"/>
    <p:sldId id="307" r:id="rId21"/>
    <p:sldId id="312" r:id="rId22"/>
    <p:sldId id="308" r:id="rId23"/>
    <p:sldId id="313" r:id="rId24"/>
    <p:sldId id="294" r:id="rId25"/>
    <p:sldId id="295" r:id="rId26"/>
    <p:sldId id="296" r:id="rId27"/>
    <p:sldId id="309" r:id="rId28"/>
    <p:sldId id="310" r:id="rId29"/>
    <p:sldId id="314" r:id="rId30"/>
    <p:sldId id="315" r:id="rId31"/>
    <p:sldId id="316" r:id="rId32"/>
    <p:sldId id="317" r:id="rId33"/>
    <p:sldId id="318" r:id="rId34"/>
    <p:sldId id="319" r:id="rId35"/>
    <p:sldId id="320" r:id="rId36"/>
    <p:sldId id="321" r:id="rId37"/>
    <p:sldId id="322" r:id="rId38"/>
    <p:sldId id="323" r:id="rId39"/>
    <p:sldId id="324" r:id="rId40"/>
    <p:sldId id="325" r:id="rId41"/>
    <p:sldId id="299" r:id="rId42"/>
    <p:sldId id="300" r:id="rId43"/>
    <p:sldId id="326" r:id="rId44"/>
    <p:sldId id="327" r:id="rId4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432FF"/>
    <a:srgbClr val="0033CC"/>
    <a:srgbClr val="B23C00"/>
    <a:srgbClr val="E2EBFF"/>
    <a:srgbClr val="DEF0F2"/>
    <a:srgbClr val="CC99FF"/>
    <a:srgbClr val="D5FC79"/>
    <a:srgbClr val="8F0000"/>
    <a:srgbClr val="F2E5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221" autoAdjust="0"/>
    <p:restoredTop sz="86364" autoAdjust="0"/>
  </p:normalViewPr>
  <p:slideViewPr>
    <p:cSldViewPr>
      <p:cViewPr varScale="1">
        <p:scale>
          <a:sx n="153" d="100"/>
          <a:sy n="153" d="100"/>
        </p:scale>
        <p:origin x="35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1BEC4D-AF1D-B244-858F-FC7BB69AC3F2}" type="datetimeFigureOut">
              <a:rPr lang="en-US" smtClean="0"/>
              <a:t>4/15/20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7C8AE-DEBD-E641-93E8-ED065F7FB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049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5E68D8E-92B9-6647-9C13-3186C5B514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527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charset="0"/>
              <a:buNone/>
              <a:defRPr sz="24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000" b="1"/>
            </a:lvl1pPr>
          </a:lstStyle>
          <a:p>
            <a:fld id="{91E6F249-8D10-7240-A07E-F66CEC252905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30728" name="Group 8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30729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0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1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2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3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4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D62B2D-F854-104A-9535-9A504E5923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4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11163"/>
            <a:ext cx="8229600" cy="65563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355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38120" y="6248400"/>
            <a:ext cx="548679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F516B7F-12E3-114E-9B55-66756E9F7A1D}" type="slidenum">
              <a:rPr lang="en-US"/>
              <a:pPr/>
              <a:t>‹#›</a:t>
            </a:fld>
            <a:endParaRPr lang="en-US" dirty="0"/>
          </a:p>
        </p:txBody>
      </p:sp>
      <p:grpSp>
        <p:nvGrpSpPr>
          <p:cNvPr id="29703" name="Group 7"/>
          <p:cNvGrpSpPr>
            <a:grpSpLocks/>
          </p:cNvGrpSpPr>
          <p:nvPr/>
        </p:nvGrpSpPr>
        <p:grpSpPr bwMode="auto">
          <a:xfrm>
            <a:off x="228600" y="0"/>
            <a:ext cx="8686800" cy="1143000"/>
            <a:chOff x="176" y="96"/>
            <a:chExt cx="5472" cy="1008"/>
          </a:xfrm>
        </p:grpSpPr>
        <p:sp>
          <p:nvSpPr>
            <p:cNvPr id="29704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5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6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7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8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</p:grpSp>
      <p:pic>
        <p:nvPicPr>
          <p:cNvPr id="29709" name="Picture 13" descr="SJSU-logo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13" y="6172200"/>
            <a:ext cx="639762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 userDrawn="1"/>
        </p:nvSpPr>
        <p:spPr>
          <a:xfrm>
            <a:off x="1097318" y="6263609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Computer</a:t>
            </a:r>
            <a:r>
              <a:rPr lang="en-US" sz="1000" baseline="0" dirty="0"/>
              <a:t> Engineering Dept.</a:t>
            </a:r>
          </a:p>
          <a:p>
            <a:r>
              <a:rPr lang="en-US" sz="1000" baseline="0" dirty="0"/>
              <a:t>Spring 2020: April 16</a:t>
            </a:r>
            <a:endParaRPr lang="en-US" sz="1000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3328239" y="6263609"/>
            <a:ext cx="2765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CMPE 280: Web UI Design</a:t>
            </a:r>
            <a:r>
              <a:rPr lang="en-US" sz="1000" baseline="0" dirty="0"/>
              <a:t> and Development</a:t>
            </a:r>
            <a:br>
              <a:rPr lang="en-US" sz="1000" baseline="0" dirty="0"/>
            </a:br>
            <a:r>
              <a:rPr lang="en-US" sz="1000" baseline="0" dirty="0"/>
              <a:t>© R. Mak</a:t>
            </a:r>
            <a:endParaRPr lang="en-US" sz="10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469900" indent="-469900" algn="l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0"/>
        <a:buChar char="o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</a:defRPr>
      </a:lvl2pPr>
      <a:lvl3pPr marL="1377950" indent="-468313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3pPr>
      <a:lvl4pPr marL="1827213" indent="-4381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1600">
          <a:solidFill>
            <a:schemeClr val="tx1"/>
          </a:solidFill>
          <a:latin typeface="+mn-lt"/>
          <a:ea typeface="+mn-ea"/>
        </a:defRPr>
      </a:lvl4pPr>
      <a:lvl5pPr marL="22971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cs.sjsu.edu/~mak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angularjs.org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schools.com/angular/default.asp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CMPE 280</a:t>
            </a:r>
            <a:br>
              <a:rPr lang="en-US" sz="3200" dirty="0"/>
            </a:br>
            <a:r>
              <a:rPr lang="en-US" sz="3200" dirty="0"/>
              <a:t>Web UI Design and Development</a:t>
            </a:r>
            <a:br>
              <a:rPr lang="en-US" sz="3600" dirty="0"/>
            </a:br>
            <a:r>
              <a:rPr lang="en-US" sz="2400" dirty="0"/>
              <a:t>April 16 Class Meeting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</a:pPr>
            <a:r>
              <a:rPr lang="en-US" dirty="0"/>
              <a:t>Department of Computer Engineering</a:t>
            </a:r>
            <a:br>
              <a:rPr lang="en-US" dirty="0"/>
            </a:br>
            <a:r>
              <a:rPr lang="en-US" dirty="0"/>
              <a:t>San Jose State University</a:t>
            </a:r>
            <a:br>
              <a:rPr lang="en-US" dirty="0"/>
            </a:br>
            <a:br>
              <a:rPr lang="en-US" sz="1200" dirty="0"/>
            </a:br>
            <a:r>
              <a:rPr lang="en-US" dirty="0"/>
              <a:t>Spring 2020</a:t>
            </a:r>
            <a:br>
              <a:rPr lang="en-US" dirty="0"/>
            </a:br>
            <a:r>
              <a:rPr lang="en-US" dirty="0"/>
              <a:t>Instructor: Ron Mak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hlinkClick r:id="rId2"/>
              </a:rPr>
              <a:t>www.cs.sjsu.edu/~mak</a:t>
            </a:r>
            <a:endParaRPr lang="en-US" dirty="0"/>
          </a:p>
        </p:txBody>
      </p:sp>
      <p:pic>
        <p:nvPicPr>
          <p:cNvPr id="2053" name="Picture 5" descr="sjsu_log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2638" y="4591050"/>
            <a:ext cx="1096962" cy="103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E6F249-8D10-7240-A07E-F66CEC252905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6" descr="Screen Shot 2015-08-23 at 4.03.0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40" y="4617707"/>
            <a:ext cx="878610" cy="118870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AngularJS Two-Way Data Binding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9900" lvl="1" indent="-469900">
              <a:buClr>
                <a:schemeClr val="bg2"/>
              </a:buClr>
              <a:buSzPct val="70000"/>
              <a:buFont typeface="Wingdings" charset="0"/>
              <a:buChar char="o"/>
            </a:pPr>
            <a:r>
              <a:rPr lang="en-US" u="sng" dirty="0"/>
              <a:t>Live view</a:t>
            </a:r>
            <a:r>
              <a:rPr lang="en-US" sz="2800" dirty="0"/>
              <a:t> of the data.</a:t>
            </a:r>
          </a:p>
          <a:p>
            <a:pPr marL="939800" lvl="2" indent="-469900">
              <a:buSzPct val="70000"/>
            </a:pPr>
            <a:r>
              <a:rPr lang="en-US" sz="2400" dirty="0"/>
              <a:t>The view is </a:t>
            </a:r>
            <a:r>
              <a:rPr lang="en-US" sz="2400" u="sng" dirty="0"/>
              <a:t>bound</a:t>
            </a:r>
            <a:r>
              <a:rPr lang="en-US" sz="2400" dirty="0"/>
              <a:t> to the model.</a:t>
            </a:r>
          </a:p>
          <a:p>
            <a:pPr lvl="4"/>
            <a:endParaRPr lang="en-US" dirty="0"/>
          </a:p>
          <a:p>
            <a:pPr marL="469900" lvl="1" indent="-469900">
              <a:buClr>
                <a:schemeClr val="bg2"/>
              </a:buClr>
              <a:buSzPct val="70000"/>
              <a:buFont typeface="Wingdings" charset="0"/>
              <a:buChar char="o"/>
            </a:pPr>
            <a:r>
              <a:rPr lang="en-US" sz="2800" dirty="0"/>
              <a:t>Immediately </a:t>
            </a:r>
            <a:r>
              <a:rPr lang="en-US" sz="2800" u="sng" dirty="0"/>
              <a:t>update the HTML </a:t>
            </a:r>
            <a:br>
              <a:rPr lang="en-US" sz="2800" dirty="0"/>
            </a:br>
            <a:r>
              <a:rPr lang="en-US" sz="2800" dirty="0"/>
              <a:t>if the data changes.</a:t>
            </a:r>
          </a:p>
          <a:p>
            <a:pPr marL="2316163" lvl="5" indent="-469900">
              <a:buSzPct val="70000"/>
            </a:pPr>
            <a:endParaRPr lang="en-US" dirty="0"/>
          </a:p>
          <a:p>
            <a:pPr marL="469900" lvl="1" indent="-469900">
              <a:buClr>
                <a:schemeClr val="bg2"/>
              </a:buClr>
              <a:buSzPct val="70000"/>
              <a:buFont typeface="Wingdings" charset="0"/>
              <a:buChar char="o"/>
            </a:pPr>
            <a:r>
              <a:rPr lang="en-US" sz="2800" dirty="0"/>
              <a:t>Immediately </a:t>
            </a:r>
            <a:r>
              <a:rPr lang="en-US" sz="2800" u="sng" dirty="0"/>
              <a:t>update the data </a:t>
            </a:r>
            <a:br>
              <a:rPr lang="en-US" sz="2800" dirty="0"/>
            </a:br>
            <a:r>
              <a:rPr lang="en-US" sz="2800" dirty="0"/>
              <a:t>if the HTML changes.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77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AngularJS Two-Way Data Binding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2834654" cy="3505185"/>
          </a:xfrm>
        </p:spPr>
        <p:txBody>
          <a:bodyPr/>
          <a:lstStyle/>
          <a:p>
            <a:r>
              <a:rPr lang="en-US" dirty="0"/>
              <a:t>Traditional: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Two-way</a:t>
            </a:r>
            <a:br>
              <a:rPr lang="en-US" dirty="0"/>
            </a:br>
            <a:r>
              <a:rPr lang="en-US" dirty="0"/>
              <a:t>data binding: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32" y="1279644"/>
            <a:ext cx="3570880" cy="2057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8404" y="3746278"/>
            <a:ext cx="4546394" cy="23579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09341" y="6184612"/>
            <a:ext cx="155844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Getting MEAN with Mongo,</a:t>
            </a:r>
          </a:p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Express, Angular, and Node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Simon Holmes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Manning Publications, 2015</a:t>
            </a:r>
          </a:p>
        </p:txBody>
      </p:sp>
    </p:spTree>
    <p:extLst>
      <p:ext uri="{BB962C8B-B14F-4D97-AF65-F5344CB8AC3E}">
        <p14:creationId xmlns:p14="http://schemas.microsoft.com/office/powerpoint/2010/main" val="165451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JavaScript is the Common Language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/>
              <a:t>JSON is </a:t>
            </a:r>
            <a:r>
              <a:rPr lang="en-US"/>
              <a:t>the common data format.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400" y="1965976"/>
            <a:ext cx="6323200" cy="42976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9341" y="6184612"/>
            <a:ext cx="155844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Getting MEAN with Mongo,</a:t>
            </a:r>
          </a:p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Express, Angular, and Node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Simon Holmes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Manning Publications, 2015</a:t>
            </a:r>
          </a:p>
        </p:txBody>
      </p:sp>
    </p:spTree>
    <p:extLst>
      <p:ext uri="{BB962C8B-B14F-4D97-AF65-F5344CB8AC3E}">
        <p14:creationId xmlns:p14="http://schemas.microsoft.com/office/powerpoint/2010/main" val="924852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Single-Page Application (SPA)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AngularJS is designed to support </a:t>
            </a:r>
            <a:br>
              <a:rPr lang="en-US" dirty="0"/>
            </a:br>
            <a:r>
              <a:rPr lang="en-US" dirty="0">
                <a:solidFill>
                  <a:srgbClr val="B23C00"/>
                </a:solidFill>
              </a:rPr>
              <a:t>SPA functionality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Everything runs inside the browser.</a:t>
            </a:r>
          </a:p>
          <a:p>
            <a:pPr lvl="1"/>
            <a:r>
              <a:rPr lang="en-US" dirty="0"/>
              <a:t>application logic</a:t>
            </a:r>
          </a:p>
          <a:p>
            <a:pPr lvl="1"/>
            <a:r>
              <a:rPr lang="en-US" dirty="0"/>
              <a:t>data processing</a:t>
            </a:r>
          </a:p>
          <a:p>
            <a:pPr lvl="1"/>
            <a:r>
              <a:rPr lang="en-US" dirty="0"/>
              <a:t>template delivery</a:t>
            </a:r>
          </a:p>
          <a:p>
            <a:pPr lvl="1"/>
            <a:r>
              <a:rPr lang="en-US" dirty="0"/>
              <a:t>user navigation</a:t>
            </a:r>
          </a:p>
          <a:p>
            <a:pPr lvl="4"/>
            <a:endParaRPr lang="en-US" dirty="0"/>
          </a:p>
          <a:p>
            <a:r>
              <a:rPr lang="en-US" dirty="0"/>
              <a:t>Never do a full page reload.</a:t>
            </a:r>
          </a:p>
          <a:p>
            <a:pPr lvl="1"/>
            <a:r>
              <a:rPr lang="en-US" dirty="0"/>
              <a:t>But slower first page load. Why?</a:t>
            </a:r>
            <a:endParaRPr lang="en-US" dirty="0">
              <a:solidFill>
                <a:srgbClr val="B23C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48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Single-Page Application (SPA)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Greatly reduces the amount of resources </a:t>
            </a:r>
            <a:br>
              <a:rPr lang="en-US" dirty="0"/>
            </a:br>
            <a:r>
              <a:rPr lang="en-US" dirty="0"/>
              <a:t>needed on the server.</a:t>
            </a:r>
          </a:p>
          <a:p>
            <a:pPr lvl="4"/>
            <a:endParaRPr lang="en-US" dirty="0"/>
          </a:p>
          <a:p>
            <a:r>
              <a:rPr lang="en-US" dirty="0"/>
              <a:t>Each user’s browser does the hard work.</a:t>
            </a:r>
          </a:p>
          <a:p>
            <a:pPr lvl="4"/>
            <a:endParaRPr lang="en-US" dirty="0"/>
          </a:p>
          <a:p>
            <a:r>
              <a:rPr lang="en-US" dirty="0"/>
              <a:t>The server basically only serves static pages and data upon request.</a:t>
            </a:r>
          </a:p>
          <a:p>
            <a:pPr lvl="4"/>
            <a:endParaRPr lang="en-US" dirty="0"/>
          </a:p>
          <a:p>
            <a:r>
              <a:rPr lang="en-US" u="sng" dirty="0"/>
              <a:t>Better user experience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Fewer calls to the server.</a:t>
            </a:r>
          </a:p>
          <a:p>
            <a:pPr lvl="1"/>
            <a:r>
              <a:rPr lang="en-US" dirty="0"/>
              <a:t>Reduced network latency.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16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A blogging application: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Blogging interface for users: Not ideal for an SPA.</a:t>
            </a:r>
          </a:p>
          <a:p>
            <a:pPr lvl="1"/>
            <a:r>
              <a:rPr lang="en-US" dirty="0"/>
              <a:t>Admin interface: Ideal for an SPA.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655" y="1965976"/>
            <a:ext cx="4076690" cy="2595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9341" y="6184612"/>
            <a:ext cx="155844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Getting MEAN with Mongo,</a:t>
            </a:r>
          </a:p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Express, Angular, and Node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Simon Holmes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Manning Publications, 2015</a:t>
            </a:r>
          </a:p>
        </p:txBody>
      </p:sp>
    </p:spTree>
    <p:extLst>
      <p:ext uri="{BB962C8B-B14F-4D97-AF65-F5344CB8AC3E}">
        <p14:creationId xmlns:p14="http://schemas.microsoft.com/office/powerpoint/2010/main" val="4105119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Applications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513" y="1508781"/>
            <a:ext cx="3694892" cy="45554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09341" y="6184612"/>
            <a:ext cx="155844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Getting MEAN with Mongo,</a:t>
            </a:r>
          </a:p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Express, Angular, and Node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Simon Holmes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Manning Publications, 2015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E10895-6A29-4D42-B395-303FE6848525}"/>
              </a:ext>
            </a:extLst>
          </p:cNvPr>
          <p:cNvSpPr txBox="1"/>
          <p:nvPr/>
        </p:nvSpPr>
        <p:spPr>
          <a:xfrm>
            <a:off x="5579021" y="1965976"/>
            <a:ext cx="255909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Deliver HTML and content</a:t>
            </a:r>
          </a:p>
          <a:p>
            <a:r>
              <a:rPr lang="en-US" dirty="0">
                <a:solidFill>
                  <a:srgbClr val="0432FF"/>
                </a:solidFill>
              </a:rPr>
              <a:t>directly from the server.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48A0DA-3DAE-2F42-9D76-7C7C4DFB65B4}"/>
              </a:ext>
            </a:extLst>
          </p:cNvPr>
          <p:cNvSpPr txBox="1"/>
          <p:nvPr/>
        </p:nvSpPr>
        <p:spPr>
          <a:xfrm>
            <a:off x="5579021" y="4669420"/>
            <a:ext cx="199349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An SPA to write and</a:t>
            </a:r>
          </a:p>
          <a:p>
            <a:r>
              <a:rPr lang="en-US" dirty="0">
                <a:solidFill>
                  <a:srgbClr val="0432FF"/>
                </a:solidFill>
              </a:rPr>
              <a:t>manage the blogs.</a:t>
            </a:r>
          </a:p>
        </p:txBody>
      </p:sp>
    </p:spTree>
    <p:extLst>
      <p:ext uri="{BB962C8B-B14F-4D97-AF65-F5344CB8AC3E}">
        <p14:creationId xmlns:p14="http://schemas.microsoft.com/office/powerpoint/2010/main" val="2248290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Design Options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52" y="1508781"/>
            <a:ext cx="5852096" cy="46420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9341" y="6184612"/>
            <a:ext cx="155844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Getting MEAN with Mongo,</a:t>
            </a:r>
          </a:p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Express, Angular, and Node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Simon Holmes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Manning Publications, 2015</a:t>
            </a:r>
          </a:p>
        </p:txBody>
      </p:sp>
    </p:spTree>
    <p:extLst>
      <p:ext uri="{BB962C8B-B14F-4D97-AF65-F5344CB8AC3E}">
        <p14:creationId xmlns:p14="http://schemas.microsoft.com/office/powerpoint/2010/main" val="122740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AngularJS App Development: Step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810" y="1783098"/>
            <a:ext cx="4742380" cy="29499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09341" y="6184612"/>
            <a:ext cx="155844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Getting MEAN with Mongo,</a:t>
            </a:r>
          </a:p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Express, Angular, and Node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Simon Holmes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Manning Publications, 2015</a:t>
            </a:r>
          </a:p>
        </p:txBody>
      </p:sp>
    </p:spTree>
    <p:extLst>
      <p:ext uri="{BB962C8B-B14F-4D97-AF65-F5344CB8AC3E}">
        <p14:creationId xmlns:p14="http://schemas.microsoft.com/office/powerpoint/2010/main" val="2813977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AngularJS App Development: Step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061" y="1783098"/>
            <a:ext cx="3931877" cy="29410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09341" y="6184612"/>
            <a:ext cx="155844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Getting MEAN with Mongo,</a:t>
            </a:r>
          </a:p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Express, Angular, and Node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Simon Holmes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Manning Publications, 2015</a:t>
            </a:r>
          </a:p>
        </p:txBody>
      </p:sp>
    </p:spTree>
    <p:extLst>
      <p:ext uri="{BB962C8B-B14F-4D97-AF65-F5344CB8AC3E}">
        <p14:creationId xmlns:p14="http://schemas.microsoft.com/office/powerpoint/2010/main" val="1037722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Oral 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503872" cy="4328136"/>
          </a:xfrm>
        </p:spPr>
        <p:txBody>
          <a:bodyPr/>
          <a:lstStyle/>
          <a:p>
            <a:r>
              <a:rPr lang="en-US" dirty="0"/>
              <a:t>PowerPoint slides and live demo</a:t>
            </a:r>
          </a:p>
          <a:p>
            <a:pPr lvl="1"/>
            <a:r>
              <a:rPr lang="en-US" dirty="0"/>
              <a:t>At most 20 minutes each.</a:t>
            </a:r>
          </a:p>
          <a:p>
            <a:pPr lvl="5"/>
            <a:endParaRPr lang="en-US" dirty="0"/>
          </a:p>
          <a:p>
            <a:r>
              <a:rPr lang="en-US" dirty="0"/>
              <a:t>What to present</a:t>
            </a:r>
          </a:p>
          <a:p>
            <a:pPr lvl="1"/>
            <a:r>
              <a:rPr lang="en-US" dirty="0"/>
              <a:t>What is your </a:t>
            </a:r>
            <a:r>
              <a:rPr lang="en-US" u="sng" dirty="0"/>
              <a:t>data</a:t>
            </a:r>
            <a:r>
              <a:rPr lang="en-US" dirty="0"/>
              <a:t>? What does it contain?</a:t>
            </a:r>
          </a:p>
          <a:p>
            <a:pPr lvl="1"/>
            <a:r>
              <a:rPr lang="en-US" dirty="0"/>
              <a:t>What does your information </a:t>
            </a:r>
            <a:r>
              <a:rPr lang="en-US" u="sng" dirty="0"/>
              <a:t>dashboard</a:t>
            </a:r>
            <a:r>
              <a:rPr lang="en-US" dirty="0"/>
              <a:t> show? </a:t>
            </a:r>
          </a:p>
          <a:p>
            <a:pPr lvl="2"/>
            <a:r>
              <a:rPr lang="en-US" dirty="0"/>
              <a:t>What are the </a:t>
            </a:r>
            <a:r>
              <a:rPr lang="en-US" u="sng" dirty="0"/>
              <a:t>KPIs</a:t>
            </a:r>
            <a:r>
              <a:rPr lang="en-US" dirty="0"/>
              <a:t> and why are they important?</a:t>
            </a:r>
          </a:p>
          <a:p>
            <a:pPr lvl="2"/>
            <a:r>
              <a:rPr lang="en-US" dirty="0"/>
              <a:t>What </a:t>
            </a:r>
            <a:r>
              <a:rPr lang="en-US" u="sng" dirty="0"/>
              <a:t>decisions</a:t>
            </a:r>
            <a:r>
              <a:rPr lang="en-US" dirty="0"/>
              <a:t> will be prompted by your dashboard?</a:t>
            </a:r>
          </a:p>
          <a:p>
            <a:pPr lvl="1"/>
            <a:r>
              <a:rPr lang="en-US" dirty="0"/>
              <a:t>Use your website to present the </a:t>
            </a:r>
            <a:r>
              <a:rPr lang="en-US" u="sng" dirty="0"/>
              <a:t>story</a:t>
            </a:r>
            <a:r>
              <a:rPr lang="en-US" dirty="0"/>
              <a:t> about your data.</a:t>
            </a:r>
          </a:p>
          <a:p>
            <a:pPr lvl="1"/>
            <a:r>
              <a:rPr lang="en-US" dirty="0"/>
              <a:t>Questions and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62735" y="5161872"/>
            <a:ext cx="3232488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33CC"/>
                </a:solidFill>
              </a:rPr>
              <a:t>The rest of the class will </a:t>
            </a:r>
          </a:p>
          <a:p>
            <a:r>
              <a:rPr lang="en-US" sz="1800" u="sng" dirty="0">
                <a:solidFill>
                  <a:srgbClr val="0033CC"/>
                </a:solidFill>
              </a:rPr>
              <a:t>evaluate each presentation</a:t>
            </a:r>
            <a:r>
              <a:rPr lang="en-US" sz="1800" dirty="0">
                <a:solidFill>
                  <a:srgbClr val="0033CC"/>
                </a:solidFill>
              </a:rPr>
              <a:t> </a:t>
            </a:r>
          </a:p>
          <a:p>
            <a:r>
              <a:rPr lang="en-US" sz="1800" dirty="0">
                <a:solidFill>
                  <a:srgbClr val="0033CC"/>
                </a:solidFill>
              </a:rPr>
              <a:t>by filling out a Canvas survey.</a:t>
            </a:r>
          </a:p>
        </p:txBody>
      </p:sp>
    </p:spTree>
    <p:extLst>
      <p:ext uri="{BB962C8B-B14F-4D97-AF65-F5344CB8AC3E}">
        <p14:creationId xmlns:p14="http://schemas.microsoft.com/office/powerpoint/2010/main" val="3607275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AngularJS App Development: Step 3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20" y="1691659"/>
            <a:ext cx="3657560" cy="31203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09341" y="6184612"/>
            <a:ext cx="155844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Getting MEAN with Mongo,</a:t>
            </a:r>
          </a:p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Express, Angular, and Node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Simon Holmes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Manning Publications, 2015</a:t>
            </a:r>
          </a:p>
        </p:txBody>
      </p:sp>
    </p:spTree>
    <p:extLst>
      <p:ext uri="{BB962C8B-B14F-4D97-AF65-F5344CB8AC3E}">
        <p14:creationId xmlns:p14="http://schemas.microsoft.com/office/powerpoint/2010/main" val="418798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AngularJS App Development: Step 4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326" y="1783098"/>
            <a:ext cx="3655348" cy="33464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09341" y="6184612"/>
            <a:ext cx="155844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Getting MEAN with Mongo,</a:t>
            </a:r>
          </a:p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Express, Angular, and Node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Simon Holmes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Manning Publications, 2015</a:t>
            </a:r>
          </a:p>
        </p:txBody>
      </p:sp>
    </p:spTree>
    <p:extLst>
      <p:ext uri="{BB962C8B-B14F-4D97-AF65-F5344CB8AC3E}">
        <p14:creationId xmlns:p14="http://schemas.microsoft.com/office/powerpoint/2010/main" val="1011803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AngularJS App Development: Step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4" y="1783098"/>
            <a:ext cx="5029191" cy="311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39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AngularJS App Development: Step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523" y="1691659"/>
            <a:ext cx="3726954" cy="353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525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AngularJS App Development: Step 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074" y="1417342"/>
            <a:ext cx="4801852" cy="431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465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Architectures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659" y="1508781"/>
            <a:ext cx="3483601" cy="1147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683" y="3098106"/>
            <a:ext cx="3414633" cy="1097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377" y="4800585"/>
            <a:ext cx="3383243" cy="91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1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Architectures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87698"/>
          </a:xfrm>
        </p:spPr>
        <p:txBody>
          <a:bodyPr/>
          <a:lstStyle/>
          <a:p>
            <a:r>
              <a:rPr lang="en-US" dirty="0">
                <a:solidFill>
                  <a:srgbClr val="B23C00"/>
                </a:solidFill>
              </a:rPr>
              <a:t>Scale out</a:t>
            </a:r>
            <a:r>
              <a:rPr lang="en-US" dirty="0"/>
              <a:t> MEAN apps with server clusters.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356" y="2011700"/>
            <a:ext cx="4629288" cy="397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356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AngularJS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236697"/>
          </a:xfrm>
        </p:spPr>
        <p:txBody>
          <a:bodyPr/>
          <a:lstStyle/>
          <a:p>
            <a:r>
              <a:rPr lang="en-US" dirty="0"/>
              <a:t>AngularJS is a </a:t>
            </a:r>
            <a:r>
              <a:rPr lang="en-US" u="sng" dirty="0"/>
              <a:t>JavaScript framework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It’s a library written in JavaScript.</a:t>
            </a:r>
          </a:p>
          <a:p>
            <a:pPr lvl="4"/>
            <a:endParaRPr lang="en-US" dirty="0"/>
          </a:p>
          <a:p>
            <a:r>
              <a:rPr lang="en-US" dirty="0"/>
              <a:t>Include it in your HTML file.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Local installation: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Download from </a:t>
            </a:r>
            <a:r>
              <a:rPr lang="en-US" dirty="0">
                <a:hlinkClick r:id="rId2"/>
              </a:rPr>
              <a:t>https://angularjs.org</a:t>
            </a:r>
            <a:endParaRPr lang="en-US" dirty="0"/>
          </a:p>
          <a:p>
            <a:pPr lvl="2"/>
            <a:r>
              <a:rPr lang="en-US" dirty="0"/>
              <a:t>Be sure you get </a:t>
            </a:r>
            <a:r>
              <a:rPr lang="en-US" dirty="0">
                <a:solidFill>
                  <a:srgbClr val="B23C00"/>
                </a:solidFill>
              </a:rPr>
              <a:t>AngularJS</a:t>
            </a:r>
            <a:r>
              <a:rPr lang="en-US" dirty="0"/>
              <a:t> and not Angular. </a:t>
            </a:r>
          </a:p>
          <a:p>
            <a:pPr lvl="6"/>
            <a:endParaRPr lang="en-US" dirty="0"/>
          </a:p>
          <a:p>
            <a:pPr lvl="1"/>
            <a:r>
              <a:rPr lang="en-US" dirty="0"/>
              <a:t>From Google: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08739" y="3703317"/>
            <a:ext cx="6726521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&lt;script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src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="public/angular/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angular.min.js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"&gt;&lt;/script&gt;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90" y="5557511"/>
            <a:ext cx="9075417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&lt;script 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src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="https://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ajax.googleapis.com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/ajax/libs/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angularjs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/1.6.6/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angular.min.js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"&gt;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&lt;/script&gt;</a:t>
            </a:r>
          </a:p>
        </p:txBody>
      </p:sp>
    </p:spTree>
    <p:extLst>
      <p:ext uri="{BB962C8B-B14F-4D97-AF65-F5344CB8AC3E}">
        <p14:creationId xmlns:p14="http://schemas.microsoft.com/office/powerpoint/2010/main" val="414601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AngularJS Tutorial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dirty="0">
                <a:hlinkClick r:id="rId2"/>
              </a:rPr>
              <a:t>https://www.w3schools.com/angular/default.asp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579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AngularJS Extends HTML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AngularJS extends HTML with </a:t>
            </a:r>
            <a:r>
              <a:rPr lang="en-US" dirty="0">
                <a:solidFill>
                  <a:srgbClr val="B23C00"/>
                </a:solidFill>
              </a:rPr>
              <a:t>ng-directives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The 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ng-app</a:t>
            </a:r>
            <a:r>
              <a:rPr lang="en-US" dirty="0"/>
              <a:t> directive </a:t>
            </a:r>
            <a:r>
              <a:rPr lang="en-US" u="sng" dirty="0"/>
              <a:t>defines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an AngularJS application.</a:t>
            </a:r>
          </a:p>
          <a:p>
            <a:pPr lvl="4"/>
            <a:endParaRPr lang="en-US" dirty="0"/>
          </a:p>
          <a:p>
            <a:r>
              <a:rPr lang="en-US" dirty="0"/>
              <a:t>The 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ng-model</a:t>
            </a:r>
            <a:r>
              <a:rPr lang="en-US" dirty="0"/>
              <a:t> directive binds the values </a:t>
            </a:r>
            <a:br>
              <a:rPr lang="en-US" dirty="0"/>
            </a:br>
            <a:r>
              <a:rPr lang="en-US" dirty="0"/>
              <a:t>of </a:t>
            </a:r>
            <a:r>
              <a:rPr lang="en-US" u="sng" dirty="0"/>
              <a:t>HTML controls</a:t>
            </a:r>
            <a:r>
              <a:rPr lang="en-US" dirty="0"/>
              <a:t> (input, select, </a:t>
            </a:r>
            <a:r>
              <a:rPr lang="en-US" dirty="0" err="1"/>
              <a:t>textarea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to </a:t>
            </a:r>
            <a:r>
              <a:rPr lang="en-US" u="sng" dirty="0"/>
              <a:t>application data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The 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ng-bind</a:t>
            </a:r>
            <a:r>
              <a:rPr lang="en-US" dirty="0"/>
              <a:t> directive binds </a:t>
            </a:r>
            <a:br>
              <a:rPr lang="en-US" dirty="0"/>
            </a:br>
            <a:r>
              <a:rPr lang="en-US" u="sng" dirty="0"/>
              <a:t>application data</a:t>
            </a:r>
            <a:r>
              <a:rPr lang="en-US" dirty="0"/>
              <a:t> to the </a:t>
            </a:r>
            <a:r>
              <a:rPr lang="en-US" u="sng" dirty="0"/>
              <a:t>HTML view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91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4447-C878-5B44-9304-CB7A2E0D1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637BA-06A0-284A-BC3A-7DE5C30ED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3840483" cy="4835525"/>
          </a:xfrm>
        </p:spPr>
        <p:txBody>
          <a:bodyPr/>
          <a:lstStyle/>
          <a:p>
            <a:r>
              <a:rPr lang="en-US" dirty="0"/>
              <a:t>Tuesday, Apr. 28</a:t>
            </a:r>
          </a:p>
          <a:p>
            <a:pPr marL="928687" lvl="1" indent="-457200">
              <a:buFont typeface="+mj-lt"/>
              <a:buAutoNum type="arabicPeriod"/>
            </a:pPr>
            <a:r>
              <a:rPr lang="en-US" dirty="0"/>
              <a:t>WELL</a:t>
            </a:r>
          </a:p>
          <a:p>
            <a:pPr marL="928687" lvl="1" indent="-457200">
              <a:buFont typeface="+mj-lt"/>
              <a:buAutoNum type="arabicPeriod"/>
            </a:pPr>
            <a:r>
              <a:rPr lang="en-US" dirty="0" err="1"/>
              <a:t>GoBully</a:t>
            </a:r>
            <a:endParaRPr lang="en-US" dirty="0"/>
          </a:p>
          <a:p>
            <a:pPr marL="928687" lvl="1" indent="-457200">
              <a:buFont typeface="+mj-lt"/>
              <a:buAutoNum type="arabicPeriod"/>
            </a:pPr>
            <a:r>
              <a:rPr lang="en-US" dirty="0"/>
              <a:t>Front Enders</a:t>
            </a:r>
          </a:p>
          <a:p>
            <a:pPr marL="2317750" lvl="4" indent="-457200">
              <a:buFont typeface="+mj-lt"/>
              <a:buAutoNum type="arabicPeriod"/>
            </a:pPr>
            <a:endParaRPr lang="en-US" dirty="0"/>
          </a:p>
          <a:p>
            <a:pPr marL="490537" indent="-457200"/>
            <a:r>
              <a:rPr lang="en-US" dirty="0"/>
              <a:t>Thursday, Apr. 30</a:t>
            </a:r>
          </a:p>
          <a:p>
            <a:pPr marL="928687" lvl="1" indent="-457200">
              <a:buFont typeface="+mj-lt"/>
              <a:buAutoNum type="arabicPeriod" startAt="4"/>
            </a:pPr>
            <a:r>
              <a:rPr lang="en-US" dirty="0"/>
              <a:t>The Impact</a:t>
            </a:r>
          </a:p>
          <a:p>
            <a:pPr marL="928687" lvl="1" indent="-457200">
              <a:buFont typeface="+mj-lt"/>
              <a:buAutoNum type="arabicPeriod" startAt="4"/>
            </a:pPr>
            <a:r>
              <a:rPr lang="en-US" dirty="0" err="1"/>
              <a:t>Akali</a:t>
            </a:r>
            <a:endParaRPr lang="en-US" dirty="0"/>
          </a:p>
          <a:p>
            <a:pPr marL="928687" lvl="1" indent="-457200">
              <a:buFont typeface="+mj-lt"/>
              <a:buAutoNum type="arabicPeriod" startAt="4"/>
            </a:pPr>
            <a:r>
              <a:rPr lang="en-US" dirty="0"/>
              <a:t>Backup</a:t>
            </a:r>
          </a:p>
          <a:p>
            <a:pPr marL="471487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5BF0C4-1A53-6247-8EB1-EDE557503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C789AD-3255-4140-98CA-5C127AB1F69A}"/>
              </a:ext>
            </a:extLst>
          </p:cNvPr>
          <p:cNvSpPr txBox="1">
            <a:spLocks/>
          </p:cNvSpPr>
          <p:nvPr/>
        </p:nvSpPr>
        <p:spPr bwMode="auto">
          <a:xfrm>
            <a:off x="4617720" y="1295400"/>
            <a:ext cx="3840483" cy="48355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0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377950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0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827213" indent="-4381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n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2971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o"/>
              <a:defRPr sz="1200">
                <a:solidFill>
                  <a:schemeClr val="tx1"/>
                </a:solidFill>
                <a:latin typeface="+mn-lt"/>
                <a:ea typeface="+mn-ea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o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o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o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o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kern="0" dirty="0"/>
              <a:t>Tuesday, May 5</a:t>
            </a:r>
          </a:p>
          <a:p>
            <a:pPr marL="928687" lvl="1" indent="-457200" eaLnBrk="1" hangingPunct="1">
              <a:buFont typeface="+mj-lt"/>
              <a:buAutoNum type="arabicPeriod" startAt="7"/>
            </a:pPr>
            <a:r>
              <a:rPr lang="en-US" kern="0" dirty="0"/>
              <a:t>Seekers</a:t>
            </a:r>
          </a:p>
          <a:p>
            <a:pPr marL="928687" lvl="1" indent="-457200" eaLnBrk="1" hangingPunct="1">
              <a:buFont typeface="+mj-lt"/>
              <a:buAutoNum type="arabicPeriod" startAt="7"/>
            </a:pPr>
            <a:r>
              <a:rPr lang="en-US" kern="0" dirty="0"/>
              <a:t>Immortal</a:t>
            </a:r>
          </a:p>
          <a:p>
            <a:pPr marL="928687" lvl="1" indent="-457200" eaLnBrk="1" hangingPunct="1">
              <a:buFont typeface="+mj-lt"/>
              <a:buAutoNum type="arabicPeriod" startAt="7"/>
            </a:pPr>
            <a:r>
              <a:rPr lang="en-US" kern="0" dirty="0"/>
              <a:t>Minions</a:t>
            </a:r>
          </a:p>
          <a:p>
            <a:pPr marL="2317750" lvl="4" indent="-457200" eaLnBrk="1" hangingPunct="1">
              <a:buFont typeface="+mj-lt"/>
              <a:buAutoNum type="arabicPeriod" startAt="9"/>
            </a:pPr>
            <a:endParaRPr lang="en-US" kern="0" dirty="0"/>
          </a:p>
          <a:p>
            <a:pPr marL="490537" indent="-457200" eaLnBrk="1" hangingPunct="1"/>
            <a:r>
              <a:rPr lang="en-US" kern="0" dirty="0"/>
              <a:t>Thursday, May 7</a:t>
            </a:r>
          </a:p>
          <a:p>
            <a:pPr marL="928687" lvl="1" indent="-457200" eaLnBrk="1" hangingPunct="1">
              <a:buFont typeface="+mj-lt"/>
              <a:buAutoNum type="arabicPeriod" startAt="10"/>
            </a:pPr>
            <a:r>
              <a:rPr lang="en-US" kern="0" dirty="0"/>
              <a:t>Simpsons</a:t>
            </a:r>
          </a:p>
          <a:p>
            <a:pPr marL="928687" lvl="1" indent="-457200" eaLnBrk="1" hangingPunct="1">
              <a:buFont typeface="+mj-lt"/>
              <a:buAutoNum type="arabicPeriod" startAt="10"/>
            </a:pPr>
            <a:r>
              <a:rPr lang="en-US" kern="0" dirty="0"/>
              <a:t>Formation</a:t>
            </a:r>
          </a:p>
          <a:p>
            <a:pPr marL="928687" lvl="1" indent="-457200" eaLnBrk="1" hangingPunct="1">
              <a:buFont typeface="+mj-lt"/>
              <a:buAutoNum type="arabicPeriod" startAt="10"/>
            </a:pPr>
            <a:r>
              <a:rPr lang="en-US" kern="0" dirty="0" err="1"/>
              <a:t>BruteForce</a:t>
            </a:r>
            <a:endParaRPr lang="en-US" kern="0" dirty="0"/>
          </a:p>
          <a:p>
            <a:pPr marL="928687" lvl="1" indent="-457200" eaLnBrk="1" hangingPunct="1">
              <a:buFont typeface="+mj-lt"/>
              <a:buAutoNum type="arabicPeriod" startAt="10"/>
            </a:pPr>
            <a:r>
              <a:rPr lang="en-US" kern="0" dirty="0"/>
              <a:t>Think Tanks</a:t>
            </a:r>
          </a:p>
        </p:txBody>
      </p:sp>
    </p:spTree>
    <p:extLst>
      <p:ext uri="{BB962C8B-B14F-4D97-AF65-F5344CB8AC3E}">
        <p14:creationId xmlns:p14="http://schemas.microsoft.com/office/powerpoint/2010/main" val="1922871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AngularJS Extends HTML</a:t>
            </a:r>
            <a:r>
              <a:rPr lang="en-US" i="1" dirty="0"/>
              <a:t>, cont’d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61877" y="1500224"/>
            <a:ext cx="7220246" cy="40318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&lt;!DOCTYPE html&gt;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&lt;html 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ng-app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&gt;</a:t>
            </a:r>
          </a:p>
          <a:p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&lt;head&gt;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&lt;script </a:t>
            </a:r>
            <a:r>
              <a:rPr lang="en-US" b="1" dirty="0" err="1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src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="public/angular/</a:t>
            </a:r>
            <a:r>
              <a:rPr lang="en-US" b="1" dirty="0" err="1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angular.min.js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"&gt;&lt;/script&gt;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&lt;meta charset="utf-8"&gt;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&lt;title&gt;Angular binding test&lt;/title&gt;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&lt;/head&gt;</a:t>
            </a:r>
          </a:p>
          <a:p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&lt;body&gt;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&lt;input type="text" 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ng-model="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name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"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          placeholder="Enter your name here"/&gt;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&lt;h1&gt;Hello &lt;span 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ng-bind="name"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&gt;&lt;/span&gt;&lt;/h1&gt;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&lt;/body&gt;</a:t>
            </a:r>
          </a:p>
          <a:p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&lt;/html&gt;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92219" y="1292148"/>
            <a:ext cx="1858201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DataBinding1.html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366B56-7D8C-E042-97A0-994F2155C45E}"/>
              </a:ext>
            </a:extLst>
          </p:cNvPr>
          <p:cNvSpPr txBox="1"/>
          <p:nvPr/>
        </p:nvSpPr>
        <p:spPr>
          <a:xfrm>
            <a:off x="6585857" y="6139543"/>
            <a:ext cx="731290" cy="338554"/>
          </a:xfrm>
          <a:prstGeom prst="rect">
            <a:avLst/>
          </a:prstGeom>
          <a:noFill/>
          <a:ln>
            <a:solidFill>
              <a:srgbClr val="B23C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23C00"/>
                </a:solidFill>
              </a:rPr>
              <a:t>Demo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1C1ECE-3B46-D041-867B-F88F9F2ACF19}"/>
              </a:ext>
            </a:extLst>
          </p:cNvPr>
          <p:cNvSpPr txBox="1"/>
          <p:nvPr/>
        </p:nvSpPr>
        <p:spPr>
          <a:xfrm>
            <a:off x="3778344" y="3384611"/>
            <a:ext cx="371928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B23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ng-model</a:t>
            </a:r>
            <a:r>
              <a:rPr lang="en-US" sz="1400" dirty="0">
                <a:solidFill>
                  <a:srgbClr val="0033CC"/>
                </a:solidFill>
              </a:rPr>
              <a:t>: Bind the value of the input field</a:t>
            </a:r>
          </a:p>
          <a:p>
            <a:r>
              <a:rPr lang="en-US" sz="1400" dirty="0">
                <a:solidFill>
                  <a:srgbClr val="0033CC"/>
                </a:solidFill>
              </a:rPr>
              <a:t>to the application variable </a:t>
            </a:r>
            <a:r>
              <a:rPr lang="en-US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name</a:t>
            </a:r>
            <a:r>
              <a:rPr lang="en-US" sz="1400" dirty="0">
                <a:solidFill>
                  <a:srgbClr val="0033CC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01F5B8-BD4E-1C48-83DA-82BA23DD70F9}"/>
              </a:ext>
            </a:extLst>
          </p:cNvPr>
          <p:cNvSpPr txBox="1"/>
          <p:nvPr/>
        </p:nvSpPr>
        <p:spPr>
          <a:xfrm>
            <a:off x="3402040" y="4742895"/>
            <a:ext cx="412619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B23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ng-bind</a:t>
            </a:r>
            <a:r>
              <a:rPr lang="en-US" sz="1400" dirty="0">
                <a:solidFill>
                  <a:srgbClr val="0033CC"/>
                </a:solidFill>
              </a:rPr>
              <a:t>: Bind the value of the HTML span field</a:t>
            </a:r>
          </a:p>
          <a:p>
            <a:r>
              <a:rPr lang="en-US" sz="1400" dirty="0">
                <a:solidFill>
                  <a:srgbClr val="0033CC"/>
                </a:solidFill>
              </a:rPr>
              <a:t>to the application variable </a:t>
            </a:r>
            <a:r>
              <a:rPr lang="en-US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name</a:t>
            </a:r>
            <a:r>
              <a:rPr lang="en-US" sz="1400" dirty="0">
                <a:solidFill>
                  <a:srgbClr val="0033CC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EEDE37-9D8F-B64A-A8DF-28C078516398}"/>
              </a:ext>
            </a:extLst>
          </p:cNvPr>
          <p:cNvSpPr txBox="1"/>
          <p:nvPr/>
        </p:nvSpPr>
        <p:spPr>
          <a:xfrm>
            <a:off x="2812573" y="1771568"/>
            <a:ext cx="3504229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B23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ng-app</a:t>
            </a:r>
            <a:r>
              <a:rPr lang="en-US" sz="1200" dirty="0">
                <a:solidFill>
                  <a:srgbClr val="0033CC"/>
                </a:solidFill>
              </a:rPr>
              <a:t>: </a:t>
            </a:r>
            <a:r>
              <a:rPr lang="en-US" sz="1400" dirty="0">
                <a:solidFill>
                  <a:srgbClr val="0033CC"/>
                </a:solidFill>
              </a:rPr>
              <a:t>Define an AngularJS application.</a:t>
            </a:r>
          </a:p>
        </p:txBody>
      </p:sp>
    </p:spTree>
    <p:extLst>
      <p:ext uri="{BB962C8B-B14F-4D97-AF65-F5344CB8AC3E}">
        <p14:creationId xmlns:p14="http://schemas.microsoft.com/office/powerpoint/2010/main" val="30278690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Expressions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944893"/>
          </a:xfrm>
        </p:spPr>
        <p:txBody>
          <a:bodyPr/>
          <a:lstStyle/>
          <a:p>
            <a:r>
              <a:rPr lang="en-US" dirty="0"/>
              <a:t>Enclose AngularJS expressions with 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{{</a:t>
            </a:r>
            <a:r>
              <a:rPr lang="en-US" dirty="0"/>
              <a:t> and 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}}</a:t>
            </a:r>
            <a:r>
              <a:rPr lang="en-US" dirty="0"/>
              <a:t> to insert the results into the HTML page: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02464" y="2562756"/>
            <a:ext cx="5739072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&lt;body&gt;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&lt;div </a:t>
            </a:r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ng-app</a:t>
            </a:r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      &lt;h1&gt;Expression value: </a:t>
            </a:r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{{ 3 + 5 }}</a:t>
            </a:r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&lt;/h1&gt;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&lt;/div&gt;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&lt;/body&gt;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3585" y="2393479"/>
            <a:ext cx="1643399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Expression.html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4110DB-B38C-594D-BA7A-C0F6948E35B7}"/>
              </a:ext>
            </a:extLst>
          </p:cNvPr>
          <p:cNvSpPr txBox="1"/>
          <p:nvPr/>
        </p:nvSpPr>
        <p:spPr>
          <a:xfrm>
            <a:off x="6585857" y="6139543"/>
            <a:ext cx="731290" cy="338554"/>
          </a:xfrm>
          <a:prstGeom prst="rect">
            <a:avLst/>
          </a:prstGeom>
          <a:noFill/>
          <a:ln>
            <a:solidFill>
              <a:srgbClr val="B23C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23C00"/>
                </a:solidFill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40807349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and Controller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the Angular function </a:t>
            </a:r>
            <a:r>
              <a:rPr lang="en-US" b="1" dirty="0" err="1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angular.module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to create a </a:t>
            </a:r>
            <a:r>
              <a:rPr lang="en-US" dirty="0">
                <a:solidFill>
                  <a:srgbClr val="B23C00"/>
                </a:solidFill>
              </a:rPr>
              <a:t>module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A module is a container for different parts of an application, such as application controllers.</a:t>
            </a:r>
          </a:p>
          <a:p>
            <a:pPr lvl="5"/>
            <a:endParaRPr lang="en-US" dirty="0"/>
          </a:p>
          <a:p>
            <a:r>
              <a:rPr lang="en-US" dirty="0"/>
              <a:t>Add a controller to the application.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Refer to it with the </a:t>
            </a:r>
            <a:r>
              <a:rPr lang="en-US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ng-controller</a:t>
            </a:r>
            <a:r>
              <a:rPr lang="en-US" dirty="0"/>
              <a:t> directive.</a:t>
            </a:r>
          </a:p>
          <a:p>
            <a:pPr lvl="1"/>
            <a:r>
              <a:rPr lang="en-US" dirty="0"/>
              <a:t>Controllers always belong to a module.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784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and Controller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06252" y="1356441"/>
            <a:ext cx="7380547" cy="37548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&lt;body&gt;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    &lt;script&gt;       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        var app = </a:t>
            </a:r>
            <a:r>
              <a:rPr lang="is-IS" sz="1400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angular.module</a:t>
            </a:r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('myApp', </a:t>
            </a:r>
            <a:r>
              <a:rPr lang="is-IS" sz="1400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[]</a:t>
            </a:r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);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        </a:t>
            </a:r>
            <a:r>
              <a:rPr lang="is-IS" sz="1400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app.controller</a:t>
            </a:r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is-IS" sz="1400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'myCtrl</a:t>
            </a:r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', function($scope) 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        {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            $scope.</a:t>
            </a:r>
            <a:r>
              <a:rPr lang="is-IS" sz="1400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firstName </a:t>
            </a:r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= "John";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            $scope.</a:t>
            </a:r>
            <a:r>
              <a:rPr lang="is-IS" sz="1400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lastName  </a:t>
            </a:r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= "Doe";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        });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    &lt;/script&gt;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    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    &lt;div </a:t>
            </a:r>
            <a:r>
              <a:rPr lang="is-IS" sz="1400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ng-app</a:t>
            </a:r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="myApp" </a:t>
            </a:r>
            <a:r>
              <a:rPr lang="is-IS" sz="1400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ng-controller="myCtrl"</a:t>
            </a:r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&gt;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        First Name: &lt;input type="text" ng-model="</a:t>
            </a:r>
            <a:r>
              <a:rPr lang="is-IS" sz="1400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firstName</a:t>
            </a:r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"&gt;&lt;br&gt;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        Last Name: &lt;input type="text"  ng-model="</a:t>
            </a:r>
            <a:r>
              <a:rPr lang="is-IS" sz="1400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lastName</a:t>
            </a:r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"&gt;&lt;br&gt;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        &lt;br&gt;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        Full Name: &lt;strong&gt;</a:t>
            </a:r>
            <a:r>
              <a:rPr lang="is-IS" sz="1400" b="1" dirty="0">
                <a:solidFill>
                  <a:srgbClr val="0432FF"/>
                </a:solidFill>
                <a:latin typeface="Courier New" charset="0"/>
                <a:ea typeface="Courier New" charset="0"/>
                <a:cs typeface="Courier New" charset="0"/>
              </a:rPr>
              <a:t>{{firstName + " " + lastName}}</a:t>
            </a:r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&lt;/strong&gt; 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    &lt;/div&gt;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&lt;/body&gt;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12280" y="6324600"/>
            <a:ext cx="731290" cy="338554"/>
          </a:xfrm>
          <a:prstGeom prst="rect">
            <a:avLst/>
          </a:prstGeom>
          <a:noFill/>
          <a:ln>
            <a:solidFill>
              <a:srgbClr val="B23C00"/>
            </a:solidFill>
          </a:ln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B23C00"/>
                </a:solidFill>
              </a:rPr>
              <a:t>Demo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5166341"/>
            <a:ext cx="8229600" cy="964584"/>
          </a:xfrm>
        </p:spPr>
        <p:txBody>
          <a:bodyPr/>
          <a:lstStyle/>
          <a:p>
            <a:r>
              <a:rPr lang="en-US" dirty="0"/>
              <a:t>Use the 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[]</a:t>
            </a:r>
            <a:r>
              <a:rPr lang="en-US" dirty="0"/>
              <a:t> in the module definition to specify </a:t>
            </a:r>
            <a:r>
              <a:rPr lang="en-US" u="sng" dirty="0"/>
              <a:t>dependent modules</a:t>
            </a:r>
            <a:r>
              <a:rPr lang="en-US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4367" y="3787604"/>
            <a:ext cx="1704313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ng-app</a:t>
            </a:r>
            <a:r>
              <a:rPr lang="en-US" sz="1400" dirty="0">
                <a:solidFill>
                  <a:srgbClr val="0033CC"/>
                </a:solidFill>
              </a:rPr>
              <a:t> makes the</a:t>
            </a:r>
          </a:p>
          <a:p>
            <a:r>
              <a:rPr lang="en-US" sz="1400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div</a:t>
            </a:r>
            <a:r>
              <a:rPr lang="en-US" sz="1400" dirty="0">
                <a:solidFill>
                  <a:srgbClr val="0033CC"/>
                </a:solidFill>
              </a:rPr>
              <a:t> the owner of</a:t>
            </a:r>
          </a:p>
          <a:p>
            <a:r>
              <a:rPr lang="en-US" sz="1400" dirty="0">
                <a:solidFill>
                  <a:srgbClr val="0033CC"/>
                </a:solidFill>
              </a:rPr>
              <a:t>the AngularJS app.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49414" y="1234464"/>
            <a:ext cx="1507079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Controller.html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4574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Angular has </a:t>
            </a:r>
            <a:r>
              <a:rPr lang="en-US" dirty="0">
                <a:solidFill>
                  <a:srgbClr val="B23C00"/>
                </a:solidFill>
              </a:rPr>
              <a:t>root scope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Contains everything in the application.</a:t>
            </a:r>
          </a:p>
          <a:p>
            <a:pPr lvl="1"/>
            <a:r>
              <a:rPr lang="en-US" dirty="0"/>
              <a:t>Implicitly created with the 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ng-app</a:t>
            </a:r>
            <a:r>
              <a:rPr lang="en-US" dirty="0"/>
              <a:t> directive.</a:t>
            </a:r>
          </a:p>
          <a:p>
            <a:pPr lvl="5"/>
            <a:endParaRPr lang="en-US" dirty="0"/>
          </a:p>
          <a:p>
            <a:r>
              <a:rPr lang="en-US" dirty="0"/>
              <a:t>Root scope can have </a:t>
            </a:r>
            <a:r>
              <a:rPr lang="en-US" dirty="0">
                <a:solidFill>
                  <a:srgbClr val="B23C00"/>
                </a:solidFill>
              </a:rPr>
              <a:t>child scopes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Directive 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ng-controller</a:t>
            </a:r>
            <a:r>
              <a:rPr lang="en-US" dirty="0"/>
              <a:t> implicitly creates one.</a:t>
            </a:r>
          </a:p>
          <a:p>
            <a:pPr lvl="1"/>
            <a:r>
              <a:rPr lang="en-US" dirty="0"/>
              <a:t>Adding the controller moved the model out of the root scope and into the controller’s child scope.</a:t>
            </a:r>
          </a:p>
          <a:p>
            <a:pPr lvl="5"/>
            <a:endParaRPr lang="en-US" dirty="0"/>
          </a:p>
          <a:p>
            <a:r>
              <a:rPr lang="en-US" dirty="0"/>
              <a:t>Scope ties together the view, model, and controller as they all use the </a:t>
            </a:r>
            <a:r>
              <a:rPr lang="en-US" u="sng" dirty="0"/>
              <a:t>same scope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807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you make a controller in AngularJS, </a:t>
            </a:r>
            <a:br>
              <a:rPr lang="en-US" dirty="0"/>
            </a:br>
            <a:r>
              <a:rPr lang="en-US" dirty="0"/>
              <a:t>you pass the 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$scope</a:t>
            </a:r>
            <a:r>
              <a:rPr lang="en-US" dirty="0"/>
              <a:t> object as an argument.</a:t>
            </a:r>
          </a:p>
          <a:p>
            <a:pPr lvl="4"/>
            <a:endParaRPr lang="en-US" dirty="0"/>
          </a:p>
          <a:p>
            <a:r>
              <a:rPr lang="en-US" dirty="0"/>
              <a:t>If you add properties to the 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$scope</a:t>
            </a:r>
            <a:r>
              <a:rPr lang="en-US" dirty="0"/>
              <a:t> object </a:t>
            </a:r>
            <a:br>
              <a:rPr lang="en-US" dirty="0"/>
            </a:br>
            <a:r>
              <a:rPr lang="en-US" dirty="0"/>
              <a:t>in the controller, the view (HTML) gets access to these properties.</a:t>
            </a:r>
          </a:p>
          <a:p>
            <a:pPr lvl="4"/>
            <a:endParaRPr lang="en-US" dirty="0"/>
          </a:p>
          <a:p>
            <a:r>
              <a:rPr lang="en-US" dirty="0"/>
              <a:t>In the view, do not use the prefix 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$scope</a:t>
            </a:r>
            <a:r>
              <a:rPr lang="en-US" dirty="0"/>
              <a:t>, just refer to a property name, like 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{{</a:t>
            </a:r>
            <a:r>
              <a:rPr lang="en-US" b="1" dirty="0" err="1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carname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}}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716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Repeating Elements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88757" y="1325903"/>
            <a:ext cx="5368777" cy="47705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&lt;body&gt;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&lt;div </a:t>
            </a:r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ng-app</a:t>
            </a:r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="" </a:t>
            </a:r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ng-init</a:t>
            </a:r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="</a:t>
            </a:r>
            <a:r>
              <a:rPr lang="is-I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names</a:t>
            </a:r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=[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{name:'Jani',country:'Norway'},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{name:'Hege',country:'Sweden'},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{name:'Kai',country:'Denmark'}]"&gt;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   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&lt;h1&gt;Looping with objects&lt;/h1&gt;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&lt;table border='1'&gt;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    &lt;tr&gt;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        &lt;th&gt;Name&lt;/th&gt;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        &lt;th&gt;Country&lt;/th&gt;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    &lt;/tr&gt;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    &lt;tr </a:t>
            </a:r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ng-repeat="x in </a:t>
            </a:r>
            <a:r>
              <a:rPr lang="is-I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names</a:t>
            </a:r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"</a:t>
            </a:r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        &lt;td&gt; </a:t>
            </a:r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{{ x.name }} </a:t>
            </a:r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&lt;/td&gt;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                &lt;td&gt; </a:t>
            </a:r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{{ x.country }} </a:t>
            </a:r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&lt;/td&gt;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    &lt;/tr&gt;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&lt;/table&gt;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&lt;/div&gt;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&lt;/body&gt;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19843" y="5166341"/>
            <a:ext cx="231826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Ideal for iterating over</a:t>
            </a:r>
          </a:p>
          <a:p>
            <a:r>
              <a:rPr lang="en-US" dirty="0">
                <a:solidFill>
                  <a:srgbClr val="0033CC"/>
                </a:solidFill>
              </a:rPr>
              <a:t>database query results.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6482" y="1234464"/>
            <a:ext cx="1563248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Repeating.html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5E05E0-32BF-A44A-8582-F189E9213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117" y="4160512"/>
            <a:ext cx="1645902" cy="144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693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Binding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1583" y="1479280"/>
            <a:ext cx="7960834" cy="3046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&lt;body&gt;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&lt;div 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ng-app="" ng-</a:t>
            </a:r>
            <a:r>
              <a:rPr lang="en-US" b="1" dirty="0" err="1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init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="quantity=1;price=5"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&lt;h1&gt;Cost Calculator&lt;/h1&gt;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&lt;h2&gt;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    Quantity: &lt;input type="number" </a:t>
            </a:r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ng-model="quantity</a:t>
            </a:r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"&gt;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    Price: $  &lt;input type="number" </a:t>
            </a:r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ng-model="price"</a:t>
            </a:r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&lt;/h2&gt;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&lt;h2&gt;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    Total: $</a:t>
            </a:r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{{quantity * price}}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&lt;/h2&gt;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&lt;/div&gt;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&lt;/body&gt;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28598" y="1310003"/>
            <a:ext cx="1858201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DataBinding2.html</a:t>
            </a:r>
          </a:p>
        </p:txBody>
      </p:sp>
    </p:spTree>
    <p:extLst>
      <p:ext uri="{BB962C8B-B14F-4D97-AF65-F5344CB8AC3E}">
        <p14:creationId xmlns:p14="http://schemas.microsoft.com/office/powerpoint/2010/main" val="15141679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Two-Way Data Binding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944892"/>
          </a:xfrm>
        </p:spPr>
        <p:txBody>
          <a:bodyPr/>
          <a:lstStyle/>
          <a:p>
            <a:r>
              <a:rPr lang="en-US"/>
              <a:t>Change </a:t>
            </a:r>
            <a:r>
              <a:rPr lang="en-US" dirty="0"/>
              <a:t>the value inside the input </a:t>
            </a:r>
            <a:r>
              <a:rPr lang="en-US"/>
              <a:t>field, and </a:t>
            </a:r>
            <a:r>
              <a:rPr lang="en-US" dirty="0"/>
              <a:t>the AngularJS property will also change its value.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93886" y="2506564"/>
            <a:ext cx="6356227" cy="35394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&lt;body&gt;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&lt;div ng-app="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myApp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" 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ng-controller="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myCtrl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"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    Name: &lt;input 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ng-model="name"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    &lt;h1&gt;You entered: {{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name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}}&lt;/h1&gt;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&lt;/div&gt;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   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&lt;script&gt;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   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var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app =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angular.module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('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myApp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', []);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   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app.controller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'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myCtrl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', function($scope) 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    {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        $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scope.name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= "John Doe";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    });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&lt;/script&gt;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&lt;/body&gt;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1999" y="5341173"/>
            <a:ext cx="379943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Change the name inside the input field, </a:t>
            </a:r>
          </a:p>
          <a:p>
            <a:r>
              <a:rPr lang="en-US" dirty="0">
                <a:solidFill>
                  <a:srgbClr val="0033CC"/>
                </a:solidFill>
              </a:rPr>
              <a:t>and the name in the h1 header </a:t>
            </a:r>
          </a:p>
          <a:p>
            <a:r>
              <a:rPr lang="en-US" dirty="0">
                <a:solidFill>
                  <a:srgbClr val="0033CC"/>
                </a:solidFill>
              </a:rPr>
              <a:t>changes accordingly.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7042" y="2276633"/>
            <a:ext cx="1858201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DataBinding3.html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8500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Validation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76207"/>
            <a:ext cx="8229600" cy="2054717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span</a:t>
            </a:r>
            <a:r>
              <a:rPr lang="en-US" dirty="0"/>
              <a:t> displays only if the expression </a:t>
            </a:r>
            <a:br>
              <a:rPr lang="en-US" dirty="0"/>
            </a:br>
            <a:r>
              <a:rPr lang="en-US" dirty="0"/>
              <a:t>in the 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ng-show</a:t>
            </a:r>
            <a:r>
              <a:rPr lang="en-US" dirty="0"/>
              <a:t> attribute returns true.</a:t>
            </a:r>
          </a:p>
          <a:p>
            <a:pPr lvl="1"/>
            <a:r>
              <a:rPr lang="en-US" dirty="0"/>
              <a:t>Only if there is an error in the email address.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5014" y="1553918"/>
            <a:ext cx="7713971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&lt;body&gt;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&lt;form 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ng-app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="" name="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myForm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"&gt;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    Email: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    &lt;input type="email" name="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myAddress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" 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ng-model="text"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    &lt;span 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ng-show="myForm.</a:t>
            </a:r>
            <a:r>
              <a:rPr lang="en-US" b="1" dirty="0" err="1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myAddress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.$</a:t>
            </a:r>
            <a:r>
              <a:rPr lang="en-US" b="1" dirty="0" err="1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error.email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"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        Not a valid e-mail address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    &lt;/span&gt;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&lt;/form&gt;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&lt;/body&gt;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83658" y="1325903"/>
            <a:ext cx="1969642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InputValidation.html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59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 the Home Page with Express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27" y="1325903"/>
            <a:ext cx="5029145" cy="476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869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5805" y="2688931"/>
            <a:ext cx="8320993" cy="40318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&lt;head&gt;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&lt;script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src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="https://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ajax.googleapis.com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/.../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angular.min.js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"&gt;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   &lt;/script&gt;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&lt;style&gt;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    </a:t>
            </a:r>
            <a:r>
              <a:rPr lang="en-US" b="1" dirty="0" err="1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input.ng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-invalid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{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        background-color: salmon;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    }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&lt;/style&gt;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&lt;/head&gt;</a:t>
            </a:r>
            <a:br>
              <a:rPr lang="en-US" b="1" dirty="0">
                <a:latin typeface="Courier New" charset="0"/>
                <a:ea typeface="Courier New" charset="0"/>
                <a:cs typeface="Courier New" charset="0"/>
              </a:rPr>
            </a:br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&lt;body&gt;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&lt;form ng-app="" name="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myForm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"&gt;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    Enter your name: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    &lt;input name="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myName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" 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ng-model="</a:t>
            </a:r>
            <a:r>
              <a:rPr lang="en-US" b="1" dirty="0" err="1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myText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"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required&gt;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&lt;/form&gt;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&lt;/body&gt;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CSS Classes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944893"/>
          </a:xfrm>
        </p:spPr>
        <p:txBody>
          <a:bodyPr/>
          <a:lstStyle/>
          <a:p>
            <a:r>
              <a:rPr lang="en-US" dirty="0"/>
              <a:t>Directive 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ng-model</a:t>
            </a:r>
            <a:r>
              <a:rPr lang="en-US" dirty="0"/>
              <a:t> provides CSS classes for HTML elements that depend on their status.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05544" y="2519654"/>
            <a:ext cx="1733167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CSSclasses.html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8569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Model-View-Controller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AngularJS applications are </a:t>
            </a:r>
            <a:br>
              <a:rPr lang="en-US" dirty="0"/>
            </a:br>
            <a:r>
              <a:rPr lang="en-US" dirty="0"/>
              <a:t>controlled by controllers.</a:t>
            </a:r>
          </a:p>
          <a:p>
            <a:pPr lvl="4"/>
            <a:endParaRPr lang="en-US" dirty="0"/>
          </a:p>
          <a:p>
            <a:r>
              <a:rPr lang="en-US" dirty="0"/>
              <a:t>The model and the view </a:t>
            </a:r>
            <a:br>
              <a:rPr lang="en-US" dirty="0"/>
            </a:br>
            <a:r>
              <a:rPr lang="en-US" dirty="0"/>
              <a:t>are </a:t>
            </a:r>
            <a:r>
              <a:rPr lang="en-US" u="sng" dirty="0"/>
              <a:t>immediately synchronized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Therefore, the controller can </a:t>
            </a:r>
            <a:br>
              <a:rPr lang="en-US" dirty="0"/>
            </a:br>
            <a:r>
              <a:rPr lang="en-US" dirty="0"/>
              <a:t>concentrate on the </a:t>
            </a:r>
            <a:r>
              <a:rPr lang="en-US" u="sng" dirty="0"/>
              <a:t>model data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Data binding allows the view to reflect any changes the controller makes to the model.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81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Model-View-Controller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48096" y="1325903"/>
            <a:ext cx="6849952" cy="47705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&lt;body&gt;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&lt;div </a:t>
            </a:r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ng-app</a:t>
            </a:r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="myApp" </a:t>
            </a:r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ng-controller</a:t>
            </a:r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="myCtrl"&gt;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&lt;h2&gt;Click on the name to change it.&lt;/h2&gt;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&lt;h1 </a:t>
            </a:r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ng-click</a:t>
            </a:r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="</a:t>
            </a:r>
            <a:r>
              <a:rPr lang="is-I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changeName()</a:t>
            </a:r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"&gt;{{firstname}}&lt;/h1&gt;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&lt;/div&gt;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   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&lt;script&gt;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var app = </a:t>
            </a:r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angular.module</a:t>
            </a:r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('myApp', []);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app.controller('myCtrl', function($scope) 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{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    $scope.firstname = "John";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           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    $scope.</a:t>
            </a:r>
            <a:r>
              <a:rPr lang="is-I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changeName</a:t>
            </a:r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 = function() 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    {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        $scope.firstname = "Nelly";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    }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});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&lt;/script&gt;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&lt;/body&gt;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26463" y="3711171"/>
            <a:ext cx="2486065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The controller changes </a:t>
            </a:r>
          </a:p>
          <a:p>
            <a:r>
              <a:rPr lang="en-US" dirty="0">
                <a:solidFill>
                  <a:srgbClr val="0033CC"/>
                </a:solidFill>
              </a:rPr>
              <a:t>the model (the person’s </a:t>
            </a:r>
          </a:p>
          <a:p>
            <a:r>
              <a:rPr lang="en-US" dirty="0">
                <a:solidFill>
                  <a:srgbClr val="0033CC"/>
                </a:solidFill>
              </a:rPr>
              <a:t>first name). Data binding</a:t>
            </a:r>
          </a:p>
          <a:p>
            <a:r>
              <a:rPr lang="en-US" dirty="0">
                <a:solidFill>
                  <a:srgbClr val="0033CC"/>
                </a:solidFill>
              </a:rPr>
              <a:t>automatically updates</a:t>
            </a:r>
          </a:p>
          <a:p>
            <a:r>
              <a:rPr lang="en-US" dirty="0">
                <a:solidFill>
                  <a:srgbClr val="0033CC"/>
                </a:solidFill>
              </a:rPr>
              <a:t>the view.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66536" y="1428438"/>
            <a:ext cx="1085554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MVC.html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0798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Controllers in External 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944893"/>
          </a:xfrm>
        </p:spPr>
        <p:txBody>
          <a:bodyPr/>
          <a:lstStyle/>
          <a:p>
            <a:r>
              <a:rPr lang="en-US" dirty="0"/>
              <a:t>Follow the MVC architectural guidelines and move the controller </a:t>
            </a:r>
            <a:r>
              <a:rPr lang="en-US"/>
              <a:t>code to a separate file.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23592" y="2639891"/>
            <a:ext cx="7096815" cy="28007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angular.module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('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myApp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', [])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      .controller('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personCtrl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', function($scope) 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{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$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scope.firstName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= "John",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$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scope.lastName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 = "Doe",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   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$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scope.fullName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= function() 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{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    return $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scope.firstName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+ " " + $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scope.lastName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};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});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00780" y="2453507"/>
            <a:ext cx="1915845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PersonController.js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0872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Controllers in External Files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3005" y="1591663"/>
            <a:ext cx="8577989" cy="42780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&lt;head&gt;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&lt;script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src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="https://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ajax.googleapis.com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/.../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angular.min.js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"&gt;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   &lt;/script&gt;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&lt;script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src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="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PersonController.js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"&gt;&lt;/script&gt;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&lt;/head&gt;</a:t>
            </a:r>
          </a:p>
          <a:p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&lt;body&gt;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&lt;div 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ng-app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="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myApp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" ng-controller="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personCtrl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"&gt;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    &lt;h2&gt;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        First name: &lt;input type="text" 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ng-model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="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firstName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"&gt;&lt;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br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        Last name:  &lt;input type="text" 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ng-model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="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lastName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"&gt;&lt;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br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    &lt;/h2&gt;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    &lt;h1&gt;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        Full name: 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{{</a:t>
            </a:r>
            <a:r>
              <a:rPr lang="en-US" b="1" dirty="0" err="1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fullName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()}}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    &lt;/h1&gt;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&lt;/div&gt;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&lt;/body&gt;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49519" y="1365043"/>
            <a:ext cx="1279517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Person.html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498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MVC Architecture Request-Response 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1822450"/>
            <a:ext cx="7493000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87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MVC Architecture Data 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940D00-A22C-7341-A2E3-15EB68FCBC2A}"/>
              </a:ext>
            </a:extLst>
          </p:cNvPr>
          <p:cNvSpPr/>
          <p:nvPr/>
        </p:nvSpPr>
        <p:spPr bwMode="auto">
          <a:xfrm>
            <a:off x="4023366" y="4800585"/>
            <a:ext cx="3840438" cy="12801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684B21-4C64-4049-BF9D-9E1153E77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12" y="1636541"/>
            <a:ext cx="6857975" cy="404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51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MEAN Full Stack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Full stack: All the components of a web app.</a:t>
            </a:r>
          </a:p>
          <a:p>
            <a:pPr lvl="1"/>
            <a:r>
              <a:rPr lang="en-US" dirty="0"/>
              <a:t>client side</a:t>
            </a:r>
          </a:p>
          <a:p>
            <a:pPr lvl="1"/>
            <a:r>
              <a:rPr lang="en-US" dirty="0"/>
              <a:t>server side</a:t>
            </a:r>
          </a:p>
          <a:p>
            <a:pPr lvl="1"/>
            <a:r>
              <a:rPr lang="en-US" dirty="0"/>
              <a:t>database server</a:t>
            </a:r>
          </a:p>
          <a:p>
            <a:pPr lvl="4"/>
            <a:endParaRPr lang="en-US" dirty="0"/>
          </a:p>
          <a:p>
            <a:r>
              <a:rPr lang="en-US" dirty="0"/>
              <a:t>The MEAN stack</a:t>
            </a:r>
          </a:p>
          <a:p>
            <a:pPr lvl="1"/>
            <a:r>
              <a:rPr lang="en-US" dirty="0">
                <a:solidFill>
                  <a:srgbClr val="B23C00"/>
                </a:solidFill>
              </a:rPr>
              <a:t>M</a:t>
            </a:r>
            <a:r>
              <a:rPr lang="en-US" dirty="0"/>
              <a:t>ongoDB</a:t>
            </a:r>
          </a:p>
          <a:p>
            <a:pPr lvl="1"/>
            <a:r>
              <a:rPr lang="en-US" dirty="0">
                <a:solidFill>
                  <a:srgbClr val="B23C00"/>
                </a:solidFill>
              </a:rPr>
              <a:t>E</a:t>
            </a:r>
            <a:r>
              <a:rPr lang="en-US" dirty="0"/>
              <a:t>xpress</a:t>
            </a:r>
          </a:p>
          <a:p>
            <a:pPr lvl="1"/>
            <a:r>
              <a:rPr lang="en-US" dirty="0">
                <a:solidFill>
                  <a:srgbClr val="B23C00"/>
                </a:solidFill>
              </a:rPr>
              <a:t>A</a:t>
            </a:r>
            <a:r>
              <a:rPr lang="en-US" dirty="0"/>
              <a:t>ngularJS (different from Angular 2)</a:t>
            </a:r>
          </a:p>
          <a:p>
            <a:pPr lvl="1"/>
            <a:r>
              <a:rPr lang="en-US" dirty="0">
                <a:solidFill>
                  <a:srgbClr val="B23C00"/>
                </a:solidFill>
              </a:rPr>
              <a:t>N</a:t>
            </a:r>
            <a:r>
              <a:rPr lang="en-US" dirty="0"/>
              <a:t>ode.js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50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AngularJS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20994" cy="4835525"/>
          </a:xfrm>
        </p:spPr>
        <p:txBody>
          <a:bodyPr/>
          <a:lstStyle/>
          <a:p>
            <a:r>
              <a:rPr lang="en-US" dirty="0"/>
              <a:t>A JavaScript framework for working with data directly on the </a:t>
            </a:r>
            <a:r>
              <a:rPr lang="en-US" u="sng" dirty="0"/>
              <a:t>client side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Traditional web app: </a:t>
            </a:r>
          </a:p>
          <a:p>
            <a:pPr lvl="1"/>
            <a:r>
              <a:rPr lang="en-US" dirty="0"/>
              <a:t>App logic and data processing on the server.</a:t>
            </a:r>
          </a:p>
          <a:p>
            <a:pPr lvl="1"/>
            <a:r>
              <a:rPr lang="en-US" dirty="0"/>
              <a:t>HTML page views and user interactions on the client.</a:t>
            </a:r>
          </a:p>
          <a:p>
            <a:pPr lvl="5"/>
            <a:endParaRPr lang="en-US" dirty="0"/>
          </a:p>
          <a:p>
            <a:r>
              <a:rPr lang="en-US" dirty="0"/>
              <a:t>AngularJS:</a:t>
            </a:r>
          </a:p>
          <a:p>
            <a:pPr lvl="1"/>
            <a:r>
              <a:rPr lang="en-US" dirty="0"/>
              <a:t>Move some or all app logic and data processing </a:t>
            </a:r>
            <a:br>
              <a:rPr lang="en-US" dirty="0"/>
            </a:br>
            <a:r>
              <a:rPr lang="en-US" dirty="0"/>
              <a:t>to the browser.</a:t>
            </a:r>
          </a:p>
          <a:p>
            <a:pPr lvl="1"/>
            <a:r>
              <a:rPr lang="en-US" dirty="0"/>
              <a:t>The server’s primary purpose is to </a:t>
            </a:r>
            <a:br>
              <a:rPr lang="en-US" dirty="0"/>
            </a:br>
            <a:r>
              <a:rPr lang="en-US" dirty="0"/>
              <a:t>access the database.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4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AngularJS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jQuery:</a:t>
            </a:r>
          </a:p>
          <a:p>
            <a:pPr lvl="1"/>
            <a:r>
              <a:rPr lang="en-US" dirty="0"/>
              <a:t>Provides </a:t>
            </a:r>
            <a:r>
              <a:rPr lang="en-US" u="sng" dirty="0"/>
              <a:t>interactivity</a:t>
            </a:r>
            <a:r>
              <a:rPr lang="en-US" dirty="0"/>
              <a:t> to a web page</a:t>
            </a:r>
          </a:p>
          <a:p>
            <a:pPr lvl="1"/>
            <a:r>
              <a:rPr lang="en-US" dirty="0"/>
              <a:t>Takes effect </a:t>
            </a:r>
            <a:r>
              <a:rPr lang="en-US" u="sng" dirty="0"/>
              <a:t>after</a:t>
            </a:r>
            <a:r>
              <a:rPr lang="en-US" dirty="0"/>
              <a:t> the HTML has been sent to the browser and the Document Object Model (DOM) </a:t>
            </a:r>
            <a:br>
              <a:rPr lang="en-US" dirty="0"/>
            </a:br>
            <a:r>
              <a:rPr lang="en-US" dirty="0"/>
              <a:t>has completely loaded.</a:t>
            </a:r>
          </a:p>
          <a:p>
            <a:pPr lvl="4"/>
            <a:endParaRPr lang="en-US" dirty="0"/>
          </a:p>
          <a:p>
            <a:r>
              <a:rPr lang="en-US" dirty="0"/>
              <a:t>AngularJS:</a:t>
            </a:r>
          </a:p>
          <a:p>
            <a:pPr lvl="1"/>
            <a:r>
              <a:rPr lang="en-US" dirty="0"/>
              <a:t>Comes in earlier and helps put together </a:t>
            </a:r>
            <a:br>
              <a:rPr lang="en-US" dirty="0"/>
            </a:br>
            <a:r>
              <a:rPr lang="en-US" dirty="0"/>
              <a:t>the HTML based on the provided data.</a:t>
            </a:r>
          </a:p>
          <a:p>
            <a:pPr lvl="1"/>
            <a:r>
              <a:rPr lang="en-US" dirty="0">
                <a:solidFill>
                  <a:srgbClr val="B23C00"/>
                </a:solidFill>
              </a:rPr>
              <a:t>Two-way data binding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1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Quadrant">
  <a:themeElements>
    <a:clrScheme name="Quadrant 2">
      <a:dk1>
        <a:srgbClr val="000000"/>
      </a:dk1>
      <a:lt1>
        <a:srgbClr val="FFFFFF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FFFF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Quadrant</Template>
  <TotalTime>52024</TotalTime>
  <Words>3105</Words>
  <Application>Microsoft Macintosh PowerPoint</Application>
  <PresentationFormat>On-screen Show (4:3)</PresentationFormat>
  <Paragraphs>474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Courier New</vt:lpstr>
      <vt:lpstr>Times New Roman</vt:lpstr>
      <vt:lpstr>Wingdings</vt:lpstr>
      <vt:lpstr>Quadrant</vt:lpstr>
      <vt:lpstr>CMPE 280 Web UI Design and Development April 16 Class Meeting</vt:lpstr>
      <vt:lpstr>Project Oral Presentations</vt:lpstr>
      <vt:lpstr>Presentation Schedule</vt:lpstr>
      <vt:lpstr>Render the Home Page with Express</vt:lpstr>
      <vt:lpstr>MVC Architecture Request-Response Flow</vt:lpstr>
      <vt:lpstr>MVC Architecture Data Flow</vt:lpstr>
      <vt:lpstr>The MEAN Full Stack Architecture</vt:lpstr>
      <vt:lpstr>AngularJS</vt:lpstr>
      <vt:lpstr>AngularJS, cont’d</vt:lpstr>
      <vt:lpstr>AngularJS Two-Way Data Binding</vt:lpstr>
      <vt:lpstr>AngularJS Two-Way Data Binding, cont’d</vt:lpstr>
      <vt:lpstr>JavaScript is the Common Language</vt:lpstr>
      <vt:lpstr>Single-Page Application (SPA)</vt:lpstr>
      <vt:lpstr>Single-Page Application (SPA), cont’d</vt:lpstr>
      <vt:lpstr>Hybrid Applications</vt:lpstr>
      <vt:lpstr>Hybrid Applications, cont’d</vt:lpstr>
      <vt:lpstr>Application Design Options</vt:lpstr>
      <vt:lpstr>AngularJS App Development: Step 1</vt:lpstr>
      <vt:lpstr>AngularJS App Development: Step 2</vt:lpstr>
      <vt:lpstr>AngularJS App Development: Step 3</vt:lpstr>
      <vt:lpstr>AngularJS App Development: Step 4</vt:lpstr>
      <vt:lpstr>AngularJS App Development: Step 5</vt:lpstr>
      <vt:lpstr>AngularJS App Development: Step 6</vt:lpstr>
      <vt:lpstr>AngularJS App Development: Step 7</vt:lpstr>
      <vt:lpstr>Network Architectures</vt:lpstr>
      <vt:lpstr>Network Architectures, cont’d</vt:lpstr>
      <vt:lpstr>The AngularJS Framework</vt:lpstr>
      <vt:lpstr>AngularJS Tutorial</vt:lpstr>
      <vt:lpstr>AngularJS Extends HTML </vt:lpstr>
      <vt:lpstr>AngularJS Extends HTML, cont’d </vt:lpstr>
      <vt:lpstr>Expressions</vt:lpstr>
      <vt:lpstr>Module and Controller</vt:lpstr>
      <vt:lpstr>Module and Controller, cont’d</vt:lpstr>
      <vt:lpstr>Scope</vt:lpstr>
      <vt:lpstr>Scope, cont’d</vt:lpstr>
      <vt:lpstr>Repeating Elements</vt:lpstr>
      <vt:lpstr>Data Binding</vt:lpstr>
      <vt:lpstr>Two-Way Data Binding</vt:lpstr>
      <vt:lpstr>Input Validation</vt:lpstr>
      <vt:lpstr>CSS Classes</vt:lpstr>
      <vt:lpstr>Model-View-Controller</vt:lpstr>
      <vt:lpstr>Model-View-Controller, cont’d</vt:lpstr>
      <vt:lpstr>Controllers in External Files</vt:lpstr>
      <vt:lpstr>Controllers in External Files, cont’d</vt:lpstr>
    </vt:vector>
  </TitlesOfParts>
  <Company>Apropos Logic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153: Concepts of Compiler Design</dc:title>
  <dc:creator>Ronald Mak</dc:creator>
  <cp:lastModifiedBy>Ronald Mak</cp:lastModifiedBy>
  <cp:revision>709</cp:revision>
  <dcterms:created xsi:type="dcterms:W3CDTF">2008-01-12T03:52:55Z</dcterms:created>
  <dcterms:modified xsi:type="dcterms:W3CDTF">2020-04-16T18:43:51Z</dcterms:modified>
</cp:coreProperties>
</file>