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360" r:id="rId3"/>
    <p:sldId id="290" r:id="rId4"/>
    <p:sldId id="289" r:id="rId5"/>
    <p:sldId id="291" r:id="rId6"/>
    <p:sldId id="292" r:id="rId7"/>
    <p:sldId id="293" r:id="rId8"/>
    <p:sldId id="273" r:id="rId9"/>
    <p:sldId id="257" r:id="rId10"/>
    <p:sldId id="264" r:id="rId11"/>
    <p:sldId id="265" r:id="rId12"/>
    <p:sldId id="266" r:id="rId13"/>
    <p:sldId id="267" r:id="rId14"/>
    <p:sldId id="268" r:id="rId15"/>
    <p:sldId id="270" r:id="rId16"/>
    <p:sldId id="345" r:id="rId17"/>
    <p:sldId id="346" r:id="rId18"/>
    <p:sldId id="271" r:id="rId19"/>
    <p:sldId id="272" r:id="rId20"/>
    <p:sldId id="361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62" r:id="rId32"/>
    <p:sldId id="347" r:id="rId33"/>
    <p:sldId id="363" r:id="rId34"/>
    <p:sldId id="364" r:id="rId35"/>
    <p:sldId id="365" r:id="rId36"/>
    <p:sldId id="294" r:id="rId37"/>
    <p:sldId id="295" r:id="rId38"/>
    <p:sldId id="296" r:id="rId39"/>
    <p:sldId id="298" r:id="rId40"/>
    <p:sldId id="340" r:id="rId41"/>
    <p:sldId id="299" r:id="rId42"/>
    <p:sldId id="300" r:id="rId43"/>
    <p:sldId id="330" r:id="rId44"/>
    <p:sldId id="302" r:id="rId45"/>
    <p:sldId id="303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  <a:srgbClr val="0432FF"/>
    <a:srgbClr val="B23C00"/>
    <a:srgbClr val="E2EBFF"/>
    <a:srgbClr val="DEF0F2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86364" autoAdjust="0"/>
  </p:normalViewPr>
  <p:slideViewPr>
    <p:cSldViewPr>
      <p:cViewPr varScale="1">
        <p:scale>
          <a:sx n="189" d="100"/>
          <a:sy n="189" d="100"/>
        </p:scale>
        <p:origin x="176" y="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March 19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tartuplifeblog.com/tag/stephen-few/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erceptualedge.com/articles/Whitepapers/Common_Pitfalls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eptualedge.com/articles/Whitepapers/Common_Pitfalls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rceptualedge.com/articles/Whitepapers/Common_Pitfalls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rexcel.com/tech-tv/excel-pie-chart-secrets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eptualedge.com/articles/Whitepapers/Common_Pitfall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nergy.com/wordpress_650164087/industry/klass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pine.com/blog/common-data-visualization-mistakes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80132024776029784/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://123coolpictures.com/inferential+statistics+graph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eptualedge.com/articles/Whitepapers/Common_Pitfalls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eptualedge.com/articles/Whitepapers/Common_Pitfalls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March 19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Dashboard?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u="sng" dirty="0"/>
              <a:t>visual display</a:t>
            </a:r>
            <a:r>
              <a:rPr lang="en-US" dirty="0"/>
              <a:t> …</a:t>
            </a:r>
          </a:p>
          <a:p>
            <a:pPr lvl="4"/>
            <a:endParaRPr lang="en-US" dirty="0"/>
          </a:p>
          <a:p>
            <a:r>
              <a:rPr lang="en-US" dirty="0"/>
              <a:t>… of the </a:t>
            </a:r>
            <a:r>
              <a:rPr lang="en-US" u="sng" dirty="0"/>
              <a:t>most important information </a:t>
            </a:r>
            <a:br>
              <a:rPr lang="en-US" dirty="0"/>
            </a:br>
            <a:r>
              <a:rPr lang="en-US" dirty="0"/>
              <a:t>needed to achieve </a:t>
            </a:r>
            <a:r>
              <a:rPr lang="en-US" u="sng" dirty="0"/>
              <a:t>one or more objectives</a:t>
            </a:r>
            <a:r>
              <a:rPr lang="en-US" dirty="0"/>
              <a:t> …</a:t>
            </a:r>
          </a:p>
          <a:p>
            <a:pPr lvl="4"/>
            <a:endParaRPr lang="en-US" dirty="0"/>
          </a:p>
          <a:p>
            <a:r>
              <a:rPr lang="en-US" dirty="0"/>
              <a:t>… that has been consolidated </a:t>
            </a:r>
            <a:br>
              <a:rPr lang="en-US" dirty="0"/>
            </a:br>
            <a:r>
              <a:rPr lang="en-US" dirty="0"/>
              <a:t>on a </a:t>
            </a:r>
            <a:r>
              <a:rPr lang="en-US" u="sng" dirty="0"/>
              <a:t>single computer screen</a:t>
            </a:r>
            <a:r>
              <a:rPr lang="en-US" dirty="0"/>
              <a:t> …</a:t>
            </a:r>
          </a:p>
          <a:p>
            <a:pPr lvl="4"/>
            <a:endParaRPr lang="en-US" dirty="0"/>
          </a:p>
          <a:p>
            <a:r>
              <a:rPr lang="en-US" dirty="0"/>
              <a:t>… so that it can be </a:t>
            </a:r>
            <a:r>
              <a:rPr lang="en-US" u="sng" dirty="0"/>
              <a:t>monitored at a glance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1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229600" cy="4164950"/>
          </a:xfrm>
        </p:spPr>
        <p:txBody>
          <a:bodyPr/>
          <a:lstStyle/>
          <a:p>
            <a:r>
              <a:rPr lang="en-US" dirty="0"/>
              <a:t>Combination of </a:t>
            </a:r>
            <a:r>
              <a:rPr lang="en-US" u="sng" dirty="0"/>
              <a:t>text and graphics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Emphasis on graphics.</a:t>
            </a:r>
          </a:p>
          <a:p>
            <a:pPr lvl="5"/>
            <a:endParaRPr lang="en-US" dirty="0"/>
          </a:p>
          <a:p>
            <a:r>
              <a:rPr lang="en-US" u="sng" dirty="0"/>
              <a:t>Graphical presentations</a:t>
            </a:r>
            <a:r>
              <a:rPr lang="en-US" dirty="0"/>
              <a:t> can communicate </a:t>
            </a:r>
            <a:br>
              <a:rPr lang="en-US" dirty="0"/>
            </a:br>
            <a:r>
              <a:rPr lang="en-US" dirty="0"/>
              <a:t>more effectively and comprehensively </a:t>
            </a:r>
            <a:br>
              <a:rPr lang="en-US" dirty="0"/>
            </a:br>
            <a:r>
              <a:rPr lang="en-US" dirty="0"/>
              <a:t>than text alone.</a:t>
            </a:r>
          </a:p>
          <a:p>
            <a:pPr lvl="1"/>
            <a:r>
              <a:rPr lang="en-US" dirty="0"/>
              <a:t>If designed expertly.</a:t>
            </a:r>
          </a:p>
          <a:p>
            <a:pPr lvl="5"/>
            <a:endParaRPr lang="en-US" dirty="0"/>
          </a:p>
          <a:p>
            <a:r>
              <a:rPr lang="en-US" dirty="0"/>
              <a:t>To design well, you must understand </a:t>
            </a:r>
            <a:br>
              <a:rPr lang="en-US" dirty="0"/>
            </a:br>
            <a:r>
              <a:rPr lang="en-US" dirty="0"/>
              <a:t>concepts of </a:t>
            </a:r>
            <a:r>
              <a:rPr lang="en-US" dirty="0">
                <a:solidFill>
                  <a:srgbClr val="B23C00"/>
                </a:solidFill>
              </a:rPr>
              <a:t>visual perception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525" y="1285109"/>
            <a:ext cx="8320949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A </a:t>
            </a:r>
            <a:r>
              <a:rPr lang="en-US" sz="1500" u="sng" dirty="0"/>
              <a:t>visual display</a:t>
            </a:r>
            <a:r>
              <a:rPr lang="en-US" sz="1500" dirty="0">
                <a:solidFill>
                  <a:srgbClr val="B23C00"/>
                </a:solidFill>
              </a:rPr>
              <a:t> </a:t>
            </a:r>
            <a:r>
              <a:rPr lang="en-US" sz="1500" dirty="0"/>
              <a:t>of the most important information needed to achieve one or more objectives</a:t>
            </a:r>
          </a:p>
          <a:p>
            <a:r>
              <a:rPr lang="en-US" sz="1500" dirty="0"/>
              <a:t>that has been consolidated on a single computer screen so that it can be monitored at a glance.</a:t>
            </a:r>
          </a:p>
        </p:txBody>
      </p:sp>
    </p:spTree>
    <p:extLst>
      <p:ext uri="{BB962C8B-B14F-4D97-AF65-F5344CB8AC3E}">
        <p14:creationId xmlns:p14="http://schemas.microsoft.com/office/powerpoint/2010/main" val="323962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to Achieve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229600" cy="4164949"/>
          </a:xfrm>
        </p:spPr>
        <p:txBody>
          <a:bodyPr/>
          <a:lstStyle/>
          <a:p>
            <a:r>
              <a:rPr lang="en-US" dirty="0"/>
              <a:t>A dashboard should achieve </a:t>
            </a:r>
            <a:br>
              <a:rPr lang="en-US" dirty="0"/>
            </a:br>
            <a:r>
              <a:rPr lang="en-US" u="sng" dirty="0"/>
              <a:t>at least one objective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Access a </a:t>
            </a:r>
            <a:r>
              <a:rPr lang="en-US" u="sng" dirty="0"/>
              <a:t>collection of facts</a:t>
            </a:r>
            <a:r>
              <a:rPr lang="en-US" dirty="0"/>
              <a:t> from diverse sources that are not otherwise related.</a:t>
            </a:r>
          </a:p>
          <a:p>
            <a:pPr lvl="4"/>
            <a:endParaRPr lang="en-US" dirty="0"/>
          </a:p>
          <a:p>
            <a:r>
              <a:rPr lang="en-US" dirty="0"/>
              <a:t>Use whatever information needed </a:t>
            </a:r>
            <a:br>
              <a:rPr lang="en-US" dirty="0"/>
            </a:br>
            <a:r>
              <a:rPr lang="en-US" dirty="0"/>
              <a:t>to achieve the objective(s).</a:t>
            </a:r>
          </a:p>
          <a:p>
            <a:pPr lvl="1"/>
            <a:r>
              <a:rPr lang="en-US" dirty="0"/>
              <a:t>Can be a set of KPIs or any other facts.</a:t>
            </a:r>
          </a:p>
          <a:p>
            <a:pPr lvl="1"/>
            <a:r>
              <a:rPr lang="en-US" dirty="0">
                <a:solidFill>
                  <a:srgbClr val="B23300"/>
                </a:solidFill>
              </a:rPr>
              <a:t>KPI</a:t>
            </a:r>
            <a:r>
              <a:rPr lang="en-US" dirty="0"/>
              <a:t> = </a:t>
            </a:r>
            <a:r>
              <a:rPr lang="en-US" dirty="0">
                <a:solidFill>
                  <a:srgbClr val="C00000"/>
                </a:solidFill>
              </a:rPr>
              <a:t>Key Performance Indicator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525" y="1285109"/>
            <a:ext cx="8320949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A visual display</a:t>
            </a:r>
            <a:r>
              <a:rPr lang="en-US" sz="1500" dirty="0">
                <a:solidFill>
                  <a:srgbClr val="B23C00"/>
                </a:solidFill>
              </a:rPr>
              <a:t> </a:t>
            </a:r>
            <a:r>
              <a:rPr lang="en-US" sz="1500" dirty="0"/>
              <a:t>of the </a:t>
            </a:r>
            <a:r>
              <a:rPr lang="en-US" sz="1500" u="sng" dirty="0"/>
              <a:t>most important information</a:t>
            </a:r>
            <a:r>
              <a:rPr lang="en-US" sz="1500" dirty="0"/>
              <a:t> needed to achieve </a:t>
            </a:r>
            <a:r>
              <a:rPr lang="en-US" sz="1500" u="sng" dirty="0"/>
              <a:t>one or more objectives</a:t>
            </a:r>
          </a:p>
          <a:p>
            <a:r>
              <a:rPr lang="en-US" sz="1500" dirty="0"/>
              <a:t>that has been consolidated on a single computer screen so that it can be monitored at a glance.</a:t>
            </a:r>
          </a:p>
        </p:txBody>
      </p:sp>
    </p:spTree>
    <p:extLst>
      <p:ext uri="{BB962C8B-B14F-4D97-AF65-F5344CB8AC3E}">
        <p14:creationId xmlns:p14="http://schemas.microsoft.com/office/powerpoint/2010/main" val="177906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Fits on a Single Computer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503872" cy="4164949"/>
          </a:xfrm>
        </p:spPr>
        <p:txBody>
          <a:bodyPr/>
          <a:lstStyle/>
          <a:p>
            <a:r>
              <a:rPr lang="en-US" u="sng" dirty="0"/>
              <a:t>Seen all at once</a:t>
            </a:r>
            <a:r>
              <a:rPr lang="en-US" dirty="0"/>
              <a:t>, at a glance.</a:t>
            </a:r>
          </a:p>
          <a:p>
            <a:pPr lvl="1"/>
            <a:r>
              <a:rPr lang="en-US" dirty="0"/>
              <a:t>It’s not a dashboard if scrolling is required.</a:t>
            </a:r>
          </a:p>
          <a:p>
            <a:pPr lvl="6"/>
            <a:endParaRPr lang="en-US" dirty="0"/>
          </a:p>
          <a:p>
            <a:r>
              <a:rPr lang="en-US" dirty="0"/>
              <a:t>Have the </a:t>
            </a:r>
            <a:r>
              <a:rPr lang="en-US" u="sng" dirty="0"/>
              <a:t>most important information </a:t>
            </a:r>
            <a:br>
              <a:rPr lang="en-US" dirty="0"/>
            </a:br>
            <a:r>
              <a:rPr lang="en-US" dirty="0"/>
              <a:t>readily and easily available.</a:t>
            </a:r>
          </a:p>
          <a:p>
            <a:pPr lvl="1"/>
            <a:r>
              <a:rPr lang="en-US" dirty="0"/>
              <a:t>The viewer can quickly absorb what’s needed to know.</a:t>
            </a:r>
          </a:p>
          <a:p>
            <a:pPr lvl="6"/>
            <a:endParaRPr lang="en-US" dirty="0"/>
          </a:p>
          <a:p>
            <a:r>
              <a:rPr lang="en-US" dirty="0"/>
              <a:t>The information need not necessarily </a:t>
            </a:r>
            <a:br>
              <a:rPr lang="en-US" dirty="0"/>
            </a:br>
            <a:r>
              <a:rPr lang="en-US" dirty="0"/>
              <a:t>be updated in real time.</a:t>
            </a:r>
          </a:p>
          <a:p>
            <a:pPr lvl="1"/>
            <a:r>
              <a:rPr lang="en-US" dirty="0"/>
              <a:t>Sometimes only a snapshot is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525" y="1285109"/>
            <a:ext cx="8320949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A visual display</a:t>
            </a:r>
            <a:r>
              <a:rPr lang="en-US" sz="1500" dirty="0">
                <a:solidFill>
                  <a:srgbClr val="B23C00"/>
                </a:solidFill>
              </a:rPr>
              <a:t> </a:t>
            </a:r>
            <a:r>
              <a:rPr lang="en-US" sz="1500" dirty="0"/>
              <a:t>of the most important information needed to achieve one or more objectives</a:t>
            </a:r>
          </a:p>
          <a:p>
            <a:r>
              <a:rPr lang="en-US" sz="1500" dirty="0"/>
              <a:t>that has been consolidated on a </a:t>
            </a:r>
            <a:r>
              <a:rPr lang="en-US" sz="1500" u="sng" dirty="0"/>
              <a:t>single computer screen</a:t>
            </a:r>
            <a:r>
              <a:rPr lang="en-US" sz="1500" dirty="0"/>
              <a:t> so that it can be monitored at a glance.</a:t>
            </a:r>
          </a:p>
        </p:txBody>
      </p:sp>
    </p:spTree>
    <p:extLst>
      <p:ext uri="{BB962C8B-B14F-4D97-AF65-F5344CB8AC3E}">
        <p14:creationId xmlns:p14="http://schemas.microsoft.com/office/powerpoint/2010/main" val="141936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Information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229600" cy="4164949"/>
          </a:xfrm>
        </p:spPr>
        <p:txBody>
          <a:bodyPr/>
          <a:lstStyle/>
          <a:p>
            <a:r>
              <a:rPr lang="en-US" dirty="0"/>
              <a:t>A dashboard provides an </a:t>
            </a:r>
            <a:r>
              <a:rPr lang="en-US" u="sng" dirty="0"/>
              <a:t>overview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Quickly point out that something </a:t>
            </a:r>
            <a:br>
              <a:rPr lang="en-US" dirty="0"/>
            </a:br>
            <a:r>
              <a:rPr lang="en-US" u="sng" dirty="0"/>
              <a:t>deserves attention</a:t>
            </a:r>
            <a:r>
              <a:rPr lang="en-US" dirty="0"/>
              <a:t> and may </a:t>
            </a:r>
            <a:r>
              <a:rPr lang="en-US" u="sng" dirty="0"/>
              <a:t>require action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Not required to provide all the details.</a:t>
            </a:r>
          </a:p>
          <a:p>
            <a:pPr lvl="1"/>
            <a:r>
              <a:rPr lang="en-US" dirty="0"/>
              <a:t>The viewer should be able to navigate to the details.</a:t>
            </a:r>
          </a:p>
          <a:p>
            <a:pPr lvl="5"/>
            <a:endParaRPr lang="en-US" dirty="0"/>
          </a:p>
          <a:p>
            <a:r>
              <a:rPr lang="en-US" u="sng" dirty="0"/>
              <a:t>Primary job</a:t>
            </a:r>
            <a:r>
              <a:rPr lang="en-US" dirty="0"/>
              <a:t>: Tell the viewer at a glance that </a:t>
            </a:r>
            <a:br>
              <a:rPr lang="en-US" dirty="0"/>
            </a:br>
            <a:r>
              <a:rPr lang="en-US" dirty="0"/>
              <a:t>he or she needs to </a:t>
            </a:r>
            <a:r>
              <a:rPr lang="en-US" u="sng" dirty="0"/>
              <a:t>act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525" y="1285109"/>
            <a:ext cx="8320949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A visual display</a:t>
            </a:r>
            <a:r>
              <a:rPr lang="en-US" sz="1500" dirty="0">
                <a:solidFill>
                  <a:srgbClr val="B23C00"/>
                </a:solidFill>
              </a:rPr>
              <a:t> </a:t>
            </a:r>
            <a:r>
              <a:rPr lang="en-US" sz="1500" dirty="0"/>
              <a:t>of the most important information needed to achieve one or more objectives</a:t>
            </a:r>
          </a:p>
          <a:p>
            <a:r>
              <a:rPr lang="en-US" sz="1500" dirty="0"/>
              <a:t>that has been consolidated on a single computer screen so that it can be </a:t>
            </a:r>
            <a:r>
              <a:rPr lang="en-US" sz="1500" u="sng" dirty="0"/>
              <a:t>monitored at a glance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78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Dashboards are Customized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dashboard is</a:t>
            </a:r>
          </a:p>
          <a:p>
            <a:pPr lvl="1"/>
            <a:r>
              <a:rPr lang="en-US" dirty="0"/>
              <a:t>a type of display</a:t>
            </a:r>
          </a:p>
          <a:p>
            <a:pPr lvl="1"/>
            <a:r>
              <a:rPr lang="en-US" dirty="0"/>
              <a:t>a form of presentation</a:t>
            </a:r>
          </a:p>
          <a:p>
            <a:pPr lvl="5"/>
            <a:endParaRPr lang="en-US" dirty="0"/>
          </a:p>
          <a:p>
            <a:r>
              <a:rPr lang="en-US" dirty="0"/>
              <a:t>Not a multi-chart display for user interaction.</a:t>
            </a:r>
          </a:p>
          <a:p>
            <a:pPr lvl="1"/>
            <a:r>
              <a:rPr lang="en-US" dirty="0"/>
              <a:t>No adding or removing charts, filtering data, etc.</a:t>
            </a:r>
          </a:p>
          <a:p>
            <a:pPr lvl="5"/>
            <a:endParaRPr lang="en-US" dirty="0"/>
          </a:p>
          <a:p>
            <a:r>
              <a:rPr lang="en-US" dirty="0"/>
              <a:t>The screen should look the same </a:t>
            </a:r>
            <a:br>
              <a:rPr lang="en-US" dirty="0"/>
            </a:br>
            <a:r>
              <a:rPr lang="en-US" dirty="0"/>
              <a:t>from day to day without alteration.</a:t>
            </a:r>
          </a:p>
          <a:p>
            <a:pPr lvl="1"/>
            <a:r>
              <a:rPr lang="en-US" dirty="0"/>
              <a:t>Except for changes in the data.</a:t>
            </a:r>
          </a:p>
          <a:p>
            <a:pPr lvl="1"/>
            <a:r>
              <a:rPr lang="en-US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68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0056-E093-2E42-B95C-C1DD72A3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Well Designed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1A54-B352-AE41-89EC-2080FF63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5626C-C7CD-B048-8FE4-47B77039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35" y="1324459"/>
            <a:ext cx="6492219" cy="4666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B9A94-50EC-7D45-A00E-94DB8310D1F1}"/>
              </a:ext>
            </a:extLst>
          </p:cNvPr>
          <p:cNvSpPr txBox="1"/>
          <p:nvPr/>
        </p:nvSpPr>
        <p:spPr>
          <a:xfrm>
            <a:off x="5669268" y="6477000"/>
            <a:ext cx="2584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http://startuplifeblog.com/tag/stephen-few/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9637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3170F-7F43-9340-9CF5-9826E9BD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1303585"/>
            <a:ext cx="8210224" cy="5417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11DEE-2662-454E-951B-CE09D556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Well Designed Dashboard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134AB-F303-3B46-AD2B-80E4E8EA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6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Dashboard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 display for data exploration and analysis.</a:t>
            </a:r>
          </a:p>
          <a:p>
            <a:pPr lvl="1"/>
            <a:r>
              <a:rPr lang="en-US" dirty="0"/>
              <a:t>Make the viewer </a:t>
            </a:r>
            <a:r>
              <a:rPr lang="en-US" u="sng" dirty="0"/>
              <a:t>aware</a:t>
            </a:r>
            <a:r>
              <a:rPr lang="en-US" dirty="0"/>
              <a:t> of something </a:t>
            </a:r>
            <a:br>
              <a:rPr lang="en-US" dirty="0"/>
            </a:br>
            <a:r>
              <a:rPr lang="en-US" dirty="0"/>
              <a:t>that must be explored or analyzed.</a:t>
            </a:r>
          </a:p>
          <a:p>
            <a:pPr lvl="1"/>
            <a:r>
              <a:rPr lang="en-US" dirty="0"/>
              <a:t>Navigate to a different screen to explore or analyze.</a:t>
            </a:r>
          </a:p>
          <a:p>
            <a:pPr lvl="6"/>
            <a:endParaRPr lang="en-US" dirty="0"/>
          </a:p>
          <a:p>
            <a:r>
              <a:rPr lang="en-US" dirty="0"/>
              <a:t>Not a portal.</a:t>
            </a:r>
          </a:p>
          <a:p>
            <a:pPr lvl="1"/>
            <a:r>
              <a:rPr lang="en-US" dirty="0"/>
              <a:t>The purpose of a </a:t>
            </a:r>
            <a:r>
              <a:rPr lang="en-US" u="sng" dirty="0"/>
              <a:t>dashboard</a:t>
            </a:r>
            <a:r>
              <a:rPr lang="en-US" dirty="0"/>
              <a:t> is </a:t>
            </a:r>
            <a:br>
              <a:rPr lang="en-US" dirty="0"/>
            </a:br>
            <a:r>
              <a:rPr lang="en-US" dirty="0"/>
              <a:t>to </a:t>
            </a:r>
            <a:r>
              <a:rPr lang="en-US" u="sng" dirty="0"/>
              <a:t>monitor</a:t>
            </a:r>
            <a:r>
              <a:rPr lang="en-US" dirty="0"/>
              <a:t> important information.</a:t>
            </a:r>
          </a:p>
          <a:p>
            <a:pPr lvl="1"/>
            <a:r>
              <a:rPr lang="en-US" dirty="0"/>
              <a:t>The purpose of a </a:t>
            </a:r>
            <a:r>
              <a:rPr lang="en-US" u="sng" dirty="0"/>
              <a:t>portal</a:t>
            </a:r>
            <a:r>
              <a:rPr lang="en-US" dirty="0"/>
              <a:t> is to enable a user </a:t>
            </a:r>
            <a:br>
              <a:rPr lang="en-US" dirty="0"/>
            </a:br>
            <a:r>
              <a:rPr lang="en-US" dirty="0"/>
              <a:t>to </a:t>
            </a:r>
            <a:r>
              <a:rPr lang="en-US" u="sng" dirty="0"/>
              <a:t>access</a:t>
            </a:r>
            <a:r>
              <a:rPr lang="en-US" dirty="0"/>
              <a:t> often needed information</a:t>
            </a:r>
            <a:br>
              <a:rPr lang="en-US" dirty="0"/>
            </a:br>
            <a:r>
              <a:rPr lang="en-US" dirty="0"/>
              <a:t>to accomplish certain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6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Dashboard is Not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 report to look up specific facts.</a:t>
            </a:r>
          </a:p>
          <a:p>
            <a:pPr lvl="1"/>
            <a:r>
              <a:rPr lang="en-US" dirty="0"/>
              <a:t>Looking up facts is not performance monitoring.</a:t>
            </a:r>
          </a:p>
          <a:p>
            <a:pPr lvl="1"/>
            <a:r>
              <a:rPr lang="en-US" dirty="0"/>
              <a:t>Looking up facts requires controls </a:t>
            </a:r>
            <a:br>
              <a:rPr lang="en-US" dirty="0"/>
            </a:br>
            <a:r>
              <a:rPr lang="en-US" dirty="0"/>
              <a:t>for accessing and filtering data.</a:t>
            </a:r>
          </a:p>
          <a:p>
            <a:pPr lvl="5"/>
            <a:endParaRPr lang="en-US" dirty="0"/>
          </a:p>
          <a:p>
            <a:r>
              <a:rPr lang="en-US" dirty="0"/>
              <a:t>A dashboard displays a </a:t>
            </a:r>
            <a:br>
              <a:rPr lang="en-US" dirty="0"/>
            </a:br>
            <a:r>
              <a:rPr lang="en-US" u="sng" dirty="0"/>
              <a:t>defined set of information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3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07CD-FA59-6D4F-837A-062EEACE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E573-3442-3E49-B0FD-5763A261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available in the cloud that provides </a:t>
            </a:r>
            <a:br>
              <a:rPr lang="en-US" dirty="0"/>
            </a:br>
            <a:r>
              <a:rPr lang="en-US" dirty="0"/>
              <a:t>a service for other software or directly to users.</a:t>
            </a:r>
          </a:p>
          <a:p>
            <a:pPr lvl="1"/>
            <a:r>
              <a:rPr lang="en-US" dirty="0"/>
              <a:t>Often web-based applications that supply data.</a:t>
            </a:r>
          </a:p>
          <a:p>
            <a:pPr lvl="4"/>
            <a:endParaRPr lang="en-US" dirty="0"/>
          </a:p>
          <a:p>
            <a:r>
              <a:rPr lang="en-US" dirty="0"/>
              <a:t>Popular and successful SAAS use </a:t>
            </a:r>
            <a:br>
              <a:rPr lang="en-US" dirty="0"/>
            </a:br>
            <a:r>
              <a:rPr lang="en-US" u="sng" dirty="0"/>
              <a:t>industry-standard APIs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468F-3BCD-9E45-9041-13B93167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1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do your job well, you must have an </a:t>
            </a:r>
            <a:r>
              <a:rPr lang="en-US" u="sng" dirty="0"/>
              <a:t>awareness</a:t>
            </a:r>
            <a:r>
              <a:rPr lang="en-US" dirty="0"/>
              <a:t> of what’s going on.</a:t>
            </a:r>
          </a:p>
          <a:p>
            <a:pPr lvl="4"/>
            <a:endParaRPr lang="en-US" dirty="0"/>
          </a:p>
          <a:p>
            <a:r>
              <a:rPr lang="en-US" dirty="0"/>
              <a:t>Require a set of facts that present </a:t>
            </a:r>
            <a:br>
              <a:rPr lang="en-US" dirty="0"/>
            </a:br>
            <a:r>
              <a:rPr lang="en-US" dirty="0"/>
              <a:t>an </a:t>
            </a:r>
            <a:r>
              <a:rPr lang="en-US" u="sng" dirty="0"/>
              <a:t>overview of the current situation</a:t>
            </a:r>
            <a:r>
              <a:rPr lang="en-US" dirty="0"/>
              <a:t>.</a:t>
            </a:r>
          </a:p>
          <a:p>
            <a:pPr lvl="5"/>
            <a:endParaRPr lang="en-US" dirty="0"/>
          </a:p>
          <a:p>
            <a:r>
              <a:rPr lang="en-US" dirty="0"/>
              <a:t>The facts must be </a:t>
            </a:r>
            <a:r>
              <a:rPr lang="en-US" u="sng" dirty="0"/>
              <a:t>readily available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easy and efficient to perceive.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81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Dashboards offer a unique solution to the problem of </a:t>
            </a:r>
            <a:r>
              <a:rPr lang="en-US" u="sng" dirty="0"/>
              <a:t>information overload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Dashboards are cognitive tools that improve your “</a:t>
            </a:r>
            <a:r>
              <a:rPr lang="en-US" u="sng" dirty="0"/>
              <a:t>span of control</a:t>
            </a:r>
            <a:r>
              <a:rPr lang="en-US" dirty="0"/>
              <a:t>” over a lot of information.</a:t>
            </a:r>
          </a:p>
          <a:p>
            <a:pPr lvl="4"/>
            <a:endParaRPr lang="en-US" dirty="0"/>
          </a:p>
          <a:p>
            <a:r>
              <a:rPr lang="en-US" dirty="0"/>
              <a:t>Dashboards are becoming an increasingly common form of </a:t>
            </a:r>
            <a:r>
              <a:rPr lang="en-US" u="sng" dirty="0"/>
              <a:t>business communication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We must become experts on </a:t>
            </a:r>
            <a:br>
              <a:rPr lang="en-US" dirty="0"/>
            </a:br>
            <a:r>
              <a:rPr lang="en-US" dirty="0"/>
              <a:t>dashboard creation.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More Than a Single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working memory.</a:t>
            </a:r>
          </a:p>
          <a:p>
            <a:pPr lvl="1"/>
            <a:r>
              <a:rPr lang="en-US" dirty="0"/>
              <a:t>Lose context after scrolling or navigating.</a:t>
            </a:r>
          </a:p>
          <a:p>
            <a:pPr lvl="5"/>
            <a:endParaRPr lang="en-US" dirty="0"/>
          </a:p>
          <a:p>
            <a:r>
              <a:rPr lang="en-US" dirty="0"/>
              <a:t>A primary benefit of a dashboard is </a:t>
            </a:r>
            <a:br>
              <a:rPr lang="en-US" dirty="0"/>
            </a:br>
            <a:r>
              <a:rPr lang="en-US" dirty="0"/>
              <a:t>to show everything needed all at once.</a:t>
            </a:r>
          </a:p>
          <a:p>
            <a:pPr lvl="1"/>
            <a:r>
              <a:rPr lang="en-US" dirty="0"/>
              <a:t>Can lead to “Aha!” insights.</a:t>
            </a:r>
          </a:p>
          <a:p>
            <a:pPr lvl="5"/>
            <a:endParaRPr lang="en-US" dirty="0"/>
          </a:p>
          <a:p>
            <a:r>
              <a:rPr lang="en-US" dirty="0"/>
              <a:t>Don’t fragment the data onto separate screens or require the viewer to scroll.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5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More Than a Single Screen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69" y="1206985"/>
            <a:ext cx="6857925" cy="50414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92024"/>
            <a:ext cx="15310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Too much on a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en-US" dirty="0">
                <a:solidFill>
                  <a:srgbClr val="0033CC"/>
                </a:solidFill>
              </a:rPr>
              <a:t>single screen!</a:t>
            </a:r>
          </a:p>
        </p:txBody>
      </p:sp>
    </p:spTree>
    <p:extLst>
      <p:ext uri="{BB962C8B-B14F-4D97-AF65-F5344CB8AC3E}">
        <p14:creationId xmlns:p14="http://schemas.microsoft.com/office/powerpoint/2010/main" val="189875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More Than a Single Screen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3" y="1256006"/>
            <a:ext cx="7315120" cy="4818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365" y="3357608"/>
            <a:ext cx="100380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Requires</a:t>
            </a:r>
          </a:p>
          <a:p>
            <a:r>
              <a:rPr lang="en-US" dirty="0">
                <a:solidFill>
                  <a:srgbClr val="0033CC"/>
                </a:solidFill>
              </a:rPr>
              <a:t>scrolling!</a:t>
            </a:r>
          </a:p>
        </p:txBody>
      </p:sp>
    </p:spTree>
    <p:extLst>
      <p:ext uri="{BB962C8B-B14F-4D97-AF65-F5344CB8AC3E}">
        <p14:creationId xmlns:p14="http://schemas.microsoft.com/office/powerpoint/2010/main" val="100087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Inadequate Context for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Supply the </a:t>
            </a:r>
            <a:r>
              <a:rPr lang="en-US" u="sng" dirty="0"/>
              <a:t>right context</a:t>
            </a:r>
            <a:r>
              <a:rPr lang="en-US" dirty="0">
                <a:solidFill>
                  <a:srgbClr val="B23300"/>
                </a:solidFill>
              </a:rPr>
              <a:t> </a:t>
            </a:r>
            <a:r>
              <a:rPr lang="en-US" dirty="0"/>
              <a:t>for data in order to </a:t>
            </a:r>
            <a:r>
              <a:rPr lang="en-US" u="sng" dirty="0"/>
              <a:t>enlighten and inspire action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Example: The following display shows data </a:t>
            </a:r>
            <a:br>
              <a:rPr lang="en-US" dirty="0"/>
            </a:br>
            <a:r>
              <a:rPr lang="en-US" dirty="0"/>
              <a:t>but without context.</a:t>
            </a:r>
          </a:p>
          <a:p>
            <a:pPr lvl="1"/>
            <a:r>
              <a:rPr lang="en-US" dirty="0"/>
              <a:t>Compared to what?</a:t>
            </a:r>
          </a:p>
          <a:p>
            <a:pPr lvl="1"/>
            <a:r>
              <a:rPr lang="en-US" dirty="0"/>
              <a:t>Are the numbers good or bad?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343390"/>
            <a:ext cx="3657600" cy="156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</p:spTree>
    <p:extLst>
      <p:ext uri="{BB962C8B-B14F-4D97-AF65-F5344CB8AC3E}">
        <p14:creationId xmlns:p14="http://schemas.microsoft.com/office/powerpoint/2010/main" val="2933424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Inadequate Context for Data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improvement: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Prominently display </a:t>
            </a:r>
            <a:r>
              <a:rPr lang="en-US" u="sng" dirty="0"/>
              <a:t>primary information</a:t>
            </a:r>
            <a:r>
              <a:rPr lang="en-US" dirty="0"/>
              <a:t>.</a:t>
            </a:r>
          </a:p>
          <a:p>
            <a:r>
              <a:rPr lang="en-US" dirty="0"/>
              <a:t>Don’t let the context get in the way of </a:t>
            </a:r>
            <a:br>
              <a:rPr lang="en-US" dirty="0"/>
            </a:br>
            <a:r>
              <a:rPr lang="en-US" dirty="0"/>
              <a:t>quickly scanning for the key data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6" y="1199484"/>
            <a:ext cx="36576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Detail or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only </a:t>
            </a:r>
            <a:r>
              <a:rPr lang="en-US" u="sng" dirty="0"/>
              <a:t>high-level information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Too much detail or precision slows scanning.</a:t>
            </a:r>
          </a:p>
          <a:p>
            <a:pPr lvl="4"/>
            <a:endParaRPr lang="en-US" dirty="0"/>
          </a:p>
          <a:p>
            <a:r>
              <a:rPr lang="en-US" dirty="0"/>
              <a:t>Every unnecessary piece of information results in time wasted as the view needs to filter out what’s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7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Detail or Precision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35" y="1160577"/>
            <a:ext cx="6412854" cy="5087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330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 Measures Indirectly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being measured? What are the units?</a:t>
            </a:r>
          </a:p>
          <a:p>
            <a:pPr lvl="4"/>
            <a:endParaRPr lang="en-US" dirty="0"/>
          </a:p>
          <a:p>
            <a:r>
              <a:rPr lang="en-US" dirty="0"/>
              <a:t>A measure is deficient if it isn’t the one that most clearly and efficiently communicates the message that the viewer needs.</a:t>
            </a:r>
          </a:p>
          <a:p>
            <a:pPr lvl="4"/>
            <a:endParaRPr lang="en-US" dirty="0"/>
          </a:p>
          <a:p>
            <a:r>
              <a:rPr lang="en-US" dirty="0"/>
              <a:t>The data may be accurate but </a:t>
            </a:r>
            <a:br>
              <a:rPr lang="en-US" dirty="0"/>
            </a:br>
            <a:r>
              <a:rPr lang="en-US" dirty="0"/>
              <a:t>not the best choice to convey </a:t>
            </a:r>
            <a:br>
              <a:rPr lang="en-US" dirty="0"/>
            </a:br>
            <a:r>
              <a:rPr lang="en-US" dirty="0"/>
              <a:t>the intended message.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3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Routes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route is a mapping from an incoming HTTP request to the appropriate controller code.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Associates a </a:t>
            </a:r>
            <a:r>
              <a:rPr lang="en-US" dirty="0">
                <a:solidFill>
                  <a:srgbClr val="B23C00"/>
                </a:solidFill>
              </a:rPr>
              <a:t>URI</a:t>
            </a:r>
            <a:r>
              <a:rPr lang="en-US" dirty="0"/>
              <a:t> plus an </a:t>
            </a:r>
            <a:r>
              <a:rPr lang="en-US" dirty="0">
                <a:solidFill>
                  <a:srgbClr val="B23C00"/>
                </a:solidFill>
              </a:rPr>
              <a:t>HTTP method</a:t>
            </a:r>
            <a:r>
              <a:rPr lang="en-US" dirty="0"/>
              <a:t> (get or post) with a particular controller </a:t>
            </a:r>
            <a:r>
              <a:rPr lang="en-US" dirty="0">
                <a:solidFill>
                  <a:srgbClr val="B23C00"/>
                </a:solidFill>
              </a:rPr>
              <a:t>action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HTTP method also called HTTP verb</a:t>
            </a:r>
            <a:endParaRPr lang="en-US" dirty="0">
              <a:solidFill>
                <a:srgbClr val="B23C00"/>
              </a:solidFill>
            </a:endParaRPr>
          </a:p>
          <a:p>
            <a:pPr lvl="5"/>
            <a:endParaRPr lang="en-US" u="sng" dirty="0"/>
          </a:p>
          <a:p>
            <a:r>
              <a:rPr lang="en-US" dirty="0"/>
              <a:t>Most widely used HTTP methods in web apps are </a:t>
            </a:r>
            <a:r>
              <a:rPr lang="en-US" dirty="0">
                <a:solidFill>
                  <a:srgbClr val="B23C00"/>
                </a:solidFill>
              </a:rPr>
              <a:t>GET</a:t>
            </a:r>
            <a:r>
              <a:rPr lang="en-US" dirty="0"/>
              <a:t>, </a:t>
            </a:r>
            <a:r>
              <a:rPr lang="en-US" dirty="0">
                <a:solidFill>
                  <a:srgbClr val="B23C00"/>
                </a:solidFill>
              </a:rPr>
              <a:t>POST</a:t>
            </a:r>
            <a:r>
              <a:rPr lang="en-US" dirty="0"/>
              <a:t>, </a:t>
            </a:r>
            <a:r>
              <a:rPr lang="en-US" dirty="0">
                <a:solidFill>
                  <a:srgbClr val="B23C00"/>
                </a:solidFill>
              </a:rPr>
              <a:t>PUT</a:t>
            </a:r>
            <a:r>
              <a:rPr lang="en-US" dirty="0"/>
              <a:t>, and </a:t>
            </a:r>
            <a:r>
              <a:rPr lang="en-US" dirty="0">
                <a:solidFill>
                  <a:srgbClr val="B23C00"/>
                </a:solidFill>
              </a:rPr>
              <a:t>DELETE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Defined by the HTTP standard.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53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 </a:t>
            </a:r>
            <a:r>
              <a:rPr lang="en-US" dirty="0"/>
              <a:t>Measures Indirectly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8" y="1263535"/>
            <a:ext cx="4297683" cy="3171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1805"/>
            <a:ext cx="4297683" cy="31773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0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</a:t>
            </a:r>
            <a:r>
              <a:rPr lang="en-US" u="sng" dirty="0"/>
              <a:t>inappropriate display media</a:t>
            </a:r>
            <a:r>
              <a:rPr lang="en-US" dirty="0"/>
              <a:t> is one of the most common design mistakes.</a:t>
            </a:r>
          </a:p>
          <a:p>
            <a:pPr lvl="4"/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Using a graph when a table of numbers is better.</a:t>
            </a:r>
          </a:p>
          <a:p>
            <a:pPr lvl="1"/>
            <a:r>
              <a:rPr lang="en-US" dirty="0"/>
              <a:t>Using a pie chart when a bar chart is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84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E9F3-DE23-674E-93DF-E700E2E3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ACDD-7181-5C44-85A3-6DDAE8A8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B1CD0-527A-CD41-8A78-7D1D78DE5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23" y="1245577"/>
            <a:ext cx="4939954" cy="4831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7E3F3-6C17-C04F-8F55-2C1AB6A3554E}"/>
              </a:ext>
            </a:extLst>
          </p:cNvPr>
          <p:cNvSpPr txBox="1"/>
          <p:nvPr/>
        </p:nvSpPr>
        <p:spPr>
          <a:xfrm>
            <a:off x="2859832" y="6016239"/>
            <a:ext cx="3424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https://www.mrexcel.com/tech-tv/excel-pie-chart-secrets/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920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34464"/>
            <a:ext cx="48768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94" y="3186654"/>
            <a:ext cx="6126412" cy="29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325903"/>
            <a:ext cx="30480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50" y="2514610"/>
            <a:ext cx="5572936" cy="35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271534"/>
            <a:ext cx="5669218" cy="3586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585" y="2010810"/>
            <a:ext cx="19490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What’s the purpose</a:t>
            </a:r>
          </a:p>
          <a:p>
            <a:r>
              <a:rPr lang="en-US" dirty="0">
                <a:solidFill>
                  <a:srgbClr val="0033CC"/>
                </a:solidFill>
              </a:rPr>
              <a:t>of the U.S. map?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986" y="4774332"/>
            <a:ext cx="2833813" cy="12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Meaningless Variety in Display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Arbitrary variety will aggravate viewers.</a:t>
            </a:r>
          </a:p>
          <a:p>
            <a:pPr lvl="4"/>
            <a:endParaRPr lang="en-US" dirty="0"/>
          </a:p>
          <a:p>
            <a:r>
              <a:rPr lang="en-US" dirty="0"/>
              <a:t>Don’t force users to work </a:t>
            </a:r>
            <a:br>
              <a:rPr lang="en-US" dirty="0"/>
            </a:br>
            <a:r>
              <a:rPr lang="en-US" dirty="0"/>
              <a:t>harder than necessary.</a:t>
            </a:r>
          </a:p>
          <a:p>
            <a:pPr lvl="4"/>
            <a:endParaRPr lang="en-US" dirty="0"/>
          </a:p>
          <a:p>
            <a:r>
              <a:rPr lang="en-US" dirty="0"/>
              <a:t>Viewers will not get “bored” </a:t>
            </a:r>
            <a:br>
              <a:rPr lang="en-US" dirty="0"/>
            </a:br>
            <a:r>
              <a:rPr lang="en-US" dirty="0"/>
              <a:t>by consistent media.</a:t>
            </a:r>
          </a:p>
          <a:p>
            <a:pPr lvl="5"/>
            <a:endParaRPr lang="en-US" dirty="0"/>
          </a:p>
          <a:p>
            <a:r>
              <a:rPr lang="en-US" dirty="0"/>
              <a:t>Consistent media enables viewers </a:t>
            </a:r>
            <a:br>
              <a:rPr lang="en-US" dirty="0"/>
            </a:br>
            <a:r>
              <a:rPr lang="en-US" dirty="0"/>
              <a:t>to use the </a:t>
            </a:r>
            <a:r>
              <a:rPr lang="en-US" u="sng" dirty="0"/>
              <a:t>same perceptual strategy </a:t>
            </a:r>
            <a:br>
              <a:rPr lang="en-US" dirty="0"/>
            </a:br>
            <a:r>
              <a:rPr lang="en-US" dirty="0"/>
              <a:t>to interpret all the data.</a:t>
            </a:r>
          </a:p>
          <a:p>
            <a:pPr lvl="1"/>
            <a:r>
              <a:rPr lang="en-US" dirty="0"/>
              <a:t>Saves time and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3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411163"/>
            <a:ext cx="8412433" cy="655637"/>
          </a:xfrm>
        </p:spPr>
        <p:txBody>
          <a:bodyPr/>
          <a:lstStyle/>
          <a:p>
            <a:r>
              <a:rPr lang="en-US" dirty="0"/>
              <a:t>Meaningless Variety in Display Media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5" y="1223437"/>
            <a:ext cx="7522693" cy="5024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4007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9CB3F-8F16-8648-86F7-F488340C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6" y="2423171"/>
            <a:ext cx="4621238" cy="3566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Poorly Designed Display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wary of pie charts.</a:t>
            </a:r>
          </a:p>
          <a:p>
            <a:r>
              <a:rPr lang="en-US" dirty="0"/>
              <a:t>Avoid overuse of skeuomorphs.</a:t>
            </a:r>
          </a:p>
          <a:p>
            <a:r>
              <a:rPr lang="en-US" dirty="0">
                <a:solidFill>
                  <a:srgbClr val="B23C00"/>
                </a:solidFill>
              </a:rPr>
              <a:t>Avoid 3-D bar charts.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89" y="5832382"/>
            <a:ext cx="4084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http://www.synergy.com/wordpress_650164087/industry/klass/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137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Poorly Designed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CC75A-2B00-6D45-A7A7-87F035DF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71" y="1325903"/>
            <a:ext cx="5907857" cy="4653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28FDF-AE13-7740-859C-260334ED0D83}"/>
              </a:ext>
            </a:extLst>
          </p:cNvPr>
          <p:cNvSpPr txBox="1"/>
          <p:nvPr/>
        </p:nvSpPr>
        <p:spPr>
          <a:xfrm>
            <a:off x="4754878" y="5979294"/>
            <a:ext cx="4094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https://www.datapine.com/blog/common-data-visualization-mistakes/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84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896461"/>
          </a:xfrm>
        </p:spPr>
        <p:txBody>
          <a:bodyPr/>
          <a:lstStyle/>
          <a:p>
            <a:r>
              <a:rPr lang="en-US" u="sng" dirty="0">
                <a:solidFill>
                  <a:srgbClr val="B23C00"/>
                </a:solidFill>
              </a:rPr>
              <a:t>Re</a:t>
            </a:r>
            <a:r>
              <a:rPr lang="en-US" dirty="0">
                <a:solidFill>
                  <a:srgbClr val="B23C00"/>
                </a:solidFill>
              </a:rPr>
              <a:t>presentational </a:t>
            </a:r>
            <a:r>
              <a:rPr lang="en-US" u="sng" dirty="0">
                <a:solidFill>
                  <a:srgbClr val="B23C00"/>
                </a:solidFill>
              </a:rPr>
              <a:t>S</a:t>
            </a:r>
            <a:r>
              <a:rPr lang="en-US" dirty="0">
                <a:solidFill>
                  <a:srgbClr val="B23C00"/>
                </a:solidFill>
              </a:rPr>
              <a:t>tate </a:t>
            </a:r>
            <a:r>
              <a:rPr lang="en-US" u="sng" dirty="0">
                <a:solidFill>
                  <a:srgbClr val="B23C00"/>
                </a:solidFill>
              </a:rPr>
              <a:t>T</a:t>
            </a:r>
            <a:r>
              <a:rPr lang="en-US" dirty="0">
                <a:solidFill>
                  <a:srgbClr val="B23C00"/>
                </a:solidFill>
              </a:rPr>
              <a:t>ransfer</a:t>
            </a:r>
          </a:p>
          <a:p>
            <a:pPr lvl="1"/>
            <a:r>
              <a:rPr lang="en-US" dirty="0"/>
              <a:t>First developed by Roy Fielding in his Ph.D. dissertation in 2000.</a:t>
            </a:r>
          </a:p>
          <a:p>
            <a:pPr lvl="5"/>
            <a:endParaRPr lang="en-US" dirty="0"/>
          </a:p>
          <a:p>
            <a:r>
              <a:rPr lang="en-US" dirty="0"/>
              <a:t>Entities manipulated by a web app are </a:t>
            </a:r>
            <a:r>
              <a:rPr lang="en-US" dirty="0">
                <a:solidFill>
                  <a:srgbClr val="B23C00"/>
                </a:solidFill>
              </a:rPr>
              <a:t>resources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Design routes such that any HTTP request contains all the information necessary to identify both a resource and the action to perform on it.</a:t>
            </a:r>
          </a:p>
          <a:p>
            <a:pPr lvl="1"/>
            <a:r>
              <a:rPr lang="en-US" dirty="0"/>
              <a:t>“Expose RESTful APIs”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46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B191-CDF3-634B-8C06-C1C8504D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Poorly Designed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A9224-A6DB-3841-9253-AF09F0D4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7E54A-F79A-714E-BAC2-9DF6D63EE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384300"/>
            <a:ext cx="7518400" cy="454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2739B-133E-8D4F-BC73-1C6292EA96E1}"/>
              </a:ext>
            </a:extLst>
          </p:cNvPr>
          <p:cNvSpPr txBox="1"/>
          <p:nvPr/>
        </p:nvSpPr>
        <p:spPr>
          <a:xfrm>
            <a:off x="2958417" y="5843428"/>
            <a:ext cx="3227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https://www.pinterest.com/pin/380132024776029784/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01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Data Inaccurately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555" cy="579137"/>
          </a:xfrm>
        </p:spPr>
        <p:txBody>
          <a:bodyPr/>
          <a:lstStyle/>
          <a:p>
            <a:r>
              <a:rPr lang="en-US" dirty="0"/>
              <a:t>Don’t display data inaccurately or misleadingly.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69694" y="6574795"/>
            <a:ext cx="3581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http://123coolpictures.com/inferential+statistics+graph</a:t>
            </a:r>
            <a:r>
              <a:rPr lang="en-US" sz="11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4424" y="5650738"/>
            <a:ext cx="319510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Why is this bar </a:t>
            </a:r>
            <a:r>
              <a:rPr lang="en-US">
                <a:solidFill>
                  <a:srgbClr val="0033CC"/>
                </a:solidFill>
              </a:rPr>
              <a:t>chart misleading?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05B66-866F-F740-9FBA-B52200F3A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5" y="1919771"/>
            <a:ext cx="5394901" cy="3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1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Arranging Data Poorly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simply make the dashboard look good.</a:t>
            </a:r>
          </a:p>
          <a:p>
            <a:pPr lvl="1"/>
            <a:r>
              <a:rPr lang="en-US" dirty="0"/>
              <a:t>Arrange the information appropriately.</a:t>
            </a:r>
          </a:p>
          <a:p>
            <a:pPr lvl="5"/>
            <a:endParaRPr lang="en-US" dirty="0"/>
          </a:p>
          <a:p>
            <a:r>
              <a:rPr lang="en-US" dirty="0"/>
              <a:t>The most important information </a:t>
            </a:r>
            <a:br>
              <a:rPr lang="en-US" dirty="0"/>
            </a:br>
            <a:r>
              <a:rPr lang="en-US" dirty="0"/>
              <a:t>should be prominent.</a:t>
            </a:r>
          </a:p>
          <a:p>
            <a:pPr lvl="4"/>
            <a:endParaRPr lang="en-US" dirty="0"/>
          </a:p>
          <a:p>
            <a:r>
              <a:rPr lang="en-US" dirty="0"/>
              <a:t>Information that </a:t>
            </a:r>
            <a:r>
              <a:rPr lang="en-US" u="sng" dirty="0"/>
              <a:t>needs attention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should stand out.</a:t>
            </a:r>
          </a:p>
          <a:p>
            <a:pPr lvl="4"/>
            <a:endParaRPr lang="en-US" dirty="0"/>
          </a:p>
          <a:p>
            <a:r>
              <a:rPr lang="en-US" dirty="0"/>
              <a:t>Data that should be compared </a:t>
            </a:r>
            <a:br>
              <a:rPr lang="en-US" dirty="0"/>
            </a:br>
            <a:r>
              <a:rPr lang="en-US" dirty="0"/>
              <a:t>should be arranged and visually </a:t>
            </a:r>
            <a:br>
              <a:rPr lang="en-US" dirty="0"/>
            </a:br>
            <a:r>
              <a:rPr lang="en-US" dirty="0"/>
              <a:t>designed to </a:t>
            </a:r>
            <a:r>
              <a:rPr lang="en-US" u="sng" dirty="0"/>
              <a:t>encourage comparisons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4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Arranging Data Poorly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1704455"/>
            <a:ext cx="7152876" cy="44352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38185" y="1409296"/>
            <a:ext cx="2438195" cy="2156886"/>
            <a:chOff x="3538185" y="1409296"/>
            <a:chExt cx="2438195" cy="2156886"/>
          </a:xfrm>
        </p:grpSpPr>
        <p:sp>
          <p:nvSpPr>
            <p:cNvPr id="10" name="Oval 9"/>
            <p:cNvSpPr/>
            <p:nvPr/>
          </p:nvSpPr>
          <p:spPr bwMode="auto">
            <a:xfrm>
              <a:off x="3538185" y="2103158"/>
              <a:ext cx="1554463" cy="1463024"/>
            </a:xfrm>
            <a:prstGeom prst="ellips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06244" y="1409296"/>
              <a:ext cx="1770136" cy="830997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Should be </a:t>
              </a:r>
            </a:p>
            <a:p>
              <a:r>
                <a:rPr lang="en-US" dirty="0">
                  <a:solidFill>
                    <a:srgbClr val="008000"/>
                  </a:solidFill>
                </a:rPr>
                <a:t>next to the </a:t>
              </a:r>
            </a:p>
            <a:p>
              <a:r>
                <a:rPr lang="en-US" dirty="0">
                  <a:solidFill>
                    <a:srgbClr val="008000"/>
                  </a:solidFill>
                </a:rPr>
                <a:t>order size gauge.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37089" y="1655517"/>
            <a:ext cx="2021106" cy="1956361"/>
            <a:chOff x="6583658" y="1655517"/>
            <a:chExt cx="2021106" cy="1956361"/>
          </a:xfrm>
        </p:grpSpPr>
        <p:sp>
          <p:nvSpPr>
            <p:cNvPr id="13" name="Oval 12"/>
            <p:cNvSpPr/>
            <p:nvPr/>
          </p:nvSpPr>
          <p:spPr bwMode="auto">
            <a:xfrm>
              <a:off x="6766536" y="2148854"/>
              <a:ext cx="1554463" cy="1463024"/>
            </a:xfrm>
            <a:prstGeom prst="ellips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83658" y="1655517"/>
              <a:ext cx="2021106" cy="584776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Can we compare</a:t>
              </a:r>
            </a:p>
            <a:p>
              <a:r>
                <a:rPr lang="en-US" dirty="0">
                  <a:solidFill>
                    <a:srgbClr val="008000"/>
                  </a:solidFill>
                </a:rPr>
                <a:t>the two line graphs?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86390" y="4526268"/>
            <a:ext cx="1610437" cy="584776"/>
          </a:xfrm>
          <a:prstGeom prst="rect">
            <a:avLst/>
          </a:prstGeom>
          <a:solidFill>
            <a:srgbClr val="FFFFC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Is this the most</a:t>
            </a:r>
          </a:p>
          <a:p>
            <a:r>
              <a:rPr lang="en-US" dirty="0">
                <a:solidFill>
                  <a:srgbClr val="0000FF"/>
                </a:solidFill>
              </a:rPr>
              <a:t>important data?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1489" y="1234464"/>
            <a:ext cx="3964672" cy="1005829"/>
            <a:chOff x="91489" y="1234464"/>
            <a:chExt cx="3964672" cy="1005829"/>
          </a:xfrm>
        </p:grpSpPr>
        <p:sp>
          <p:nvSpPr>
            <p:cNvPr id="7" name="Rectangle 6"/>
            <p:cNvSpPr/>
            <p:nvPr/>
          </p:nvSpPr>
          <p:spPr bwMode="auto">
            <a:xfrm>
              <a:off x="973082" y="1600220"/>
              <a:ext cx="3083079" cy="640073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89" y="1234464"/>
              <a:ext cx="1462059" cy="584776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Wasted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screen space.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5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Important Information Poorly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dashboard should draw our eyes </a:t>
            </a:r>
            <a:br>
              <a:rPr lang="en-US" dirty="0"/>
            </a:br>
            <a:r>
              <a:rPr lang="en-US" dirty="0"/>
              <a:t>immediately to the </a:t>
            </a:r>
            <a:r>
              <a:rPr lang="en-US" u="sng" dirty="0"/>
              <a:t>most important information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If everything is visually prominent, </a:t>
            </a:r>
            <a:br>
              <a:rPr lang="en-US" dirty="0"/>
            </a:br>
            <a:r>
              <a:rPr lang="en-US" dirty="0"/>
              <a:t>nothing will stand out.</a:t>
            </a:r>
          </a:p>
          <a:p>
            <a:pPr lvl="4"/>
            <a:endParaRPr lang="en-US" dirty="0"/>
          </a:p>
          <a:p>
            <a:r>
              <a:rPr lang="en-US" dirty="0"/>
              <a:t>If everything shouts for attention,</a:t>
            </a:r>
            <a:br>
              <a:rPr lang="en-US" dirty="0"/>
            </a:br>
            <a:r>
              <a:rPr lang="en-US" dirty="0"/>
              <a:t>nothing will be heard.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6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89" y="411163"/>
            <a:ext cx="8961022" cy="655637"/>
          </a:xfrm>
        </p:spPr>
        <p:txBody>
          <a:bodyPr/>
          <a:lstStyle/>
          <a:p>
            <a:r>
              <a:rPr lang="en-US" dirty="0"/>
              <a:t>Highlighting Important Information Poorly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3" y="1234464"/>
            <a:ext cx="6034975" cy="5080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1435" y="6350578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45" y="1874537"/>
            <a:ext cx="131106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What’s most</a:t>
            </a:r>
          </a:p>
          <a:p>
            <a:r>
              <a:rPr lang="en-US" dirty="0">
                <a:solidFill>
                  <a:srgbClr val="0033CC"/>
                </a:solidFill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221915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abundance of </a:t>
            </a:r>
            <a:r>
              <a:rPr lang="en-US" u="sng" dirty="0"/>
              <a:t>useless embellishments </a:t>
            </a:r>
            <a:br>
              <a:rPr lang="en-US" dirty="0"/>
            </a:br>
            <a:r>
              <a:rPr lang="en-US" dirty="0"/>
              <a:t>is a common dashboard problem.</a:t>
            </a:r>
          </a:p>
          <a:p>
            <a:pPr lvl="5"/>
            <a:endParaRPr lang="en-US" dirty="0"/>
          </a:p>
          <a:p>
            <a:r>
              <a:rPr lang="en-US" dirty="0"/>
              <a:t>Fancy artwork soon becomes weary.</a:t>
            </a:r>
          </a:p>
          <a:p>
            <a:pPr lvl="5"/>
            <a:endParaRPr lang="en-US" dirty="0"/>
          </a:p>
          <a:p>
            <a:r>
              <a:rPr lang="en-US" dirty="0"/>
              <a:t>Viewers must get past the decorations </a:t>
            </a:r>
            <a:br>
              <a:rPr lang="en-US" dirty="0"/>
            </a:br>
            <a:r>
              <a:rPr lang="en-US" dirty="0"/>
              <a:t>to obtain the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63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Effects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7" y="1211862"/>
            <a:ext cx="7589466" cy="4950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1327" y="6172170"/>
            <a:ext cx="144943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Skeuomorphs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7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Effects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6" y="1234464"/>
            <a:ext cx="7040804" cy="494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Effects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Screen Shot 2014-12-01 at 1.4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7" y="1234464"/>
            <a:ext cx="8686755" cy="4893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</p:spTree>
    <p:extLst>
      <p:ext uri="{BB962C8B-B14F-4D97-AF65-F5344CB8AC3E}">
        <p14:creationId xmlns:p14="http://schemas.microsoft.com/office/powerpoint/2010/main" val="352776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Actions and HTTP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93891"/>
          </a:xfrm>
        </p:spPr>
        <p:txBody>
          <a:bodyPr/>
          <a:lstStyle/>
          <a:p>
            <a:r>
              <a:rPr lang="en-US" dirty="0"/>
              <a:t>Mapping between database </a:t>
            </a:r>
            <a:r>
              <a:rPr lang="en-US" dirty="0">
                <a:solidFill>
                  <a:srgbClr val="B23C00"/>
                </a:solidFill>
              </a:rPr>
              <a:t>CRUD</a:t>
            </a:r>
            <a:r>
              <a:rPr lang="en-US" dirty="0"/>
              <a:t> actions </a:t>
            </a:r>
            <a:br>
              <a:rPr lang="en-US" dirty="0"/>
            </a:br>
            <a:r>
              <a:rPr lang="en-US" dirty="0"/>
              <a:t>and HTTP verbs: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A web browser is only able to issue </a:t>
            </a:r>
            <a:br>
              <a:rPr lang="en-US" dirty="0"/>
            </a:br>
            <a:r>
              <a:rPr lang="en-US" dirty="0"/>
              <a:t>GET and POST requests.</a:t>
            </a:r>
          </a:p>
          <a:p>
            <a:r>
              <a:rPr lang="en-US" dirty="0"/>
              <a:t>Therefore, Express “fakes” the PUT and DELETE requests with framework logic.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6E3E-A15E-8945-8438-BECDE139A8AE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05254" y="2031995"/>
          <a:ext cx="3384233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 verb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u="none" dirty="0">
                          <a:solidFill>
                            <a:srgbClr val="B23C00"/>
                          </a:solidFill>
                        </a:rPr>
                        <a:t>C</a:t>
                      </a:r>
                      <a:r>
                        <a:rPr lang="en-US" dirty="0"/>
                        <a:t>reate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u="none" kern="1200" dirty="0">
                          <a:solidFill>
                            <a:srgbClr val="B23C00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dirty="0"/>
                        <a:t>ead (show)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u="none" kern="1200" dirty="0">
                          <a:solidFill>
                            <a:srgbClr val="B23C00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lang="en-US" dirty="0"/>
                        <a:t>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u="none" kern="1200" dirty="0">
                          <a:solidFill>
                            <a:srgbClr val="B23C00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dirty="0"/>
                        <a:t>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3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RESTful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903"/>
            <a:ext cx="8229600" cy="1402087"/>
          </a:xfrm>
        </p:spPr>
        <p:txBody>
          <a:bodyPr/>
          <a:lstStyle/>
          <a:p>
            <a:r>
              <a:rPr lang="en-US" dirty="0"/>
              <a:t>Express uses REST, which expands the </a:t>
            </a:r>
            <a:br>
              <a:rPr lang="en-US" dirty="0"/>
            </a:br>
            <a:r>
              <a:rPr lang="en-US" dirty="0"/>
              <a:t>read database action (HTTP </a:t>
            </a:r>
            <a:r>
              <a:rPr lang="en-US" dirty="0">
                <a:solidFill>
                  <a:srgbClr val="B23C00"/>
                </a:solidFill>
              </a:rPr>
              <a:t>GET</a:t>
            </a:r>
            <a:r>
              <a:rPr lang="en-US" dirty="0"/>
              <a:t>) into </a:t>
            </a:r>
            <a:br>
              <a:rPr lang="en-US" dirty="0"/>
            </a:br>
            <a:r>
              <a:rPr lang="en-US" dirty="0"/>
              <a:t>four RESTful actions: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6E3E-A15E-8945-8438-BECDE139A8AE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593088"/>
              </p:ext>
            </p:extLst>
          </p:nvPr>
        </p:nvGraphicFramePr>
        <p:xfrm>
          <a:off x="724143" y="2788927"/>
          <a:ext cx="7695713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43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RESTful</a:t>
                      </a:r>
                      <a:r>
                        <a:rPr lang="en-US" baseline="0" dirty="0"/>
                        <a:t> a</a:t>
                      </a:r>
                      <a:r>
                        <a:rPr lang="en-US" dirty="0"/>
                        <a:t>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B23C00"/>
                          </a:solidFill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all documents.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B23C00"/>
                          </a:solidFill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 one document.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B23C00"/>
                          </a:solidFill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 a form to</a:t>
                      </a:r>
                      <a:r>
                        <a:rPr lang="en-US" baseline="0" dirty="0"/>
                        <a:t> create a new </a:t>
                      </a:r>
                      <a:r>
                        <a:rPr lang="en-US" dirty="0"/>
                        <a:t>document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B23C00"/>
                          </a:solidFill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Show a form to</a:t>
                      </a:r>
                      <a:r>
                        <a:rPr lang="en-US" baseline="0" dirty="0"/>
                        <a:t> edit an existing </a:t>
                      </a:r>
                      <a:r>
                        <a:rPr lang="en-US" dirty="0"/>
                        <a:t>document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create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a new document.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 an existing document.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destroy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Delete</a:t>
                      </a:r>
                      <a:r>
                        <a:rPr lang="en-US" baseline="0" dirty="0"/>
                        <a:t> a </a:t>
                      </a:r>
                      <a:r>
                        <a:rPr lang="en-US" dirty="0"/>
                        <a:t>document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64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App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02088"/>
          </a:xfrm>
        </p:spPr>
        <p:txBody>
          <a:bodyPr/>
          <a:lstStyle/>
          <a:p>
            <a:r>
              <a:rPr lang="en-US" dirty="0"/>
              <a:t>Think of a web app primarily as a </a:t>
            </a:r>
            <a:r>
              <a:rPr lang="en-US" u="sng" dirty="0"/>
              <a:t>collection of resources</a:t>
            </a:r>
            <a:r>
              <a:rPr lang="en-US" dirty="0"/>
              <a:t> accessible via RESTful APIs.</a:t>
            </a:r>
          </a:p>
          <a:p>
            <a:pPr lvl="1"/>
            <a:r>
              <a:rPr lang="en-US" dirty="0"/>
              <a:t>Example: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46407"/>
              </p:ext>
            </p:extLst>
          </p:nvPr>
        </p:nvGraphicFramePr>
        <p:xfrm>
          <a:off x="365806" y="2786788"/>
          <a:ext cx="8412388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7341">
                  <a:extLst>
                    <a:ext uri="{9D8B030D-6E8A-4147-A177-3AD203B41FA5}">
                      <a16:colId xmlns:a16="http://schemas.microsoft.com/office/drawing/2014/main" val="3468468413"/>
                    </a:ext>
                  </a:extLst>
                </a:gridCol>
                <a:gridCol w="3474682">
                  <a:extLst>
                    <a:ext uri="{9D8B030D-6E8A-4147-A177-3AD203B41FA5}">
                      <a16:colId xmlns:a16="http://schemas.microsoft.com/office/drawing/2014/main" val="2699611423"/>
                    </a:ext>
                  </a:extLst>
                </a:gridCol>
                <a:gridCol w="3200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Controller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Method and 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Operation on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5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endParaRPr lang="en-US" sz="1500" b="1" i="0" dirty="0">
                        <a:solidFill>
                          <a:srgbClr val="C00000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Read </a:t>
                      </a:r>
                      <a:r>
                        <a:rPr lang="en-US" sz="1500" baseline="0" dirty="0"/>
                        <a:t>(index) all users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5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Read</a:t>
                      </a:r>
                      <a:r>
                        <a:rPr lang="en-US" sz="1500" baseline="0" dirty="0"/>
                        <a:t> (show) a user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5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newuser</a:t>
                      </a:r>
                      <a:endParaRPr lang="en-US" sz="1500" b="1" i="0" dirty="0">
                        <a:solidFill>
                          <a:srgbClr val="C00000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Display form to create a new 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500" b="1" i="0" dirty="0" err="1">
                          <a:latin typeface="Courier New" charset="0"/>
                          <a:ea typeface="Courier New" charset="0"/>
                          <a:cs typeface="Courier New" charset="0"/>
                        </a:rPr>
                        <a:t>edituser</a:t>
                      </a:r>
                      <a:r>
                        <a:rPr lang="en-US" sz="1500" b="1" i="0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Display form to edit</a:t>
                      </a:r>
                      <a:r>
                        <a:rPr lang="en-US" sz="1500" baseline="0" dirty="0"/>
                        <a:t> a user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create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POST   /</a:t>
                      </a:r>
                      <a:r>
                        <a:rPr lang="en-US" sz="15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adduser</a:t>
                      </a:r>
                      <a:endParaRPr lang="en-US" sz="1500" b="1" i="0" dirty="0">
                        <a:solidFill>
                          <a:srgbClr val="C00000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Create a new user from</a:t>
                      </a:r>
                      <a:r>
                        <a:rPr lang="en-US" sz="1500" baseline="0" dirty="0"/>
                        <a:t> form data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PUT    /</a:t>
                      </a:r>
                      <a:r>
                        <a:rPr lang="en-US" sz="1500" b="1" i="0" dirty="0" err="1"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r>
                        <a:rPr lang="en-US" sz="1500" b="1" i="0" dirty="0"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Update a user from form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destroy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DELETE /</a:t>
                      </a:r>
                      <a:r>
                        <a:rPr lang="en-US" sz="15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deleteuser</a:t>
                      </a:r>
                      <a:r>
                        <a:rPr lang="en-US" sz="15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Delete a 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67095" y="6172170"/>
            <a:ext cx="18710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Engineering Software as a Service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Armando Fox &amp; David Patterson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self-published, 2014-2016</a:t>
            </a:r>
          </a:p>
        </p:txBody>
      </p:sp>
    </p:spTree>
    <p:extLst>
      <p:ext uri="{BB962C8B-B14F-4D97-AF65-F5344CB8AC3E}">
        <p14:creationId xmlns:p14="http://schemas.microsoft.com/office/powerpoint/2010/main" val="385212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App Example</a:t>
            </a:r>
            <a:r>
              <a:rPr lang="en-US" i="1" dirty="0"/>
              <a:t>, cont’d</a:t>
            </a:r>
            <a:endParaRPr lang="en-US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5012" y="4225591"/>
            <a:ext cx="796083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router.get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userlist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ctrlMain.get_userlist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router.get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userlist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/:username',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ctrlMain.get_showuser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router.get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newuser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ctrlMain.get_newuser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router.get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edituser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/:username', </a:t>
            </a:r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ctrlMain.get_edituser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router.post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adduser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ctrlMain.post_adduser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router.post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userlist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/:username', </a:t>
            </a:r>
            <a:r>
              <a:rPr lang="en-US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ctrlMain.post_updateuser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router.post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deleteuser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/:username',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ctrlMain.post_deleteuser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79B56-1903-B043-B307-21572DBC97E6}"/>
              </a:ext>
            </a:extLst>
          </p:cNvPr>
          <p:cNvSpPr txBox="1"/>
          <p:nvPr/>
        </p:nvSpPr>
        <p:spPr>
          <a:xfrm>
            <a:off x="7173147" y="3999581"/>
            <a:ext cx="1507144" cy="338554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routes/</a:t>
            </a:r>
            <a:r>
              <a:rPr lang="en-US" dirty="0" err="1">
                <a:solidFill>
                  <a:srgbClr val="FFFF00"/>
                </a:solidFill>
              </a:rPr>
              <a:t>index.js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898D09-17F2-FD47-A9DA-607B3AA58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96089"/>
              </p:ext>
            </p:extLst>
          </p:nvPr>
        </p:nvGraphicFramePr>
        <p:xfrm>
          <a:off x="715012" y="1354254"/>
          <a:ext cx="7776143" cy="2438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9730">
                  <a:extLst>
                    <a:ext uri="{9D8B030D-6E8A-4147-A177-3AD203B41FA5}">
                      <a16:colId xmlns:a16="http://schemas.microsoft.com/office/drawing/2014/main" val="3468468413"/>
                    </a:ext>
                  </a:extLst>
                </a:gridCol>
                <a:gridCol w="3200365">
                  <a:extLst>
                    <a:ext uri="{9D8B030D-6E8A-4147-A177-3AD203B41FA5}">
                      <a16:colId xmlns:a16="http://schemas.microsoft.com/office/drawing/2014/main" val="2699611423"/>
                    </a:ext>
                  </a:extLst>
                </a:gridCol>
                <a:gridCol w="2926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Controller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Method and 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Operation on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400" b="1" i="0" dirty="0" err="1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Read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(index) all users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400" b="1" i="0" dirty="0" err="1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Read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(show) a user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400" b="1" i="0" dirty="0" err="1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newuser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Display form to create a new 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GET    /</a:t>
                      </a:r>
                      <a:r>
                        <a:rPr lang="en-US" sz="14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edituser</a:t>
                      </a:r>
                      <a:r>
                        <a:rPr lang="en-US" sz="14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Display form to edit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a user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create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POST   /</a:t>
                      </a:r>
                      <a:r>
                        <a:rPr lang="en-US" sz="1400" b="1" i="0" dirty="0" err="1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adduser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Create a new user from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form data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PUT    /</a:t>
                      </a:r>
                      <a:r>
                        <a:rPr lang="en-US" sz="1400" b="1" i="0" dirty="0" err="1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userlist</a:t>
                      </a:r>
                      <a:r>
                        <a:rPr lang="en-US" sz="1400" b="1" i="0" dirty="0">
                          <a:solidFill>
                            <a:srgbClr val="C00000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Update a user from form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831">
                <a:tc>
                  <a:txBody>
                    <a:bodyPr/>
                    <a:lstStyle/>
                    <a:p>
                      <a:r>
                        <a:rPr lang="en-US" sz="1400" dirty="0"/>
                        <a:t>destroy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DELETE /</a:t>
                      </a:r>
                      <a:r>
                        <a:rPr lang="en-US" sz="1400" b="1" i="0" dirty="0" err="1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deleteuser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/:username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Delete a 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91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Information Dashboards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form of </a:t>
            </a:r>
            <a:r>
              <a:rPr lang="en-US" u="sng" dirty="0"/>
              <a:t>communication</a:t>
            </a:r>
            <a:r>
              <a:rPr lang="en-US" dirty="0"/>
              <a:t>.</a:t>
            </a:r>
          </a:p>
          <a:p>
            <a:r>
              <a:rPr lang="en-US" dirty="0"/>
              <a:t>Present information on a computer screen </a:t>
            </a:r>
            <a:br>
              <a:rPr lang="en-US" dirty="0"/>
            </a:br>
            <a:r>
              <a:rPr lang="en-US" dirty="0"/>
              <a:t>to help </a:t>
            </a:r>
            <a:r>
              <a:rPr lang="en-US" u="sng" dirty="0"/>
              <a:t>monitor</a:t>
            </a:r>
            <a:r>
              <a:rPr lang="en-US" dirty="0"/>
              <a:t> what’s going on.</a:t>
            </a:r>
          </a:p>
          <a:p>
            <a:r>
              <a:rPr lang="en-US" dirty="0"/>
              <a:t>Part of </a:t>
            </a:r>
            <a:r>
              <a:rPr lang="en-US" dirty="0">
                <a:solidFill>
                  <a:srgbClr val="B23C00"/>
                </a:solidFill>
              </a:rPr>
              <a:t>business intelligence</a:t>
            </a:r>
            <a:r>
              <a:rPr lang="en-US" dirty="0"/>
              <a:t> (BI).</a:t>
            </a:r>
          </a:p>
          <a:p>
            <a:pPr lvl="5"/>
            <a:endParaRPr lang="en-US" dirty="0"/>
          </a:p>
          <a:p>
            <a:r>
              <a:rPr lang="en-US" dirty="0"/>
              <a:t>Not about cute gauges (</a:t>
            </a:r>
            <a:r>
              <a:rPr lang="en-US" dirty="0">
                <a:solidFill>
                  <a:srgbClr val="B23C00"/>
                </a:solidFill>
              </a:rPr>
              <a:t>skeuomorphs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or fancy artwork.</a:t>
            </a:r>
          </a:p>
          <a:p>
            <a:pPr lvl="1"/>
            <a:r>
              <a:rPr lang="en-US" dirty="0"/>
              <a:t>Images of car dashboard gauges, traffic lights, etc.</a:t>
            </a:r>
          </a:p>
          <a:p>
            <a:pPr lvl="5"/>
            <a:endParaRPr lang="en-US" dirty="0"/>
          </a:p>
          <a:p>
            <a:r>
              <a:rPr lang="en-US" dirty="0"/>
              <a:t>It’s about </a:t>
            </a:r>
            <a:r>
              <a:rPr lang="en-US" u="sng" dirty="0"/>
              <a:t>informed design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Too many examples of poorly designed dashboards!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50486</TotalTime>
  <Words>2395</Words>
  <Application>Microsoft Macintosh PowerPoint</Application>
  <PresentationFormat>On-screen Show (4:3)</PresentationFormat>
  <Paragraphs>433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Courier New</vt:lpstr>
      <vt:lpstr>Times New Roman</vt:lpstr>
      <vt:lpstr>Wingdings</vt:lpstr>
      <vt:lpstr>Quadrant</vt:lpstr>
      <vt:lpstr>CMPE 280 Web UI Design and Development March 19 Class Meeting</vt:lpstr>
      <vt:lpstr>Software as a Service (SAAS)</vt:lpstr>
      <vt:lpstr>Review: Routes</vt:lpstr>
      <vt:lpstr>REST</vt:lpstr>
      <vt:lpstr>Database Actions and HTTP Verbs</vt:lpstr>
      <vt:lpstr>Default RESTful Actions</vt:lpstr>
      <vt:lpstr>RESTful App Example</vt:lpstr>
      <vt:lpstr>RESTful App Example, cont’d</vt:lpstr>
      <vt:lpstr>Introduction to Information Dashboards</vt:lpstr>
      <vt:lpstr>What is a Dashboard?</vt:lpstr>
      <vt:lpstr>Visual Display</vt:lpstr>
      <vt:lpstr>Information to Achieve Objectives</vt:lpstr>
      <vt:lpstr>Fits on a Single Computer Screen</vt:lpstr>
      <vt:lpstr>Monitor Information at a Glance</vt:lpstr>
      <vt:lpstr>Dashboards are Customized</vt:lpstr>
      <vt:lpstr>Example: Well Designed Dashboard</vt:lpstr>
      <vt:lpstr>Example: Well Designed Dashboard, cont’d</vt:lpstr>
      <vt:lpstr>What a Dashboard is Not</vt:lpstr>
      <vt:lpstr>What a Dashboard is Not, cont’d</vt:lpstr>
      <vt:lpstr>Situational Awareness</vt:lpstr>
      <vt:lpstr>Dashboard Solutions</vt:lpstr>
      <vt:lpstr>Not More Than a Single Screen</vt:lpstr>
      <vt:lpstr>Not More Than a Single Screen, cont’d</vt:lpstr>
      <vt:lpstr>Not More Than a Single Screen, cont’d</vt:lpstr>
      <vt:lpstr>Inadequate Context for Data</vt:lpstr>
      <vt:lpstr>Inadequate Context for Data, cont’d</vt:lpstr>
      <vt:lpstr>Excessive Detail or Precision</vt:lpstr>
      <vt:lpstr>Excessive Detail or Precision, cont’d</vt:lpstr>
      <vt:lpstr>Express Measures Indirectly</vt:lpstr>
      <vt:lpstr>Express Measures Indirectly, cont’d</vt:lpstr>
      <vt:lpstr>Inappropriate Display Media</vt:lpstr>
      <vt:lpstr>Inappropriate Display Media, cont’d</vt:lpstr>
      <vt:lpstr>Inappropriate Display Media, cont’d</vt:lpstr>
      <vt:lpstr>Inappropriate Display Media, cont’d</vt:lpstr>
      <vt:lpstr>Inappropriate Display Media, cont’d</vt:lpstr>
      <vt:lpstr>Meaningless Variety in Display Media</vt:lpstr>
      <vt:lpstr>Meaningless Variety in Display Media, cont’d</vt:lpstr>
      <vt:lpstr>Poorly Designed Display Media</vt:lpstr>
      <vt:lpstr>Poorly Designed Display Media, cont’d</vt:lpstr>
      <vt:lpstr>Poorly Designed Display Media, cont’d</vt:lpstr>
      <vt:lpstr>Encoding Data Inaccurately</vt:lpstr>
      <vt:lpstr>Arranging Data Poorly</vt:lpstr>
      <vt:lpstr>Arranging Data Poorly, cont’d</vt:lpstr>
      <vt:lpstr>Highlighting Important Information Poorly</vt:lpstr>
      <vt:lpstr>Highlighting Important Information Poorly, cont’d</vt:lpstr>
      <vt:lpstr>Cluttering with Visual Effects</vt:lpstr>
      <vt:lpstr>Cluttering with Visual Effects, cont’d</vt:lpstr>
      <vt:lpstr>Cluttering with Visual Effects, cont’d</vt:lpstr>
      <vt:lpstr>Cluttering with Visual Effects,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614</cp:revision>
  <dcterms:created xsi:type="dcterms:W3CDTF">2008-01-12T03:52:55Z</dcterms:created>
  <dcterms:modified xsi:type="dcterms:W3CDTF">2020-03-19T07:01:19Z</dcterms:modified>
</cp:coreProperties>
</file>