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8" r:id="rId3"/>
    <p:sldId id="279" r:id="rId4"/>
    <p:sldId id="259" r:id="rId5"/>
    <p:sldId id="260" r:id="rId6"/>
    <p:sldId id="301" r:id="rId7"/>
    <p:sldId id="262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8" r:id="rId22"/>
    <p:sldId id="315" r:id="rId23"/>
    <p:sldId id="319" r:id="rId24"/>
    <p:sldId id="316" r:id="rId25"/>
    <p:sldId id="31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EF0F2"/>
    <a:srgbClr val="B23C00"/>
    <a:srgbClr val="E2EBFF"/>
    <a:srgbClr val="008000"/>
    <a:srgbClr val="0432FF"/>
    <a:srgbClr val="CC99FF"/>
    <a:srgbClr val="D5FC79"/>
    <a:srgbClr val="8F0000"/>
    <a:srgbClr val="F2E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 autoAdjust="0"/>
    <p:restoredTop sz="86364" autoAdjust="0"/>
  </p:normalViewPr>
  <p:slideViewPr>
    <p:cSldViewPr>
      <p:cViewPr varScale="1">
        <p:scale>
          <a:sx n="153" d="100"/>
          <a:sy n="153" d="100"/>
        </p:scale>
        <p:origin x="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March 12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gdatalondon.files.wordpress.com/2015/06/hbase-table2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nnilobel.wordpress.com/2015/06/01/relational-databases-vs-nosql-document-databases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viewbubble.com/what-is-the-difference-between-scaling-horizontally-vs-scaling-vertically-scale-up-vs-scale-out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ocean.com/community/tutorials/understanding-database-sharding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ciencepedia.com/cap-theorem-big-dat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ster/administration/install-communit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nettricks.com/learn/mongodb/what-is-mongodb-and-why-to-use-it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March 12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Databases: Graph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information about </a:t>
            </a:r>
            <a:r>
              <a:rPr lang="en-US" dirty="0">
                <a:solidFill>
                  <a:srgbClr val="B23C00"/>
                </a:solidFill>
              </a:rPr>
              <a:t>connected data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such as social networks, spatial data, </a:t>
            </a:r>
            <a:br>
              <a:rPr lang="en-US" dirty="0"/>
            </a:br>
            <a:r>
              <a:rPr lang="en-US" dirty="0"/>
              <a:t>routing information for goods and money, recommendation engines,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96" y="1234464"/>
            <a:ext cx="6492219" cy="4122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589182"/>
            <a:ext cx="15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Graph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50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sz="2800" dirty="0"/>
              <a:t>Types of NoSQL Databases: Wide-Column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for queries over large datasets.</a:t>
            </a:r>
          </a:p>
          <a:p>
            <a:r>
              <a:rPr lang="en-US" dirty="0"/>
              <a:t>Store columns of data together, instead of rows.</a:t>
            </a:r>
          </a:p>
          <a:p>
            <a:r>
              <a:rPr lang="en-US" dirty="0"/>
              <a:t>The number of columns and the format of the data in a column can vary from row to row.</a:t>
            </a:r>
          </a:p>
          <a:p>
            <a:pPr lvl="4"/>
            <a:endParaRPr lang="en-US" dirty="0"/>
          </a:p>
          <a:p>
            <a:r>
              <a:rPr lang="en-US" dirty="0"/>
              <a:t>Useful for content management systems, </a:t>
            </a:r>
            <a:br>
              <a:rPr lang="en-US" dirty="0"/>
            </a:br>
            <a:r>
              <a:rPr lang="en-US" dirty="0"/>
              <a:t>blogging platforms,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0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Wide-Column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3293" y="5714975"/>
            <a:ext cx="232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Wide-column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2472" y="6611779"/>
            <a:ext cx="40990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https://bigdatalondon.files.wordpress.com/2015/06/hbase-table2.png</a:t>
            </a:r>
            <a:r>
              <a:rPr lang="en-US" sz="1000" dirty="0"/>
              <a:t> </a:t>
            </a:r>
          </a:p>
        </p:txBody>
      </p:sp>
      <p:pic>
        <p:nvPicPr>
          <p:cNvPr id="8" name="Picture 7" descr="Screen Shot 2016-05-04 at 10.5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23" y="1285323"/>
            <a:ext cx="7772315" cy="43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2" y="411163"/>
            <a:ext cx="8595311" cy="655637"/>
          </a:xfrm>
        </p:spPr>
        <p:txBody>
          <a:bodyPr/>
          <a:lstStyle/>
          <a:p>
            <a:r>
              <a:rPr lang="en-US" sz="2800" dirty="0"/>
              <a:t>Types of NoSQL Databases: 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>
                <a:solidFill>
                  <a:srgbClr val="A12A03"/>
                </a:solidFill>
              </a:rPr>
              <a:t>Document: </a:t>
            </a:r>
            <a:r>
              <a:rPr lang="en-US" dirty="0"/>
              <a:t>Each key is paired </a:t>
            </a:r>
            <a:br>
              <a:rPr lang="en-US" dirty="0"/>
            </a:br>
            <a:r>
              <a:rPr lang="en-US" dirty="0"/>
              <a:t>with a complex data structure. </a:t>
            </a:r>
          </a:p>
          <a:p>
            <a:r>
              <a:rPr lang="en-US" dirty="0"/>
              <a:t>Documents can contain many different </a:t>
            </a:r>
            <a:br>
              <a:rPr lang="en-US" dirty="0"/>
            </a:br>
            <a:r>
              <a:rPr lang="en-US" dirty="0"/>
              <a:t>key-value pairs, or key-array pairs, or even nested documents.</a:t>
            </a:r>
          </a:p>
          <a:p>
            <a:pPr lvl="5"/>
            <a:endParaRPr lang="en-US" dirty="0"/>
          </a:p>
          <a:p>
            <a:r>
              <a:rPr lang="en-US" dirty="0"/>
              <a:t>Useful for content management systems, </a:t>
            </a:r>
            <a:br>
              <a:rPr lang="en-US" dirty="0"/>
            </a:br>
            <a:r>
              <a:rPr lang="en-US" dirty="0"/>
              <a:t>blogging platforms, web analytics, real-time analytics, ecommerce-applications, etc.</a:t>
            </a:r>
          </a:p>
          <a:p>
            <a:pPr lvl="4"/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MongoDB</a:t>
            </a:r>
            <a:endParaRPr lang="en-US" dirty="0"/>
          </a:p>
          <a:p>
            <a:pPr lvl="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342"/>
            <a:ext cx="9144000" cy="3177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93" y="4709146"/>
            <a:ext cx="248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Document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727" y="5897853"/>
            <a:ext cx="419054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06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Semi-Structured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data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Stored in tables of a relational database.</a:t>
            </a:r>
          </a:p>
          <a:p>
            <a:pPr lvl="1"/>
            <a:r>
              <a:rPr lang="en-US" dirty="0"/>
              <a:t>A schema describes data formats and relationships.</a:t>
            </a:r>
          </a:p>
          <a:p>
            <a:pPr lvl="6"/>
            <a:endParaRPr lang="en-US" dirty="0"/>
          </a:p>
          <a:p>
            <a:r>
              <a:rPr lang="en-US" dirty="0"/>
              <a:t>Semi-structured data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Data does not reside in a relational database.</a:t>
            </a:r>
          </a:p>
          <a:p>
            <a:pPr lvl="1"/>
            <a:r>
              <a:rPr lang="en-US" dirty="0"/>
              <a:t>Data may contain tags to separate semantic elements and enforce hierarchies of records and fields within the data (self-describing structure).</a:t>
            </a:r>
          </a:p>
          <a:p>
            <a:pPr lvl="1"/>
            <a:r>
              <a:rPr lang="en-US" dirty="0"/>
              <a:t>Examples: XML and JSON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D4BB5-97FA-A94C-B464-83558DB8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86" y="4160512"/>
            <a:ext cx="4754828" cy="2099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Semi-structured data.</a:t>
            </a:r>
          </a:p>
          <a:p>
            <a:r>
              <a:rPr lang="en-US" dirty="0"/>
              <a:t>Typically </a:t>
            </a:r>
            <a:r>
              <a:rPr lang="en-US" dirty="0">
                <a:solidFill>
                  <a:srgbClr val="B23C00"/>
                </a:solidFill>
              </a:rPr>
              <a:t>JSON</a:t>
            </a:r>
            <a:r>
              <a:rPr lang="en-US" dirty="0"/>
              <a:t> (JavaScript Object Notation).</a:t>
            </a:r>
          </a:p>
          <a:p>
            <a:r>
              <a:rPr lang="en-US" dirty="0"/>
              <a:t>The document’s internal structure provides </a:t>
            </a:r>
            <a:br>
              <a:rPr lang="en-US" dirty="0"/>
            </a:br>
            <a:r>
              <a:rPr lang="en-US" dirty="0"/>
              <a:t>the metadata to use for query optimization.</a:t>
            </a:r>
          </a:p>
          <a:p>
            <a:r>
              <a:rPr lang="en-US" dirty="0"/>
              <a:t>Type information is embedded in the data.</a:t>
            </a:r>
          </a:p>
          <a:p>
            <a:r>
              <a:rPr lang="en-US" dirty="0"/>
              <a:t>Each instance of data is different from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8A410-1AB6-474C-901E-FE2FE0672AEB}"/>
              </a:ext>
            </a:extLst>
          </p:cNvPr>
          <p:cNvSpPr txBox="1"/>
          <p:nvPr/>
        </p:nvSpPr>
        <p:spPr>
          <a:xfrm>
            <a:off x="1730517" y="6582489"/>
            <a:ext cx="5682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https://lennilobel.wordpress.com/2015/06/01/relational-databases-vs-nosql-document-databases/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53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Model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Query on any field</a:t>
            </a:r>
            <a:r>
              <a:rPr lang="en-US" dirty="0"/>
              <a:t> within a document.</a:t>
            </a:r>
          </a:p>
          <a:p>
            <a:pPr lvl="4"/>
            <a:endParaRPr lang="en-US" dirty="0"/>
          </a:p>
          <a:p>
            <a:r>
              <a:rPr lang="en-US" dirty="0"/>
              <a:t>Most natural and productive.</a:t>
            </a:r>
          </a:p>
          <a:p>
            <a:pPr lvl="5"/>
            <a:endParaRPr lang="en-US" dirty="0"/>
          </a:p>
          <a:p>
            <a:r>
              <a:rPr lang="en-US" dirty="0"/>
              <a:t>Maps directly to the objects </a:t>
            </a:r>
            <a:br>
              <a:rPr lang="en-US" dirty="0"/>
            </a:br>
            <a:r>
              <a:rPr lang="en-US" dirty="0"/>
              <a:t>of an object-oriented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Agile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Unlike relational databases, NoSQL does not require schemas to be defined in advance.</a:t>
            </a:r>
          </a:p>
          <a:p>
            <a:pPr lvl="1"/>
            <a:r>
              <a:rPr lang="en-US" dirty="0"/>
              <a:t>No database downtime to update a schema.</a:t>
            </a:r>
          </a:p>
          <a:p>
            <a:pPr lvl="6"/>
            <a:endParaRPr lang="en-US" dirty="0"/>
          </a:p>
          <a:p>
            <a:r>
              <a:rPr lang="en-US" dirty="0"/>
              <a:t>NoSQL can effectively address data that’s completely unstructured or unknown in advance.</a:t>
            </a:r>
          </a:p>
          <a:p>
            <a:pPr lvl="1"/>
            <a:r>
              <a:rPr lang="en-US" dirty="0"/>
              <a:t>Insert data without a predefined schema.</a:t>
            </a:r>
          </a:p>
          <a:p>
            <a:pPr lvl="6"/>
            <a:endParaRPr lang="en-US" dirty="0"/>
          </a:p>
          <a:p>
            <a:r>
              <a:rPr lang="en-US" dirty="0"/>
              <a:t>Apply validation rules within the database.</a:t>
            </a:r>
          </a:p>
          <a:p>
            <a:pPr lvl="1"/>
            <a:r>
              <a:rPr lang="en-US" dirty="0"/>
              <a:t>Enforce governance across data.</a:t>
            </a:r>
          </a:p>
          <a:p>
            <a:pPr lvl="1"/>
            <a:r>
              <a:rPr lang="en-US" dirty="0"/>
              <a:t>Maintain the agility benefits of a dynamic schema.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46267"/>
          </a:xfrm>
        </p:spPr>
        <p:txBody>
          <a:bodyPr/>
          <a:lstStyle/>
          <a:p>
            <a:r>
              <a:rPr lang="en-US" dirty="0"/>
              <a:t>“Not only SQL”</a:t>
            </a:r>
          </a:p>
          <a:p>
            <a:pPr lvl="4"/>
            <a:endParaRPr lang="en-US" dirty="0"/>
          </a:p>
          <a:p>
            <a:r>
              <a:rPr lang="en-US" dirty="0"/>
              <a:t>A mechanism to store and retrieve data</a:t>
            </a:r>
            <a:br>
              <a:rPr lang="en-US" dirty="0"/>
            </a:br>
            <a:r>
              <a:rPr lang="en-US" dirty="0"/>
              <a:t>that uses a model other than the tabular relations used in relational databases.</a:t>
            </a:r>
          </a:p>
          <a:p>
            <a:pPr lvl="4"/>
            <a:endParaRPr lang="en-US" dirty="0"/>
          </a:p>
          <a:p>
            <a:r>
              <a:rPr lang="en-US" dirty="0"/>
              <a:t>Big Data and real-time web applications.</a:t>
            </a:r>
          </a:p>
          <a:p>
            <a:pPr lvl="4"/>
            <a:endParaRPr lang="en-US" dirty="0"/>
          </a:p>
          <a:p>
            <a:r>
              <a:rPr lang="en-US" dirty="0"/>
              <a:t>Existed since the early 1960s but the term “NoSQL” became popular with Web 2.0 companies such as Google, Facebook, </a:t>
            </a:r>
            <a:br>
              <a:rPr lang="en-US" dirty="0"/>
            </a:br>
            <a:r>
              <a:rPr lang="en-US" dirty="0"/>
              <a:t>and Amazon.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Scale-up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Relational databases scale </a:t>
            </a:r>
            <a:r>
              <a:rPr lang="en-US" dirty="0">
                <a:solidFill>
                  <a:srgbClr val="B23C00"/>
                </a:solidFill>
              </a:rPr>
              <a:t>vertically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Increase the database server’s capabilities </a:t>
            </a:r>
            <a:br>
              <a:rPr lang="en-US" dirty="0"/>
            </a:br>
            <a:r>
              <a:rPr lang="en-US" dirty="0"/>
              <a:t>in order to increase performance.</a:t>
            </a:r>
          </a:p>
          <a:p>
            <a:pPr lvl="5"/>
            <a:endParaRPr lang="en-US" dirty="0"/>
          </a:p>
          <a:p>
            <a:r>
              <a:rPr lang="en-US" dirty="0"/>
              <a:t>Scale-out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Scale </a:t>
            </a:r>
            <a:r>
              <a:rPr lang="en-US" dirty="0">
                <a:solidFill>
                  <a:srgbClr val="B23C00"/>
                </a:solidFill>
              </a:rPr>
              <a:t>horizontally</a:t>
            </a:r>
            <a:r>
              <a:rPr lang="en-US" dirty="0"/>
              <a:t> to support rapidly growing applications by adding more servers.</a:t>
            </a:r>
          </a:p>
          <a:p>
            <a:pPr lvl="1"/>
            <a:r>
              <a:rPr lang="en-US" dirty="0"/>
              <a:t>NoSQL databases support </a:t>
            </a:r>
            <a:r>
              <a:rPr lang="en-US" dirty="0">
                <a:solidFill>
                  <a:srgbClr val="B23C00"/>
                </a:solidFill>
              </a:rPr>
              <a:t>auto-</a:t>
            </a:r>
            <a:r>
              <a:rPr lang="en-US" dirty="0" err="1">
                <a:solidFill>
                  <a:srgbClr val="B23C00"/>
                </a:solidFill>
              </a:rPr>
              <a:t>sharding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5A06-725E-0F4B-BD6A-E3F2C7F2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72DD-BDB3-4345-AAB8-8FCF3DE9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DDCD8-B897-9A44-847D-0438E07E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76" y="1508781"/>
            <a:ext cx="7498048" cy="365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E7153-C082-634E-9BBB-EB42B9E665C3}"/>
              </a:ext>
            </a:extLst>
          </p:cNvPr>
          <p:cNvSpPr txBox="1"/>
          <p:nvPr/>
        </p:nvSpPr>
        <p:spPr>
          <a:xfrm>
            <a:off x="1007642" y="5581177"/>
            <a:ext cx="7130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https://interviewbubble.com/what-is-the-difference-between-scaling-horizontally-vs-scaling-vertically-scale-up-vs-scale-out/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615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</a:t>
            </a:r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778143" cy="4876770"/>
          </a:xfrm>
        </p:spPr>
        <p:txBody>
          <a:bodyPr/>
          <a:lstStyle/>
          <a:p>
            <a:r>
              <a:rPr lang="en-US" dirty="0"/>
              <a:t>NoSQL databases natively and automatically spread data across an arbitrary number of servers.</a:t>
            </a:r>
          </a:p>
          <a:p>
            <a:pPr lvl="4"/>
            <a:endParaRPr lang="en-US" dirty="0"/>
          </a:p>
          <a:p>
            <a:r>
              <a:rPr lang="en-US" dirty="0"/>
              <a:t>Applications do not need to be aware </a:t>
            </a:r>
            <a:br>
              <a:rPr lang="en-US" dirty="0"/>
            </a:br>
            <a:r>
              <a:rPr lang="en-US" dirty="0"/>
              <a:t>of the composition of the server pool.</a:t>
            </a:r>
          </a:p>
          <a:p>
            <a:pPr lvl="4"/>
            <a:endParaRPr lang="en-US" dirty="0"/>
          </a:p>
          <a:p>
            <a:r>
              <a:rPr lang="en-US" dirty="0"/>
              <a:t>Data and query load are automatically balanced across servers.</a:t>
            </a:r>
          </a:p>
          <a:p>
            <a:pPr lvl="4"/>
            <a:endParaRPr lang="en-US" dirty="0"/>
          </a:p>
          <a:p>
            <a:r>
              <a:rPr lang="en-US" dirty="0"/>
              <a:t>When a server goes down, it can be quickly </a:t>
            </a:r>
            <a:br>
              <a:rPr lang="en-US" dirty="0"/>
            </a:br>
            <a:r>
              <a:rPr lang="en-US" dirty="0"/>
              <a:t>and transparently replaced without application disruption.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A9AC-669F-DB42-B7BD-186F1DE3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Auto-Sharding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6E67-665F-5248-A9B0-957862BC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D6D43-FF29-FD40-AE52-6C9782374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757" y="1158234"/>
            <a:ext cx="5948486" cy="5013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57786-AD53-7649-9DDB-B8027416EC56}"/>
              </a:ext>
            </a:extLst>
          </p:cNvPr>
          <p:cNvSpPr txBox="1"/>
          <p:nvPr/>
        </p:nvSpPr>
        <p:spPr>
          <a:xfrm>
            <a:off x="2097604" y="6002179"/>
            <a:ext cx="4948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https://www.digitalocean.com/community/tutorials/understanding-database-sharding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51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Auto-</a:t>
            </a:r>
            <a:r>
              <a:rPr lang="en-US" dirty="0" err="1"/>
              <a:t>sharding</a:t>
            </a:r>
            <a:r>
              <a:rPr lang="en-US" dirty="0"/>
              <a:t> works well with </a:t>
            </a:r>
            <a:r>
              <a:rPr lang="en-US" dirty="0">
                <a:solidFill>
                  <a:srgbClr val="B23C00"/>
                </a:solidFill>
              </a:rPr>
              <a:t>cloud computing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Example: Amazon Web Services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Provides virtually unlimited capacity on demand.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Takes care of all the necessary infrastructure administration tasks.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Developers no longer need to construct complex, expensive platforms to support their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Automatic database replication</a:t>
            </a:r>
            <a:r>
              <a:rPr lang="en-US" dirty="0"/>
              <a:t> maintains availability in the event of outages or </a:t>
            </a:r>
            <a:br>
              <a:rPr lang="en-US" dirty="0"/>
            </a:br>
            <a:r>
              <a:rPr lang="en-US" dirty="0"/>
              <a:t>planned maintenance events.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Automated failover and recovery.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Distribute the database </a:t>
            </a:r>
            <a:r>
              <a:rPr lang="en-US" dirty="0"/>
              <a:t>across multiple geographic regions to withstand regional failures and enable data localization.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 requirement for separate applications or expensive add-ons to implement replication.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caching capabilities.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Keep frequently-used data in system memory </a:t>
            </a:r>
            <a:br>
              <a:rPr lang="en-US" dirty="0"/>
            </a:br>
            <a:r>
              <a:rPr lang="en-US" dirty="0"/>
              <a:t>as much as possible.</a:t>
            </a:r>
          </a:p>
          <a:p>
            <a:pPr lvl="1"/>
            <a:r>
              <a:rPr lang="en-US" dirty="0"/>
              <a:t>No need for a separate caching layer.</a:t>
            </a:r>
          </a:p>
          <a:p>
            <a:pPr lvl="5"/>
            <a:endParaRPr lang="en-US" dirty="0"/>
          </a:p>
          <a:p>
            <a:r>
              <a:rPr lang="en-US" dirty="0"/>
              <a:t>Available fully managed, integrated in-memory database management layer.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Support workloads that demand the highest throughput and lowest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4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</a:t>
            </a:r>
            <a:r>
              <a:rPr lang="en-US" dirty="0"/>
              <a:t>onsistency</a:t>
            </a:r>
          </a:p>
          <a:p>
            <a:pPr lvl="1"/>
            <a:r>
              <a:rPr lang="en-US" dirty="0"/>
              <a:t>All nodes of a distributed system </a:t>
            </a:r>
            <a:br>
              <a:rPr lang="en-US" dirty="0"/>
            </a:br>
            <a:r>
              <a:rPr lang="en-US" dirty="0"/>
              <a:t>see the same data at the same time.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A</a:t>
            </a:r>
            <a:r>
              <a:rPr lang="en-US" dirty="0"/>
              <a:t>vailability</a:t>
            </a:r>
          </a:p>
          <a:p>
            <a:pPr lvl="1"/>
            <a:r>
              <a:rPr lang="en-US" dirty="0"/>
              <a:t>A guarantee that every request gets a response whether the request succeeded or failed.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</a:t>
            </a:r>
            <a:r>
              <a:rPr lang="en-US" dirty="0"/>
              <a:t>artition tolerance</a:t>
            </a:r>
          </a:p>
          <a:p>
            <a:pPr lvl="1"/>
            <a:r>
              <a:rPr lang="en-US" dirty="0"/>
              <a:t>The system continues to operate despite arbitrary network partitioning (splitting) due to device failures.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0676D-B74B-6447-83F7-3BA1BAF39144}"/>
              </a:ext>
            </a:extLst>
          </p:cNvPr>
          <p:cNvSpPr txBox="1"/>
          <p:nvPr/>
        </p:nvSpPr>
        <p:spPr>
          <a:xfrm>
            <a:off x="6675097" y="1325903"/>
            <a:ext cx="21337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Relational databases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have </a:t>
            </a:r>
            <a:r>
              <a:rPr lang="en-US" dirty="0">
                <a:solidFill>
                  <a:srgbClr val="B23C00"/>
                </a:solidFill>
              </a:rPr>
              <a:t>ACID</a:t>
            </a:r>
            <a:r>
              <a:rPr lang="en-US" dirty="0">
                <a:solidFill>
                  <a:srgbClr val="0033CC"/>
                </a:solidFill>
              </a:rPr>
              <a:t> properties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for transactions: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64D21-18F3-CC48-9EED-464A85CC1202}"/>
              </a:ext>
            </a:extLst>
          </p:cNvPr>
          <p:cNvSpPr txBox="1"/>
          <p:nvPr/>
        </p:nvSpPr>
        <p:spPr>
          <a:xfrm>
            <a:off x="6675097" y="2156900"/>
            <a:ext cx="213378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23C00"/>
                </a:solidFill>
              </a:rPr>
              <a:t>A</a:t>
            </a:r>
            <a:r>
              <a:rPr lang="en-US" dirty="0">
                <a:solidFill>
                  <a:srgbClr val="0033CC"/>
                </a:solidFill>
              </a:rPr>
              <a:t>tomicity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23C00"/>
                </a:solidFill>
              </a:rPr>
              <a:t>C</a:t>
            </a:r>
            <a:r>
              <a:rPr lang="en-US" dirty="0">
                <a:solidFill>
                  <a:srgbClr val="0033CC"/>
                </a:solidFill>
              </a:rPr>
              <a:t>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23C00"/>
                </a:solidFill>
              </a:rPr>
              <a:t>I</a:t>
            </a:r>
            <a:r>
              <a:rPr lang="en-US" dirty="0">
                <a:solidFill>
                  <a:srgbClr val="0033CC"/>
                </a:solidFill>
              </a:rPr>
              <a:t>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23C00"/>
                </a:solidFill>
              </a:rPr>
              <a:t>D</a:t>
            </a:r>
            <a:r>
              <a:rPr lang="en-US" dirty="0">
                <a:solidFill>
                  <a:srgbClr val="0033CC"/>
                </a:solidFill>
              </a:rPr>
              <a:t>urability</a:t>
            </a:r>
          </a:p>
        </p:txBody>
      </p:sp>
    </p:spTree>
    <p:extLst>
      <p:ext uri="{BB962C8B-B14F-4D97-AF65-F5344CB8AC3E}">
        <p14:creationId xmlns:p14="http://schemas.microsoft.com/office/powerpoint/2010/main" val="27479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54" y="2148854"/>
            <a:ext cx="5693157" cy="4010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Consistency, availability, partition tolerance:</a:t>
            </a:r>
            <a:br>
              <a:rPr lang="en-US" dirty="0"/>
            </a:br>
            <a:r>
              <a:rPr lang="en-US" dirty="0"/>
              <a:t>You can only choose </a:t>
            </a:r>
            <a:r>
              <a:rPr lang="en-US" dirty="0">
                <a:solidFill>
                  <a:srgbClr val="B23C00"/>
                </a:solidFill>
              </a:rPr>
              <a:t>two</a:t>
            </a:r>
            <a:r>
              <a:rPr lang="en-US" dirty="0"/>
              <a:t> out of three.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Different NoSQL</a:t>
            </a:r>
            <a:br>
              <a:rPr lang="en-US" dirty="0"/>
            </a:br>
            <a:r>
              <a:rPr lang="en-US" dirty="0"/>
              <a:t>databases </a:t>
            </a:r>
            <a:br>
              <a:rPr lang="en-US" dirty="0"/>
            </a:br>
            <a:r>
              <a:rPr lang="en-US" dirty="0"/>
              <a:t>emphasize </a:t>
            </a:r>
            <a:br>
              <a:rPr lang="en-US" dirty="0"/>
            </a:br>
            <a:r>
              <a:rPr lang="en-US" dirty="0"/>
              <a:t>different pairs</a:t>
            </a:r>
            <a:br>
              <a:rPr lang="en-US" dirty="0"/>
            </a:br>
            <a:r>
              <a:rPr lang="en-US" dirty="0"/>
              <a:t>of CAP.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757BE-E079-2A47-88FF-9829490BEFCB}"/>
              </a:ext>
            </a:extLst>
          </p:cNvPr>
          <p:cNvSpPr txBox="1"/>
          <p:nvPr/>
        </p:nvSpPr>
        <p:spPr>
          <a:xfrm>
            <a:off x="4480561" y="5929114"/>
            <a:ext cx="3095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http://datasciencepedia.com/cap-theorem-big-data/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24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vs. NoSQL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85" y="1325903"/>
          <a:ext cx="8138070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NoSQL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Key-value, graph, wide-column,</a:t>
                      </a:r>
                      <a:r>
                        <a:rPr lang="en-US" baseline="0" dirty="0"/>
                        <a:t> document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1970s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2000s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 of closed- </a:t>
                      </a:r>
                    </a:p>
                    <a:p>
                      <a:r>
                        <a:rPr lang="en-US" dirty="0"/>
                        <a:t>and open-source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Open-source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certain</a:t>
                      </a:r>
                      <a:r>
                        <a:rPr lang="en-US" baseline="0" dirty="0"/>
                        <a:t> levels (e.g., document vs. database) depending on the application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 SQL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</a:t>
                      </a:r>
                      <a:r>
                        <a:rPr lang="en-US" baseline="0" dirty="0"/>
                        <a:t> object-oriented API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  <a:r>
                        <a:rPr lang="en-US" baseline="0" dirty="0"/>
                        <a:t> be 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Depends</a:t>
                      </a:r>
                      <a:r>
                        <a:rPr lang="en-US" baseline="0" dirty="0"/>
                        <a:t> on the database product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9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Simpler design.</a:t>
            </a:r>
          </a:p>
          <a:p>
            <a:pPr lvl="1"/>
            <a:r>
              <a:rPr lang="en-US" dirty="0"/>
              <a:t>Object-oriented programming that is </a:t>
            </a:r>
            <a:br>
              <a:rPr lang="en-US" dirty="0"/>
            </a:br>
            <a:r>
              <a:rPr lang="en-US" dirty="0"/>
              <a:t>easier to use and more flexible.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Data structures are </a:t>
            </a:r>
            <a:r>
              <a:rPr lang="en-US" sz="2800" dirty="0">
                <a:solidFill>
                  <a:srgbClr val="B23C00"/>
                </a:solidFill>
                <a:cs typeface="+mn-cs"/>
              </a:rPr>
              <a:t>more flexible</a:t>
            </a:r>
            <a:r>
              <a:rPr lang="en-US" sz="2800" u="sng" dirty="0"/>
              <a:t> </a:t>
            </a:r>
            <a:br>
              <a:rPr lang="en-US" sz="2800" dirty="0">
                <a:solidFill>
                  <a:srgbClr val="A12A03"/>
                </a:solidFill>
              </a:rPr>
            </a:br>
            <a:r>
              <a:rPr lang="en-US" sz="2800" dirty="0"/>
              <a:t>than relational tables.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More scalable and better performance</a:t>
            </a:r>
            <a:r>
              <a:rPr lang="en-US" dirty="0"/>
              <a:t> than relational databases for certain applications.</a:t>
            </a:r>
          </a:p>
          <a:p>
            <a:pPr lvl="1"/>
            <a:r>
              <a:rPr lang="en-US" dirty="0"/>
              <a:t>Good for large volumes of rapidly changing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6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“hu</a:t>
            </a:r>
            <a:r>
              <a:rPr lang="en-US" u="sng" dirty="0"/>
              <a:t>mongo</a:t>
            </a:r>
            <a:r>
              <a:rPr lang="en-US" dirty="0">
                <a:solidFill>
                  <a:srgbClr val="000000"/>
                </a:solidFill>
              </a:rPr>
              <a:t>us”</a:t>
            </a:r>
          </a:p>
          <a:p>
            <a:pPr lvl="4"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Scalable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High performance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Open-source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Document-oriented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Schema-free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0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Horizontal scaling</a:t>
            </a:r>
            <a:endParaRPr lang="en-US" sz="1800" i="1" dirty="0"/>
          </a:p>
          <a:p>
            <a:pPr>
              <a:defRPr/>
            </a:pPr>
            <a:r>
              <a:rPr lang="en-US" dirty="0"/>
              <a:t>Indexing</a:t>
            </a:r>
          </a:p>
          <a:p>
            <a:pPr>
              <a:defRPr/>
            </a:pPr>
            <a:r>
              <a:rPr lang="en-US" dirty="0"/>
              <a:t>Replication/failover support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Documents are stored in </a:t>
            </a:r>
            <a:r>
              <a:rPr lang="en-US" dirty="0">
                <a:solidFill>
                  <a:srgbClr val="B23C00"/>
                </a:solidFill>
              </a:rPr>
              <a:t>BSON</a:t>
            </a:r>
            <a:r>
              <a:rPr lang="en-US" dirty="0"/>
              <a:t> (binary JSON)</a:t>
            </a:r>
          </a:p>
          <a:p>
            <a:pPr lvl="1">
              <a:defRPr/>
            </a:pPr>
            <a:r>
              <a:rPr lang="en-US" dirty="0"/>
              <a:t>Binary serialization of JSON-like objects.</a:t>
            </a:r>
          </a:p>
          <a:p>
            <a:pPr lvl="1">
              <a:defRPr/>
            </a:pPr>
            <a:r>
              <a:rPr lang="en-US" dirty="0"/>
              <a:t>Import or query any valid JSON object.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Query syntax based on JavaScript.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6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Documents and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Documents</a:t>
            </a:r>
            <a:r>
              <a:rPr lang="en-US" dirty="0"/>
              <a:t> are analogous to records (rows) </a:t>
            </a:r>
            <a:br>
              <a:rPr lang="en-US" dirty="0"/>
            </a:br>
            <a:r>
              <a:rPr lang="en-US" dirty="0"/>
              <a:t>of a relational database.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Collections</a:t>
            </a:r>
            <a:r>
              <a:rPr lang="en-US" dirty="0"/>
              <a:t> are analogous to relational tables.</a:t>
            </a:r>
          </a:p>
          <a:p>
            <a:pPr lvl="5"/>
            <a:endParaRPr lang="en-US" dirty="0"/>
          </a:p>
          <a:p>
            <a:r>
              <a:rPr lang="en-US" dirty="0"/>
              <a:t>A MongoDB query returns a </a:t>
            </a:r>
            <a:r>
              <a:rPr lang="en-US" dirty="0">
                <a:solidFill>
                  <a:srgbClr val="B23C00"/>
                </a:solidFill>
              </a:rPr>
              <a:t>cursor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instead of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5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Cursor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returns a cursor.</a:t>
            </a:r>
          </a:p>
          <a:p>
            <a:pPr lvl="4"/>
            <a:endParaRPr lang="en-US" dirty="0"/>
          </a:p>
          <a:p>
            <a:r>
              <a:rPr lang="en-US" dirty="0"/>
              <a:t>Use the cursor to </a:t>
            </a:r>
            <a:r>
              <a:rPr lang="en-US" u="sng" dirty="0"/>
              <a:t>iterate</a:t>
            </a:r>
            <a:r>
              <a:rPr lang="en-US" dirty="0"/>
              <a:t> through a result set.</a:t>
            </a:r>
          </a:p>
          <a:p>
            <a:pPr lvl="4"/>
            <a:endParaRPr lang="en-US" dirty="0"/>
          </a:p>
          <a:p>
            <a:r>
              <a:rPr lang="en-US" dirty="0"/>
              <a:t>Better performance.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More efficient than loading all the objects </a:t>
            </a:r>
            <a:br>
              <a:rPr lang="en-US" dirty="0"/>
            </a:br>
            <a:r>
              <a:rPr lang="en-US" dirty="0"/>
              <a:t>into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model (and the graph model) can be consistent or eventually consistent.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Eventually consistent:</a:t>
            </a:r>
            <a:r>
              <a:rPr lang="en-US" dirty="0"/>
              <a:t> Database changes are propagated to all nodes “eventually”.</a:t>
            </a:r>
          </a:p>
          <a:p>
            <a:pPr lvl="2"/>
            <a:r>
              <a:rPr lang="en-US" dirty="0"/>
              <a:t>Typically within milliseconds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Stale reads:</a:t>
            </a:r>
            <a:r>
              <a:rPr lang="en-US" dirty="0"/>
              <a:t> Updated data not immediately returned.</a:t>
            </a:r>
          </a:p>
          <a:p>
            <a:pPr lvl="5"/>
            <a:endParaRPr lang="en-US" dirty="0"/>
          </a:p>
          <a:p>
            <a:r>
              <a:rPr lang="en-US" dirty="0"/>
              <a:t>MongoDB consistency is tunable.</a:t>
            </a:r>
          </a:p>
          <a:p>
            <a:pPr lvl="1"/>
            <a:r>
              <a:rPr lang="en-US" dirty="0"/>
              <a:t>By default, all data is consistent.</a:t>
            </a:r>
          </a:p>
          <a:p>
            <a:pPr lvl="1"/>
            <a:r>
              <a:rPr lang="en-US" dirty="0"/>
              <a:t>All reads and writes access the primary data copy.</a:t>
            </a:r>
          </a:p>
          <a:p>
            <a:pPr lvl="1"/>
            <a:r>
              <a:rPr lang="en-US" dirty="0"/>
              <a:t>Read operations possible on the secondary copies.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 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 data inserts.</a:t>
            </a:r>
          </a:p>
          <a:p>
            <a:pPr lvl="5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Updates and deletes are more complex.</a:t>
            </a:r>
          </a:p>
          <a:p>
            <a:pPr lvl="1"/>
            <a:r>
              <a:rPr lang="en-US" dirty="0"/>
              <a:t>There can be periods of time during which </a:t>
            </a:r>
            <a:br>
              <a:rPr lang="en-US" dirty="0"/>
            </a:br>
            <a:r>
              <a:rPr lang="en-US" dirty="0"/>
              <a:t>not all copies of the data are synchronized.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79502"/>
          </a:xfrm>
        </p:spPr>
        <p:txBody>
          <a:bodyPr/>
          <a:lstStyle/>
          <a:p>
            <a:r>
              <a:rPr lang="en-US" dirty="0"/>
              <a:t>Install MongoDB: </a:t>
            </a:r>
            <a:r>
              <a:rPr lang="en-US" sz="2000" dirty="0">
                <a:hlinkClick r:id="rId2"/>
              </a:rPr>
              <a:t>https://docs.mongodb.com/master/administration/install-community/</a:t>
            </a:r>
            <a:endParaRPr lang="en-US" sz="2000" dirty="0"/>
          </a:p>
          <a:p>
            <a:pPr lvl="5"/>
            <a:endParaRPr lang="en-US" dirty="0"/>
          </a:p>
          <a:p>
            <a:r>
              <a:rPr lang="en-US" dirty="0"/>
              <a:t>Create the database </a:t>
            </a:r>
            <a:r>
              <a:rPr lang="en-US" u="sng" dirty="0"/>
              <a:t>data directory</a:t>
            </a:r>
            <a:r>
              <a:rPr lang="en-US" dirty="0"/>
              <a:t>:</a:t>
            </a:r>
            <a:endParaRPr lang="en-US" u="sng" dirty="0"/>
          </a:p>
          <a:p>
            <a:pPr lvl="2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Start the </a:t>
            </a:r>
            <a:r>
              <a:rPr lang="en-US" u="sng" dirty="0"/>
              <a:t>MongoDB server</a:t>
            </a:r>
            <a:r>
              <a:rPr lang="en-US" dirty="0"/>
              <a:t>:</a:t>
            </a:r>
          </a:p>
          <a:p>
            <a:pPr lvl="2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Start the MongoDB </a:t>
            </a:r>
            <a:r>
              <a:rPr lang="en-US" u="sng" dirty="0"/>
              <a:t>interactive shell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4296" y="4069073"/>
            <a:ext cx="3355406" cy="36933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mongod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 --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dbpath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=data/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db</a:t>
            </a:r>
            <a:endParaRPr lang="en-US" sz="1800" b="1" dirty="0">
              <a:solidFill>
                <a:srgbClr val="C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03" y="5156507"/>
            <a:ext cx="8366393" cy="101566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mongo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connecting to: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mongodb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://127.0.0.1:27017/?compressors=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disabled&amp;gssapiServiceName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mongodb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Implicit session: session { "id" : UUID("4bbb2da1-fdab-4453-8894-11e27c4018fc")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MongoDB server version: 4.2.3</a:t>
            </a:r>
          </a:p>
          <a:p>
            <a:r>
              <a:rPr lang="mr-IN" sz="12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&gt;</a:t>
            </a:r>
            <a:endParaRPr lang="en-US" sz="12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CDCFA-7115-7C4B-A541-E5440E82EC94}"/>
              </a:ext>
            </a:extLst>
          </p:cNvPr>
          <p:cNvSpPr txBox="1"/>
          <p:nvPr/>
        </p:nvSpPr>
        <p:spPr>
          <a:xfrm>
            <a:off x="2894296" y="2927896"/>
            <a:ext cx="2666114" cy="36933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mkdir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 –p ~/data/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db</a:t>
            </a:r>
            <a:endParaRPr lang="en-US" sz="1800" b="1" dirty="0">
              <a:solidFill>
                <a:srgbClr val="C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9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>
                <a:solidFill>
                  <a:srgbClr val="0033CC"/>
                </a:solidFill>
              </a:rPr>
              <a:t>school </a:t>
            </a:r>
            <a:r>
              <a:rPr lang="en-US" dirty="0"/>
              <a:t>database:</a:t>
            </a:r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Insert a document into the </a:t>
            </a:r>
            <a:r>
              <a:rPr lang="en-US" dirty="0">
                <a:solidFill>
                  <a:srgbClr val="0033CC"/>
                </a:solidFill>
              </a:rPr>
              <a:t>teacher </a:t>
            </a:r>
            <a:r>
              <a:rPr lang="en-US" dirty="0"/>
              <a:t>collection:</a:t>
            </a:r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Who’s in there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83639" y="1873233"/>
            <a:ext cx="2776722" cy="58477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use school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switched to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391" y="3246122"/>
            <a:ext cx="7960834" cy="58477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db.teacher.insert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{id: 7003, last: "Rogers", first: "Tom"} )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WriteResult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({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nInserted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3978" y="4709146"/>
            <a:ext cx="6479659" cy="83099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("582a7630f22e3c2f12d899ac"), 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</p:txBody>
      </p:sp>
    </p:spTree>
    <p:extLst>
      <p:ext uri="{BB962C8B-B14F-4D97-AF65-F5344CB8AC3E}">
        <p14:creationId xmlns:p14="http://schemas.microsoft.com/office/powerpoint/2010/main" val="1831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the rest of the teachers </a:t>
            </a:r>
            <a:br>
              <a:rPr lang="en-US" dirty="0"/>
            </a:br>
            <a:r>
              <a:rPr lang="en-US" dirty="0"/>
              <a:t>as an array of documents: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140" y="2331732"/>
            <a:ext cx="6232796" cy="132343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db.teacher.insert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([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... { id: 7008, last: "Thompson", first: "Art" },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... { id: 7012, last: "Lane", first: "John" },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... { id: 7051, last: "Flynn", first: "Mabel" }</a:t>
            </a:r>
          </a:p>
          <a:p>
            <a:r>
              <a:rPr lang="mr-IN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... ])</a:t>
            </a:r>
            <a:endParaRPr lang="en-US" b="1" dirty="0">
              <a:solidFill>
                <a:srgbClr val="C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3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98" y="1234464"/>
            <a:ext cx="5941050" cy="547842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().pretty()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("582a7630f22e3c2f12d899ac"),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7003,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("582a7808f22e3c2f12d899ad"),</a:t>
            </a:r>
          </a:p>
          <a:p>
            <a:r>
              <a:rPr lang="fr-FR" sz="1400" b="1" dirty="0">
                <a:latin typeface="Courier New" charset="0"/>
                <a:ea typeface="Courier New" charset="0"/>
                <a:cs typeface="Courier New" charset="0"/>
              </a:rPr>
              <a:t>	"id" : 7008,</a:t>
            </a:r>
          </a:p>
          <a:p>
            <a:r>
              <a:rPr lang="fr-FR" sz="1400" b="1" dirty="0">
                <a:latin typeface="Courier New" charset="0"/>
                <a:ea typeface="Courier New" charset="0"/>
                <a:cs typeface="Courier New" charset="0"/>
              </a:rPr>
              <a:t>	"last" : "Thompson",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("582a7808f22e3c2f12d899ae"),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7012,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("582a7808f22e3c2f12d899af"),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7051,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	"first" : "Mabel"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560337" cy="1493528"/>
          </a:xfrm>
        </p:spPr>
        <p:txBody>
          <a:bodyPr/>
          <a:lstStyle/>
          <a:p>
            <a:r>
              <a:rPr lang="en-US" dirty="0"/>
              <a:t>Find all of</a:t>
            </a:r>
            <a:br>
              <a:rPr lang="en-US" dirty="0"/>
            </a:br>
            <a:r>
              <a:rPr lang="en-US" dirty="0"/>
              <a:t>them and pretty print: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Benefits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20995" cy="4876770"/>
          </a:xfrm>
        </p:spPr>
        <p:txBody>
          <a:bodyPr/>
          <a:lstStyle/>
          <a:p>
            <a:r>
              <a:rPr lang="en-US" dirty="0"/>
              <a:t>More suitable for </a:t>
            </a:r>
            <a:r>
              <a:rPr lang="en-US" dirty="0">
                <a:solidFill>
                  <a:srgbClr val="B23C00"/>
                </a:solidFill>
              </a:rPr>
              <a:t>agile development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Agile sprints, quick schema iteration, </a:t>
            </a:r>
            <a:br>
              <a:rPr lang="en-US" dirty="0"/>
            </a:br>
            <a:r>
              <a:rPr lang="en-US" dirty="0"/>
              <a:t>and frequent code pushes.</a:t>
            </a:r>
          </a:p>
          <a:p>
            <a:pPr lvl="6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>
                <a:solidFill>
                  <a:srgbClr val="B23C00"/>
                </a:solidFill>
                <a:cs typeface="+mn-cs"/>
              </a:rPr>
              <a:t>Finer contro</a:t>
            </a:r>
            <a:r>
              <a:rPr lang="en-US" sz="2800" dirty="0">
                <a:solidFill>
                  <a:srgbClr val="B23C00"/>
                </a:solidFill>
              </a:rPr>
              <a:t>l</a:t>
            </a:r>
            <a:r>
              <a:rPr lang="en-US" sz="2800" dirty="0"/>
              <a:t> over data availability.</a:t>
            </a:r>
          </a:p>
          <a:p>
            <a:pPr marL="2316163" lvl="5" indent="-469900">
              <a:buSzPct val="70000"/>
            </a:pPr>
            <a:endParaRPr lang="en-US" dirty="0"/>
          </a:p>
          <a:p>
            <a:r>
              <a:rPr lang="en-US" dirty="0"/>
              <a:t>Geographically distributed </a:t>
            </a:r>
            <a:r>
              <a:rPr lang="en-US" dirty="0">
                <a:solidFill>
                  <a:srgbClr val="B23C00"/>
                </a:solidFill>
              </a:rPr>
              <a:t>scale-out architecture</a:t>
            </a:r>
            <a:r>
              <a:rPr lang="en-US" u="sng" dirty="0"/>
              <a:t> </a:t>
            </a:r>
            <a:r>
              <a:rPr lang="en-US" dirty="0"/>
              <a:t>instead of an expensive, monolithic architecture.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scale-out</a:t>
            </a:r>
            <a:r>
              <a:rPr lang="en-US" dirty="0"/>
              <a:t>: Add more nodes to a distributed system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>
                <a:solidFill>
                  <a:srgbClr val="B23C00"/>
                </a:solidFill>
              </a:rPr>
              <a:t>expand it horizontally</a:t>
            </a:r>
            <a:r>
              <a:rPr lang="en-US" dirty="0"/>
              <a:t> rather than vertically.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scale-up</a:t>
            </a:r>
            <a:r>
              <a:rPr lang="en-US" dirty="0"/>
              <a:t>: Expand a system vertically by adding more memory, processors, disk space,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NoSQL databases compromise consistency in favor of availability, </a:t>
            </a:r>
            <a:br>
              <a:rPr lang="en-US" dirty="0"/>
            </a:br>
            <a:r>
              <a:rPr lang="en-US" dirty="0"/>
              <a:t>partition tolerance, and speed. </a:t>
            </a:r>
          </a:p>
          <a:p>
            <a:pPr lvl="1"/>
            <a:r>
              <a:rPr lang="en-US" dirty="0"/>
              <a:t>More on this later.</a:t>
            </a:r>
          </a:p>
          <a:p>
            <a:pPr lvl="5"/>
            <a:endParaRPr lang="en-US" dirty="0"/>
          </a:p>
          <a:p>
            <a:r>
              <a:rPr lang="en-US" dirty="0"/>
              <a:t>Low-level query languages instead of SQL.</a:t>
            </a:r>
          </a:p>
          <a:p>
            <a:pPr lvl="1"/>
            <a:r>
              <a:rPr lang="en-US" dirty="0"/>
              <a:t>Often an API callable from various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Key-value stores</a:t>
            </a:r>
          </a:p>
          <a:p>
            <a:r>
              <a:rPr lang="en-US" dirty="0"/>
              <a:t>Graph stores</a:t>
            </a:r>
          </a:p>
          <a:p>
            <a:r>
              <a:rPr lang="en-US" dirty="0"/>
              <a:t>Wide-column stores</a:t>
            </a:r>
          </a:p>
          <a:p>
            <a:r>
              <a:rPr lang="en-US" dirty="0"/>
              <a:t>Document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6EA67-47BB-EC41-9A82-DC0BA206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91" y="1783098"/>
            <a:ext cx="7955218" cy="3014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C7C11-F6E7-6047-9A37-E2B11A34CC8B}"/>
              </a:ext>
            </a:extLst>
          </p:cNvPr>
          <p:cNvSpPr txBox="1"/>
          <p:nvPr/>
        </p:nvSpPr>
        <p:spPr>
          <a:xfrm>
            <a:off x="2184167" y="5276791"/>
            <a:ext cx="4775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https://www.dotnettricks.com/learn/mongodb/what-is-mongodb-and-why-to-use-it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85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Types of NoSQL Databases: Key-Value Stores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NoSQL databases. </a:t>
            </a:r>
          </a:p>
          <a:p>
            <a:pPr lvl="4"/>
            <a:endParaRPr lang="en-US" dirty="0"/>
          </a:p>
          <a:p>
            <a:r>
              <a:rPr lang="en-US" dirty="0"/>
              <a:t>Store a single item in the database as an </a:t>
            </a:r>
            <a:r>
              <a:rPr lang="en-US" dirty="0">
                <a:solidFill>
                  <a:srgbClr val="B23C00"/>
                </a:solidFill>
              </a:rPr>
              <a:t>attribute name</a:t>
            </a:r>
            <a:r>
              <a:rPr lang="en-US" dirty="0"/>
              <a:t> (or “key”), together with its </a:t>
            </a:r>
            <a:r>
              <a:rPr lang="en-US" dirty="0">
                <a:solidFill>
                  <a:srgbClr val="B23C00"/>
                </a:solidFill>
              </a:rPr>
              <a:t>value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Like a giant hash table.</a:t>
            </a:r>
          </a:p>
          <a:p>
            <a:pPr lvl="4"/>
            <a:endParaRPr lang="en-US" dirty="0"/>
          </a:p>
          <a:p>
            <a:r>
              <a:rPr lang="en-US" dirty="0"/>
              <a:t>Some key-value stores allow each value to have a type, such as integer, which adds functionality.</a:t>
            </a:r>
          </a:p>
          <a:p>
            <a:pPr lvl="5"/>
            <a:endParaRPr lang="en-US" dirty="0"/>
          </a:p>
          <a:p>
            <a:r>
              <a:rPr lang="en-US" dirty="0"/>
              <a:t>Store session information, user profiles, </a:t>
            </a:r>
            <a:br>
              <a:rPr lang="en-US" dirty="0"/>
            </a:br>
            <a:r>
              <a:rPr lang="en-US" dirty="0"/>
              <a:t>shopping cart data,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21" y="1304438"/>
            <a:ext cx="7063957" cy="411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0" y="5532097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Key-value store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63146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38061</TotalTime>
  <Words>1950</Words>
  <Application>Microsoft Macintosh PowerPoint</Application>
  <PresentationFormat>On-screen Show (4:3)</PresentationFormat>
  <Paragraphs>364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Courier New</vt:lpstr>
      <vt:lpstr>Times New Roman</vt:lpstr>
      <vt:lpstr>Wingdings</vt:lpstr>
      <vt:lpstr>Quadrant</vt:lpstr>
      <vt:lpstr>CMPE 280 Web UI Design and Development March 12 Class Meeting</vt:lpstr>
      <vt:lpstr>NoSQL</vt:lpstr>
      <vt:lpstr>NoSQL Benefits</vt:lpstr>
      <vt:lpstr>NoSQL Benefits, cont’d</vt:lpstr>
      <vt:lpstr>NoSQL Disadvantages</vt:lpstr>
      <vt:lpstr>Types of NoSQL Databases</vt:lpstr>
      <vt:lpstr>Types of NoSQL Databases, cont’d</vt:lpstr>
      <vt:lpstr>Types of NoSQL Databases: Key-Value Stores</vt:lpstr>
      <vt:lpstr>Key-Value Stores, cont’d</vt:lpstr>
      <vt:lpstr>Types of NoSQL Databases: Graph Stores</vt:lpstr>
      <vt:lpstr>Graph Stores, cont’d</vt:lpstr>
      <vt:lpstr>Types of NoSQL Databases: Wide-Column Stores</vt:lpstr>
      <vt:lpstr>Wide-Column Stores, cont’d</vt:lpstr>
      <vt:lpstr>Types of NoSQL Databases: Document Databases</vt:lpstr>
      <vt:lpstr>Document Databases, cont’d</vt:lpstr>
      <vt:lpstr>Structured vs. Semi-Structured Data</vt:lpstr>
      <vt:lpstr>The Document Model</vt:lpstr>
      <vt:lpstr>The Document Model, cont’d</vt:lpstr>
      <vt:lpstr>NoSQL Agile Development</vt:lpstr>
      <vt:lpstr>Scalability</vt:lpstr>
      <vt:lpstr>Scalability, cont’d</vt:lpstr>
      <vt:lpstr>Auto-Sharding</vt:lpstr>
      <vt:lpstr>Auto-Sharding, cont’d</vt:lpstr>
      <vt:lpstr>Cloud Computing</vt:lpstr>
      <vt:lpstr>NoSQL Data Replication</vt:lpstr>
      <vt:lpstr>NoSQL Data Caching</vt:lpstr>
      <vt:lpstr>CAP Theorem</vt:lpstr>
      <vt:lpstr>CAP Theorem, cont’d</vt:lpstr>
      <vt:lpstr>SQL vs. NoSQL</vt:lpstr>
      <vt:lpstr>MongoDB</vt:lpstr>
      <vt:lpstr>MongoDB Features</vt:lpstr>
      <vt:lpstr>MongoDB Documents and Collections</vt:lpstr>
      <vt:lpstr>MongoDB Cursor</vt:lpstr>
      <vt:lpstr>MongoDB Consistency</vt:lpstr>
      <vt:lpstr>Eventually Consistent Data</vt:lpstr>
      <vt:lpstr>MongoDB Demo</vt:lpstr>
      <vt:lpstr>MongoDB Demo, cont’d</vt:lpstr>
      <vt:lpstr>MongoDB Demo, cont’d</vt:lpstr>
      <vt:lpstr>MongoDB Demo,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473</cp:revision>
  <dcterms:created xsi:type="dcterms:W3CDTF">2008-01-12T03:52:55Z</dcterms:created>
  <dcterms:modified xsi:type="dcterms:W3CDTF">2020-03-16T23:57:36Z</dcterms:modified>
</cp:coreProperties>
</file>